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0" r:id="rId4"/>
  </p:sldMasterIdLst>
  <p:notesMasterIdLst>
    <p:notesMasterId r:id="rId96"/>
  </p:notesMasterIdLst>
  <p:handoutMasterIdLst>
    <p:handoutMasterId r:id="rId97"/>
  </p:handoutMasterIdLst>
  <p:sldIdLst>
    <p:sldId id="1077" r:id="rId5"/>
    <p:sldId id="293" r:id="rId6"/>
    <p:sldId id="278" r:id="rId7"/>
    <p:sldId id="287" r:id="rId8"/>
    <p:sldId id="1025" r:id="rId9"/>
    <p:sldId id="1018" r:id="rId10"/>
    <p:sldId id="1017" r:id="rId11"/>
    <p:sldId id="320" r:id="rId12"/>
    <p:sldId id="334" r:id="rId13"/>
    <p:sldId id="335" r:id="rId14"/>
    <p:sldId id="347" r:id="rId15"/>
    <p:sldId id="361" r:id="rId16"/>
    <p:sldId id="362" r:id="rId17"/>
    <p:sldId id="374" r:id="rId18"/>
    <p:sldId id="388" r:id="rId19"/>
    <p:sldId id="389" r:id="rId20"/>
    <p:sldId id="401" r:id="rId21"/>
    <p:sldId id="415" r:id="rId22"/>
    <p:sldId id="416" r:id="rId23"/>
    <p:sldId id="455" r:id="rId24"/>
    <p:sldId id="469" r:id="rId25"/>
    <p:sldId id="470" r:id="rId26"/>
    <p:sldId id="482" r:id="rId27"/>
    <p:sldId id="496" r:id="rId28"/>
    <p:sldId id="497" r:id="rId29"/>
    <p:sldId id="1000" r:id="rId30"/>
    <p:sldId id="1006" r:id="rId31"/>
    <p:sldId id="1005" r:id="rId32"/>
    <p:sldId id="509" r:id="rId33"/>
    <p:sldId id="523" r:id="rId34"/>
    <p:sldId id="524" r:id="rId35"/>
    <p:sldId id="1090" r:id="rId36"/>
    <p:sldId id="1083" r:id="rId37"/>
    <p:sldId id="1082" r:id="rId38"/>
    <p:sldId id="536" r:id="rId39"/>
    <p:sldId id="550" r:id="rId40"/>
    <p:sldId id="551" r:id="rId41"/>
    <p:sldId id="563" r:id="rId42"/>
    <p:sldId id="577" r:id="rId43"/>
    <p:sldId id="578" r:id="rId44"/>
    <p:sldId id="590" r:id="rId45"/>
    <p:sldId id="604" r:id="rId46"/>
    <p:sldId id="605" r:id="rId47"/>
    <p:sldId id="987" r:id="rId48"/>
    <p:sldId id="993" r:id="rId49"/>
    <p:sldId id="992" r:id="rId50"/>
    <p:sldId id="617" r:id="rId51"/>
    <p:sldId id="631" r:id="rId52"/>
    <p:sldId id="632" r:id="rId53"/>
    <p:sldId id="644" r:id="rId54"/>
    <p:sldId id="658" r:id="rId55"/>
    <p:sldId id="659" r:id="rId56"/>
    <p:sldId id="671" r:id="rId57"/>
    <p:sldId id="685" r:id="rId58"/>
    <p:sldId id="686" r:id="rId59"/>
    <p:sldId id="698" r:id="rId60"/>
    <p:sldId id="712" r:id="rId61"/>
    <p:sldId id="713" r:id="rId62"/>
    <p:sldId id="725" r:id="rId63"/>
    <p:sldId id="739" r:id="rId64"/>
    <p:sldId id="740" r:id="rId65"/>
    <p:sldId id="752" r:id="rId66"/>
    <p:sldId id="766" r:id="rId67"/>
    <p:sldId id="767" r:id="rId68"/>
    <p:sldId id="806" r:id="rId69"/>
    <p:sldId id="1057" r:id="rId70"/>
    <p:sldId id="1056" r:id="rId71"/>
    <p:sldId id="779" r:id="rId72"/>
    <p:sldId id="820" r:id="rId73"/>
    <p:sldId id="821" r:id="rId74"/>
    <p:sldId id="833" r:id="rId75"/>
    <p:sldId id="847" r:id="rId76"/>
    <p:sldId id="848" r:id="rId77"/>
    <p:sldId id="860" r:id="rId78"/>
    <p:sldId id="874" r:id="rId79"/>
    <p:sldId id="875" r:id="rId80"/>
    <p:sldId id="887" r:id="rId81"/>
    <p:sldId id="901" r:id="rId82"/>
    <p:sldId id="902" r:id="rId83"/>
    <p:sldId id="1076" r:id="rId84"/>
    <p:sldId id="1069" r:id="rId85"/>
    <p:sldId id="1068" r:id="rId86"/>
    <p:sldId id="974" r:id="rId87"/>
    <p:sldId id="981" r:id="rId88"/>
    <p:sldId id="982" r:id="rId89"/>
    <p:sldId id="914" r:id="rId90"/>
    <p:sldId id="928" r:id="rId91"/>
    <p:sldId id="929" r:id="rId92"/>
    <p:sldId id="961" r:id="rId93"/>
    <p:sldId id="968" r:id="rId94"/>
    <p:sldId id="969" r:id="rId95"/>
  </p:sldIdLst>
  <p:sldSz cx="10691813" cy="7559675"/>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78AC8514-A204-205C-7503-DB907131FB38}" name="Ella Morgan" initials="EM" userId="S::ella.morgan@un.org::831039da-e6bd-49eb-9b61-9009fd1a873e" providerId="AD"/>
  <p188:author id="{2255F21D-212F-CED3-6D35-95E4491C3CAE}" name="Eugenie" initials="Eu" userId="S::eugenie_darkmatterlabs.org#ext#@eitclimatekic.onmicrosoft.com::1f13c71d-348a-4926-9e0c-cf17d5897b32" providerId="AD"/>
  <p188:author id="{C3EE722C-9FB8-F253-A0B3-94AFAD2D4927}" name="Raphael Garcia de Souza" initials="RS" userId="S::raphael.garcia_eurocities.eu#ext#@eitclimatekic.onmicrosoft.com::7582dc1b-4723-479f-9b99-4ddeb285550b" providerId="AD"/>
  <p188:author id="{CC6C9E5D-5357-0D92-D391-D0DEEC73966A}" name="Jane McLaughlin" initials="JM" userId="S::jane.mclaughlin_eurocities.eu#ext#@eitclimatekic.onmicrosoft.com::1e0faa98-7cf3-46ab-8916-d8bc48223933" providerId="AD"/>
  <p188:author id="{B153F46F-F781-8E61-EF3E-A87EC8E75D04}" name="Carine VALETTE" initials="CV" userId="S::carine.valette@lgi-consulting.com::748b056a-7fbc-426e-bb5d-ea03375891ad" providerId="AD"/>
  <p188:author id="{7C427B88-895D-2C5C-53F0-01C81371B854}" name="STERN-BAYER Celine (RTD)" initials="SBC(" userId="S::Celine.STERN-BAYER@ec.europa.eu::c599dfcf-0c12-43d2-865b-7c9d15462f4b"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D5364"/>
    <a:srgbClr val="9BD4F0"/>
    <a:srgbClr val="003399"/>
    <a:srgbClr val="5D8793"/>
    <a:srgbClr val="355965"/>
    <a:srgbClr val="262262"/>
    <a:srgbClr val="303030"/>
    <a:srgbClr val="DD1367"/>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A5F9E01-ABFD-F294-B581-97E2B750F96B}" v="21" dt="2024-03-04T07:33:35.605"/>
  </p1510:revLst>
</p1510:revInfo>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420" autoAdjust="0"/>
    <p:restoredTop sz="94660"/>
  </p:normalViewPr>
  <p:slideViewPr>
    <p:cSldViewPr snapToGrid="0">
      <p:cViewPr varScale="1">
        <p:scale>
          <a:sx n="71" d="100"/>
          <a:sy n="71" d="100"/>
        </p:scale>
        <p:origin x="1498" y="53"/>
      </p:cViewPr>
      <p:guideLst/>
    </p:cSldViewPr>
  </p:slideViewPr>
  <p:notesTextViewPr>
    <p:cViewPr>
      <p:scale>
        <a:sx n="1" d="1"/>
        <a:sy n="1" d="1"/>
      </p:scale>
      <p:origin x="0" y="0"/>
    </p:cViewPr>
  </p:notesText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slide" Target="slides/slide85.xml"/><Relationship Id="rId16" Type="http://schemas.openxmlformats.org/officeDocument/2006/relationships/slide" Target="slides/slide12.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102" Type="http://schemas.microsoft.com/office/2015/10/relationships/revisionInfo" Target="revisionInfo.xml"/><Relationship Id="rId5" Type="http://schemas.openxmlformats.org/officeDocument/2006/relationships/slide" Target="slides/slide1.xml"/><Relationship Id="rId90" Type="http://schemas.openxmlformats.org/officeDocument/2006/relationships/slide" Target="slides/slide86.xml"/><Relationship Id="rId95" Type="http://schemas.openxmlformats.org/officeDocument/2006/relationships/slide" Target="slides/slide91.xml"/><Relationship Id="rId22" Type="http://schemas.openxmlformats.org/officeDocument/2006/relationships/slide" Target="slides/slide18.xml"/><Relationship Id="rId27" Type="http://schemas.openxmlformats.org/officeDocument/2006/relationships/slide" Target="slides/slide23.xml"/><Relationship Id="rId43" Type="http://schemas.openxmlformats.org/officeDocument/2006/relationships/slide" Target="slides/slide39.xml"/><Relationship Id="rId48" Type="http://schemas.openxmlformats.org/officeDocument/2006/relationships/slide" Target="slides/slide44.xml"/><Relationship Id="rId64" Type="http://schemas.openxmlformats.org/officeDocument/2006/relationships/slide" Target="slides/slide60.xml"/><Relationship Id="rId69" Type="http://schemas.openxmlformats.org/officeDocument/2006/relationships/slide" Target="slides/slide65.xml"/><Relationship Id="rId80" Type="http://schemas.openxmlformats.org/officeDocument/2006/relationships/slide" Target="slides/slide76.xml"/><Relationship Id="rId85" Type="http://schemas.openxmlformats.org/officeDocument/2006/relationships/slide" Target="slides/slide81.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103" Type="http://schemas.microsoft.com/office/2018/10/relationships/authors" Target="author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slide" Target="slides/slide66.xml"/><Relationship Id="rId75" Type="http://schemas.openxmlformats.org/officeDocument/2006/relationships/slide" Target="slides/slide71.xml"/><Relationship Id="rId83" Type="http://schemas.openxmlformats.org/officeDocument/2006/relationships/slide" Target="slides/slide79.xml"/><Relationship Id="rId88" Type="http://schemas.openxmlformats.org/officeDocument/2006/relationships/slide" Target="slides/slide84.xml"/><Relationship Id="rId91" Type="http://schemas.openxmlformats.org/officeDocument/2006/relationships/slide" Target="slides/slide87.xml"/><Relationship Id="rId96"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slide" Target="slides/slide69.xml"/><Relationship Id="rId78" Type="http://schemas.openxmlformats.org/officeDocument/2006/relationships/slide" Target="slides/slide74.xml"/><Relationship Id="rId81" Type="http://schemas.openxmlformats.org/officeDocument/2006/relationships/slide" Target="slides/slide77.xml"/><Relationship Id="rId86" Type="http://schemas.openxmlformats.org/officeDocument/2006/relationships/slide" Target="slides/slide82.xml"/><Relationship Id="rId94" Type="http://schemas.openxmlformats.org/officeDocument/2006/relationships/slide" Target="slides/slide90.xml"/><Relationship Id="rId99" Type="http://schemas.openxmlformats.org/officeDocument/2006/relationships/viewProps" Target="viewProps.xml"/><Relationship Id="rId101"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97" Type="http://schemas.openxmlformats.org/officeDocument/2006/relationships/handoutMaster" Target="handoutMasters/handoutMaster1.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slide" Target="slides/slide88.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slide" Target="slides/slide83.xml"/><Relationship Id="rId61" Type="http://schemas.openxmlformats.org/officeDocument/2006/relationships/slide" Target="slides/slide57.xml"/><Relationship Id="rId82" Type="http://schemas.openxmlformats.org/officeDocument/2006/relationships/slide" Target="slides/slide78.xml"/><Relationship Id="rId19" Type="http://schemas.openxmlformats.org/officeDocument/2006/relationships/slide" Target="slides/slide15.xml"/><Relationship Id="rId14" Type="http://schemas.openxmlformats.org/officeDocument/2006/relationships/slide" Target="slides/slide10.xml"/><Relationship Id="rId30" Type="http://schemas.openxmlformats.org/officeDocument/2006/relationships/slide" Target="slides/slide26.xml"/><Relationship Id="rId35" Type="http://schemas.openxmlformats.org/officeDocument/2006/relationships/slide" Target="slides/slide31.xml"/><Relationship Id="rId56" Type="http://schemas.openxmlformats.org/officeDocument/2006/relationships/slide" Target="slides/slide52.xml"/><Relationship Id="rId77" Type="http://schemas.openxmlformats.org/officeDocument/2006/relationships/slide" Target="slides/slide73.xml"/><Relationship Id="rId100"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93" Type="http://schemas.openxmlformats.org/officeDocument/2006/relationships/slide" Target="slides/slide89.xml"/><Relationship Id="rId98" Type="http://schemas.openxmlformats.org/officeDocument/2006/relationships/presProps" Target="presProps.xml"/><Relationship Id="rId3" Type="http://schemas.openxmlformats.org/officeDocument/2006/relationships/customXml" Target="../customXml/item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a:extLst>
              <a:ext uri="{FF2B5EF4-FFF2-40B4-BE49-F238E27FC236}">
                <a16:creationId xmlns:a16="http://schemas.microsoft.com/office/drawing/2014/main" id="{F52C391D-709A-426C-B058-210BBB62C1B5}"/>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a:extLst>
              <a:ext uri="{FF2B5EF4-FFF2-40B4-BE49-F238E27FC236}">
                <a16:creationId xmlns:a16="http://schemas.microsoft.com/office/drawing/2014/main" id="{E19D48D9-8230-4AAE-B807-B453AF606510}"/>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7AFE355-7163-4C2E-A166-329DFB6EE2B5}" type="datetimeFigureOut">
              <a:rPr lang="fr-FR" smtClean="0"/>
              <a:t>26/09/2024</a:t>
            </a:fld>
            <a:endParaRPr lang="fr-FR"/>
          </a:p>
        </p:txBody>
      </p:sp>
      <p:sp>
        <p:nvSpPr>
          <p:cNvPr id="4" name="Espace réservé du pied de page 3">
            <a:extLst>
              <a:ext uri="{FF2B5EF4-FFF2-40B4-BE49-F238E27FC236}">
                <a16:creationId xmlns:a16="http://schemas.microsoft.com/office/drawing/2014/main" id="{369419A9-5C7E-47E2-808D-EF91BC8F49B0}"/>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5" name="Espace réservé du numéro de diapositive 4">
            <a:extLst>
              <a:ext uri="{FF2B5EF4-FFF2-40B4-BE49-F238E27FC236}">
                <a16:creationId xmlns:a16="http://schemas.microsoft.com/office/drawing/2014/main" id="{4D576137-104F-4701-9699-C515AE730730}"/>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A83F1360-BA3A-41A6-916F-E295FC7D4319}" type="slidenum">
              <a:rPr lang="fr-FR" smtClean="0"/>
              <a:t>‹N°›</a:t>
            </a:fld>
            <a:endParaRPr lang="fr-FR"/>
          </a:p>
        </p:txBody>
      </p:sp>
    </p:spTree>
    <p:extLst>
      <p:ext uri="{BB962C8B-B14F-4D97-AF65-F5344CB8AC3E}">
        <p14:creationId xmlns:p14="http://schemas.microsoft.com/office/powerpoint/2010/main" val="2714939273"/>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AA95932-4B76-4638-BDB4-B5A8284B3557}" type="datetimeFigureOut">
              <a:rPr lang="fr-FR" smtClean="0"/>
              <a:t>26/09/2024</a:t>
            </a:fld>
            <a:endParaRPr lang="fr-FR"/>
          </a:p>
        </p:txBody>
      </p:sp>
      <p:sp>
        <p:nvSpPr>
          <p:cNvPr id="4" name="Espace réservé de l'image des diapositives 3"/>
          <p:cNvSpPr>
            <a:spLocks noGrp="1" noRot="1" noChangeAspect="1"/>
          </p:cNvSpPr>
          <p:nvPr>
            <p:ph type="sldImg" idx="2"/>
          </p:nvPr>
        </p:nvSpPr>
        <p:spPr>
          <a:xfrm>
            <a:off x="1246188" y="1143000"/>
            <a:ext cx="4365625"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ED3F7D4-BB25-49F0-8C67-6C009D52B4AF}" type="slidenum">
              <a:rPr lang="fr-FR" smtClean="0"/>
              <a:t>‹N°›</a:t>
            </a:fld>
            <a:endParaRPr lang="fr-FR"/>
          </a:p>
        </p:txBody>
      </p:sp>
    </p:spTree>
    <p:extLst>
      <p:ext uri="{BB962C8B-B14F-4D97-AF65-F5344CB8AC3E}">
        <p14:creationId xmlns:p14="http://schemas.microsoft.com/office/powerpoint/2010/main" val="41307424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Simple">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F2A8B1D9-D0C0-836D-E1FB-B160888E2B9E}"/>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tretch>
            <a:fillRect/>
          </a:stretch>
        </p:blipFill>
        <p:spPr>
          <a:xfrm>
            <a:off x="-1" y="0"/>
            <a:ext cx="10697893" cy="7559675"/>
          </a:xfrm>
          <a:prstGeom prst="rect">
            <a:avLst/>
          </a:prstGeom>
        </p:spPr>
      </p:pic>
      <p:sp>
        <p:nvSpPr>
          <p:cNvPr id="4" name="Slide Number Placeholder 3"/>
          <p:cNvSpPr>
            <a:spLocks noGrp="1"/>
          </p:cNvSpPr>
          <p:nvPr>
            <p:ph type="sldNum" sz="quarter" idx="12"/>
          </p:nvPr>
        </p:nvSpPr>
        <p:spPr>
          <a:xfrm>
            <a:off x="8111532" y="7016533"/>
            <a:ext cx="2405658" cy="402483"/>
          </a:xfrm>
          <a:prstGeom prst="rect">
            <a:avLst/>
          </a:prstGeom>
        </p:spPr>
        <p:txBody>
          <a:bodyPr/>
          <a:lstStyle/>
          <a:p>
            <a:fld id="{48F63A3B-78C7-47BE-AE5E-E10140E04643}" type="slidenum">
              <a:rPr lang="en-US" dirty="0"/>
              <a:t>‹N°›</a:t>
            </a:fld>
            <a:endParaRPr lang="en-US"/>
          </a:p>
        </p:txBody>
      </p:sp>
      <p:pic>
        <p:nvPicPr>
          <p:cNvPr id="5" name="Image 4">
            <a:extLst>
              <a:ext uri="{FF2B5EF4-FFF2-40B4-BE49-F238E27FC236}">
                <a16:creationId xmlns:a16="http://schemas.microsoft.com/office/drawing/2014/main" id="{74662A25-E8C5-F4E4-CA92-B768C7E3EEBD}"/>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573431" y="376793"/>
            <a:ext cx="4588504" cy="1001167"/>
          </a:xfrm>
          <a:prstGeom prst="rect">
            <a:avLst/>
          </a:prstGeom>
        </p:spPr>
      </p:pic>
      <p:pic>
        <p:nvPicPr>
          <p:cNvPr id="9" name="Image 8">
            <a:extLst>
              <a:ext uri="{FF2B5EF4-FFF2-40B4-BE49-F238E27FC236}">
                <a16:creationId xmlns:a16="http://schemas.microsoft.com/office/drawing/2014/main" id="{173686EF-B649-E5A2-4A82-DF600596DE21}"/>
              </a:ext>
            </a:extLst>
          </p:cNvPr>
          <p:cNvPicPr>
            <a:picLocks noGrp="1" noRot="1" noChangeAspect="1" noMove="1" noResize="1" noEditPoints="1" noAdjustHandles="1" noChangeArrowheads="1" noChangeShapeType="1" noCrop="1"/>
          </p:cNvPicPr>
          <p:nvPr userDrawn="1"/>
        </p:nvPicPr>
        <p:blipFill rotWithShape="1">
          <a:blip r:embed="rId4">
            <a:extLst>
              <a:ext uri="{28A0092B-C50C-407E-A947-70E740481C1C}">
                <a14:useLocalDpi xmlns:a14="http://schemas.microsoft.com/office/drawing/2010/main" val="0"/>
              </a:ext>
            </a:extLst>
          </a:blip>
          <a:srcRect b="31606"/>
          <a:stretch/>
        </p:blipFill>
        <p:spPr bwMode="auto">
          <a:xfrm>
            <a:off x="-1263243" y="4147446"/>
            <a:ext cx="4847578" cy="3412229"/>
          </a:xfrm>
          <a:prstGeom prst="rect">
            <a:avLst/>
          </a:prstGeom>
          <a:ln>
            <a:noFill/>
          </a:ln>
          <a:extLst>
            <a:ext uri="{53640926-AAD7-44D8-BBD7-CCE9431645EC}">
              <a14:shadowObscured xmlns:a14="http://schemas.microsoft.com/office/drawing/2010/main"/>
            </a:ext>
          </a:extLst>
        </p:spPr>
      </p:pic>
      <p:pic>
        <p:nvPicPr>
          <p:cNvPr id="10" name="Picture 8" descr="A blue background with yellow stars&#10;&#10;Description automatically generated with low confidence">
            <a:extLst>
              <a:ext uri="{FF2B5EF4-FFF2-40B4-BE49-F238E27FC236}">
                <a16:creationId xmlns:a16="http://schemas.microsoft.com/office/drawing/2014/main" id="{05578EB1-C84B-14D5-F41B-A944D12CCAF2}"/>
              </a:ext>
            </a:extLst>
          </p:cNvPr>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303585" y="6913344"/>
            <a:ext cx="553375" cy="370028"/>
          </a:xfrm>
          <a:prstGeom prst="rect">
            <a:avLst/>
          </a:prstGeom>
          <a:ln>
            <a:solidFill>
              <a:schemeClr val="bg1"/>
            </a:solidFill>
          </a:ln>
        </p:spPr>
      </p:pic>
      <p:sp>
        <p:nvSpPr>
          <p:cNvPr id="11" name="ZoneTexte 10">
            <a:extLst>
              <a:ext uri="{FF2B5EF4-FFF2-40B4-BE49-F238E27FC236}">
                <a16:creationId xmlns:a16="http://schemas.microsoft.com/office/drawing/2014/main" id="{E661608E-F945-2510-A5D0-9F415CAD90D5}"/>
              </a:ext>
            </a:extLst>
          </p:cNvPr>
          <p:cNvSpPr txBox="1"/>
          <p:nvPr userDrawn="1"/>
        </p:nvSpPr>
        <p:spPr>
          <a:xfrm>
            <a:off x="1160546" y="6805970"/>
            <a:ext cx="2222090" cy="584775"/>
          </a:xfrm>
          <a:prstGeom prst="rect">
            <a:avLst/>
          </a:prstGeom>
          <a:noFill/>
        </p:spPr>
        <p:txBody>
          <a:bodyPr wrap="square" rtlCol="0">
            <a:spAutoFit/>
          </a:bodyPr>
          <a:lstStyle/>
          <a:p>
            <a:r>
              <a:rPr lang="fr-FR" sz="1600" b="1" err="1">
                <a:solidFill>
                  <a:srgbClr val="003399"/>
                </a:solidFill>
              </a:rPr>
              <a:t>Funded</a:t>
            </a:r>
            <a:r>
              <a:rPr lang="fr-FR" sz="1600" b="1">
                <a:solidFill>
                  <a:srgbClr val="003399"/>
                </a:solidFill>
              </a:rPr>
              <a:t> by the </a:t>
            </a:r>
            <a:r>
              <a:rPr lang="fr-FR" sz="1600" b="1" err="1">
                <a:solidFill>
                  <a:srgbClr val="003399"/>
                </a:solidFill>
              </a:rPr>
              <a:t>European</a:t>
            </a:r>
            <a:r>
              <a:rPr lang="fr-FR" sz="1600" b="1">
                <a:solidFill>
                  <a:srgbClr val="003399"/>
                </a:solidFill>
              </a:rPr>
              <a:t> Union</a:t>
            </a:r>
          </a:p>
        </p:txBody>
      </p:sp>
      <p:sp>
        <p:nvSpPr>
          <p:cNvPr id="13" name="Subtitle 2">
            <a:extLst>
              <a:ext uri="{FF2B5EF4-FFF2-40B4-BE49-F238E27FC236}">
                <a16:creationId xmlns:a16="http://schemas.microsoft.com/office/drawing/2014/main" id="{29C36A97-A7F9-F167-F105-E760F8CF9AD2}"/>
              </a:ext>
            </a:extLst>
          </p:cNvPr>
          <p:cNvSpPr>
            <a:spLocks noGrp="1"/>
          </p:cNvSpPr>
          <p:nvPr>
            <p:ph type="subTitle" idx="1"/>
          </p:nvPr>
        </p:nvSpPr>
        <p:spPr>
          <a:xfrm>
            <a:off x="6322399" y="3259186"/>
            <a:ext cx="3578266" cy="2810683"/>
          </a:xfrm>
          <a:prstGeom prst="rect">
            <a:avLst/>
          </a:prstGeom>
        </p:spPr>
        <p:txBody>
          <a:bodyPr/>
          <a:lstStyle>
            <a:lvl1pPr marL="0" indent="0" algn="l">
              <a:buNone/>
              <a:defRPr sz="2400" b="1">
                <a:solidFill>
                  <a:schemeClr val="tx2"/>
                </a:solidFill>
                <a:latin typeface="+mj-lt"/>
              </a:defRPr>
            </a:lvl1pPr>
            <a:lvl2pPr marL="400984" indent="0" algn="ctr">
              <a:buNone/>
              <a:defRPr sz="1754"/>
            </a:lvl2pPr>
            <a:lvl3pPr marL="801969" indent="0" algn="ctr">
              <a:buNone/>
              <a:defRPr sz="1579"/>
            </a:lvl3pPr>
            <a:lvl4pPr marL="1202953" indent="0" algn="ctr">
              <a:buNone/>
              <a:defRPr sz="1403"/>
            </a:lvl4pPr>
            <a:lvl5pPr marL="1603937" indent="0" algn="ctr">
              <a:buNone/>
              <a:defRPr sz="1403"/>
            </a:lvl5pPr>
            <a:lvl6pPr marL="2004922" indent="0" algn="ctr">
              <a:buNone/>
              <a:defRPr sz="1403"/>
            </a:lvl6pPr>
            <a:lvl7pPr marL="2405906" indent="0" algn="ctr">
              <a:buNone/>
              <a:defRPr sz="1403"/>
            </a:lvl7pPr>
            <a:lvl8pPr marL="2806890" indent="0" algn="ctr">
              <a:buNone/>
              <a:defRPr sz="1403"/>
            </a:lvl8pPr>
            <a:lvl9pPr marL="3207874" indent="0" algn="ctr">
              <a:buNone/>
              <a:defRPr sz="1403"/>
            </a:lvl9pPr>
          </a:lstStyle>
          <a:p>
            <a:r>
              <a:rPr lang="en-US"/>
              <a:t>Click to edit Master subtitle style</a:t>
            </a:r>
          </a:p>
        </p:txBody>
      </p:sp>
      <p:sp>
        <p:nvSpPr>
          <p:cNvPr id="18" name="Title 1">
            <a:extLst>
              <a:ext uri="{FF2B5EF4-FFF2-40B4-BE49-F238E27FC236}">
                <a16:creationId xmlns:a16="http://schemas.microsoft.com/office/drawing/2014/main" id="{81D4C7A0-8E8E-4F87-ED74-A22EE6744AFD}"/>
              </a:ext>
            </a:extLst>
          </p:cNvPr>
          <p:cNvSpPr>
            <a:spLocks noGrp="1"/>
          </p:cNvSpPr>
          <p:nvPr>
            <p:ph type="ctrTitle"/>
          </p:nvPr>
        </p:nvSpPr>
        <p:spPr>
          <a:xfrm>
            <a:off x="573431" y="2053276"/>
            <a:ext cx="7729005" cy="636161"/>
          </a:xfrm>
          <a:prstGeom prst="rect">
            <a:avLst/>
          </a:prstGeom>
        </p:spPr>
        <p:txBody>
          <a:bodyPr anchor="b"/>
          <a:lstStyle>
            <a:lvl1pPr algn="l">
              <a:lnSpc>
                <a:spcPct val="100000"/>
              </a:lnSpc>
              <a:defRPr sz="4000" b="1">
                <a:solidFill>
                  <a:schemeClr val="tx2"/>
                </a:solidFill>
                <a:latin typeface="+mj-lt"/>
              </a:defRPr>
            </a:lvl1pPr>
          </a:lstStyle>
          <a:p>
            <a:r>
              <a:rPr lang="en-US"/>
              <a:t>Click to edit Master title style</a:t>
            </a:r>
          </a:p>
        </p:txBody>
      </p:sp>
      <p:sp>
        <p:nvSpPr>
          <p:cNvPr id="20" name="Espace réservé pour une image  19">
            <a:extLst>
              <a:ext uri="{FF2B5EF4-FFF2-40B4-BE49-F238E27FC236}">
                <a16:creationId xmlns:a16="http://schemas.microsoft.com/office/drawing/2014/main" id="{547FF798-33C5-48DD-3E3F-8C5E3C8D737E}"/>
              </a:ext>
            </a:extLst>
          </p:cNvPr>
          <p:cNvSpPr>
            <a:spLocks noGrp="1"/>
          </p:cNvSpPr>
          <p:nvPr>
            <p:ph type="pic" sz="quarter" idx="13"/>
          </p:nvPr>
        </p:nvSpPr>
        <p:spPr>
          <a:xfrm>
            <a:off x="1973828" y="3259186"/>
            <a:ext cx="3966808" cy="2810683"/>
          </a:xfrm>
          <a:prstGeom prst="rect">
            <a:avLst/>
          </a:prstGeom>
        </p:spPr>
        <p:txBody>
          <a:bodyPr/>
          <a:lstStyle>
            <a:lvl1pPr>
              <a:defRPr sz="2000">
                <a:solidFill>
                  <a:schemeClr val="tx2"/>
                </a:solidFill>
              </a:defRPr>
            </a:lvl1pPr>
          </a:lstStyle>
          <a:p>
            <a:endParaRPr lang="fr-FR"/>
          </a:p>
        </p:txBody>
      </p:sp>
    </p:spTree>
    <p:extLst>
      <p:ext uri="{BB962C8B-B14F-4D97-AF65-F5344CB8AC3E}">
        <p14:creationId xmlns:p14="http://schemas.microsoft.com/office/powerpoint/2010/main" val="3365831997"/>
      </p:ext>
    </p:extLst>
  </p:cSld>
  <p:clrMapOvr>
    <a:masterClrMapping/>
  </p:clrMapOvr>
  <p:extLst>
    <p:ext uri="{DCECCB84-F9BA-43D5-87BE-67443E8EF086}">
      <p15:sldGuideLst xmlns:p15="http://schemas.microsoft.com/office/powerpoint/2012/main">
        <p15:guide id="1" orient="horz" pos="2381">
          <p15:clr>
            <a:srgbClr val="FBAE40"/>
          </p15:clr>
        </p15:guide>
        <p15:guide id="2" pos="3367">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_EU Cities Mission">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F2A8B1D9-D0C0-836D-E1FB-B160888E2B9E}"/>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tretch>
            <a:fillRect/>
          </a:stretch>
        </p:blipFill>
        <p:spPr>
          <a:xfrm>
            <a:off x="-1" y="0"/>
            <a:ext cx="10697893" cy="7559675"/>
          </a:xfrm>
          <a:prstGeom prst="rect">
            <a:avLst/>
          </a:prstGeom>
        </p:spPr>
      </p:pic>
      <p:sp>
        <p:nvSpPr>
          <p:cNvPr id="4" name="Slide Number Placeholder 3"/>
          <p:cNvSpPr>
            <a:spLocks noGrp="1"/>
          </p:cNvSpPr>
          <p:nvPr>
            <p:ph type="sldNum" sz="quarter" idx="12"/>
          </p:nvPr>
        </p:nvSpPr>
        <p:spPr>
          <a:xfrm>
            <a:off x="8111532" y="7016533"/>
            <a:ext cx="2405658" cy="402483"/>
          </a:xfrm>
          <a:prstGeom prst="rect">
            <a:avLst/>
          </a:prstGeom>
        </p:spPr>
        <p:txBody>
          <a:bodyPr/>
          <a:lstStyle/>
          <a:p>
            <a:fld id="{48F63A3B-78C7-47BE-AE5E-E10140E04643}" type="slidenum">
              <a:rPr lang="en-US" dirty="0"/>
              <a:t>‹N°›</a:t>
            </a:fld>
            <a:endParaRPr lang="en-US"/>
          </a:p>
        </p:txBody>
      </p:sp>
      <p:pic>
        <p:nvPicPr>
          <p:cNvPr id="5" name="Image 4">
            <a:extLst>
              <a:ext uri="{FF2B5EF4-FFF2-40B4-BE49-F238E27FC236}">
                <a16:creationId xmlns:a16="http://schemas.microsoft.com/office/drawing/2014/main" id="{74662A25-E8C5-F4E4-CA92-B768C7E3EEBD}"/>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573431" y="376793"/>
            <a:ext cx="4588504" cy="1001167"/>
          </a:xfrm>
          <a:prstGeom prst="rect">
            <a:avLst/>
          </a:prstGeom>
        </p:spPr>
      </p:pic>
      <p:pic>
        <p:nvPicPr>
          <p:cNvPr id="9" name="Image 8">
            <a:extLst>
              <a:ext uri="{FF2B5EF4-FFF2-40B4-BE49-F238E27FC236}">
                <a16:creationId xmlns:a16="http://schemas.microsoft.com/office/drawing/2014/main" id="{173686EF-B649-E5A2-4A82-DF600596DE21}"/>
              </a:ext>
            </a:extLst>
          </p:cNvPr>
          <p:cNvPicPr>
            <a:picLocks noGrp="1" noRot="1" noChangeAspect="1" noMove="1" noResize="1" noEditPoints="1" noAdjustHandles="1" noChangeArrowheads="1" noChangeShapeType="1" noCrop="1"/>
          </p:cNvPicPr>
          <p:nvPr userDrawn="1"/>
        </p:nvPicPr>
        <p:blipFill rotWithShape="1">
          <a:blip r:embed="rId4">
            <a:extLst>
              <a:ext uri="{28A0092B-C50C-407E-A947-70E740481C1C}">
                <a14:useLocalDpi xmlns:a14="http://schemas.microsoft.com/office/drawing/2010/main" val="0"/>
              </a:ext>
            </a:extLst>
          </a:blip>
          <a:srcRect b="31606"/>
          <a:stretch/>
        </p:blipFill>
        <p:spPr bwMode="auto">
          <a:xfrm>
            <a:off x="-1263243" y="4147446"/>
            <a:ext cx="4847578" cy="3412229"/>
          </a:xfrm>
          <a:prstGeom prst="rect">
            <a:avLst/>
          </a:prstGeom>
          <a:ln>
            <a:noFill/>
          </a:ln>
          <a:extLst>
            <a:ext uri="{53640926-AAD7-44D8-BBD7-CCE9431645EC}">
              <a14:shadowObscured xmlns:a14="http://schemas.microsoft.com/office/drawing/2010/main"/>
            </a:ext>
          </a:extLst>
        </p:spPr>
      </p:pic>
      <p:pic>
        <p:nvPicPr>
          <p:cNvPr id="10" name="Picture 8" descr="A blue background with yellow stars&#10;&#10;Description automatically generated with low confidence">
            <a:extLst>
              <a:ext uri="{FF2B5EF4-FFF2-40B4-BE49-F238E27FC236}">
                <a16:creationId xmlns:a16="http://schemas.microsoft.com/office/drawing/2014/main" id="{05578EB1-C84B-14D5-F41B-A944D12CCAF2}"/>
              </a:ext>
            </a:extLst>
          </p:cNvPr>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303585" y="6913344"/>
            <a:ext cx="553375" cy="370028"/>
          </a:xfrm>
          <a:prstGeom prst="rect">
            <a:avLst/>
          </a:prstGeom>
          <a:ln>
            <a:solidFill>
              <a:schemeClr val="bg1"/>
            </a:solidFill>
          </a:ln>
        </p:spPr>
      </p:pic>
      <p:sp>
        <p:nvSpPr>
          <p:cNvPr id="11" name="ZoneTexte 10">
            <a:extLst>
              <a:ext uri="{FF2B5EF4-FFF2-40B4-BE49-F238E27FC236}">
                <a16:creationId xmlns:a16="http://schemas.microsoft.com/office/drawing/2014/main" id="{E661608E-F945-2510-A5D0-9F415CAD90D5}"/>
              </a:ext>
            </a:extLst>
          </p:cNvPr>
          <p:cNvSpPr txBox="1"/>
          <p:nvPr userDrawn="1"/>
        </p:nvSpPr>
        <p:spPr>
          <a:xfrm>
            <a:off x="1160546" y="6805970"/>
            <a:ext cx="2222090" cy="584775"/>
          </a:xfrm>
          <a:prstGeom prst="rect">
            <a:avLst/>
          </a:prstGeom>
          <a:noFill/>
        </p:spPr>
        <p:txBody>
          <a:bodyPr wrap="square" rtlCol="0">
            <a:spAutoFit/>
          </a:bodyPr>
          <a:lstStyle/>
          <a:p>
            <a:r>
              <a:rPr lang="fr-FR" sz="1600" b="1" err="1">
                <a:solidFill>
                  <a:srgbClr val="003399"/>
                </a:solidFill>
              </a:rPr>
              <a:t>Funded</a:t>
            </a:r>
            <a:r>
              <a:rPr lang="fr-FR" sz="1600" b="1">
                <a:solidFill>
                  <a:srgbClr val="003399"/>
                </a:solidFill>
              </a:rPr>
              <a:t> by the </a:t>
            </a:r>
            <a:r>
              <a:rPr lang="fr-FR" sz="1600" b="1" err="1">
                <a:solidFill>
                  <a:srgbClr val="003399"/>
                </a:solidFill>
              </a:rPr>
              <a:t>European</a:t>
            </a:r>
            <a:r>
              <a:rPr lang="fr-FR" sz="1600" b="1">
                <a:solidFill>
                  <a:srgbClr val="003399"/>
                </a:solidFill>
              </a:rPr>
              <a:t> Union</a:t>
            </a:r>
          </a:p>
        </p:txBody>
      </p:sp>
      <p:sp>
        <p:nvSpPr>
          <p:cNvPr id="13" name="Subtitle 2">
            <a:extLst>
              <a:ext uri="{FF2B5EF4-FFF2-40B4-BE49-F238E27FC236}">
                <a16:creationId xmlns:a16="http://schemas.microsoft.com/office/drawing/2014/main" id="{29C36A97-A7F9-F167-F105-E760F8CF9AD2}"/>
              </a:ext>
            </a:extLst>
          </p:cNvPr>
          <p:cNvSpPr>
            <a:spLocks noGrp="1"/>
          </p:cNvSpPr>
          <p:nvPr>
            <p:ph type="subTitle" idx="1"/>
          </p:nvPr>
        </p:nvSpPr>
        <p:spPr>
          <a:xfrm>
            <a:off x="6519466" y="3472130"/>
            <a:ext cx="3578266" cy="2810683"/>
          </a:xfrm>
          <a:prstGeom prst="rect">
            <a:avLst/>
          </a:prstGeom>
        </p:spPr>
        <p:txBody>
          <a:bodyPr/>
          <a:lstStyle>
            <a:lvl1pPr marL="0" indent="0" algn="l">
              <a:buNone/>
              <a:defRPr sz="2400" b="1">
                <a:solidFill>
                  <a:schemeClr val="tx2"/>
                </a:solidFill>
                <a:latin typeface="+mj-lt"/>
              </a:defRPr>
            </a:lvl1pPr>
            <a:lvl2pPr marL="400984" indent="0" algn="ctr">
              <a:buNone/>
              <a:defRPr sz="1754"/>
            </a:lvl2pPr>
            <a:lvl3pPr marL="801969" indent="0" algn="ctr">
              <a:buNone/>
              <a:defRPr sz="1579"/>
            </a:lvl3pPr>
            <a:lvl4pPr marL="1202953" indent="0" algn="ctr">
              <a:buNone/>
              <a:defRPr sz="1403"/>
            </a:lvl4pPr>
            <a:lvl5pPr marL="1603937" indent="0" algn="ctr">
              <a:buNone/>
              <a:defRPr sz="1403"/>
            </a:lvl5pPr>
            <a:lvl6pPr marL="2004922" indent="0" algn="ctr">
              <a:buNone/>
              <a:defRPr sz="1403"/>
            </a:lvl6pPr>
            <a:lvl7pPr marL="2405906" indent="0" algn="ctr">
              <a:buNone/>
              <a:defRPr sz="1403"/>
            </a:lvl7pPr>
            <a:lvl8pPr marL="2806890" indent="0" algn="ctr">
              <a:buNone/>
              <a:defRPr sz="1403"/>
            </a:lvl8pPr>
            <a:lvl9pPr marL="3207874" indent="0" algn="ctr">
              <a:buNone/>
              <a:defRPr sz="1403"/>
            </a:lvl9pPr>
          </a:lstStyle>
          <a:p>
            <a:r>
              <a:rPr lang="en-US"/>
              <a:t>Click to edit Master subtitle style</a:t>
            </a:r>
          </a:p>
        </p:txBody>
      </p:sp>
      <p:pic>
        <p:nvPicPr>
          <p:cNvPr id="15" name="Image 14">
            <a:extLst>
              <a:ext uri="{FF2B5EF4-FFF2-40B4-BE49-F238E27FC236}">
                <a16:creationId xmlns:a16="http://schemas.microsoft.com/office/drawing/2014/main" id="{796BDF29-5639-FD2F-6446-7B1C3E523EC7}"/>
              </a:ext>
            </a:extLst>
          </p:cNvPr>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761705" y="1909321"/>
            <a:ext cx="1001168" cy="1001168"/>
          </a:xfrm>
          <a:prstGeom prst="rect">
            <a:avLst/>
          </a:prstGeom>
        </p:spPr>
      </p:pic>
      <p:sp>
        <p:nvSpPr>
          <p:cNvPr id="17" name="ZoneTexte 16">
            <a:extLst>
              <a:ext uri="{FF2B5EF4-FFF2-40B4-BE49-F238E27FC236}">
                <a16:creationId xmlns:a16="http://schemas.microsoft.com/office/drawing/2014/main" id="{1635CE7F-F037-6D7E-BE0B-A1F0A56D98E2}"/>
              </a:ext>
            </a:extLst>
          </p:cNvPr>
          <p:cNvSpPr txBox="1"/>
          <p:nvPr userDrawn="1"/>
        </p:nvSpPr>
        <p:spPr>
          <a:xfrm>
            <a:off x="2079862" y="1700606"/>
            <a:ext cx="5589300" cy="646331"/>
          </a:xfrm>
          <a:prstGeom prst="rect">
            <a:avLst/>
          </a:prstGeom>
          <a:noFill/>
        </p:spPr>
        <p:txBody>
          <a:bodyPr wrap="square" rtlCol="0">
            <a:spAutoFit/>
          </a:bodyPr>
          <a:lstStyle/>
          <a:p>
            <a:r>
              <a:rPr lang="fr-FR" sz="3600" b="1">
                <a:solidFill>
                  <a:schemeClr val="bg1"/>
                </a:solidFill>
              </a:rPr>
              <a:t>EU CITIES MISSION</a:t>
            </a:r>
          </a:p>
        </p:txBody>
      </p:sp>
      <p:sp>
        <p:nvSpPr>
          <p:cNvPr id="18" name="Title 1">
            <a:extLst>
              <a:ext uri="{FF2B5EF4-FFF2-40B4-BE49-F238E27FC236}">
                <a16:creationId xmlns:a16="http://schemas.microsoft.com/office/drawing/2014/main" id="{81D4C7A0-8E8E-4F87-ED74-A22EE6744AFD}"/>
              </a:ext>
            </a:extLst>
          </p:cNvPr>
          <p:cNvSpPr>
            <a:spLocks noGrp="1"/>
          </p:cNvSpPr>
          <p:nvPr>
            <p:ph type="ctrTitle"/>
          </p:nvPr>
        </p:nvSpPr>
        <p:spPr>
          <a:xfrm>
            <a:off x="2079862" y="2413116"/>
            <a:ext cx="7729005" cy="636161"/>
          </a:xfrm>
          <a:prstGeom prst="rect">
            <a:avLst/>
          </a:prstGeom>
        </p:spPr>
        <p:txBody>
          <a:bodyPr anchor="b"/>
          <a:lstStyle>
            <a:lvl1pPr algn="l">
              <a:lnSpc>
                <a:spcPct val="100000"/>
              </a:lnSpc>
              <a:defRPr sz="3600" b="1">
                <a:solidFill>
                  <a:schemeClr val="tx2"/>
                </a:solidFill>
                <a:latin typeface="+mj-lt"/>
              </a:defRPr>
            </a:lvl1pPr>
          </a:lstStyle>
          <a:p>
            <a:r>
              <a:rPr lang="en-US"/>
              <a:t>Click to edit Master title style</a:t>
            </a:r>
          </a:p>
        </p:txBody>
      </p:sp>
      <p:sp>
        <p:nvSpPr>
          <p:cNvPr id="20" name="Espace réservé pour une image  19">
            <a:extLst>
              <a:ext uri="{FF2B5EF4-FFF2-40B4-BE49-F238E27FC236}">
                <a16:creationId xmlns:a16="http://schemas.microsoft.com/office/drawing/2014/main" id="{547FF798-33C5-48DD-3E3F-8C5E3C8D737E}"/>
              </a:ext>
            </a:extLst>
          </p:cNvPr>
          <p:cNvSpPr>
            <a:spLocks noGrp="1"/>
          </p:cNvSpPr>
          <p:nvPr>
            <p:ph type="pic" sz="quarter" idx="13"/>
          </p:nvPr>
        </p:nvSpPr>
        <p:spPr>
          <a:xfrm>
            <a:off x="2170895" y="3472130"/>
            <a:ext cx="3966808" cy="2810683"/>
          </a:xfrm>
          <a:prstGeom prst="rect">
            <a:avLst/>
          </a:prstGeom>
        </p:spPr>
        <p:txBody>
          <a:bodyPr/>
          <a:lstStyle>
            <a:lvl1pPr>
              <a:defRPr sz="2000">
                <a:solidFill>
                  <a:schemeClr val="tx2"/>
                </a:solidFill>
              </a:defRPr>
            </a:lvl1pPr>
          </a:lstStyle>
          <a:p>
            <a:endParaRPr lang="fr-FR"/>
          </a:p>
        </p:txBody>
      </p:sp>
      <p:pic>
        <p:nvPicPr>
          <p:cNvPr id="3" name="Graphique 2">
            <a:extLst>
              <a:ext uri="{FF2B5EF4-FFF2-40B4-BE49-F238E27FC236}">
                <a16:creationId xmlns:a16="http://schemas.microsoft.com/office/drawing/2014/main" id="{C637E1DB-8987-03B5-FD57-471AC65B84F6}"/>
              </a:ext>
            </a:extLst>
          </p:cNvPr>
          <p:cNvPicPr>
            <a:picLocks noChangeAspect="1"/>
          </p:cNvPicPr>
          <p:nvPr userDrawn="1"/>
        </p:nvPicPr>
        <p:blipFill>
          <a:blip r:embed="rId7">
            <a:extLst>
              <a:ext uri="{96DAC541-7B7A-43D3-8B79-37D633B846F1}">
                <asvg:svgBlip xmlns:asvg="http://schemas.microsoft.com/office/drawing/2016/SVG/main" r:embed="rId8"/>
              </a:ext>
            </a:extLst>
          </a:blip>
          <a:stretch>
            <a:fillRect/>
          </a:stretch>
        </p:blipFill>
        <p:spPr>
          <a:xfrm>
            <a:off x="10517190" y="4306528"/>
            <a:ext cx="118289" cy="3112488"/>
          </a:xfrm>
          <a:prstGeom prst="rect">
            <a:avLst/>
          </a:prstGeom>
        </p:spPr>
      </p:pic>
    </p:spTree>
    <p:extLst>
      <p:ext uri="{BB962C8B-B14F-4D97-AF65-F5344CB8AC3E}">
        <p14:creationId xmlns:p14="http://schemas.microsoft.com/office/powerpoint/2010/main" val="393855891"/>
      </p:ext>
    </p:extLst>
  </p:cSld>
  <p:clrMapOvr>
    <a:masterClrMapping/>
  </p:clrMapOvr>
  <p:extLst>
    <p:ext uri="{DCECCB84-F9BA-43D5-87BE-67443E8EF086}">
      <p15:sldGuideLst xmlns:p15="http://schemas.microsoft.com/office/powerpoint/2012/main">
        <p15:guide id="1" orient="horz" pos="2381" userDrawn="1">
          <p15:clr>
            <a:srgbClr val="FBAE40"/>
          </p15:clr>
        </p15:guide>
        <p15:guide id="2" pos="3367"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2_Title Slide_Option 2">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F51DB2ED-E2C2-4F3A-8EEA-03E464F06194}"/>
              </a:ext>
            </a:extLst>
          </p:cNvPr>
          <p:cNvSpPr txBox="1"/>
          <p:nvPr userDrawn="1"/>
        </p:nvSpPr>
        <p:spPr>
          <a:xfrm>
            <a:off x="1116604" y="7113016"/>
            <a:ext cx="8719240" cy="254237"/>
          </a:xfrm>
          <a:prstGeom prst="rect">
            <a:avLst/>
          </a:prstGeom>
          <a:noFill/>
        </p:spPr>
        <p:txBody>
          <a:bodyPr wrap="square" rtlCol="0">
            <a:spAutoFit/>
          </a:bodyPr>
          <a:lstStyle/>
          <a:p>
            <a:r>
              <a:rPr lang="en-GB" sz="1052" b="0" i="0">
                <a:solidFill>
                  <a:schemeClr val="tx1"/>
                </a:solidFill>
                <a:effectLst/>
                <a:latin typeface="+mn-lt"/>
              </a:rPr>
              <a:t>NetZeroCities has received funding from the H2020 Research and Innovation Programme under grant agreement n°101036519.</a:t>
            </a:r>
            <a:endParaRPr lang="en-US" sz="1052" b="0">
              <a:solidFill>
                <a:schemeClr val="tx1"/>
              </a:solidFill>
              <a:latin typeface="+mn-lt"/>
            </a:endParaRPr>
          </a:p>
        </p:txBody>
      </p:sp>
      <p:sp>
        <p:nvSpPr>
          <p:cNvPr id="11" name="Rectangle 10">
            <a:extLst>
              <a:ext uri="{FF2B5EF4-FFF2-40B4-BE49-F238E27FC236}">
                <a16:creationId xmlns:a16="http://schemas.microsoft.com/office/drawing/2014/main" id="{C4E03628-03D7-486B-8FFA-D8BE09218EF4}"/>
              </a:ext>
            </a:extLst>
          </p:cNvPr>
          <p:cNvSpPr>
            <a:spLocks noGrp="1" noRot="1" noMove="1" noResize="1" noEditPoints="1" noAdjustHandles="1" noChangeArrowheads="1" noChangeShapeType="1"/>
          </p:cNvSpPr>
          <p:nvPr userDrawn="1"/>
        </p:nvSpPr>
        <p:spPr>
          <a:xfrm>
            <a:off x="-794" y="-147484"/>
            <a:ext cx="10691813" cy="693174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579">
              <a:solidFill>
                <a:schemeClr val="bg1"/>
              </a:solidFill>
            </a:endParaRPr>
          </a:p>
        </p:txBody>
      </p:sp>
      <p:sp>
        <p:nvSpPr>
          <p:cNvPr id="12" name="Title 1">
            <a:extLst>
              <a:ext uri="{FF2B5EF4-FFF2-40B4-BE49-F238E27FC236}">
                <a16:creationId xmlns:a16="http://schemas.microsoft.com/office/drawing/2014/main" id="{C94EA348-03DF-4D45-9964-3184C74308E8}"/>
              </a:ext>
            </a:extLst>
          </p:cNvPr>
          <p:cNvSpPr>
            <a:spLocks noGrp="1"/>
          </p:cNvSpPr>
          <p:nvPr>
            <p:ph type="ctrTitle"/>
          </p:nvPr>
        </p:nvSpPr>
        <p:spPr>
          <a:xfrm>
            <a:off x="563229" y="1438059"/>
            <a:ext cx="9111713" cy="1031479"/>
          </a:xfrm>
          <a:prstGeom prst="rect">
            <a:avLst/>
          </a:prstGeom>
        </p:spPr>
        <p:txBody>
          <a:bodyPr anchor="b"/>
          <a:lstStyle>
            <a:lvl1pPr algn="l">
              <a:defRPr sz="5200" b="1">
                <a:solidFill>
                  <a:schemeClr val="bg1"/>
                </a:solidFill>
                <a:latin typeface="+mj-lt"/>
              </a:defRPr>
            </a:lvl1pPr>
          </a:lstStyle>
          <a:p>
            <a:endParaRPr lang="en-US"/>
          </a:p>
        </p:txBody>
      </p:sp>
      <p:sp>
        <p:nvSpPr>
          <p:cNvPr id="13" name="Subtitle 2">
            <a:extLst>
              <a:ext uri="{FF2B5EF4-FFF2-40B4-BE49-F238E27FC236}">
                <a16:creationId xmlns:a16="http://schemas.microsoft.com/office/drawing/2014/main" id="{A2E793EB-413F-49E6-82E8-3B8648D908FF}"/>
              </a:ext>
            </a:extLst>
          </p:cNvPr>
          <p:cNvSpPr>
            <a:spLocks noGrp="1"/>
          </p:cNvSpPr>
          <p:nvPr>
            <p:ph type="subTitle" idx="1"/>
          </p:nvPr>
        </p:nvSpPr>
        <p:spPr>
          <a:xfrm>
            <a:off x="2616853" y="3318387"/>
            <a:ext cx="7058089" cy="1309194"/>
          </a:xfrm>
          <a:prstGeom prst="rect">
            <a:avLst/>
          </a:prstGeom>
        </p:spPr>
        <p:txBody>
          <a:bodyPr/>
          <a:lstStyle>
            <a:lvl1pPr marL="0" indent="0" algn="l">
              <a:buNone/>
              <a:defRPr sz="2800" b="1">
                <a:solidFill>
                  <a:schemeClr val="bg1"/>
                </a:solidFill>
                <a:latin typeface="+mj-lt"/>
              </a:defRPr>
            </a:lvl1pPr>
            <a:lvl2pPr marL="400984" indent="0" algn="ctr">
              <a:buNone/>
              <a:defRPr sz="1754"/>
            </a:lvl2pPr>
            <a:lvl3pPr marL="801969" indent="0" algn="ctr">
              <a:buNone/>
              <a:defRPr sz="1579"/>
            </a:lvl3pPr>
            <a:lvl4pPr marL="1202953" indent="0" algn="ctr">
              <a:buNone/>
              <a:defRPr sz="1403"/>
            </a:lvl4pPr>
            <a:lvl5pPr marL="1603937" indent="0" algn="ctr">
              <a:buNone/>
              <a:defRPr sz="1403"/>
            </a:lvl5pPr>
            <a:lvl6pPr marL="2004922" indent="0" algn="ctr">
              <a:buNone/>
              <a:defRPr sz="1403"/>
            </a:lvl6pPr>
            <a:lvl7pPr marL="2405906" indent="0" algn="ctr">
              <a:buNone/>
              <a:defRPr sz="1403"/>
            </a:lvl7pPr>
            <a:lvl8pPr marL="2806890" indent="0" algn="ctr">
              <a:buNone/>
              <a:defRPr sz="1403"/>
            </a:lvl8pPr>
            <a:lvl9pPr marL="3207874" indent="0" algn="ctr">
              <a:buNone/>
              <a:defRPr sz="1403"/>
            </a:lvl9pPr>
          </a:lstStyle>
          <a:p>
            <a:r>
              <a:rPr lang="en-US"/>
              <a:t>Click to edit Master subtitle style</a:t>
            </a:r>
          </a:p>
        </p:txBody>
      </p:sp>
      <p:pic>
        <p:nvPicPr>
          <p:cNvPr id="2" name="Image 1">
            <a:extLst>
              <a:ext uri="{FF2B5EF4-FFF2-40B4-BE49-F238E27FC236}">
                <a16:creationId xmlns:a16="http://schemas.microsoft.com/office/drawing/2014/main" id="{2FF1AAB3-8F37-E108-AFC5-DEFCA6A8AAA0}"/>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750929" y="164827"/>
            <a:ext cx="738813" cy="738813"/>
          </a:xfrm>
          <a:prstGeom prst="rect">
            <a:avLst/>
          </a:prstGeom>
        </p:spPr>
      </p:pic>
      <p:sp>
        <p:nvSpPr>
          <p:cNvPr id="4" name="Slide Number Placeholder 3">
            <a:extLst>
              <a:ext uri="{FF2B5EF4-FFF2-40B4-BE49-F238E27FC236}">
                <a16:creationId xmlns:a16="http://schemas.microsoft.com/office/drawing/2014/main" id="{8ABBDBC3-38D0-AB8C-CC01-E70740898C63}"/>
              </a:ext>
            </a:extLst>
          </p:cNvPr>
          <p:cNvSpPr>
            <a:spLocks noGrp="1"/>
          </p:cNvSpPr>
          <p:nvPr>
            <p:ph type="sldNum" sz="quarter" idx="12"/>
          </p:nvPr>
        </p:nvSpPr>
        <p:spPr>
          <a:xfrm>
            <a:off x="8111532" y="7026365"/>
            <a:ext cx="2405658" cy="402483"/>
          </a:xfrm>
          <a:prstGeom prst="rect">
            <a:avLst/>
          </a:prstGeom>
        </p:spPr>
        <p:txBody>
          <a:bodyPr/>
          <a:lstStyle>
            <a:lvl1pPr>
              <a:defRPr>
                <a:solidFill>
                  <a:schemeClr val="tx1"/>
                </a:solidFill>
              </a:defRPr>
            </a:lvl1pPr>
          </a:lstStyle>
          <a:p>
            <a:fld id="{48F63A3B-78C7-47BE-AE5E-E10140E04643}" type="slidenum">
              <a:rPr lang="en-US" smtClean="0"/>
              <a:pPr/>
              <a:t>‹N°›</a:t>
            </a:fld>
            <a:endParaRPr lang="en-US"/>
          </a:p>
        </p:txBody>
      </p:sp>
      <p:pic>
        <p:nvPicPr>
          <p:cNvPr id="6" name="Image 5">
            <a:extLst>
              <a:ext uri="{FF2B5EF4-FFF2-40B4-BE49-F238E27FC236}">
                <a16:creationId xmlns:a16="http://schemas.microsoft.com/office/drawing/2014/main" id="{0D831E66-C62F-A863-EA8D-0D7A18A7A4DC}"/>
              </a:ext>
            </a:extLst>
          </p:cNvPr>
          <p:cNvPicPr>
            <a:picLocks noChangeAspect="1"/>
          </p:cNvPicPr>
          <p:nvPr userDrawn="1"/>
        </p:nvPicPr>
        <p:blipFill rotWithShape="1">
          <a:blip r:embed="rId3">
            <a:extLst>
              <a:ext uri="{28A0092B-C50C-407E-A947-70E740481C1C}">
                <a14:useLocalDpi xmlns:a14="http://schemas.microsoft.com/office/drawing/2010/main" val="0"/>
              </a:ext>
            </a:extLst>
          </a:blip>
          <a:srcRect b="31606"/>
          <a:stretch/>
        </p:blipFill>
        <p:spPr bwMode="auto">
          <a:xfrm>
            <a:off x="-806520" y="3817210"/>
            <a:ext cx="4229100" cy="2976880"/>
          </a:xfrm>
          <a:prstGeom prst="rect">
            <a:avLst/>
          </a:prstGeom>
          <a:ln>
            <a:noFill/>
          </a:ln>
          <a:extLst>
            <a:ext uri="{53640926-AAD7-44D8-BBD7-CCE9431645EC}">
              <a14:shadowObscured xmlns:a14="http://schemas.microsoft.com/office/drawing/2010/main"/>
            </a:ext>
          </a:extLst>
        </p:spPr>
      </p:pic>
      <p:pic>
        <p:nvPicPr>
          <p:cNvPr id="5" name="Picture 8" descr="A blue background with yellow stars&#10;&#10;Description automatically generated with low confidence">
            <a:extLst>
              <a:ext uri="{FF2B5EF4-FFF2-40B4-BE49-F238E27FC236}">
                <a16:creationId xmlns:a16="http://schemas.microsoft.com/office/drawing/2014/main" id="{8FD7968B-7EFD-272B-3FF4-56842FFDAED8}"/>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723314" y="7103184"/>
            <a:ext cx="393290" cy="262983"/>
          </a:xfrm>
          <a:prstGeom prst="rect">
            <a:avLst/>
          </a:prstGeom>
        </p:spPr>
      </p:pic>
    </p:spTree>
    <p:extLst>
      <p:ext uri="{BB962C8B-B14F-4D97-AF65-F5344CB8AC3E}">
        <p14:creationId xmlns:p14="http://schemas.microsoft.com/office/powerpoint/2010/main" val="2465503556"/>
      </p:ext>
    </p:extLst>
  </p:cSld>
  <p:clrMapOvr>
    <a:masterClrMapping/>
  </p:clrMapOvr>
  <p:extLst>
    <p:ext uri="{DCECCB84-F9BA-43D5-87BE-67443E8EF086}">
      <p15:sldGuideLst xmlns:p15="http://schemas.microsoft.com/office/powerpoint/2012/main">
        <p15:guide id="1" orient="horz" pos="2381">
          <p15:clr>
            <a:srgbClr val="FBAE40"/>
          </p15:clr>
        </p15:guide>
        <p15:guide id="2" pos="3367">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2_Title Slide_Option 3">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F51DB2ED-E2C2-4F3A-8EEA-03E464F06194}"/>
              </a:ext>
            </a:extLst>
          </p:cNvPr>
          <p:cNvSpPr txBox="1"/>
          <p:nvPr userDrawn="1"/>
        </p:nvSpPr>
        <p:spPr>
          <a:xfrm>
            <a:off x="1116604" y="7113016"/>
            <a:ext cx="8719240" cy="254237"/>
          </a:xfrm>
          <a:prstGeom prst="rect">
            <a:avLst/>
          </a:prstGeom>
          <a:noFill/>
        </p:spPr>
        <p:txBody>
          <a:bodyPr wrap="square" rtlCol="0">
            <a:spAutoFit/>
          </a:bodyPr>
          <a:lstStyle/>
          <a:p>
            <a:r>
              <a:rPr lang="en-GB" sz="1052" b="0" i="0">
                <a:solidFill>
                  <a:schemeClr val="tx1"/>
                </a:solidFill>
                <a:effectLst/>
                <a:latin typeface="+mn-lt"/>
              </a:rPr>
              <a:t>NetZeroCities has received funding from the H2020 Research and Innovation Programme under grant agreement n°101036519.</a:t>
            </a:r>
            <a:endParaRPr lang="en-US" sz="1052" b="0">
              <a:solidFill>
                <a:schemeClr val="tx1"/>
              </a:solidFill>
              <a:latin typeface="+mn-lt"/>
            </a:endParaRPr>
          </a:p>
        </p:txBody>
      </p:sp>
      <p:sp>
        <p:nvSpPr>
          <p:cNvPr id="11" name="Rectangle 10">
            <a:extLst>
              <a:ext uri="{FF2B5EF4-FFF2-40B4-BE49-F238E27FC236}">
                <a16:creationId xmlns:a16="http://schemas.microsoft.com/office/drawing/2014/main" id="{C4E03628-03D7-486B-8FFA-D8BE09218EF4}"/>
              </a:ext>
            </a:extLst>
          </p:cNvPr>
          <p:cNvSpPr>
            <a:spLocks noGrp="1" noRot="1" noMove="1" noResize="1" noEditPoints="1" noAdjustHandles="1" noChangeArrowheads="1" noChangeShapeType="1"/>
          </p:cNvSpPr>
          <p:nvPr userDrawn="1"/>
        </p:nvSpPr>
        <p:spPr>
          <a:xfrm>
            <a:off x="-794" y="-147484"/>
            <a:ext cx="10691813" cy="6931742"/>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579">
              <a:solidFill>
                <a:schemeClr val="tx2"/>
              </a:solidFill>
            </a:endParaRPr>
          </a:p>
        </p:txBody>
      </p:sp>
      <p:sp>
        <p:nvSpPr>
          <p:cNvPr id="12" name="Title 1">
            <a:extLst>
              <a:ext uri="{FF2B5EF4-FFF2-40B4-BE49-F238E27FC236}">
                <a16:creationId xmlns:a16="http://schemas.microsoft.com/office/drawing/2014/main" id="{C94EA348-03DF-4D45-9964-3184C74308E8}"/>
              </a:ext>
            </a:extLst>
          </p:cNvPr>
          <p:cNvSpPr>
            <a:spLocks noGrp="1"/>
          </p:cNvSpPr>
          <p:nvPr>
            <p:ph type="ctrTitle"/>
          </p:nvPr>
        </p:nvSpPr>
        <p:spPr>
          <a:xfrm>
            <a:off x="563229" y="1438059"/>
            <a:ext cx="9111713" cy="1031479"/>
          </a:xfrm>
          <a:prstGeom prst="rect">
            <a:avLst/>
          </a:prstGeom>
        </p:spPr>
        <p:txBody>
          <a:bodyPr anchor="b"/>
          <a:lstStyle>
            <a:lvl1pPr algn="l">
              <a:defRPr sz="5200" b="1">
                <a:solidFill>
                  <a:schemeClr val="bg1"/>
                </a:solidFill>
                <a:latin typeface="+mj-lt"/>
              </a:defRPr>
            </a:lvl1pPr>
          </a:lstStyle>
          <a:p>
            <a:endParaRPr lang="en-US"/>
          </a:p>
        </p:txBody>
      </p:sp>
      <p:sp>
        <p:nvSpPr>
          <p:cNvPr id="13" name="Subtitle 2">
            <a:extLst>
              <a:ext uri="{FF2B5EF4-FFF2-40B4-BE49-F238E27FC236}">
                <a16:creationId xmlns:a16="http://schemas.microsoft.com/office/drawing/2014/main" id="{A2E793EB-413F-49E6-82E8-3B8648D908FF}"/>
              </a:ext>
            </a:extLst>
          </p:cNvPr>
          <p:cNvSpPr>
            <a:spLocks noGrp="1"/>
          </p:cNvSpPr>
          <p:nvPr>
            <p:ph type="subTitle" idx="1"/>
          </p:nvPr>
        </p:nvSpPr>
        <p:spPr>
          <a:xfrm>
            <a:off x="2616853" y="3318387"/>
            <a:ext cx="7058089" cy="1309194"/>
          </a:xfrm>
          <a:prstGeom prst="rect">
            <a:avLst/>
          </a:prstGeom>
        </p:spPr>
        <p:txBody>
          <a:bodyPr/>
          <a:lstStyle>
            <a:lvl1pPr marL="0" indent="0" algn="l">
              <a:buNone/>
              <a:defRPr sz="2800" b="1">
                <a:solidFill>
                  <a:schemeClr val="bg1"/>
                </a:solidFill>
                <a:latin typeface="+mj-lt"/>
              </a:defRPr>
            </a:lvl1pPr>
            <a:lvl2pPr marL="400984" indent="0" algn="ctr">
              <a:buNone/>
              <a:defRPr sz="1754"/>
            </a:lvl2pPr>
            <a:lvl3pPr marL="801969" indent="0" algn="ctr">
              <a:buNone/>
              <a:defRPr sz="1579"/>
            </a:lvl3pPr>
            <a:lvl4pPr marL="1202953" indent="0" algn="ctr">
              <a:buNone/>
              <a:defRPr sz="1403"/>
            </a:lvl4pPr>
            <a:lvl5pPr marL="1603937" indent="0" algn="ctr">
              <a:buNone/>
              <a:defRPr sz="1403"/>
            </a:lvl5pPr>
            <a:lvl6pPr marL="2004922" indent="0" algn="ctr">
              <a:buNone/>
              <a:defRPr sz="1403"/>
            </a:lvl6pPr>
            <a:lvl7pPr marL="2405906" indent="0" algn="ctr">
              <a:buNone/>
              <a:defRPr sz="1403"/>
            </a:lvl7pPr>
            <a:lvl8pPr marL="2806890" indent="0" algn="ctr">
              <a:buNone/>
              <a:defRPr sz="1403"/>
            </a:lvl8pPr>
            <a:lvl9pPr marL="3207874" indent="0" algn="ctr">
              <a:buNone/>
              <a:defRPr sz="1403"/>
            </a:lvl9pPr>
          </a:lstStyle>
          <a:p>
            <a:r>
              <a:rPr lang="en-US"/>
              <a:t>Click to edit Master subtitle style</a:t>
            </a:r>
          </a:p>
        </p:txBody>
      </p:sp>
      <p:pic>
        <p:nvPicPr>
          <p:cNvPr id="2" name="Image 1">
            <a:extLst>
              <a:ext uri="{FF2B5EF4-FFF2-40B4-BE49-F238E27FC236}">
                <a16:creationId xmlns:a16="http://schemas.microsoft.com/office/drawing/2014/main" id="{2FF1AAB3-8F37-E108-AFC5-DEFCA6A8AAA0}"/>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750929" y="164827"/>
            <a:ext cx="738813" cy="738813"/>
          </a:xfrm>
          <a:prstGeom prst="rect">
            <a:avLst/>
          </a:prstGeom>
        </p:spPr>
      </p:pic>
      <p:sp>
        <p:nvSpPr>
          <p:cNvPr id="4" name="Slide Number Placeholder 3">
            <a:extLst>
              <a:ext uri="{FF2B5EF4-FFF2-40B4-BE49-F238E27FC236}">
                <a16:creationId xmlns:a16="http://schemas.microsoft.com/office/drawing/2014/main" id="{8ABBDBC3-38D0-AB8C-CC01-E70740898C63}"/>
              </a:ext>
            </a:extLst>
          </p:cNvPr>
          <p:cNvSpPr>
            <a:spLocks noGrp="1"/>
          </p:cNvSpPr>
          <p:nvPr>
            <p:ph type="sldNum" sz="quarter" idx="12"/>
          </p:nvPr>
        </p:nvSpPr>
        <p:spPr>
          <a:xfrm>
            <a:off x="8111532" y="7026365"/>
            <a:ext cx="2405658" cy="402483"/>
          </a:xfrm>
          <a:prstGeom prst="rect">
            <a:avLst/>
          </a:prstGeom>
        </p:spPr>
        <p:txBody>
          <a:bodyPr/>
          <a:lstStyle>
            <a:lvl1pPr>
              <a:defRPr>
                <a:solidFill>
                  <a:schemeClr val="tx1"/>
                </a:solidFill>
              </a:defRPr>
            </a:lvl1pPr>
          </a:lstStyle>
          <a:p>
            <a:fld id="{48F63A3B-78C7-47BE-AE5E-E10140E04643}" type="slidenum">
              <a:rPr lang="en-US" smtClean="0"/>
              <a:pPr/>
              <a:t>‹N°›</a:t>
            </a:fld>
            <a:endParaRPr lang="en-US"/>
          </a:p>
        </p:txBody>
      </p:sp>
      <p:pic>
        <p:nvPicPr>
          <p:cNvPr id="6" name="Image 5">
            <a:extLst>
              <a:ext uri="{FF2B5EF4-FFF2-40B4-BE49-F238E27FC236}">
                <a16:creationId xmlns:a16="http://schemas.microsoft.com/office/drawing/2014/main" id="{0D831E66-C62F-A863-EA8D-0D7A18A7A4DC}"/>
              </a:ext>
            </a:extLst>
          </p:cNvPr>
          <p:cNvPicPr>
            <a:picLocks noChangeAspect="1"/>
          </p:cNvPicPr>
          <p:nvPr userDrawn="1"/>
        </p:nvPicPr>
        <p:blipFill rotWithShape="1">
          <a:blip r:embed="rId3">
            <a:extLst>
              <a:ext uri="{28A0092B-C50C-407E-A947-70E740481C1C}">
                <a14:useLocalDpi xmlns:a14="http://schemas.microsoft.com/office/drawing/2010/main" val="0"/>
              </a:ext>
            </a:extLst>
          </a:blip>
          <a:srcRect b="31606"/>
          <a:stretch/>
        </p:blipFill>
        <p:spPr bwMode="auto">
          <a:xfrm>
            <a:off x="-806520" y="3817210"/>
            <a:ext cx="4229100" cy="2976880"/>
          </a:xfrm>
          <a:prstGeom prst="rect">
            <a:avLst/>
          </a:prstGeom>
          <a:ln>
            <a:noFill/>
          </a:ln>
          <a:extLst>
            <a:ext uri="{53640926-AAD7-44D8-BBD7-CCE9431645EC}">
              <a14:shadowObscured xmlns:a14="http://schemas.microsoft.com/office/drawing/2010/main"/>
            </a:ext>
          </a:extLst>
        </p:spPr>
      </p:pic>
      <p:pic>
        <p:nvPicPr>
          <p:cNvPr id="5" name="Picture 8" descr="A blue background with yellow stars&#10;&#10;Description automatically generated with low confidence">
            <a:extLst>
              <a:ext uri="{FF2B5EF4-FFF2-40B4-BE49-F238E27FC236}">
                <a16:creationId xmlns:a16="http://schemas.microsoft.com/office/drawing/2014/main" id="{1526599C-6690-5B2B-16B5-EE045FB270D8}"/>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723314" y="7103184"/>
            <a:ext cx="393290" cy="262983"/>
          </a:xfrm>
          <a:prstGeom prst="rect">
            <a:avLst/>
          </a:prstGeom>
        </p:spPr>
      </p:pic>
    </p:spTree>
    <p:extLst>
      <p:ext uri="{BB962C8B-B14F-4D97-AF65-F5344CB8AC3E}">
        <p14:creationId xmlns:p14="http://schemas.microsoft.com/office/powerpoint/2010/main" val="2389742579"/>
      </p:ext>
    </p:extLst>
  </p:cSld>
  <p:clrMapOvr>
    <a:masterClrMapping/>
  </p:clrMapOvr>
  <p:extLst>
    <p:ext uri="{DCECCB84-F9BA-43D5-87BE-67443E8EF086}">
      <p15:sldGuideLst xmlns:p15="http://schemas.microsoft.com/office/powerpoint/2012/main">
        <p15:guide id="1" orient="horz" pos="2381">
          <p15:clr>
            <a:srgbClr val="FBAE40"/>
          </p15:clr>
        </p15:guide>
        <p15:guide id="2" pos="3367">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3_Table of Contents_Option 1">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F51DB2ED-E2C2-4F3A-8EEA-03E464F06194}"/>
              </a:ext>
            </a:extLst>
          </p:cNvPr>
          <p:cNvSpPr txBox="1"/>
          <p:nvPr userDrawn="1"/>
        </p:nvSpPr>
        <p:spPr>
          <a:xfrm>
            <a:off x="1116604" y="7116821"/>
            <a:ext cx="8588748" cy="254237"/>
          </a:xfrm>
          <a:prstGeom prst="rect">
            <a:avLst/>
          </a:prstGeom>
          <a:noFill/>
        </p:spPr>
        <p:txBody>
          <a:bodyPr wrap="square" rtlCol="0">
            <a:spAutoFit/>
          </a:bodyPr>
          <a:lstStyle/>
          <a:p>
            <a:r>
              <a:rPr lang="en-GB" sz="1052" b="0" i="0">
                <a:solidFill>
                  <a:schemeClr val="tx1"/>
                </a:solidFill>
                <a:effectLst/>
                <a:latin typeface="+mn-lt"/>
              </a:rPr>
              <a:t>NetZeroCities has received funding from the H2020 Research and Innovation Programme under grant agreement n°101036519.</a:t>
            </a:r>
            <a:endParaRPr lang="en-US" sz="1052" b="0">
              <a:solidFill>
                <a:schemeClr val="tx1"/>
              </a:solidFill>
              <a:latin typeface="+mn-lt"/>
            </a:endParaRPr>
          </a:p>
        </p:txBody>
      </p:sp>
      <p:sp>
        <p:nvSpPr>
          <p:cNvPr id="11" name="Rectangle 10">
            <a:extLst>
              <a:ext uri="{FF2B5EF4-FFF2-40B4-BE49-F238E27FC236}">
                <a16:creationId xmlns:a16="http://schemas.microsoft.com/office/drawing/2014/main" id="{C4E03628-03D7-486B-8FFA-D8BE09218EF4}"/>
              </a:ext>
            </a:extLst>
          </p:cNvPr>
          <p:cNvSpPr>
            <a:spLocks noGrp="1" noRot="1" noMove="1" noResize="1" noEditPoints="1" noAdjustHandles="1" noChangeArrowheads="1" noChangeShapeType="1"/>
          </p:cNvSpPr>
          <p:nvPr userDrawn="1"/>
        </p:nvSpPr>
        <p:spPr>
          <a:xfrm>
            <a:off x="-794" y="-147484"/>
            <a:ext cx="10691813" cy="693174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579">
              <a:solidFill>
                <a:schemeClr val="tx2"/>
              </a:solidFill>
            </a:endParaRPr>
          </a:p>
        </p:txBody>
      </p:sp>
      <p:sp>
        <p:nvSpPr>
          <p:cNvPr id="12" name="Title 1">
            <a:extLst>
              <a:ext uri="{FF2B5EF4-FFF2-40B4-BE49-F238E27FC236}">
                <a16:creationId xmlns:a16="http://schemas.microsoft.com/office/drawing/2014/main" id="{C94EA348-03DF-4D45-9964-3184C74308E8}"/>
              </a:ext>
            </a:extLst>
          </p:cNvPr>
          <p:cNvSpPr>
            <a:spLocks noGrp="1"/>
          </p:cNvSpPr>
          <p:nvPr>
            <p:ph type="ctrTitle" hasCustomPrompt="1"/>
          </p:nvPr>
        </p:nvSpPr>
        <p:spPr>
          <a:xfrm>
            <a:off x="333342" y="268457"/>
            <a:ext cx="9111713" cy="664842"/>
          </a:xfrm>
          <a:prstGeom prst="rect">
            <a:avLst/>
          </a:prstGeom>
        </p:spPr>
        <p:txBody>
          <a:bodyPr anchor="b"/>
          <a:lstStyle>
            <a:lvl1pPr algn="l">
              <a:defRPr sz="3600" b="1">
                <a:solidFill>
                  <a:schemeClr val="tx2"/>
                </a:solidFill>
                <a:latin typeface="+mj-lt"/>
              </a:defRPr>
            </a:lvl1pPr>
          </a:lstStyle>
          <a:p>
            <a:r>
              <a:rPr lang="en-US"/>
              <a:t>Table of contents</a:t>
            </a:r>
          </a:p>
        </p:txBody>
      </p:sp>
      <p:sp>
        <p:nvSpPr>
          <p:cNvPr id="4" name="Slide Number Placeholder 3">
            <a:extLst>
              <a:ext uri="{FF2B5EF4-FFF2-40B4-BE49-F238E27FC236}">
                <a16:creationId xmlns:a16="http://schemas.microsoft.com/office/drawing/2014/main" id="{8ABBDBC3-38D0-AB8C-CC01-E70740898C63}"/>
              </a:ext>
            </a:extLst>
          </p:cNvPr>
          <p:cNvSpPr>
            <a:spLocks noGrp="1"/>
          </p:cNvSpPr>
          <p:nvPr>
            <p:ph type="sldNum" sz="quarter" idx="12"/>
          </p:nvPr>
        </p:nvSpPr>
        <p:spPr>
          <a:xfrm>
            <a:off x="8111532" y="7032389"/>
            <a:ext cx="2369655" cy="396459"/>
          </a:xfrm>
          <a:prstGeom prst="rect">
            <a:avLst/>
          </a:prstGeom>
        </p:spPr>
        <p:txBody>
          <a:bodyPr/>
          <a:lstStyle>
            <a:lvl1pPr>
              <a:defRPr>
                <a:solidFill>
                  <a:schemeClr val="tx1"/>
                </a:solidFill>
              </a:defRPr>
            </a:lvl1pPr>
          </a:lstStyle>
          <a:p>
            <a:fld id="{48F63A3B-78C7-47BE-AE5E-E10140E04643}" type="slidenum">
              <a:rPr lang="en-US" smtClean="0"/>
              <a:pPr/>
              <a:t>‹N°›</a:t>
            </a:fld>
            <a:endParaRPr lang="en-US"/>
          </a:p>
        </p:txBody>
      </p:sp>
      <p:pic>
        <p:nvPicPr>
          <p:cNvPr id="5" name="Image 4">
            <a:extLst>
              <a:ext uri="{FF2B5EF4-FFF2-40B4-BE49-F238E27FC236}">
                <a16:creationId xmlns:a16="http://schemas.microsoft.com/office/drawing/2014/main" id="{9A9B66CE-AAF3-0249-0368-AEBA656F4648}"/>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779190" y="140659"/>
            <a:ext cx="738000" cy="738000"/>
          </a:xfrm>
          <a:prstGeom prst="rect">
            <a:avLst/>
          </a:prstGeom>
        </p:spPr>
      </p:pic>
      <p:sp>
        <p:nvSpPr>
          <p:cNvPr id="9" name="Content Placeholder 2">
            <a:extLst>
              <a:ext uri="{FF2B5EF4-FFF2-40B4-BE49-F238E27FC236}">
                <a16:creationId xmlns:a16="http://schemas.microsoft.com/office/drawing/2014/main" id="{0570E909-48E4-F7D4-8F42-EFBEF2A23D5F}"/>
              </a:ext>
            </a:extLst>
          </p:cNvPr>
          <p:cNvSpPr>
            <a:spLocks noGrp="1"/>
          </p:cNvSpPr>
          <p:nvPr>
            <p:ph idx="1" hasCustomPrompt="1"/>
          </p:nvPr>
        </p:nvSpPr>
        <p:spPr>
          <a:xfrm>
            <a:off x="333342" y="1422479"/>
            <a:ext cx="9203948" cy="5076644"/>
          </a:xfrm>
          <a:prstGeom prst="rect">
            <a:avLst/>
          </a:prstGeom>
        </p:spPr>
        <p:txBody>
          <a:bodyPr numCol="2"/>
          <a:lstStyle>
            <a:lvl1pPr>
              <a:defRPr sz="2000">
                <a:solidFill>
                  <a:schemeClr val="tx2"/>
                </a:solidFill>
              </a:defRPr>
            </a:lvl1pPr>
            <a:lvl2pPr>
              <a:defRPr sz="1800">
                <a:solidFill>
                  <a:schemeClr val="tx2"/>
                </a:solidFill>
              </a:defRPr>
            </a:lvl2pPr>
            <a:lvl3pPr>
              <a:defRPr sz="1600">
                <a:solidFill>
                  <a:schemeClr val="tx2"/>
                </a:solidFill>
              </a:defRPr>
            </a:lvl3pPr>
            <a:lvl4pPr>
              <a:defRPr sz="1400">
                <a:solidFill>
                  <a:schemeClr val="tx2"/>
                </a:solidFill>
              </a:defRPr>
            </a:lvl4pPr>
            <a:lvl5pPr>
              <a:defRPr sz="1200">
                <a:solidFill>
                  <a:schemeClr val="tx2"/>
                </a:solidFill>
              </a:defRPr>
            </a:lvl5pPr>
          </a:lstStyle>
          <a:p>
            <a:pPr lvl="0"/>
            <a:r>
              <a:rPr lang="en-US"/>
              <a:t> Click to edit Master text styles</a:t>
            </a:r>
          </a:p>
          <a:p>
            <a:pPr lvl="1"/>
            <a:r>
              <a:rPr lang="en-US"/>
              <a:t> Second level</a:t>
            </a:r>
          </a:p>
          <a:p>
            <a:pPr lvl="2"/>
            <a:r>
              <a:rPr lang="en-US"/>
              <a:t> Third level</a:t>
            </a:r>
          </a:p>
          <a:p>
            <a:pPr lvl="3"/>
            <a:r>
              <a:rPr lang="en-US"/>
              <a:t> Fourth level</a:t>
            </a:r>
          </a:p>
          <a:p>
            <a:pPr lvl="4"/>
            <a:r>
              <a:rPr lang="en-US"/>
              <a:t> Fifth level</a:t>
            </a:r>
          </a:p>
        </p:txBody>
      </p:sp>
      <p:pic>
        <p:nvPicPr>
          <p:cNvPr id="2" name="Picture 8" descr="A blue background with yellow stars&#10;&#10;Description automatically generated with low confidence">
            <a:extLst>
              <a:ext uri="{FF2B5EF4-FFF2-40B4-BE49-F238E27FC236}">
                <a16:creationId xmlns:a16="http://schemas.microsoft.com/office/drawing/2014/main" id="{312B096A-CE5B-6565-A17C-6497DB0DD376}"/>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723314" y="7103184"/>
            <a:ext cx="393290" cy="262983"/>
          </a:xfrm>
          <a:prstGeom prst="rect">
            <a:avLst/>
          </a:prstGeom>
        </p:spPr>
      </p:pic>
    </p:spTree>
    <p:extLst>
      <p:ext uri="{BB962C8B-B14F-4D97-AF65-F5344CB8AC3E}">
        <p14:creationId xmlns:p14="http://schemas.microsoft.com/office/powerpoint/2010/main" val="218306077"/>
      </p:ext>
    </p:extLst>
  </p:cSld>
  <p:clrMapOvr>
    <a:masterClrMapping/>
  </p:clrMapOvr>
  <p:extLst>
    <p:ext uri="{DCECCB84-F9BA-43D5-87BE-67443E8EF086}">
      <p15:sldGuideLst xmlns:p15="http://schemas.microsoft.com/office/powerpoint/2012/main">
        <p15:guide id="1" orient="horz" pos="2381">
          <p15:clr>
            <a:srgbClr val="FBAE40"/>
          </p15:clr>
        </p15:guide>
        <p15:guide id="2" pos="3367">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3_Table of Contents_Option 2">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F51DB2ED-E2C2-4F3A-8EEA-03E464F06194}"/>
              </a:ext>
            </a:extLst>
          </p:cNvPr>
          <p:cNvSpPr txBox="1"/>
          <p:nvPr userDrawn="1"/>
        </p:nvSpPr>
        <p:spPr>
          <a:xfrm>
            <a:off x="1116604" y="7103184"/>
            <a:ext cx="8719240" cy="254237"/>
          </a:xfrm>
          <a:prstGeom prst="rect">
            <a:avLst/>
          </a:prstGeom>
          <a:noFill/>
        </p:spPr>
        <p:txBody>
          <a:bodyPr wrap="square" rtlCol="0">
            <a:spAutoFit/>
          </a:bodyPr>
          <a:lstStyle/>
          <a:p>
            <a:r>
              <a:rPr lang="en-GB" sz="1052" b="0" i="0">
                <a:solidFill>
                  <a:schemeClr val="tx1"/>
                </a:solidFill>
                <a:effectLst/>
                <a:latin typeface="+mn-lt"/>
              </a:rPr>
              <a:t>NetZeroCities has received funding from the H2020 Research and Innovation Programme under grant agreement n°101036519.</a:t>
            </a:r>
            <a:endParaRPr lang="en-US" sz="1052" b="0">
              <a:solidFill>
                <a:schemeClr val="tx1"/>
              </a:solidFill>
              <a:latin typeface="+mn-lt"/>
            </a:endParaRPr>
          </a:p>
        </p:txBody>
      </p:sp>
      <p:sp>
        <p:nvSpPr>
          <p:cNvPr id="11" name="Rectangle 10">
            <a:extLst>
              <a:ext uri="{FF2B5EF4-FFF2-40B4-BE49-F238E27FC236}">
                <a16:creationId xmlns:a16="http://schemas.microsoft.com/office/drawing/2014/main" id="{C4E03628-03D7-486B-8FFA-D8BE09218EF4}"/>
              </a:ext>
            </a:extLst>
          </p:cNvPr>
          <p:cNvSpPr>
            <a:spLocks noGrp="1" noRot="1" noMove="1" noResize="1" noEditPoints="1" noAdjustHandles="1" noChangeArrowheads="1" noChangeShapeType="1"/>
          </p:cNvSpPr>
          <p:nvPr userDrawn="1"/>
        </p:nvSpPr>
        <p:spPr>
          <a:xfrm>
            <a:off x="-794" y="-147484"/>
            <a:ext cx="10691813" cy="6931742"/>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579">
              <a:solidFill>
                <a:schemeClr val="tx2"/>
              </a:solidFill>
            </a:endParaRPr>
          </a:p>
        </p:txBody>
      </p:sp>
      <p:sp>
        <p:nvSpPr>
          <p:cNvPr id="12" name="Title 1">
            <a:extLst>
              <a:ext uri="{FF2B5EF4-FFF2-40B4-BE49-F238E27FC236}">
                <a16:creationId xmlns:a16="http://schemas.microsoft.com/office/drawing/2014/main" id="{C94EA348-03DF-4D45-9964-3184C74308E8}"/>
              </a:ext>
            </a:extLst>
          </p:cNvPr>
          <p:cNvSpPr>
            <a:spLocks noGrp="1"/>
          </p:cNvSpPr>
          <p:nvPr>
            <p:ph type="ctrTitle" hasCustomPrompt="1"/>
          </p:nvPr>
        </p:nvSpPr>
        <p:spPr>
          <a:xfrm>
            <a:off x="333342" y="268457"/>
            <a:ext cx="9111713" cy="664842"/>
          </a:xfrm>
          <a:prstGeom prst="rect">
            <a:avLst/>
          </a:prstGeom>
        </p:spPr>
        <p:txBody>
          <a:bodyPr anchor="b"/>
          <a:lstStyle>
            <a:lvl1pPr algn="l">
              <a:defRPr sz="3600" b="1">
                <a:solidFill>
                  <a:schemeClr val="tx2"/>
                </a:solidFill>
                <a:latin typeface="+mj-lt"/>
              </a:defRPr>
            </a:lvl1pPr>
          </a:lstStyle>
          <a:p>
            <a:r>
              <a:rPr lang="en-US"/>
              <a:t>Table of contents</a:t>
            </a:r>
          </a:p>
        </p:txBody>
      </p:sp>
      <p:sp>
        <p:nvSpPr>
          <p:cNvPr id="4" name="Slide Number Placeholder 3">
            <a:extLst>
              <a:ext uri="{FF2B5EF4-FFF2-40B4-BE49-F238E27FC236}">
                <a16:creationId xmlns:a16="http://schemas.microsoft.com/office/drawing/2014/main" id="{8ABBDBC3-38D0-AB8C-CC01-E70740898C63}"/>
              </a:ext>
            </a:extLst>
          </p:cNvPr>
          <p:cNvSpPr>
            <a:spLocks noGrp="1"/>
          </p:cNvSpPr>
          <p:nvPr>
            <p:ph type="sldNum" sz="quarter" idx="12"/>
          </p:nvPr>
        </p:nvSpPr>
        <p:spPr>
          <a:xfrm>
            <a:off x="8111532" y="7016533"/>
            <a:ext cx="2405658" cy="402483"/>
          </a:xfrm>
          <a:prstGeom prst="rect">
            <a:avLst/>
          </a:prstGeom>
        </p:spPr>
        <p:txBody>
          <a:bodyPr/>
          <a:lstStyle>
            <a:lvl1pPr>
              <a:defRPr>
                <a:solidFill>
                  <a:schemeClr val="tx1"/>
                </a:solidFill>
              </a:defRPr>
            </a:lvl1pPr>
          </a:lstStyle>
          <a:p>
            <a:fld id="{48F63A3B-78C7-47BE-AE5E-E10140E04643}" type="slidenum">
              <a:rPr lang="en-US" smtClean="0"/>
              <a:pPr/>
              <a:t>‹N°›</a:t>
            </a:fld>
            <a:endParaRPr lang="en-US"/>
          </a:p>
        </p:txBody>
      </p:sp>
      <p:pic>
        <p:nvPicPr>
          <p:cNvPr id="5" name="Image 4">
            <a:extLst>
              <a:ext uri="{FF2B5EF4-FFF2-40B4-BE49-F238E27FC236}">
                <a16:creationId xmlns:a16="http://schemas.microsoft.com/office/drawing/2014/main" id="{9A9B66CE-AAF3-0249-0368-AEBA656F4648}"/>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779190" y="140659"/>
            <a:ext cx="738000" cy="738000"/>
          </a:xfrm>
          <a:prstGeom prst="rect">
            <a:avLst/>
          </a:prstGeom>
        </p:spPr>
      </p:pic>
      <p:sp>
        <p:nvSpPr>
          <p:cNvPr id="9" name="Content Placeholder 2">
            <a:extLst>
              <a:ext uri="{FF2B5EF4-FFF2-40B4-BE49-F238E27FC236}">
                <a16:creationId xmlns:a16="http://schemas.microsoft.com/office/drawing/2014/main" id="{0570E909-48E4-F7D4-8F42-EFBEF2A23D5F}"/>
              </a:ext>
            </a:extLst>
          </p:cNvPr>
          <p:cNvSpPr>
            <a:spLocks noGrp="1"/>
          </p:cNvSpPr>
          <p:nvPr>
            <p:ph idx="1" hasCustomPrompt="1"/>
          </p:nvPr>
        </p:nvSpPr>
        <p:spPr>
          <a:xfrm>
            <a:off x="333342" y="1422479"/>
            <a:ext cx="9203948" cy="5076644"/>
          </a:xfrm>
          <a:prstGeom prst="rect">
            <a:avLst/>
          </a:prstGeom>
        </p:spPr>
        <p:txBody>
          <a:bodyPr numCol="2"/>
          <a:lstStyle>
            <a:lvl1pPr>
              <a:defRPr sz="2000">
                <a:solidFill>
                  <a:schemeClr val="tx2"/>
                </a:solidFill>
              </a:defRPr>
            </a:lvl1pPr>
            <a:lvl2pPr>
              <a:defRPr sz="1800">
                <a:solidFill>
                  <a:schemeClr val="tx2"/>
                </a:solidFill>
              </a:defRPr>
            </a:lvl2pPr>
            <a:lvl3pPr>
              <a:defRPr sz="1600">
                <a:solidFill>
                  <a:schemeClr val="tx2"/>
                </a:solidFill>
              </a:defRPr>
            </a:lvl3pPr>
            <a:lvl4pPr>
              <a:defRPr sz="1400">
                <a:solidFill>
                  <a:schemeClr val="tx2"/>
                </a:solidFill>
              </a:defRPr>
            </a:lvl4pPr>
            <a:lvl5pPr>
              <a:defRPr sz="1200">
                <a:solidFill>
                  <a:schemeClr val="tx2"/>
                </a:solidFill>
              </a:defRPr>
            </a:lvl5pPr>
          </a:lstStyle>
          <a:p>
            <a:pPr lvl="0"/>
            <a:r>
              <a:rPr lang="en-US"/>
              <a:t> Click to edit Master text styles</a:t>
            </a:r>
          </a:p>
          <a:p>
            <a:pPr lvl="1"/>
            <a:r>
              <a:rPr lang="en-US"/>
              <a:t> Second level</a:t>
            </a:r>
          </a:p>
          <a:p>
            <a:pPr lvl="2"/>
            <a:r>
              <a:rPr lang="en-US"/>
              <a:t> Third level</a:t>
            </a:r>
          </a:p>
          <a:p>
            <a:pPr lvl="3"/>
            <a:r>
              <a:rPr lang="en-US"/>
              <a:t> Fourth level</a:t>
            </a:r>
          </a:p>
          <a:p>
            <a:pPr lvl="4"/>
            <a:r>
              <a:rPr lang="en-US"/>
              <a:t> Fifth level</a:t>
            </a:r>
          </a:p>
        </p:txBody>
      </p:sp>
      <p:pic>
        <p:nvPicPr>
          <p:cNvPr id="2" name="Picture 8" descr="A blue background with yellow stars&#10;&#10;Description automatically generated with low confidence">
            <a:extLst>
              <a:ext uri="{FF2B5EF4-FFF2-40B4-BE49-F238E27FC236}">
                <a16:creationId xmlns:a16="http://schemas.microsoft.com/office/drawing/2014/main" id="{D15C7910-3846-866E-E0F2-C9B62F153ECA}"/>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723314" y="7103184"/>
            <a:ext cx="393290" cy="262983"/>
          </a:xfrm>
          <a:prstGeom prst="rect">
            <a:avLst/>
          </a:prstGeom>
        </p:spPr>
      </p:pic>
    </p:spTree>
    <p:extLst>
      <p:ext uri="{BB962C8B-B14F-4D97-AF65-F5344CB8AC3E}">
        <p14:creationId xmlns:p14="http://schemas.microsoft.com/office/powerpoint/2010/main" val="26052253"/>
      </p:ext>
    </p:extLst>
  </p:cSld>
  <p:clrMapOvr>
    <a:masterClrMapping/>
  </p:clrMapOvr>
  <p:extLst>
    <p:ext uri="{DCECCB84-F9BA-43D5-87BE-67443E8EF086}">
      <p15:sldGuideLst xmlns:p15="http://schemas.microsoft.com/office/powerpoint/2012/main">
        <p15:guide id="1" orient="horz" pos="2381">
          <p15:clr>
            <a:srgbClr val="FBAE40"/>
          </p15:clr>
        </p15:guide>
        <p15:guide id="2" pos="3367">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3_Table of Contents_Option 3">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F51DB2ED-E2C2-4F3A-8EEA-03E464F06194}"/>
              </a:ext>
            </a:extLst>
          </p:cNvPr>
          <p:cNvSpPr txBox="1"/>
          <p:nvPr userDrawn="1"/>
        </p:nvSpPr>
        <p:spPr>
          <a:xfrm>
            <a:off x="1116604" y="7103184"/>
            <a:ext cx="8719240" cy="254237"/>
          </a:xfrm>
          <a:prstGeom prst="rect">
            <a:avLst/>
          </a:prstGeom>
          <a:noFill/>
        </p:spPr>
        <p:txBody>
          <a:bodyPr wrap="square" rtlCol="0">
            <a:spAutoFit/>
          </a:bodyPr>
          <a:lstStyle/>
          <a:p>
            <a:r>
              <a:rPr lang="en-GB" sz="1052" b="0" i="0">
                <a:solidFill>
                  <a:srgbClr val="303030"/>
                </a:solidFill>
                <a:effectLst/>
                <a:latin typeface="+mn-lt"/>
              </a:rPr>
              <a:t>NetZeroCities has received funding from the H2020 Research and Innovation Programme under grant agreement n°101036519.</a:t>
            </a:r>
            <a:endParaRPr lang="en-US" sz="1052" b="0">
              <a:solidFill>
                <a:srgbClr val="303030"/>
              </a:solidFill>
              <a:latin typeface="+mn-lt"/>
            </a:endParaRPr>
          </a:p>
        </p:txBody>
      </p:sp>
      <p:sp>
        <p:nvSpPr>
          <p:cNvPr id="11" name="Rectangle 10">
            <a:extLst>
              <a:ext uri="{FF2B5EF4-FFF2-40B4-BE49-F238E27FC236}">
                <a16:creationId xmlns:a16="http://schemas.microsoft.com/office/drawing/2014/main" id="{C4E03628-03D7-486B-8FFA-D8BE09218EF4}"/>
              </a:ext>
            </a:extLst>
          </p:cNvPr>
          <p:cNvSpPr>
            <a:spLocks noGrp="1" noRot="1" noMove="1" noResize="1" noEditPoints="1" noAdjustHandles="1" noChangeArrowheads="1" noChangeShapeType="1"/>
          </p:cNvSpPr>
          <p:nvPr userDrawn="1"/>
        </p:nvSpPr>
        <p:spPr>
          <a:xfrm>
            <a:off x="-794" y="-147484"/>
            <a:ext cx="10691813" cy="693174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579">
              <a:solidFill>
                <a:schemeClr val="tx2"/>
              </a:solidFill>
            </a:endParaRPr>
          </a:p>
        </p:txBody>
      </p:sp>
      <p:sp>
        <p:nvSpPr>
          <p:cNvPr id="12" name="Title 1">
            <a:extLst>
              <a:ext uri="{FF2B5EF4-FFF2-40B4-BE49-F238E27FC236}">
                <a16:creationId xmlns:a16="http://schemas.microsoft.com/office/drawing/2014/main" id="{C94EA348-03DF-4D45-9964-3184C74308E8}"/>
              </a:ext>
            </a:extLst>
          </p:cNvPr>
          <p:cNvSpPr>
            <a:spLocks noGrp="1"/>
          </p:cNvSpPr>
          <p:nvPr>
            <p:ph type="ctrTitle" hasCustomPrompt="1"/>
          </p:nvPr>
        </p:nvSpPr>
        <p:spPr>
          <a:xfrm>
            <a:off x="333342" y="268457"/>
            <a:ext cx="9111713" cy="664842"/>
          </a:xfrm>
          <a:prstGeom prst="rect">
            <a:avLst/>
          </a:prstGeom>
        </p:spPr>
        <p:txBody>
          <a:bodyPr anchor="b"/>
          <a:lstStyle>
            <a:lvl1pPr algn="l">
              <a:defRPr sz="3600" b="1">
                <a:solidFill>
                  <a:schemeClr val="bg1"/>
                </a:solidFill>
                <a:latin typeface="+mj-lt"/>
              </a:defRPr>
            </a:lvl1pPr>
          </a:lstStyle>
          <a:p>
            <a:r>
              <a:rPr lang="en-US"/>
              <a:t>Table of contents</a:t>
            </a:r>
          </a:p>
        </p:txBody>
      </p:sp>
      <p:sp>
        <p:nvSpPr>
          <p:cNvPr id="4" name="Slide Number Placeholder 3">
            <a:extLst>
              <a:ext uri="{FF2B5EF4-FFF2-40B4-BE49-F238E27FC236}">
                <a16:creationId xmlns:a16="http://schemas.microsoft.com/office/drawing/2014/main" id="{8ABBDBC3-38D0-AB8C-CC01-E70740898C63}"/>
              </a:ext>
            </a:extLst>
          </p:cNvPr>
          <p:cNvSpPr>
            <a:spLocks noGrp="1"/>
          </p:cNvSpPr>
          <p:nvPr>
            <p:ph type="sldNum" sz="quarter" idx="12"/>
          </p:nvPr>
        </p:nvSpPr>
        <p:spPr>
          <a:xfrm>
            <a:off x="8111532" y="7016533"/>
            <a:ext cx="2405658" cy="402483"/>
          </a:xfrm>
          <a:prstGeom prst="rect">
            <a:avLst/>
          </a:prstGeom>
        </p:spPr>
        <p:txBody>
          <a:bodyPr/>
          <a:lstStyle>
            <a:lvl1pPr>
              <a:defRPr>
                <a:solidFill>
                  <a:schemeClr val="tx1"/>
                </a:solidFill>
              </a:defRPr>
            </a:lvl1pPr>
          </a:lstStyle>
          <a:p>
            <a:fld id="{48F63A3B-78C7-47BE-AE5E-E10140E04643}" type="slidenum">
              <a:rPr lang="en-US" smtClean="0"/>
              <a:pPr/>
              <a:t>‹N°›</a:t>
            </a:fld>
            <a:endParaRPr lang="en-US"/>
          </a:p>
        </p:txBody>
      </p:sp>
      <p:sp>
        <p:nvSpPr>
          <p:cNvPr id="9" name="Content Placeholder 2">
            <a:extLst>
              <a:ext uri="{FF2B5EF4-FFF2-40B4-BE49-F238E27FC236}">
                <a16:creationId xmlns:a16="http://schemas.microsoft.com/office/drawing/2014/main" id="{0570E909-48E4-F7D4-8F42-EFBEF2A23D5F}"/>
              </a:ext>
            </a:extLst>
          </p:cNvPr>
          <p:cNvSpPr>
            <a:spLocks noGrp="1"/>
          </p:cNvSpPr>
          <p:nvPr>
            <p:ph idx="1" hasCustomPrompt="1"/>
          </p:nvPr>
        </p:nvSpPr>
        <p:spPr>
          <a:xfrm>
            <a:off x="333342" y="1422479"/>
            <a:ext cx="9203948" cy="5076644"/>
          </a:xfrm>
          <a:prstGeom prst="rect">
            <a:avLst/>
          </a:prstGeom>
        </p:spPr>
        <p:txBody>
          <a:bodyPr numCol="2"/>
          <a:lstStyle>
            <a:lvl1pPr>
              <a:defRPr sz="2000">
                <a:solidFill>
                  <a:schemeClr val="bg1"/>
                </a:solidFill>
              </a:defRPr>
            </a:lvl1pPr>
            <a:lvl2pPr>
              <a:defRPr sz="1800">
                <a:solidFill>
                  <a:schemeClr val="bg1"/>
                </a:solidFill>
              </a:defRPr>
            </a:lvl2pPr>
            <a:lvl3pPr>
              <a:defRPr sz="1600">
                <a:solidFill>
                  <a:schemeClr val="bg1"/>
                </a:solidFill>
              </a:defRPr>
            </a:lvl3pPr>
            <a:lvl4pPr>
              <a:defRPr sz="1400">
                <a:solidFill>
                  <a:schemeClr val="bg1"/>
                </a:solidFill>
              </a:defRPr>
            </a:lvl4pPr>
            <a:lvl5pPr>
              <a:defRPr sz="1200">
                <a:solidFill>
                  <a:schemeClr val="bg1"/>
                </a:solidFill>
              </a:defRPr>
            </a:lvl5pPr>
          </a:lstStyle>
          <a:p>
            <a:pPr lvl="0"/>
            <a:r>
              <a:rPr lang="en-US"/>
              <a:t> Click to edit Master text styles</a:t>
            </a:r>
          </a:p>
          <a:p>
            <a:pPr lvl="1"/>
            <a:r>
              <a:rPr lang="en-US"/>
              <a:t> Second level</a:t>
            </a:r>
          </a:p>
          <a:p>
            <a:pPr lvl="2"/>
            <a:r>
              <a:rPr lang="en-US"/>
              <a:t> Third level</a:t>
            </a:r>
          </a:p>
          <a:p>
            <a:pPr lvl="3"/>
            <a:r>
              <a:rPr lang="en-US"/>
              <a:t> Fourth level</a:t>
            </a:r>
          </a:p>
          <a:p>
            <a:pPr lvl="4"/>
            <a:r>
              <a:rPr lang="en-US"/>
              <a:t> Fifth level</a:t>
            </a:r>
          </a:p>
        </p:txBody>
      </p:sp>
      <p:pic>
        <p:nvPicPr>
          <p:cNvPr id="2" name="Image 1">
            <a:extLst>
              <a:ext uri="{FF2B5EF4-FFF2-40B4-BE49-F238E27FC236}">
                <a16:creationId xmlns:a16="http://schemas.microsoft.com/office/drawing/2014/main" id="{5CE3384E-8158-04D2-A77F-0A0C5AA244B6}"/>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750929" y="164827"/>
            <a:ext cx="738813" cy="738813"/>
          </a:xfrm>
          <a:prstGeom prst="rect">
            <a:avLst/>
          </a:prstGeom>
        </p:spPr>
      </p:pic>
      <p:pic>
        <p:nvPicPr>
          <p:cNvPr id="5" name="Picture 8" descr="A blue background with yellow stars&#10;&#10;Description automatically generated with low confidence">
            <a:extLst>
              <a:ext uri="{FF2B5EF4-FFF2-40B4-BE49-F238E27FC236}">
                <a16:creationId xmlns:a16="http://schemas.microsoft.com/office/drawing/2014/main" id="{3A8A14EB-4247-B7C4-E54F-05560D397AA7}"/>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723314" y="7103184"/>
            <a:ext cx="393290" cy="262983"/>
          </a:xfrm>
          <a:prstGeom prst="rect">
            <a:avLst/>
          </a:prstGeom>
        </p:spPr>
      </p:pic>
    </p:spTree>
    <p:extLst>
      <p:ext uri="{BB962C8B-B14F-4D97-AF65-F5344CB8AC3E}">
        <p14:creationId xmlns:p14="http://schemas.microsoft.com/office/powerpoint/2010/main" val="1389535665"/>
      </p:ext>
    </p:extLst>
  </p:cSld>
  <p:clrMapOvr>
    <a:masterClrMapping/>
  </p:clrMapOvr>
  <p:extLst>
    <p:ext uri="{DCECCB84-F9BA-43D5-87BE-67443E8EF086}">
      <p15:sldGuideLst xmlns:p15="http://schemas.microsoft.com/office/powerpoint/2012/main">
        <p15:guide id="1" orient="horz" pos="2381">
          <p15:clr>
            <a:srgbClr val="FBAE40"/>
          </p15:clr>
        </p15:guide>
        <p15:guide id="2" pos="3367">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4_Executive Summary_Option 1">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F51DB2ED-E2C2-4F3A-8EEA-03E464F06194}"/>
              </a:ext>
            </a:extLst>
          </p:cNvPr>
          <p:cNvSpPr txBox="1"/>
          <p:nvPr userDrawn="1"/>
        </p:nvSpPr>
        <p:spPr>
          <a:xfrm>
            <a:off x="1116604" y="7103184"/>
            <a:ext cx="8719240" cy="254237"/>
          </a:xfrm>
          <a:prstGeom prst="rect">
            <a:avLst/>
          </a:prstGeom>
          <a:noFill/>
        </p:spPr>
        <p:txBody>
          <a:bodyPr wrap="square" rtlCol="0">
            <a:spAutoFit/>
          </a:bodyPr>
          <a:lstStyle/>
          <a:p>
            <a:r>
              <a:rPr lang="en-GB" sz="1052" b="0" i="0">
                <a:solidFill>
                  <a:schemeClr val="tx1"/>
                </a:solidFill>
                <a:effectLst/>
                <a:latin typeface="+mn-lt"/>
              </a:rPr>
              <a:t>NetZeroCities has received funding from the H2020 Research and Innovation Programme under grant agreement n°101036519.</a:t>
            </a:r>
            <a:endParaRPr lang="en-US" sz="1052" b="0">
              <a:solidFill>
                <a:schemeClr val="tx1"/>
              </a:solidFill>
              <a:latin typeface="+mn-lt"/>
            </a:endParaRPr>
          </a:p>
        </p:txBody>
      </p:sp>
      <p:sp>
        <p:nvSpPr>
          <p:cNvPr id="11" name="Rectangle 10">
            <a:extLst>
              <a:ext uri="{FF2B5EF4-FFF2-40B4-BE49-F238E27FC236}">
                <a16:creationId xmlns:a16="http://schemas.microsoft.com/office/drawing/2014/main" id="{C4E03628-03D7-486B-8FFA-D8BE09218EF4}"/>
              </a:ext>
            </a:extLst>
          </p:cNvPr>
          <p:cNvSpPr>
            <a:spLocks noGrp="1" noRot="1" noMove="1" noResize="1" noEditPoints="1" noAdjustHandles="1" noChangeArrowheads="1" noChangeShapeType="1"/>
          </p:cNvSpPr>
          <p:nvPr userDrawn="1"/>
        </p:nvSpPr>
        <p:spPr>
          <a:xfrm>
            <a:off x="-794" y="-147484"/>
            <a:ext cx="10691813" cy="693174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579">
              <a:solidFill>
                <a:schemeClr val="tx2"/>
              </a:solidFill>
            </a:endParaRPr>
          </a:p>
        </p:txBody>
      </p:sp>
      <p:sp>
        <p:nvSpPr>
          <p:cNvPr id="12" name="Title 1">
            <a:extLst>
              <a:ext uri="{FF2B5EF4-FFF2-40B4-BE49-F238E27FC236}">
                <a16:creationId xmlns:a16="http://schemas.microsoft.com/office/drawing/2014/main" id="{C94EA348-03DF-4D45-9964-3184C74308E8}"/>
              </a:ext>
            </a:extLst>
          </p:cNvPr>
          <p:cNvSpPr>
            <a:spLocks noGrp="1"/>
          </p:cNvSpPr>
          <p:nvPr>
            <p:ph type="ctrTitle" hasCustomPrompt="1"/>
          </p:nvPr>
        </p:nvSpPr>
        <p:spPr>
          <a:xfrm>
            <a:off x="333342" y="213817"/>
            <a:ext cx="9111713" cy="664842"/>
          </a:xfrm>
          <a:prstGeom prst="rect">
            <a:avLst/>
          </a:prstGeom>
        </p:spPr>
        <p:txBody>
          <a:bodyPr anchor="b"/>
          <a:lstStyle>
            <a:lvl1pPr algn="l">
              <a:defRPr sz="3600" b="1">
                <a:solidFill>
                  <a:schemeClr val="tx2"/>
                </a:solidFill>
                <a:latin typeface="+mj-lt"/>
              </a:defRPr>
            </a:lvl1pPr>
          </a:lstStyle>
          <a:p>
            <a:r>
              <a:rPr lang="en-US"/>
              <a:t>Executive Summary</a:t>
            </a:r>
          </a:p>
        </p:txBody>
      </p:sp>
      <p:sp>
        <p:nvSpPr>
          <p:cNvPr id="4" name="Slide Number Placeholder 3">
            <a:extLst>
              <a:ext uri="{FF2B5EF4-FFF2-40B4-BE49-F238E27FC236}">
                <a16:creationId xmlns:a16="http://schemas.microsoft.com/office/drawing/2014/main" id="{8ABBDBC3-38D0-AB8C-CC01-E70740898C63}"/>
              </a:ext>
            </a:extLst>
          </p:cNvPr>
          <p:cNvSpPr>
            <a:spLocks noGrp="1"/>
          </p:cNvSpPr>
          <p:nvPr>
            <p:ph type="sldNum" sz="quarter" idx="12"/>
          </p:nvPr>
        </p:nvSpPr>
        <p:spPr>
          <a:xfrm>
            <a:off x="8111532" y="7016533"/>
            <a:ext cx="2405658" cy="402483"/>
          </a:xfrm>
          <a:prstGeom prst="rect">
            <a:avLst/>
          </a:prstGeom>
        </p:spPr>
        <p:txBody>
          <a:bodyPr/>
          <a:lstStyle>
            <a:lvl1pPr>
              <a:defRPr>
                <a:solidFill>
                  <a:schemeClr val="tx1"/>
                </a:solidFill>
              </a:defRPr>
            </a:lvl1pPr>
          </a:lstStyle>
          <a:p>
            <a:fld id="{48F63A3B-78C7-47BE-AE5E-E10140E04643}" type="slidenum">
              <a:rPr lang="en-US" smtClean="0"/>
              <a:pPr/>
              <a:t>‹N°›</a:t>
            </a:fld>
            <a:endParaRPr lang="en-US"/>
          </a:p>
        </p:txBody>
      </p:sp>
      <p:pic>
        <p:nvPicPr>
          <p:cNvPr id="5" name="Image 4">
            <a:extLst>
              <a:ext uri="{FF2B5EF4-FFF2-40B4-BE49-F238E27FC236}">
                <a16:creationId xmlns:a16="http://schemas.microsoft.com/office/drawing/2014/main" id="{9A9B66CE-AAF3-0249-0368-AEBA656F4648}"/>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779190" y="140659"/>
            <a:ext cx="738000" cy="738000"/>
          </a:xfrm>
          <a:prstGeom prst="rect">
            <a:avLst/>
          </a:prstGeom>
        </p:spPr>
      </p:pic>
      <p:sp>
        <p:nvSpPr>
          <p:cNvPr id="2" name="Content Placeholder 2">
            <a:extLst>
              <a:ext uri="{FF2B5EF4-FFF2-40B4-BE49-F238E27FC236}">
                <a16:creationId xmlns:a16="http://schemas.microsoft.com/office/drawing/2014/main" id="{B9B68DDF-DA7F-3B71-1D09-9FD0FB8978B7}"/>
              </a:ext>
            </a:extLst>
          </p:cNvPr>
          <p:cNvSpPr>
            <a:spLocks noGrp="1"/>
          </p:cNvSpPr>
          <p:nvPr>
            <p:ph idx="1" hasCustomPrompt="1"/>
          </p:nvPr>
        </p:nvSpPr>
        <p:spPr>
          <a:xfrm>
            <a:off x="333342" y="1327549"/>
            <a:ext cx="9111713" cy="5007818"/>
          </a:xfrm>
          <a:prstGeom prst="rect">
            <a:avLst/>
          </a:prstGeom>
        </p:spPr>
        <p:txBody>
          <a:bodyPr numCol="2"/>
          <a:lstStyle>
            <a:lvl1pPr>
              <a:defRPr sz="2000">
                <a:solidFill>
                  <a:schemeClr val="tx2"/>
                </a:solidFill>
              </a:defRPr>
            </a:lvl1pPr>
            <a:lvl2pPr>
              <a:defRPr sz="1800">
                <a:solidFill>
                  <a:schemeClr val="tx2"/>
                </a:solidFill>
              </a:defRPr>
            </a:lvl2pPr>
            <a:lvl3pPr>
              <a:defRPr sz="1600">
                <a:solidFill>
                  <a:schemeClr val="tx2"/>
                </a:solidFill>
              </a:defRPr>
            </a:lvl3pPr>
            <a:lvl4pPr>
              <a:defRPr sz="1400">
                <a:solidFill>
                  <a:schemeClr val="tx2"/>
                </a:solidFill>
              </a:defRPr>
            </a:lvl4pPr>
            <a:lvl5pPr>
              <a:defRPr sz="1200">
                <a:solidFill>
                  <a:schemeClr val="tx2"/>
                </a:solidFill>
              </a:defRPr>
            </a:lvl5pPr>
          </a:lstStyle>
          <a:p>
            <a:pPr lvl="0"/>
            <a:r>
              <a:rPr lang="en-US"/>
              <a:t> Click to edit Master text styles</a:t>
            </a:r>
          </a:p>
          <a:p>
            <a:pPr lvl="1"/>
            <a:r>
              <a:rPr lang="en-US"/>
              <a:t> Second level</a:t>
            </a:r>
          </a:p>
          <a:p>
            <a:pPr lvl="2"/>
            <a:r>
              <a:rPr lang="en-US"/>
              <a:t> Third level</a:t>
            </a:r>
          </a:p>
          <a:p>
            <a:pPr lvl="3"/>
            <a:r>
              <a:rPr lang="en-US"/>
              <a:t> Fourth level</a:t>
            </a:r>
          </a:p>
          <a:p>
            <a:pPr lvl="4"/>
            <a:r>
              <a:rPr lang="en-US"/>
              <a:t> Fifth level</a:t>
            </a:r>
          </a:p>
        </p:txBody>
      </p:sp>
      <p:pic>
        <p:nvPicPr>
          <p:cNvPr id="6" name="Picture 8" descr="A blue background with yellow stars&#10;&#10;Description automatically generated with low confidence">
            <a:extLst>
              <a:ext uri="{FF2B5EF4-FFF2-40B4-BE49-F238E27FC236}">
                <a16:creationId xmlns:a16="http://schemas.microsoft.com/office/drawing/2014/main" id="{B3D8FDED-2DE3-7368-AC61-61FA4A8A8A1C}"/>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723314" y="7103184"/>
            <a:ext cx="393290" cy="262983"/>
          </a:xfrm>
          <a:prstGeom prst="rect">
            <a:avLst/>
          </a:prstGeom>
        </p:spPr>
      </p:pic>
    </p:spTree>
    <p:extLst>
      <p:ext uri="{BB962C8B-B14F-4D97-AF65-F5344CB8AC3E}">
        <p14:creationId xmlns:p14="http://schemas.microsoft.com/office/powerpoint/2010/main" val="1675563313"/>
      </p:ext>
    </p:extLst>
  </p:cSld>
  <p:clrMapOvr>
    <a:masterClrMapping/>
  </p:clrMapOvr>
  <p:extLst>
    <p:ext uri="{DCECCB84-F9BA-43D5-87BE-67443E8EF086}">
      <p15:sldGuideLst xmlns:p15="http://schemas.microsoft.com/office/powerpoint/2012/main">
        <p15:guide id="1" orient="horz" pos="2381">
          <p15:clr>
            <a:srgbClr val="FBAE40"/>
          </p15:clr>
        </p15:guide>
        <p15:guide id="2" pos="3367">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4_Executive Summary_Option 2">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F51DB2ED-E2C2-4F3A-8EEA-03E464F06194}"/>
              </a:ext>
            </a:extLst>
          </p:cNvPr>
          <p:cNvSpPr txBox="1"/>
          <p:nvPr userDrawn="1"/>
        </p:nvSpPr>
        <p:spPr>
          <a:xfrm>
            <a:off x="1116604" y="7103184"/>
            <a:ext cx="8719240" cy="254237"/>
          </a:xfrm>
          <a:prstGeom prst="rect">
            <a:avLst/>
          </a:prstGeom>
          <a:noFill/>
        </p:spPr>
        <p:txBody>
          <a:bodyPr wrap="square" rtlCol="0">
            <a:spAutoFit/>
          </a:bodyPr>
          <a:lstStyle/>
          <a:p>
            <a:r>
              <a:rPr lang="en-GB" sz="1052" b="0" i="0">
                <a:solidFill>
                  <a:schemeClr val="tx1"/>
                </a:solidFill>
                <a:effectLst/>
                <a:latin typeface="+mn-lt"/>
              </a:rPr>
              <a:t>NetZeroCities has received funding from the H2020 Research and Innovation Programme under grant agreement n°101036519.</a:t>
            </a:r>
            <a:endParaRPr lang="en-US" sz="1052" b="0">
              <a:solidFill>
                <a:schemeClr val="tx1"/>
              </a:solidFill>
              <a:latin typeface="+mn-lt"/>
            </a:endParaRPr>
          </a:p>
        </p:txBody>
      </p:sp>
      <p:sp>
        <p:nvSpPr>
          <p:cNvPr id="11" name="Rectangle 10">
            <a:extLst>
              <a:ext uri="{FF2B5EF4-FFF2-40B4-BE49-F238E27FC236}">
                <a16:creationId xmlns:a16="http://schemas.microsoft.com/office/drawing/2014/main" id="{C4E03628-03D7-486B-8FFA-D8BE09218EF4}"/>
              </a:ext>
            </a:extLst>
          </p:cNvPr>
          <p:cNvSpPr>
            <a:spLocks noGrp="1" noRot="1" noMove="1" noResize="1" noEditPoints="1" noAdjustHandles="1" noChangeArrowheads="1" noChangeShapeType="1"/>
          </p:cNvSpPr>
          <p:nvPr userDrawn="1"/>
        </p:nvSpPr>
        <p:spPr>
          <a:xfrm>
            <a:off x="-794" y="-147484"/>
            <a:ext cx="10691813" cy="6931742"/>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579">
              <a:solidFill>
                <a:schemeClr val="tx2"/>
              </a:solidFill>
            </a:endParaRPr>
          </a:p>
        </p:txBody>
      </p:sp>
      <p:sp>
        <p:nvSpPr>
          <p:cNvPr id="12" name="Title 1">
            <a:extLst>
              <a:ext uri="{FF2B5EF4-FFF2-40B4-BE49-F238E27FC236}">
                <a16:creationId xmlns:a16="http://schemas.microsoft.com/office/drawing/2014/main" id="{C94EA348-03DF-4D45-9964-3184C74308E8}"/>
              </a:ext>
            </a:extLst>
          </p:cNvPr>
          <p:cNvSpPr>
            <a:spLocks noGrp="1"/>
          </p:cNvSpPr>
          <p:nvPr>
            <p:ph type="ctrTitle" hasCustomPrompt="1"/>
          </p:nvPr>
        </p:nvSpPr>
        <p:spPr>
          <a:xfrm>
            <a:off x="333342" y="216803"/>
            <a:ext cx="9111713" cy="664842"/>
          </a:xfrm>
          <a:prstGeom prst="rect">
            <a:avLst/>
          </a:prstGeom>
        </p:spPr>
        <p:txBody>
          <a:bodyPr anchor="b"/>
          <a:lstStyle>
            <a:lvl1pPr algn="l">
              <a:defRPr sz="3600" b="1">
                <a:solidFill>
                  <a:schemeClr val="tx2"/>
                </a:solidFill>
                <a:latin typeface="+mj-lt"/>
              </a:defRPr>
            </a:lvl1pPr>
          </a:lstStyle>
          <a:p>
            <a:r>
              <a:rPr lang="en-US"/>
              <a:t>Executive Summary</a:t>
            </a:r>
          </a:p>
        </p:txBody>
      </p:sp>
      <p:pic>
        <p:nvPicPr>
          <p:cNvPr id="3" name="Picture 8" descr="A blue background with yellow stars&#10;&#10;Description automatically generated with low confidence">
            <a:extLst>
              <a:ext uri="{FF2B5EF4-FFF2-40B4-BE49-F238E27FC236}">
                <a16:creationId xmlns:a16="http://schemas.microsoft.com/office/drawing/2014/main" id="{C34EA40D-37A4-2090-EA34-7C1B4678C638}"/>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63229" y="7045289"/>
            <a:ext cx="553375" cy="370028"/>
          </a:xfrm>
          <a:prstGeom prst="rect">
            <a:avLst/>
          </a:prstGeom>
        </p:spPr>
      </p:pic>
      <p:sp>
        <p:nvSpPr>
          <p:cNvPr id="4" name="Slide Number Placeholder 3">
            <a:extLst>
              <a:ext uri="{FF2B5EF4-FFF2-40B4-BE49-F238E27FC236}">
                <a16:creationId xmlns:a16="http://schemas.microsoft.com/office/drawing/2014/main" id="{8ABBDBC3-38D0-AB8C-CC01-E70740898C63}"/>
              </a:ext>
            </a:extLst>
          </p:cNvPr>
          <p:cNvSpPr>
            <a:spLocks noGrp="1"/>
          </p:cNvSpPr>
          <p:nvPr>
            <p:ph type="sldNum" sz="quarter" idx="12"/>
          </p:nvPr>
        </p:nvSpPr>
        <p:spPr>
          <a:xfrm>
            <a:off x="8111532" y="7016533"/>
            <a:ext cx="2405658" cy="402483"/>
          </a:xfrm>
          <a:prstGeom prst="rect">
            <a:avLst/>
          </a:prstGeom>
        </p:spPr>
        <p:txBody>
          <a:bodyPr/>
          <a:lstStyle>
            <a:lvl1pPr>
              <a:defRPr>
                <a:solidFill>
                  <a:schemeClr val="tx1"/>
                </a:solidFill>
              </a:defRPr>
            </a:lvl1pPr>
          </a:lstStyle>
          <a:p>
            <a:fld id="{48F63A3B-78C7-47BE-AE5E-E10140E04643}" type="slidenum">
              <a:rPr lang="en-US" smtClean="0"/>
              <a:pPr/>
              <a:t>‹N°›</a:t>
            </a:fld>
            <a:endParaRPr lang="en-US"/>
          </a:p>
        </p:txBody>
      </p:sp>
      <p:pic>
        <p:nvPicPr>
          <p:cNvPr id="5" name="Image 4">
            <a:extLst>
              <a:ext uri="{FF2B5EF4-FFF2-40B4-BE49-F238E27FC236}">
                <a16:creationId xmlns:a16="http://schemas.microsoft.com/office/drawing/2014/main" id="{9A9B66CE-AAF3-0249-0368-AEBA656F4648}"/>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9779190" y="140659"/>
            <a:ext cx="738000" cy="738000"/>
          </a:xfrm>
          <a:prstGeom prst="rect">
            <a:avLst/>
          </a:prstGeom>
        </p:spPr>
      </p:pic>
      <p:sp>
        <p:nvSpPr>
          <p:cNvPr id="2" name="Content Placeholder 2">
            <a:extLst>
              <a:ext uri="{FF2B5EF4-FFF2-40B4-BE49-F238E27FC236}">
                <a16:creationId xmlns:a16="http://schemas.microsoft.com/office/drawing/2014/main" id="{B9B68DDF-DA7F-3B71-1D09-9FD0FB8978B7}"/>
              </a:ext>
            </a:extLst>
          </p:cNvPr>
          <p:cNvSpPr>
            <a:spLocks noGrp="1"/>
          </p:cNvSpPr>
          <p:nvPr>
            <p:ph idx="1" hasCustomPrompt="1"/>
          </p:nvPr>
        </p:nvSpPr>
        <p:spPr>
          <a:xfrm>
            <a:off x="333342" y="1329042"/>
            <a:ext cx="9111713" cy="5007818"/>
          </a:xfrm>
          <a:prstGeom prst="rect">
            <a:avLst/>
          </a:prstGeom>
        </p:spPr>
        <p:txBody>
          <a:bodyPr numCol="2"/>
          <a:lstStyle>
            <a:lvl1pPr>
              <a:defRPr sz="2000">
                <a:solidFill>
                  <a:schemeClr val="tx2"/>
                </a:solidFill>
              </a:defRPr>
            </a:lvl1pPr>
            <a:lvl2pPr>
              <a:defRPr sz="1800">
                <a:solidFill>
                  <a:schemeClr val="tx2"/>
                </a:solidFill>
              </a:defRPr>
            </a:lvl2pPr>
            <a:lvl3pPr>
              <a:defRPr sz="1600">
                <a:solidFill>
                  <a:schemeClr val="tx2"/>
                </a:solidFill>
              </a:defRPr>
            </a:lvl3pPr>
            <a:lvl4pPr>
              <a:defRPr sz="1400">
                <a:solidFill>
                  <a:schemeClr val="tx2"/>
                </a:solidFill>
              </a:defRPr>
            </a:lvl4pPr>
            <a:lvl5pPr>
              <a:defRPr sz="1200">
                <a:solidFill>
                  <a:schemeClr val="tx2"/>
                </a:solidFill>
              </a:defRPr>
            </a:lvl5pPr>
          </a:lstStyle>
          <a:p>
            <a:pPr lvl="0"/>
            <a:r>
              <a:rPr lang="en-US"/>
              <a:t> Click to edit Master text styles</a:t>
            </a:r>
          </a:p>
          <a:p>
            <a:pPr lvl="1"/>
            <a:r>
              <a:rPr lang="en-US"/>
              <a:t> Second level</a:t>
            </a:r>
          </a:p>
          <a:p>
            <a:pPr lvl="2"/>
            <a:r>
              <a:rPr lang="en-US"/>
              <a:t> Third level</a:t>
            </a:r>
          </a:p>
          <a:p>
            <a:pPr lvl="3"/>
            <a:r>
              <a:rPr lang="en-US"/>
              <a:t> Fourth level</a:t>
            </a:r>
          </a:p>
          <a:p>
            <a:pPr lvl="4"/>
            <a:r>
              <a:rPr lang="en-US"/>
              <a:t> Fifth level</a:t>
            </a:r>
          </a:p>
        </p:txBody>
      </p:sp>
    </p:spTree>
    <p:extLst>
      <p:ext uri="{BB962C8B-B14F-4D97-AF65-F5344CB8AC3E}">
        <p14:creationId xmlns:p14="http://schemas.microsoft.com/office/powerpoint/2010/main" val="1560474370"/>
      </p:ext>
    </p:extLst>
  </p:cSld>
  <p:clrMapOvr>
    <a:masterClrMapping/>
  </p:clrMapOvr>
  <p:extLst>
    <p:ext uri="{DCECCB84-F9BA-43D5-87BE-67443E8EF086}">
      <p15:sldGuideLst xmlns:p15="http://schemas.microsoft.com/office/powerpoint/2012/main">
        <p15:guide id="1" orient="horz" pos="2381">
          <p15:clr>
            <a:srgbClr val="FBAE40"/>
          </p15:clr>
        </p15:guide>
        <p15:guide id="2" pos="3367">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4_Executive Summary_Option 3">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F51DB2ED-E2C2-4F3A-8EEA-03E464F06194}"/>
              </a:ext>
            </a:extLst>
          </p:cNvPr>
          <p:cNvSpPr txBox="1"/>
          <p:nvPr userDrawn="1"/>
        </p:nvSpPr>
        <p:spPr>
          <a:xfrm>
            <a:off x="1116604" y="7103184"/>
            <a:ext cx="8719240" cy="254237"/>
          </a:xfrm>
          <a:prstGeom prst="rect">
            <a:avLst/>
          </a:prstGeom>
          <a:noFill/>
        </p:spPr>
        <p:txBody>
          <a:bodyPr wrap="square" rtlCol="0">
            <a:spAutoFit/>
          </a:bodyPr>
          <a:lstStyle/>
          <a:p>
            <a:r>
              <a:rPr lang="en-GB" sz="1052" b="0" i="0">
                <a:solidFill>
                  <a:schemeClr val="tx1"/>
                </a:solidFill>
                <a:effectLst/>
                <a:latin typeface="+mn-lt"/>
              </a:rPr>
              <a:t>NetZeroCities has received funding from the H2020 Research and Innovation Programme under grant agreement n°101036519.</a:t>
            </a:r>
            <a:endParaRPr lang="en-US" sz="1052" b="0">
              <a:solidFill>
                <a:schemeClr val="tx1"/>
              </a:solidFill>
              <a:latin typeface="+mn-lt"/>
            </a:endParaRPr>
          </a:p>
        </p:txBody>
      </p:sp>
      <p:sp>
        <p:nvSpPr>
          <p:cNvPr id="11" name="Rectangle 10">
            <a:extLst>
              <a:ext uri="{FF2B5EF4-FFF2-40B4-BE49-F238E27FC236}">
                <a16:creationId xmlns:a16="http://schemas.microsoft.com/office/drawing/2014/main" id="{C4E03628-03D7-486B-8FFA-D8BE09218EF4}"/>
              </a:ext>
            </a:extLst>
          </p:cNvPr>
          <p:cNvSpPr>
            <a:spLocks noGrp="1" noRot="1" noMove="1" noResize="1" noEditPoints="1" noAdjustHandles="1" noChangeArrowheads="1" noChangeShapeType="1"/>
          </p:cNvSpPr>
          <p:nvPr userDrawn="1"/>
        </p:nvSpPr>
        <p:spPr>
          <a:xfrm>
            <a:off x="-794" y="-147484"/>
            <a:ext cx="10691813" cy="693174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579">
              <a:solidFill>
                <a:schemeClr val="tx2"/>
              </a:solidFill>
            </a:endParaRPr>
          </a:p>
        </p:txBody>
      </p:sp>
      <p:sp>
        <p:nvSpPr>
          <p:cNvPr id="12" name="Title 1">
            <a:extLst>
              <a:ext uri="{FF2B5EF4-FFF2-40B4-BE49-F238E27FC236}">
                <a16:creationId xmlns:a16="http://schemas.microsoft.com/office/drawing/2014/main" id="{C94EA348-03DF-4D45-9964-3184C74308E8}"/>
              </a:ext>
            </a:extLst>
          </p:cNvPr>
          <p:cNvSpPr>
            <a:spLocks noGrp="1"/>
          </p:cNvSpPr>
          <p:nvPr>
            <p:ph type="ctrTitle" hasCustomPrompt="1"/>
          </p:nvPr>
        </p:nvSpPr>
        <p:spPr>
          <a:xfrm>
            <a:off x="333342" y="268457"/>
            <a:ext cx="9111713" cy="664842"/>
          </a:xfrm>
          <a:prstGeom prst="rect">
            <a:avLst/>
          </a:prstGeom>
        </p:spPr>
        <p:txBody>
          <a:bodyPr anchor="b"/>
          <a:lstStyle>
            <a:lvl1pPr algn="l">
              <a:defRPr sz="3600" b="1">
                <a:solidFill>
                  <a:schemeClr val="bg1"/>
                </a:solidFill>
                <a:latin typeface="+mj-lt"/>
              </a:defRPr>
            </a:lvl1pPr>
          </a:lstStyle>
          <a:p>
            <a:r>
              <a:rPr lang="en-US"/>
              <a:t>Executive Summary</a:t>
            </a:r>
          </a:p>
        </p:txBody>
      </p:sp>
      <p:sp>
        <p:nvSpPr>
          <p:cNvPr id="4" name="Slide Number Placeholder 3">
            <a:extLst>
              <a:ext uri="{FF2B5EF4-FFF2-40B4-BE49-F238E27FC236}">
                <a16:creationId xmlns:a16="http://schemas.microsoft.com/office/drawing/2014/main" id="{8ABBDBC3-38D0-AB8C-CC01-E70740898C63}"/>
              </a:ext>
            </a:extLst>
          </p:cNvPr>
          <p:cNvSpPr>
            <a:spLocks noGrp="1"/>
          </p:cNvSpPr>
          <p:nvPr>
            <p:ph type="sldNum" sz="quarter" idx="12"/>
          </p:nvPr>
        </p:nvSpPr>
        <p:spPr>
          <a:xfrm>
            <a:off x="8111532" y="7016533"/>
            <a:ext cx="2405658" cy="402483"/>
          </a:xfrm>
          <a:prstGeom prst="rect">
            <a:avLst/>
          </a:prstGeom>
        </p:spPr>
        <p:txBody>
          <a:bodyPr/>
          <a:lstStyle>
            <a:lvl1pPr>
              <a:defRPr>
                <a:solidFill>
                  <a:schemeClr val="tx1"/>
                </a:solidFill>
              </a:defRPr>
            </a:lvl1pPr>
          </a:lstStyle>
          <a:p>
            <a:fld id="{48F63A3B-78C7-47BE-AE5E-E10140E04643}" type="slidenum">
              <a:rPr lang="en-US" smtClean="0"/>
              <a:pPr/>
              <a:t>‹N°›</a:t>
            </a:fld>
            <a:endParaRPr lang="en-US"/>
          </a:p>
        </p:txBody>
      </p:sp>
      <p:sp>
        <p:nvSpPr>
          <p:cNvPr id="2" name="Content Placeholder 2">
            <a:extLst>
              <a:ext uri="{FF2B5EF4-FFF2-40B4-BE49-F238E27FC236}">
                <a16:creationId xmlns:a16="http://schemas.microsoft.com/office/drawing/2014/main" id="{B9B68DDF-DA7F-3B71-1D09-9FD0FB8978B7}"/>
              </a:ext>
            </a:extLst>
          </p:cNvPr>
          <p:cNvSpPr>
            <a:spLocks noGrp="1"/>
          </p:cNvSpPr>
          <p:nvPr>
            <p:ph idx="1" hasCustomPrompt="1"/>
          </p:nvPr>
        </p:nvSpPr>
        <p:spPr>
          <a:xfrm>
            <a:off x="333342" y="1349240"/>
            <a:ext cx="9111713" cy="5007818"/>
          </a:xfrm>
          <a:prstGeom prst="rect">
            <a:avLst/>
          </a:prstGeom>
        </p:spPr>
        <p:txBody>
          <a:bodyPr numCol="2"/>
          <a:lstStyle>
            <a:lvl1pPr>
              <a:defRPr sz="2000">
                <a:solidFill>
                  <a:schemeClr val="bg1"/>
                </a:solidFill>
              </a:defRPr>
            </a:lvl1pPr>
            <a:lvl2pPr>
              <a:defRPr sz="1800">
                <a:solidFill>
                  <a:schemeClr val="bg1"/>
                </a:solidFill>
              </a:defRPr>
            </a:lvl2pPr>
            <a:lvl3pPr>
              <a:defRPr sz="1600">
                <a:solidFill>
                  <a:schemeClr val="bg1"/>
                </a:solidFill>
              </a:defRPr>
            </a:lvl3pPr>
            <a:lvl4pPr>
              <a:defRPr sz="1400">
                <a:solidFill>
                  <a:schemeClr val="bg1"/>
                </a:solidFill>
              </a:defRPr>
            </a:lvl4pPr>
            <a:lvl5pPr>
              <a:defRPr sz="1200">
                <a:solidFill>
                  <a:schemeClr val="bg1"/>
                </a:solidFill>
              </a:defRPr>
            </a:lvl5pPr>
          </a:lstStyle>
          <a:p>
            <a:pPr lvl="0"/>
            <a:r>
              <a:rPr lang="en-US"/>
              <a:t> Click to edit Master text styles</a:t>
            </a:r>
          </a:p>
          <a:p>
            <a:pPr lvl="1"/>
            <a:r>
              <a:rPr lang="en-US"/>
              <a:t> Second level</a:t>
            </a:r>
          </a:p>
          <a:p>
            <a:pPr lvl="2"/>
            <a:r>
              <a:rPr lang="en-US"/>
              <a:t> Third level</a:t>
            </a:r>
          </a:p>
          <a:p>
            <a:pPr lvl="3"/>
            <a:r>
              <a:rPr lang="en-US"/>
              <a:t> Fourth level</a:t>
            </a:r>
          </a:p>
          <a:p>
            <a:pPr lvl="4"/>
            <a:r>
              <a:rPr lang="en-US"/>
              <a:t> Fifth level</a:t>
            </a:r>
          </a:p>
        </p:txBody>
      </p:sp>
      <p:pic>
        <p:nvPicPr>
          <p:cNvPr id="6" name="Image 5">
            <a:extLst>
              <a:ext uri="{FF2B5EF4-FFF2-40B4-BE49-F238E27FC236}">
                <a16:creationId xmlns:a16="http://schemas.microsoft.com/office/drawing/2014/main" id="{F395B03D-5724-2302-EE33-CC63995A4F9F}"/>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750929" y="164827"/>
            <a:ext cx="738813" cy="738813"/>
          </a:xfrm>
          <a:prstGeom prst="rect">
            <a:avLst/>
          </a:prstGeom>
        </p:spPr>
      </p:pic>
      <p:pic>
        <p:nvPicPr>
          <p:cNvPr id="5" name="Picture 8" descr="A blue background with yellow stars&#10;&#10;Description automatically generated with low confidence">
            <a:extLst>
              <a:ext uri="{FF2B5EF4-FFF2-40B4-BE49-F238E27FC236}">
                <a16:creationId xmlns:a16="http://schemas.microsoft.com/office/drawing/2014/main" id="{A165F37F-081A-BEF0-B789-D96DDEA1F5C0}"/>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723314" y="7103184"/>
            <a:ext cx="393290" cy="262983"/>
          </a:xfrm>
          <a:prstGeom prst="rect">
            <a:avLst/>
          </a:prstGeom>
        </p:spPr>
      </p:pic>
    </p:spTree>
    <p:extLst>
      <p:ext uri="{BB962C8B-B14F-4D97-AF65-F5344CB8AC3E}">
        <p14:creationId xmlns:p14="http://schemas.microsoft.com/office/powerpoint/2010/main" val="1111555708"/>
      </p:ext>
    </p:extLst>
  </p:cSld>
  <p:clrMapOvr>
    <a:masterClrMapping/>
  </p:clrMapOvr>
  <p:extLst>
    <p:ext uri="{DCECCB84-F9BA-43D5-87BE-67443E8EF086}">
      <p15:sldGuideLst xmlns:p15="http://schemas.microsoft.com/office/powerpoint/2012/main">
        <p15:guide id="1" orient="horz" pos="2381">
          <p15:clr>
            <a:srgbClr val="FBAE40"/>
          </p15:clr>
        </p15:guide>
        <p15:guide id="2" pos="3367">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5_Section Title">
    <p:spTree>
      <p:nvGrpSpPr>
        <p:cNvPr id="1" name=""/>
        <p:cNvGrpSpPr/>
        <p:nvPr/>
      </p:nvGrpSpPr>
      <p:grpSpPr>
        <a:xfrm>
          <a:off x="0" y="0"/>
          <a:ext cx="0" cy="0"/>
          <a:chOff x="0" y="0"/>
          <a:chExt cx="0" cy="0"/>
        </a:xfrm>
      </p:grpSpPr>
      <p:pic>
        <p:nvPicPr>
          <p:cNvPr id="15" name="Image 14">
            <a:extLst>
              <a:ext uri="{FF2B5EF4-FFF2-40B4-BE49-F238E27FC236}">
                <a16:creationId xmlns:a16="http://schemas.microsoft.com/office/drawing/2014/main" id="{4FFCC227-832C-BB5E-269B-64F5F24D3D34}"/>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tretch>
            <a:fillRect/>
          </a:stretch>
        </p:blipFill>
        <p:spPr>
          <a:xfrm>
            <a:off x="-1" y="0"/>
            <a:ext cx="10697893" cy="7559675"/>
          </a:xfrm>
          <a:prstGeom prst="rect">
            <a:avLst/>
          </a:prstGeom>
        </p:spPr>
      </p:pic>
      <p:sp>
        <p:nvSpPr>
          <p:cNvPr id="19" name="Rectangle 18">
            <a:extLst>
              <a:ext uri="{FF2B5EF4-FFF2-40B4-BE49-F238E27FC236}">
                <a16:creationId xmlns:a16="http://schemas.microsoft.com/office/drawing/2014/main" id="{EA8BC6C8-029C-8553-0156-E4F2039CF9CC}"/>
              </a:ext>
            </a:extLst>
          </p:cNvPr>
          <p:cNvSpPr>
            <a:spLocks noGrp="1" noRot="1" noMove="1" noResize="1" noEditPoints="1" noAdjustHandles="1" noChangeArrowheads="1" noChangeShapeType="1"/>
          </p:cNvSpPr>
          <p:nvPr userDrawn="1"/>
        </p:nvSpPr>
        <p:spPr>
          <a:xfrm>
            <a:off x="-2" y="6931741"/>
            <a:ext cx="10691815" cy="64759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2" name="Title 1">
            <a:extLst>
              <a:ext uri="{FF2B5EF4-FFF2-40B4-BE49-F238E27FC236}">
                <a16:creationId xmlns:a16="http://schemas.microsoft.com/office/drawing/2014/main" id="{C94EA348-03DF-4D45-9964-3184C74308E8}"/>
              </a:ext>
            </a:extLst>
          </p:cNvPr>
          <p:cNvSpPr>
            <a:spLocks noGrp="1"/>
          </p:cNvSpPr>
          <p:nvPr>
            <p:ph type="ctrTitle"/>
          </p:nvPr>
        </p:nvSpPr>
        <p:spPr>
          <a:xfrm>
            <a:off x="382527" y="660804"/>
            <a:ext cx="6073545" cy="1971305"/>
          </a:xfrm>
          <a:prstGeom prst="rect">
            <a:avLst/>
          </a:prstGeom>
        </p:spPr>
        <p:txBody>
          <a:bodyPr anchor="b"/>
          <a:lstStyle>
            <a:lvl1pPr algn="l">
              <a:lnSpc>
                <a:spcPct val="100000"/>
              </a:lnSpc>
              <a:defRPr sz="5000" b="1">
                <a:solidFill>
                  <a:schemeClr val="tx2"/>
                </a:solidFill>
                <a:latin typeface="+mj-lt"/>
              </a:defRPr>
            </a:lvl1pPr>
          </a:lstStyle>
          <a:p>
            <a:r>
              <a:rPr lang="en-US"/>
              <a:t>Click to edit Master title style</a:t>
            </a:r>
          </a:p>
        </p:txBody>
      </p:sp>
      <p:sp>
        <p:nvSpPr>
          <p:cNvPr id="13" name="Subtitle 2">
            <a:extLst>
              <a:ext uri="{FF2B5EF4-FFF2-40B4-BE49-F238E27FC236}">
                <a16:creationId xmlns:a16="http://schemas.microsoft.com/office/drawing/2014/main" id="{A2E793EB-413F-49E6-82E8-3B8648D908FF}"/>
              </a:ext>
            </a:extLst>
          </p:cNvPr>
          <p:cNvSpPr>
            <a:spLocks noGrp="1"/>
          </p:cNvSpPr>
          <p:nvPr>
            <p:ph type="subTitle" idx="1"/>
          </p:nvPr>
        </p:nvSpPr>
        <p:spPr>
          <a:xfrm>
            <a:off x="382527" y="2864905"/>
            <a:ext cx="4028436" cy="1309194"/>
          </a:xfrm>
          <a:prstGeom prst="rect">
            <a:avLst/>
          </a:prstGeom>
        </p:spPr>
        <p:txBody>
          <a:bodyPr/>
          <a:lstStyle>
            <a:lvl1pPr marL="0" indent="0" algn="l">
              <a:buNone/>
              <a:defRPr sz="2800" b="1">
                <a:solidFill>
                  <a:srgbClr val="5D8793"/>
                </a:solidFill>
                <a:latin typeface="+mj-lt"/>
              </a:defRPr>
            </a:lvl1pPr>
            <a:lvl2pPr marL="400984" indent="0" algn="ctr">
              <a:buNone/>
              <a:defRPr sz="1754"/>
            </a:lvl2pPr>
            <a:lvl3pPr marL="801969" indent="0" algn="ctr">
              <a:buNone/>
              <a:defRPr sz="1579"/>
            </a:lvl3pPr>
            <a:lvl4pPr marL="1202953" indent="0" algn="ctr">
              <a:buNone/>
              <a:defRPr sz="1403"/>
            </a:lvl4pPr>
            <a:lvl5pPr marL="1603937" indent="0" algn="ctr">
              <a:buNone/>
              <a:defRPr sz="1403"/>
            </a:lvl5pPr>
            <a:lvl6pPr marL="2004922" indent="0" algn="ctr">
              <a:buNone/>
              <a:defRPr sz="1403"/>
            </a:lvl6pPr>
            <a:lvl7pPr marL="2405906" indent="0" algn="ctr">
              <a:buNone/>
              <a:defRPr sz="1403"/>
            </a:lvl7pPr>
            <a:lvl8pPr marL="2806890" indent="0" algn="ctr">
              <a:buNone/>
              <a:defRPr sz="1403"/>
            </a:lvl8pPr>
            <a:lvl9pPr marL="3207874" indent="0" algn="ctr">
              <a:buNone/>
              <a:defRPr sz="1403"/>
            </a:lvl9pPr>
          </a:lstStyle>
          <a:p>
            <a:r>
              <a:rPr lang="en-US"/>
              <a:t>Click to edit Master subtitle style</a:t>
            </a:r>
          </a:p>
        </p:txBody>
      </p:sp>
      <p:pic>
        <p:nvPicPr>
          <p:cNvPr id="6" name="Image 5">
            <a:extLst>
              <a:ext uri="{FF2B5EF4-FFF2-40B4-BE49-F238E27FC236}">
                <a16:creationId xmlns:a16="http://schemas.microsoft.com/office/drawing/2014/main" id="{B77C4DE4-7E7F-755C-D7AD-5180E3743BC5}"/>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9779190" y="140659"/>
            <a:ext cx="738000" cy="738000"/>
          </a:xfrm>
          <a:prstGeom prst="rect">
            <a:avLst/>
          </a:prstGeom>
        </p:spPr>
      </p:pic>
      <p:sp>
        <p:nvSpPr>
          <p:cNvPr id="16" name="TextBox 9">
            <a:extLst>
              <a:ext uri="{FF2B5EF4-FFF2-40B4-BE49-F238E27FC236}">
                <a16:creationId xmlns:a16="http://schemas.microsoft.com/office/drawing/2014/main" id="{2F00299D-0C77-C85E-A6DC-72866DF0D129}"/>
              </a:ext>
            </a:extLst>
          </p:cNvPr>
          <p:cNvSpPr txBox="1"/>
          <p:nvPr userDrawn="1"/>
        </p:nvSpPr>
        <p:spPr>
          <a:xfrm>
            <a:off x="1116604" y="7103184"/>
            <a:ext cx="8719240" cy="254237"/>
          </a:xfrm>
          <a:prstGeom prst="rect">
            <a:avLst/>
          </a:prstGeom>
          <a:noFill/>
        </p:spPr>
        <p:txBody>
          <a:bodyPr wrap="square" rtlCol="0">
            <a:spAutoFit/>
          </a:bodyPr>
          <a:lstStyle/>
          <a:p>
            <a:r>
              <a:rPr lang="en-GB" sz="1052" b="0" i="0">
                <a:solidFill>
                  <a:schemeClr val="tx1"/>
                </a:solidFill>
                <a:effectLst/>
                <a:latin typeface="+mn-lt"/>
              </a:rPr>
              <a:t>NetZeroCities has received funding from the H2020 Research and Innovation Programme under grant agreement n°101036519.</a:t>
            </a:r>
            <a:endParaRPr lang="en-US" sz="1052" b="0">
              <a:solidFill>
                <a:schemeClr val="tx1"/>
              </a:solidFill>
              <a:latin typeface="+mn-lt"/>
            </a:endParaRPr>
          </a:p>
        </p:txBody>
      </p:sp>
      <p:sp>
        <p:nvSpPr>
          <p:cNvPr id="18" name="Slide Number Placeholder 3">
            <a:extLst>
              <a:ext uri="{FF2B5EF4-FFF2-40B4-BE49-F238E27FC236}">
                <a16:creationId xmlns:a16="http://schemas.microsoft.com/office/drawing/2014/main" id="{C87B21FB-F752-1882-B6B1-8297EC27C858}"/>
              </a:ext>
            </a:extLst>
          </p:cNvPr>
          <p:cNvSpPr>
            <a:spLocks noGrp="1"/>
          </p:cNvSpPr>
          <p:nvPr>
            <p:ph type="sldNum" sz="quarter" idx="12"/>
          </p:nvPr>
        </p:nvSpPr>
        <p:spPr>
          <a:xfrm>
            <a:off x="8111532" y="7016533"/>
            <a:ext cx="2405658" cy="402483"/>
          </a:xfrm>
          <a:prstGeom prst="rect">
            <a:avLst/>
          </a:prstGeom>
        </p:spPr>
        <p:txBody>
          <a:bodyPr/>
          <a:lstStyle>
            <a:lvl1pPr>
              <a:defRPr>
                <a:solidFill>
                  <a:schemeClr val="tx1"/>
                </a:solidFill>
              </a:defRPr>
            </a:lvl1pPr>
          </a:lstStyle>
          <a:p>
            <a:fld id="{48F63A3B-78C7-47BE-AE5E-E10140E04643}" type="slidenum">
              <a:rPr lang="en-US" smtClean="0"/>
              <a:pPr/>
              <a:t>‹N°›</a:t>
            </a:fld>
            <a:endParaRPr lang="en-US"/>
          </a:p>
        </p:txBody>
      </p:sp>
      <p:sp>
        <p:nvSpPr>
          <p:cNvPr id="21" name="Espace réservé pour une image  20">
            <a:extLst>
              <a:ext uri="{FF2B5EF4-FFF2-40B4-BE49-F238E27FC236}">
                <a16:creationId xmlns:a16="http://schemas.microsoft.com/office/drawing/2014/main" id="{232E03BC-720B-B592-9BF9-C36FD36CB123}"/>
              </a:ext>
            </a:extLst>
          </p:cNvPr>
          <p:cNvSpPr>
            <a:spLocks noGrp="1"/>
          </p:cNvSpPr>
          <p:nvPr>
            <p:ph type="pic" sz="quarter" idx="13"/>
          </p:nvPr>
        </p:nvSpPr>
        <p:spPr>
          <a:xfrm>
            <a:off x="5043948" y="2632109"/>
            <a:ext cx="5362729" cy="4038384"/>
          </a:xfrm>
          <a:prstGeom prst="rect">
            <a:avLst/>
          </a:prstGeom>
        </p:spPr>
        <p:txBody>
          <a:bodyPr/>
          <a:lstStyle>
            <a:lvl1pPr algn="ctr">
              <a:defRPr sz="2000">
                <a:solidFill>
                  <a:schemeClr val="tx2"/>
                </a:solidFill>
              </a:defRPr>
            </a:lvl1pPr>
          </a:lstStyle>
          <a:p>
            <a:endParaRPr lang="fr-FR"/>
          </a:p>
        </p:txBody>
      </p:sp>
      <p:pic>
        <p:nvPicPr>
          <p:cNvPr id="2" name="Picture 8" descr="A blue background with yellow stars&#10;&#10;Description automatically generated with low confidence">
            <a:extLst>
              <a:ext uri="{FF2B5EF4-FFF2-40B4-BE49-F238E27FC236}">
                <a16:creationId xmlns:a16="http://schemas.microsoft.com/office/drawing/2014/main" id="{CEB3507D-CBAA-8283-B5A7-02A30F718C3C}"/>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723314" y="7103184"/>
            <a:ext cx="393290" cy="262983"/>
          </a:xfrm>
          <a:prstGeom prst="rect">
            <a:avLst/>
          </a:prstGeom>
        </p:spPr>
      </p:pic>
    </p:spTree>
    <p:extLst>
      <p:ext uri="{BB962C8B-B14F-4D97-AF65-F5344CB8AC3E}">
        <p14:creationId xmlns:p14="http://schemas.microsoft.com/office/powerpoint/2010/main" val="221342736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6_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A43AB4-51CD-416D-AADC-5A26B796343C}"/>
              </a:ext>
            </a:extLst>
          </p:cNvPr>
          <p:cNvSpPr>
            <a:spLocks noGrp="1"/>
          </p:cNvSpPr>
          <p:nvPr>
            <p:ph type="title"/>
          </p:nvPr>
        </p:nvSpPr>
        <p:spPr>
          <a:xfrm>
            <a:off x="614155" y="237158"/>
            <a:ext cx="9221689" cy="545001"/>
          </a:xfrm>
          <a:prstGeom prst="rect">
            <a:avLst/>
          </a:prstGeom>
        </p:spPr>
        <p:txBody>
          <a:bodyPr>
            <a:noAutofit/>
          </a:bodyPr>
          <a:lstStyle>
            <a:lvl1pPr>
              <a:defRPr lang="en-US" sz="3600" b="1" kern="1200" dirty="0">
                <a:solidFill>
                  <a:schemeClr val="tx2"/>
                </a:solidFill>
                <a:latin typeface="+mj-lt"/>
                <a:ea typeface="+mj-ea"/>
                <a:cs typeface="+mj-cs"/>
              </a:defRPr>
            </a:lvl1pPr>
          </a:lstStyle>
          <a:p>
            <a:r>
              <a:rPr lang="en-US"/>
              <a:t>Click to edit Master title style</a:t>
            </a:r>
          </a:p>
        </p:txBody>
      </p:sp>
      <p:sp>
        <p:nvSpPr>
          <p:cNvPr id="3" name="Content Placeholder 2">
            <a:extLst>
              <a:ext uri="{FF2B5EF4-FFF2-40B4-BE49-F238E27FC236}">
                <a16:creationId xmlns:a16="http://schemas.microsoft.com/office/drawing/2014/main" id="{72AD56A5-1BFE-4811-AEA2-0F55B788DEBB}"/>
              </a:ext>
            </a:extLst>
          </p:cNvPr>
          <p:cNvSpPr>
            <a:spLocks noGrp="1"/>
          </p:cNvSpPr>
          <p:nvPr>
            <p:ph idx="1" hasCustomPrompt="1"/>
          </p:nvPr>
        </p:nvSpPr>
        <p:spPr>
          <a:xfrm>
            <a:off x="614155" y="1759973"/>
            <a:ext cx="9221689" cy="4847303"/>
          </a:xfrm>
          <a:prstGeom prst="rect">
            <a:avLst/>
          </a:prstGeom>
        </p:spPr>
        <p:txBody>
          <a:bodyPr/>
          <a:lstStyle>
            <a:lvl1pPr>
              <a:buClr>
                <a:schemeClr val="accent2"/>
              </a:buClr>
              <a:defRPr sz="2000">
                <a:solidFill>
                  <a:schemeClr val="tx1"/>
                </a:solidFill>
              </a:defRPr>
            </a:lvl1pPr>
            <a:lvl2pPr>
              <a:buClr>
                <a:schemeClr val="accent2"/>
              </a:buClr>
              <a:defRPr sz="1800">
                <a:solidFill>
                  <a:schemeClr val="tx1"/>
                </a:solidFill>
              </a:defRPr>
            </a:lvl2pPr>
            <a:lvl3pPr>
              <a:buClr>
                <a:schemeClr val="accent2"/>
              </a:buClr>
              <a:defRPr sz="1600">
                <a:solidFill>
                  <a:schemeClr val="tx1"/>
                </a:solidFill>
              </a:defRPr>
            </a:lvl3pPr>
            <a:lvl4pPr>
              <a:buClr>
                <a:schemeClr val="accent2"/>
              </a:buClr>
              <a:defRPr sz="1400">
                <a:solidFill>
                  <a:schemeClr val="tx1"/>
                </a:solidFill>
              </a:defRPr>
            </a:lvl4pPr>
            <a:lvl5pPr>
              <a:buClr>
                <a:schemeClr val="accent2"/>
              </a:buClr>
              <a:defRPr sz="1200">
                <a:solidFill>
                  <a:schemeClr val="tx1"/>
                </a:solidFill>
              </a:defRPr>
            </a:lvl5pPr>
          </a:lstStyle>
          <a:p>
            <a:pPr lvl="0"/>
            <a:r>
              <a:rPr lang="en-US"/>
              <a:t> Click to edit Master text styles</a:t>
            </a:r>
          </a:p>
          <a:p>
            <a:pPr lvl="1"/>
            <a:r>
              <a:rPr lang="en-US"/>
              <a:t> Second level</a:t>
            </a:r>
          </a:p>
          <a:p>
            <a:pPr lvl="2"/>
            <a:r>
              <a:rPr lang="en-US"/>
              <a:t> Third level</a:t>
            </a:r>
          </a:p>
          <a:p>
            <a:pPr lvl="3"/>
            <a:r>
              <a:rPr lang="en-US"/>
              <a:t> Fourth level</a:t>
            </a:r>
          </a:p>
          <a:p>
            <a:pPr lvl="4"/>
            <a:r>
              <a:rPr lang="en-US"/>
              <a:t> Fifth level</a:t>
            </a:r>
          </a:p>
        </p:txBody>
      </p:sp>
      <p:pic>
        <p:nvPicPr>
          <p:cNvPr id="7" name="Image 6">
            <a:extLst>
              <a:ext uri="{FF2B5EF4-FFF2-40B4-BE49-F238E27FC236}">
                <a16:creationId xmlns:a16="http://schemas.microsoft.com/office/drawing/2014/main" id="{B4C164C8-2635-9098-DDDB-DE12C8A4BB59}"/>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779190" y="140659"/>
            <a:ext cx="738000" cy="738000"/>
          </a:xfrm>
          <a:prstGeom prst="rect">
            <a:avLst/>
          </a:prstGeom>
        </p:spPr>
      </p:pic>
      <p:sp>
        <p:nvSpPr>
          <p:cNvPr id="9" name="TextBox 9">
            <a:extLst>
              <a:ext uri="{FF2B5EF4-FFF2-40B4-BE49-F238E27FC236}">
                <a16:creationId xmlns:a16="http://schemas.microsoft.com/office/drawing/2014/main" id="{FBD9EEC8-A715-A465-64D3-441B3BCE0091}"/>
              </a:ext>
            </a:extLst>
          </p:cNvPr>
          <p:cNvSpPr txBox="1"/>
          <p:nvPr userDrawn="1"/>
        </p:nvSpPr>
        <p:spPr>
          <a:xfrm>
            <a:off x="1116604" y="7103184"/>
            <a:ext cx="8719240" cy="254237"/>
          </a:xfrm>
          <a:prstGeom prst="rect">
            <a:avLst/>
          </a:prstGeom>
          <a:noFill/>
        </p:spPr>
        <p:txBody>
          <a:bodyPr wrap="square" rtlCol="0">
            <a:spAutoFit/>
          </a:bodyPr>
          <a:lstStyle/>
          <a:p>
            <a:r>
              <a:rPr lang="en-GB" sz="1052" b="0" i="0">
                <a:solidFill>
                  <a:schemeClr val="tx1"/>
                </a:solidFill>
                <a:effectLst/>
                <a:latin typeface="+mn-lt"/>
              </a:rPr>
              <a:t>NetZeroCities has received funding from the H2020 Research and Innovation Programme under grant agreement n°101036519.</a:t>
            </a:r>
            <a:endParaRPr lang="en-US" sz="1052" b="0">
              <a:solidFill>
                <a:schemeClr val="tx1"/>
              </a:solidFill>
              <a:latin typeface="+mn-lt"/>
            </a:endParaRPr>
          </a:p>
        </p:txBody>
      </p:sp>
      <p:sp>
        <p:nvSpPr>
          <p:cNvPr id="11" name="Slide Number Placeholder 3">
            <a:extLst>
              <a:ext uri="{FF2B5EF4-FFF2-40B4-BE49-F238E27FC236}">
                <a16:creationId xmlns:a16="http://schemas.microsoft.com/office/drawing/2014/main" id="{743B26FA-05A4-8F5D-20E8-685CE992E501}"/>
              </a:ext>
            </a:extLst>
          </p:cNvPr>
          <p:cNvSpPr>
            <a:spLocks noGrp="1"/>
          </p:cNvSpPr>
          <p:nvPr>
            <p:ph type="sldNum" sz="quarter" idx="12"/>
          </p:nvPr>
        </p:nvSpPr>
        <p:spPr>
          <a:xfrm>
            <a:off x="8111532" y="7016533"/>
            <a:ext cx="2405658" cy="402483"/>
          </a:xfrm>
          <a:prstGeom prst="rect">
            <a:avLst/>
          </a:prstGeom>
        </p:spPr>
        <p:txBody>
          <a:bodyPr/>
          <a:lstStyle>
            <a:lvl1pPr>
              <a:defRPr>
                <a:solidFill>
                  <a:schemeClr val="tx1"/>
                </a:solidFill>
              </a:defRPr>
            </a:lvl1pPr>
          </a:lstStyle>
          <a:p>
            <a:fld id="{48F63A3B-78C7-47BE-AE5E-E10140E04643}" type="slidenum">
              <a:rPr lang="en-US" smtClean="0"/>
              <a:pPr/>
              <a:t>‹N°›</a:t>
            </a:fld>
            <a:endParaRPr lang="en-US"/>
          </a:p>
        </p:txBody>
      </p:sp>
      <p:sp>
        <p:nvSpPr>
          <p:cNvPr id="13" name="Text Placeholder 2">
            <a:extLst>
              <a:ext uri="{FF2B5EF4-FFF2-40B4-BE49-F238E27FC236}">
                <a16:creationId xmlns:a16="http://schemas.microsoft.com/office/drawing/2014/main" id="{BFEBEF28-EB72-2587-1A8C-868FC88262CA}"/>
              </a:ext>
            </a:extLst>
          </p:cNvPr>
          <p:cNvSpPr>
            <a:spLocks noGrp="1"/>
          </p:cNvSpPr>
          <p:nvPr>
            <p:ph type="body" idx="13"/>
          </p:nvPr>
        </p:nvSpPr>
        <p:spPr>
          <a:xfrm>
            <a:off x="614155" y="1173324"/>
            <a:ext cx="9221689" cy="402483"/>
          </a:xfrm>
          <a:prstGeom prst="rect">
            <a:avLst/>
          </a:prstGeom>
        </p:spPr>
        <p:txBody>
          <a:bodyPr/>
          <a:lstStyle>
            <a:lvl1pPr marL="0" indent="0">
              <a:buNone/>
              <a:defRPr sz="2200" b="1">
                <a:solidFill>
                  <a:srgbClr val="5D8793"/>
                </a:solidFill>
              </a:defRPr>
            </a:lvl1pPr>
            <a:lvl2pPr marL="400984" indent="0">
              <a:buNone/>
              <a:defRPr sz="1754">
                <a:solidFill>
                  <a:schemeClr val="tx1">
                    <a:tint val="75000"/>
                  </a:schemeClr>
                </a:solidFill>
              </a:defRPr>
            </a:lvl2pPr>
            <a:lvl3pPr marL="801969" indent="0">
              <a:buNone/>
              <a:defRPr sz="1579">
                <a:solidFill>
                  <a:schemeClr val="tx1">
                    <a:tint val="75000"/>
                  </a:schemeClr>
                </a:solidFill>
              </a:defRPr>
            </a:lvl3pPr>
            <a:lvl4pPr marL="1202953" indent="0">
              <a:buNone/>
              <a:defRPr sz="1403">
                <a:solidFill>
                  <a:schemeClr val="tx1">
                    <a:tint val="75000"/>
                  </a:schemeClr>
                </a:solidFill>
              </a:defRPr>
            </a:lvl4pPr>
            <a:lvl5pPr marL="1603937" indent="0">
              <a:buNone/>
              <a:defRPr sz="1403">
                <a:solidFill>
                  <a:schemeClr val="tx1">
                    <a:tint val="75000"/>
                  </a:schemeClr>
                </a:solidFill>
              </a:defRPr>
            </a:lvl5pPr>
            <a:lvl6pPr marL="2004922" indent="0">
              <a:buNone/>
              <a:defRPr sz="1403">
                <a:solidFill>
                  <a:schemeClr val="tx1">
                    <a:tint val="75000"/>
                  </a:schemeClr>
                </a:solidFill>
              </a:defRPr>
            </a:lvl6pPr>
            <a:lvl7pPr marL="2405906" indent="0">
              <a:buNone/>
              <a:defRPr sz="1403">
                <a:solidFill>
                  <a:schemeClr val="tx1">
                    <a:tint val="75000"/>
                  </a:schemeClr>
                </a:solidFill>
              </a:defRPr>
            </a:lvl7pPr>
            <a:lvl8pPr marL="2806890" indent="0">
              <a:buNone/>
              <a:defRPr sz="1403">
                <a:solidFill>
                  <a:schemeClr val="tx1">
                    <a:tint val="75000"/>
                  </a:schemeClr>
                </a:solidFill>
              </a:defRPr>
            </a:lvl8pPr>
            <a:lvl9pPr marL="3207874" indent="0">
              <a:buNone/>
              <a:defRPr sz="1403">
                <a:solidFill>
                  <a:schemeClr val="tx1">
                    <a:tint val="75000"/>
                  </a:schemeClr>
                </a:solidFill>
              </a:defRPr>
            </a:lvl9pPr>
          </a:lstStyle>
          <a:p>
            <a:pPr lvl="0"/>
            <a:r>
              <a:rPr lang="en-US"/>
              <a:t>Click to edit Master text styles</a:t>
            </a:r>
          </a:p>
        </p:txBody>
      </p:sp>
      <p:pic>
        <p:nvPicPr>
          <p:cNvPr id="4" name="Picture 8" descr="A blue background with yellow stars&#10;&#10;Description automatically generated with low confidence">
            <a:extLst>
              <a:ext uri="{FF2B5EF4-FFF2-40B4-BE49-F238E27FC236}">
                <a16:creationId xmlns:a16="http://schemas.microsoft.com/office/drawing/2014/main" id="{5C5EE481-B9D5-8BE7-0A58-1137C263F96D}"/>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723314" y="7103184"/>
            <a:ext cx="393290" cy="262983"/>
          </a:xfrm>
          <a:prstGeom prst="rect">
            <a:avLst/>
          </a:prstGeom>
        </p:spPr>
      </p:pic>
    </p:spTree>
    <p:extLst>
      <p:ext uri="{BB962C8B-B14F-4D97-AF65-F5344CB8AC3E}">
        <p14:creationId xmlns:p14="http://schemas.microsoft.com/office/powerpoint/2010/main" val="410816917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6_Title and Content-Two paragraph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A43AB4-51CD-416D-AADC-5A26B796343C}"/>
              </a:ext>
            </a:extLst>
          </p:cNvPr>
          <p:cNvSpPr>
            <a:spLocks noGrp="1"/>
          </p:cNvSpPr>
          <p:nvPr>
            <p:ph type="title"/>
          </p:nvPr>
        </p:nvSpPr>
        <p:spPr>
          <a:xfrm>
            <a:off x="614155" y="237158"/>
            <a:ext cx="9221689" cy="545001"/>
          </a:xfrm>
          <a:prstGeom prst="rect">
            <a:avLst/>
          </a:prstGeom>
        </p:spPr>
        <p:txBody>
          <a:bodyPr>
            <a:noAutofit/>
          </a:bodyPr>
          <a:lstStyle>
            <a:lvl1pPr>
              <a:defRPr lang="en-US" sz="3600" b="1" kern="1200" dirty="0">
                <a:solidFill>
                  <a:schemeClr val="tx2"/>
                </a:solidFill>
                <a:latin typeface="+mj-lt"/>
                <a:ea typeface="+mj-ea"/>
                <a:cs typeface="+mj-cs"/>
              </a:defRPr>
            </a:lvl1pPr>
          </a:lstStyle>
          <a:p>
            <a:r>
              <a:rPr lang="en-US"/>
              <a:t>Click to edit Master title style</a:t>
            </a:r>
          </a:p>
        </p:txBody>
      </p:sp>
      <p:sp>
        <p:nvSpPr>
          <p:cNvPr id="3" name="Content Placeholder 2">
            <a:extLst>
              <a:ext uri="{FF2B5EF4-FFF2-40B4-BE49-F238E27FC236}">
                <a16:creationId xmlns:a16="http://schemas.microsoft.com/office/drawing/2014/main" id="{72AD56A5-1BFE-4811-AEA2-0F55B788DEBB}"/>
              </a:ext>
            </a:extLst>
          </p:cNvPr>
          <p:cNvSpPr>
            <a:spLocks noGrp="1"/>
          </p:cNvSpPr>
          <p:nvPr>
            <p:ph idx="1" hasCustomPrompt="1"/>
          </p:nvPr>
        </p:nvSpPr>
        <p:spPr>
          <a:xfrm>
            <a:off x="614155" y="1759973"/>
            <a:ext cx="9221689" cy="2019865"/>
          </a:xfrm>
          <a:prstGeom prst="rect">
            <a:avLst/>
          </a:prstGeom>
        </p:spPr>
        <p:txBody>
          <a:bodyPr/>
          <a:lstStyle>
            <a:lvl1pPr>
              <a:buClr>
                <a:schemeClr val="accent2"/>
              </a:buClr>
              <a:defRPr sz="2000">
                <a:solidFill>
                  <a:schemeClr val="tx1"/>
                </a:solidFill>
              </a:defRPr>
            </a:lvl1pPr>
            <a:lvl2pPr>
              <a:buClr>
                <a:schemeClr val="accent2"/>
              </a:buClr>
              <a:defRPr sz="1800">
                <a:solidFill>
                  <a:schemeClr val="tx1"/>
                </a:solidFill>
              </a:defRPr>
            </a:lvl2pPr>
            <a:lvl3pPr>
              <a:buClr>
                <a:schemeClr val="accent2"/>
              </a:buClr>
              <a:defRPr sz="1600">
                <a:solidFill>
                  <a:schemeClr val="tx1"/>
                </a:solidFill>
              </a:defRPr>
            </a:lvl3pPr>
            <a:lvl4pPr>
              <a:buClr>
                <a:schemeClr val="accent2"/>
              </a:buClr>
              <a:defRPr sz="1400">
                <a:solidFill>
                  <a:schemeClr val="tx1"/>
                </a:solidFill>
              </a:defRPr>
            </a:lvl4pPr>
            <a:lvl5pPr>
              <a:buClr>
                <a:schemeClr val="accent2"/>
              </a:buClr>
              <a:defRPr sz="1200">
                <a:solidFill>
                  <a:schemeClr val="tx1"/>
                </a:solidFill>
              </a:defRPr>
            </a:lvl5pPr>
          </a:lstStyle>
          <a:p>
            <a:pPr lvl="0"/>
            <a:r>
              <a:rPr lang="en-US"/>
              <a:t> Click to edit Master text styles</a:t>
            </a:r>
          </a:p>
          <a:p>
            <a:pPr lvl="1"/>
            <a:r>
              <a:rPr lang="en-US"/>
              <a:t> Second level</a:t>
            </a:r>
          </a:p>
          <a:p>
            <a:pPr lvl="2"/>
            <a:r>
              <a:rPr lang="en-US"/>
              <a:t> Third level</a:t>
            </a:r>
          </a:p>
          <a:p>
            <a:pPr lvl="3"/>
            <a:r>
              <a:rPr lang="en-US"/>
              <a:t> Fourth level</a:t>
            </a:r>
          </a:p>
          <a:p>
            <a:pPr lvl="4"/>
            <a:r>
              <a:rPr lang="en-US"/>
              <a:t> Fifth level</a:t>
            </a:r>
          </a:p>
        </p:txBody>
      </p:sp>
      <p:pic>
        <p:nvPicPr>
          <p:cNvPr id="7" name="Image 6">
            <a:extLst>
              <a:ext uri="{FF2B5EF4-FFF2-40B4-BE49-F238E27FC236}">
                <a16:creationId xmlns:a16="http://schemas.microsoft.com/office/drawing/2014/main" id="{B4C164C8-2635-9098-DDDB-DE12C8A4BB59}"/>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779190" y="140659"/>
            <a:ext cx="738000" cy="738000"/>
          </a:xfrm>
          <a:prstGeom prst="rect">
            <a:avLst/>
          </a:prstGeom>
        </p:spPr>
      </p:pic>
      <p:sp>
        <p:nvSpPr>
          <p:cNvPr id="9" name="TextBox 9">
            <a:extLst>
              <a:ext uri="{FF2B5EF4-FFF2-40B4-BE49-F238E27FC236}">
                <a16:creationId xmlns:a16="http://schemas.microsoft.com/office/drawing/2014/main" id="{FBD9EEC8-A715-A465-64D3-441B3BCE0091}"/>
              </a:ext>
            </a:extLst>
          </p:cNvPr>
          <p:cNvSpPr txBox="1"/>
          <p:nvPr userDrawn="1"/>
        </p:nvSpPr>
        <p:spPr>
          <a:xfrm>
            <a:off x="1116604" y="7116649"/>
            <a:ext cx="8719240" cy="254237"/>
          </a:xfrm>
          <a:prstGeom prst="rect">
            <a:avLst/>
          </a:prstGeom>
          <a:noFill/>
        </p:spPr>
        <p:txBody>
          <a:bodyPr wrap="square" rtlCol="0">
            <a:spAutoFit/>
          </a:bodyPr>
          <a:lstStyle/>
          <a:p>
            <a:r>
              <a:rPr lang="en-GB" sz="1052" b="0" i="0">
                <a:solidFill>
                  <a:schemeClr val="tx1"/>
                </a:solidFill>
                <a:effectLst/>
                <a:latin typeface="+mn-lt"/>
              </a:rPr>
              <a:t>NetZeroCities has received funding from the H2020 Research and Innovation Programme under grant agreement n°101036519.</a:t>
            </a:r>
            <a:endParaRPr lang="en-US" sz="1052" b="0">
              <a:solidFill>
                <a:schemeClr val="tx1"/>
              </a:solidFill>
              <a:latin typeface="+mn-lt"/>
            </a:endParaRPr>
          </a:p>
        </p:txBody>
      </p:sp>
      <p:sp>
        <p:nvSpPr>
          <p:cNvPr id="11" name="Slide Number Placeholder 3">
            <a:extLst>
              <a:ext uri="{FF2B5EF4-FFF2-40B4-BE49-F238E27FC236}">
                <a16:creationId xmlns:a16="http://schemas.microsoft.com/office/drawing/2014/main" id="{743B26FA-05A4-8F5D-20E8-685CE992E501}"/>
              </a:ext>
            </a:extLst>
          </p:cNvPr>
          <p:cNvSpPr>
            <a:spLocks noGrp="1"/>
          </p:cNvSpPr>
          <p:nvPr>
            <p:ph type="sldNum" sz="quarter" idx="12"/>
          </p:nvPr>
        </p:nvSpPr>
        <p:spPr>
          <a:xfrm>
            <a:off x="8111532" y="7026365"/>
            <a:ext cx="2405658" cy="402483"/>
          </a:xfrm>
          <a:prstGeom prst="rect">
            <a:avLst/>
          </a:prstGeom>
        </p:spPr>
        <p:txBody>
          <a:bodyPr/>
          <a:lstStyle>
            <a:lvl1pPr>
              <a:defRPr>
                <a:solidFill>
                  <a:schemeClr val="tx1"/>
                </a:solidFill>
              </a:defRPr>
            </a:lvl1pPr>
          </a:lstStyle>
          <a:p>
            <a:fld id="{48F63A3B-78C7-47BE-AE5E-E10140E04643}" type="slidenum">
              <a:rPr lang="en-US" smtClean="0"/>
              <a:pPr/>
              <a:t>‹N°›</a:t>
            </a:fld>
            <a:endParaRPr lang="en-US"/>
          </a:p>
        </p:txBody>
      </p:sp>
      <p:sp>
        <p:nvSpPr>
          <p:cNvPr id="13" name="Text Placeholder 2">
            <a:extLst>
              <a:ext uri="{FF2B5EF4-FFF2-40B4-BE49-F238E27FC236}">
                <a16:creationId xmlns:a16="http://schemas.microsoft.com/office/drawing/2014/main" id="{BFEBEF28-EB72-2587-1A8C-868FC88262CA}"/>
              </a:ext>
            </a:extLst>
          </p:cNvPr>
          <p:cNvSpPr>
            <a:spLocks noGrp="1"/>
          </p:cNvSpPr>
          <p:nvPr>
            <p:ph type="body" idx="13"/>
          </p:nvPr>
        </p:nvSpPr>
        <p:spPr>
          <a:xfrm>
            <a:off x="614155" y="1173324"/>
            <a:ext cx="9221689" cy="402483"/>
          </a:xfrm>
          <a:prstGeom prst="rect">
            <a:avLst/>
          </a:prstGeom>
        </p:spPr>
        <p:txBody>
          <a:bodyPr/>
          <a:lstStyle>
            <a:lvl1pPr marL="0" indent="0">
              <a:buNone/>
              <a:defRPr sz="2200" b="1">
                <a:solidFill>
                  <a:srgbClr val="5D8793"/>
                </a:solidFill>
              </a:defRPr>
            </a:lvl1pPr>
            <a:lvl2pPr marL="400984" indent="0">
              <a:buNone/>
              <a:defRPr sz="1754">
                <a:solidFill>
                  <a:schemeClr val="tx1">
                    <a:tint val="75000"/>
                  </a:schemeClr>
                </a:solidFill>
              </a:defRPr>
            </a:lvl2pPr>
            <a:lvl3pPr marL="801969" indent="0">
              <a:buNone/>
              <a:defRPr sz="1579">
                <a:solidFill>
                  <a:schemeClr val="tx1">
                    <a:tint val="75000"/>
                  </a:schemeClr>
                </a:solidFill>
              </a:defRPr>
            </a:lvl3pPr>
            <a:lvl4pPr marL="1202953" indent="0">
              <a:buNone/>
              <a:defRPr sz="1403">
                <a:solidFill>
                  <a:schemeClr val="tx1">
                    <a:tint val="75000"/>
                  </a:schemeClr>
                </a:solidFill>
              </a:defRPr>
            </a:lvl4pPr>
            <a:lvl5pPr marL="1603937" indent="0">
              <a:buNone/>
              <a:defRPr sz="1403">
                <a:solidFill>
                  <a:schemeClr val="tx1">
                    <a:tint val="75000"/>
                  </a:schemeClr>
                </a:solidFill>
              </a:defRPr>
            </a:lvl5pPr>
            <a:lvl6pPr marL="2004922" indent="0">
              <a:buNone/>
              <a:defRPr sz="1403">
                <a:solidFill>
                  <a:schemeClr val="tx1">
                    <a:tint val="75000"/>
                  </a:schemeClr>
                </a:solidFill>
              </a:defRPr>
            </a:lvl6pPr>
            <a:lvl7pPr marL="2405906" indent="0">
              <a:buNone/>
              <a:defRPr sz="1403">
                <a:solidFill>
                  <a:schemeClr val="tx1">
                    <a:tint val="75000"/>
                  </a:schemeClr>
                </a:solidFill>
              </a:defRPr>
            </a:lvl7pPr>
            <a:lvl8pPr marL="2806890" indent="0">
              <a:buNone/>
              <a:defRPr sz="1403">
                <a:solidFill>
                  <a:schemeClr val="tx1">
                    <a:tint val="75000"/>
                  </a:schemeClr>
                </a:solidFill>
              </a:defRPr>
            </a:lvl8pPr>
            <a:lvl9pPr marL="3207874" indent="0">
              <a:buNone/>
              <a:defRPr sz="1403">
                <a:solidFill>
                  <a:schemeClr val="tx1">
                    <a:tint val="75000"/>
                  </a:schemeClr>
                </a:solidFill>
              </a:defRPr>
            </a:lvl9pPr>
          </a:lstStyle>
          <a:p>
            <a:pPr lvl="0"/>
            <a:r>
              <a:rPr lang="en-US"/>
              <a:t>Click to edit Master text styles</a:t>
            </a:r>
          </a:p>
        </p:txBody>
      </p:sp>
      <p:sp>
        <p:nvSpPr>
          <p:cNvPr id="4" name="Content Placeholder 2">
            <a:extLst>
              <a:ext uri="{FF2B5EF4-FFF2-40B4-BE49-F238E27FC236}">
                <a16:creationId xmlns:a16="http://schemas.microsoft.com/office/drawing/2014/main" id="{B4F1B34E-9A6D-CA24-948A-716ABDBB05AE}"/>
              </a:ext>
            </a:extLst>
          </p:cNvPr>
          <p:cNvSpPr>
            <a:spLocks noGrp="1"/>
          </p:cNvSpPr>
          <p:nvPr>
            <p:ph idx="14" hasCustomPrompt="1"/>
          </p:nvPr>
        </p:nvSpPr>
        <p:spPr>
          <a:xfrm>
            <a:off x="614155" y="4552224"/>
            <a:ext cx="9221689" cy="2084550"/>
          </a:xfrm>
          <a:prstGeom prst="rect">
            <a:avLst/>
          </a:prstGeom>
        </p:spPr>
        <p:txBody>
          <a:bodyPr/>
          <a:lstStyle>
            <a:lvl1pPr>
              <a:buClr>
                <a:schemeClr val="accent2"/>
              </a:buClr>
              <a:defRPr sz="2000">
                <a:solidFill>
                  <a:schemeClr val="tx1"/>
                </a:solidFill>
              </a:defRPr>
            </a:lvl1pPr>
            <a:lvl2pPr>
              <a:buClr>
                <a:schemeClr val="accent2"/>
              </a:buClr>
              <a:defRPr sz="1800">
                <a:solidFill>
                  <a:schemeClr val="tx1"/>
                </a:solidFill>
              </a:defRPr>
            </a:lvl2pPr>
            <a:lvl3pPr>
              <a:buClr>
                <a:schemeClr val="accent2"/>
              </a:buClr>
              <a:defRPr sz="1600">
                <a:solidFill>
                  <a:schemeClr val="tx1"/>
                </a:solidFill>
              </a:defRPr>
            </a:lvl3pPr>
            <a:lvl4pPr>
              <a:buClr>
                <a:schemeClr val="accent2"/>
              </a:buClr>
              <a:defRPr sz="1400">
                <a:solidFill>
                  <a:schemeClr val="tx1"/>
                </a:solidFill>
              </a:defRPr>
            </a:lvl4pPr>
            <a:lvl5pPr>
              <a:buClr>
                <a:schemeClr val="accent2"/>
              </a:buClr>
              <a:defRPr sz="1200">
                <a:solidFill>
                  <a:schemeClr val="tx1"/>
                </a:solidFill>
              </a:defRPr>
            </a:lvl5pPr>
          </a:lstStyle>
          <a:p>
            <a:pPr lvl="0"/>
            <a:r>
              <a:rPr lang="en-US"/>
              <a:t> Click to edit Master text styles</a:t>
            </a:r>
          </a:p>
          <a:p>
            <a:pPr lvl="1"/>
            <a:r>
              <a:rPr lang="en-US"/>
              <a:t> Second level</a:t>
            </a:r>
          </a:p>
          <a:p>
            <a:pPr lvl="2"/>
            <a:r>
              <a:rPr lang="en-US"/>
              <a:t> Third level</a:t>
            </a:r>
          </a:p>
          <a:p>
            <a:pPr lvl="3"/>
            <a:r>
              <a:rPr lang="en-US"/>
              <a:t> Fourth level</a:t>
            </a:r>
          </a:p>
          <a:p>
            <a:pPr lvl="4"/>
            <a:r>
              <a:rPr lang="en-US"/>
              <a:t> Fifth level</a:t>
            </a:r>
          </a:p>
        </p:txBody>
      </p:sp>
      <p:sp>
        <p:nvSpPr>
          <p:cNvPr id="5" name="Text Placeholder 2">
            <a:extLst>
              <a:ext uri="{FF2B5EF4-FFF2-40B4-BE49-F238E27FC236}">
                <a16:creationId xmlns:a16="http://schemas.microsoft.com/office/drawing/2014/main" id="{C7D3A178-0AE8-8DAA-C63B-6E6A29DC544A}"/>
              </a:ext>
            </a:extLst>
          </p:cNvPr>
          <p:cNvSpPr>
            <a:spLocks noGrp="1"/>
          </p:cNvSpPr>
          <p:nvPr>
            <p:ph type="body" idx="15"/>
          </p:nvPr>
        </p:nvSpPr>
        <p:spPr>
          <a:xfrm>
            <a:off x="614155" y="3965575"/>
            <a:ext cx="9221689" cy="402483"/>
          </a:xfrm>
          <a:prstGeom prst="rect">
            <a:avLst/>
          </a:prstGeom>
        </p:spPr>
        <p:txBody>
          <a:bodyPr/>
          <a:lstStyle>
            <a:lvl1pPr marL="0" indent="0">
              <a:buNone/>
              <a:defRPr sz="2200" b="1">
                <a:solidFill>
                  <a:srgbClr val="5D8793"/>
                </a:solidFill>
              </a:defRPr>
            </a:lvl1pPr>
            <a:lvl2pPr marL="400984" indent="0">
              <a:buNone/>
              <a:defRPr sz="1754">
                <a:solidFill>
                  <a:schemeClr val="tx1">
                    <a:tint val="75000"/>
                  </a:schemeClr>
                </a:solidFill>
              </a:defRPr>
            </a:lvl2pPr>
            <a:lvl3pPr marL="801969" indent="0">
              <a:buNone/>
              <a:defRPr sz="1579">
                <a:solidFill>
                  <a:schemeClr val="tx1">
                    <a:tint val="75000"/>
                  </a:schemeClr>
                </a:solidFill>
              </a:defRPr>
            </a:lvl3pPr>
            <a:lvl4pPr marL="1202953" indent="0">
              <a:buNone/>
              <a:defRPr sz="1403">
                <a:solidFill>
                  <a:schemeClr val="tx1">
                    <a:tint val="75000"/>
                  </a:schemeClr>
                </a:solidFill>
              </a:defRPr>
            </a:lvl4pPr>
            <a:lvl5pPr marL="1603937" indent="0">
              <a:buNone/>
              <a:defRPr sz="1403">
                <a:solidFill>
                  <a:schemeClr val="tx1">
                    <a:tint val="75000"/>
                  </a:schemeClr>
                </a:solidFill>
              </a:defRPr>
            </a:lvl5pPr>
            <a:lvl6pPr marL="2004922" indent="0">
              <a:buNone/>
              <a:defRPr sz="1403">
                <a:solidFill>
                  <a:schemeClr val="tx1">
                    <a:tint val="75000"/>
                  </a:schemeClr>
                </a:solidFill>
              </a:defRPr>
            </a:lvl6pPr>
            <a:lvl7pPr marL="2405906" indent="0">
              <a:buNone/>
              <a:defRPr sz="1403">
                <a:solidFill>
                  <a:schemeClr val="tx1">
                    <a:tint val="75000"/>
                  </a:schemeClr>
                </a:solidFill>
              </a:defRPr>
            </a:lvl7pPr>
            <a:lvl8pPr marL="2806890" indent="0">
              <a:buNone/>
              <a:defRPr sz="1403">
                <a:solidFill>
                  <a:schemeClr val="tx1">
                    <a:tint val="75000"/>
                  </a:schemeClr>
                </a:solidFill>
              </a:defRPr>
            </a:lvl8pPr>
            <a:lvl9pPr marL="3207874" indent="0">
              <a:buNone/>
              <a:defRPr sz="1403">
                <a:solidFill>
                  <a:schemeClr val="tx1">
                    <a:tint val="75000"/>
                  </a:schemeClr>
                </a:solidFill>
              </a:defRPr>
            </a:lvl9pPr>
          </a:lstStyle>
          <a:p>
            <a:pPr lvl="0"/>
            <a:r>
              <a:rPr lang="en-US"/>
              <a:t>Click to edit Master text styles</a:t>
            </a:r>
          </a:p>
        </p:txBody>
      </p:sp>
      <p:pic>
        <p:nvPicPr>
          <p:cNvPr id="6" name="Picture 8" descr="A blue background with yellow stars&#10;&#10;Description automatically generated with low confidence">
            <a:extLst>
              <a:ext uri="{FF2B5EF4-FFF2-40B4-BE49-F238E27FC236}">
                <a16:creationId xmlns:a16="http://schemas.microsoft.com/office/drawing/2014/main" id="{12A92DD6-A507-D055-9FD9-C9BE3D08F858}"/>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723314" y="7103184"/>
            <a:ext cx="393290" cy="262983"/>
          </a:xfrm>
          <a:prstGeom prst="rect">
            <a:avLst/>
          </a:prstGeom>
        </p:spPr>
      </p:pic>
    </p:spTree>
    <p:extLst>
      <p:ext uri="{BB962C8B-B14F-4D97-AF65-F5344CB8AC3E}">
        <p14:creationId xmlns:p14="http://schemas.microsoft.com/office/powerpoint/2010/main" val="293231441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6_Title and content_s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903C96-AD68-4B6A-A43C-1579E0136218}"/>
              </a:ext>
            </a:extLst>
          </p:cNvPr>
          <p:cNvSpPr>
            <a:spLocks noGrp="1"/>
          </p:cNvSpPr>
          <p:nvPr>
            <p:ph type="title"/>
          </p:nvPr>
        </p:nvSpPr>
        <p:spPr>
          <a:xfrm>
            <a:off x="736455" y="602307"/>
            <a:ext cx="3448388" cy="1631930"/>
          </a:xfrm>
          <a:prstGeom prst="rect">
            <a:avLst/>
          </a:prstGeom>
        </p:spPr>
        <p:txBody>
          <a:bodyPr anchor="b"/>
          <a:lstStyle>
            <a:lvl1pPr>
              <a:defRPr sz="2800" b="1">
                <a:solidFill>
                  <a:schemeClr val="tx2"/>
                </a:solidFill>
              </a:defRPr>
            </a:lvl1pPr>
          </a:lstStyle>
          <a:p>
            <a:r>
              <a:rPr lang="en-US"/>
              <a:t>Click to edit Master title style</a:t>
            </a:r>
          </a:p>
        </p:txBody>
      </p:sp>
      <p:sp>
        <p:nvSpPr>
          <p:cNvPr id="4" name="Text Placeholder 3">
            <a:extLst>
              <a:ext uri="{FF2B5EF4-FFF2-40B4-BE49-F238E27FC236}">
                <a16:creationId xmlns:a16="http://schemas.microsoft.com/office/drawing/2014/main" id="{A4D28A6D-A742-4A29-948F-3AA23D1A0183}"/>
              </a:ext>
            </a:extLst>
          </p:cNvPr>
          <p:cNvSpPr>
            <a:spLocks noGrp="1"/>
          </p:cNvSpPr>
          <p:nvPr>
            <p:ph type="body" sz="half" idx="2"/>
          </p:nvPr>
        </p:nvSpPr>
        <p:spPr>
          <a:xfrm>
            <a:off x="736455" y="3559277"/>
            <a:ext cx="3448388" cy="3008520"/>
          </a:xfrm>
          <a:prstGeom prst="rect">
            <a:avLst/>
          </a:prstGeom>
        </p:spPr>
        <p:txBody>
          <a:bodyPr>
            <a:normAutofit/>
          </a:bodyPr>
          <a:lstStyle>
            <a:lvl1pPr marL="0" indent="0">
              <a:buNone/>
              <a:defRPr sz="2000">
                <a:solidFill>
                  <a:schemeClr val="tx1"/>
                </a:solidFill>
              </a:defRPr>
            </a:lvl1pPr>
            <a:lvl2pPr marL="400984" indent="0">
              <a:buNone/>
              <a:defRPr sz="1228"/>
            </a:lvl2pPr>
            <a:lvl3pPr marL="801969" indent="0">
              <a:buNone/>
              <a:defRPr sz="1052"/>
            </a:lvl3pPr>
            <a:lvl4pPr marL="1202953" indent="0">
              <a:buNone/>
              <a:defRPr sz="877"/>
            </a:lvl4pPr>
            <a:lvl5pPr marL="1603937" indent="0">
              <a:buNone/>
              <a:defRPr sz="877"/>
            </a:lvl5pPr>
            <a:lvl6pPr marL="2004922" indent="0">
              <a:buNone/>
              <a:defRPr sz="877"/>
            </a:lvl6pPr>
            <a:lvl7pPr marL="2405906" indent="0">
              <a:buNone/>
              <a:defRPr sz="877"/>
            </a:lvl7pPr>
            <a:lvl8pPr marL="2806890" indent="0">
              <a:buNone/>
              <a:defRPr sz="877"/>
            </a:lvl8pPr>
            <a:lvl9pPr marL="3207874" indent="0">
              <a:buNone/>
              <a:defRPr sz="877"/>
            </a:lvl9pPr>
          </a:lstStyle>
          <a:p>
            <a:pPr lvl="0"/>
            <a:r>
              <a:rPr lang="en-US"/>
              <a:t>Click to edit Master text styles</a:t>
            </a:r>
          </a:p>
        </p:txBody>
      </p:sp>
      <p:sp>
        <p:nvSpPr>
          <p:cNvPr id="8" name="Content Placeholder 2">
            <a:extLst>
              <a:ext uri="{FF2B5EF4-FFF2-40B4-BE49-F238E27FC236}">
                <a16:creationId xmlns:a16="http://schemas.microsoft.com/office/drawing/2014/main" id="{94C8160C-AB1E-42F4-8818-C2D8597FDF6C}"/>
              </a:ext>
            </a:extLst>
          </p:cNvPr>
          <p:cNvSpPr>
            <a:spLocks noGrp="1"/>
          </p:cNvSpPr>
          <p:nvPr>
            <p:ph idx="1" hasCustomPrompt="1"/>
          </p:nvPr>
        </p:nvSpPr>
        <p:spPr>
          <a:xfrm>
            <a:off x="4520122" y="602307"/>
            <a:ext cx="4923788" cy="5965493"/>
          </a:xfrm>
          <a:prstGeom prst="rect">
            <a:avLst/>
          </a:prstGeom>
        </p:spPr>
        <p:txBody>
          <a:bodyPr/>
          <a:lstStyle>
            <a:lvl1pPr>
              <a:buClr>
                <a:schemeClr val="accent2"/>
              </a:buClr>
              <a:defRPr sz="2000">
                <a:solidFill>
                  <a:schemeClr val="tx1"/>
                </a:solidFill>
              </a:defRPr>
            </a:lvl1pPr>
            <a:lvl2pPr>
              <a:buClr>
                <a:schemeClr val="accent2"/>
              </a:buClr>
              <a:defRPr sz="1800">
                <a:solidFill>
                  <a:schemeClr val="tx1"/>
                </a:solidFill>
              </a:defRPr>
            </a:lvl2pPr>
            <a:lvl3pPr>
              <a:buClr>
                <a:schemeClr val="accent2"/>
              </a:buClr>
              <a:defRPr sz="1600">
                <a:solidFill>
                  <a:schemeClr val="tx1"/>
                </a:solidFill>
              </a:defRPr>
            </a:lvl3pPr>
            <a:lvl4pPr>
              <a:buClr>
                <a:schemeClr val="accent2"/>
              </a:buClr>
              <a:defRPr sz="1400">
                <a:solidFill>
                  <a:schemeClr val="tx1"/>
                </a:solidFill>
              </a:defRPr>
            </a:lvl4pPr>
            <a:lvl5pPr>
              <a:buClr>
                <a:schemeClr val="accent2"/>
              </a:buClr>
              <a:defRPr sz="1200">
                <a:solidFill>
                  <a:schemeClr val="tx1"/>
                </a:solidFill>
              </a:defRPr>
            </a:lvl5pPr>
          </a:lstStyle>
          <a:p>
            <a:pPr lvl="0"/>
            <a:r>
              <a:rPr lang="en-US"/>
              <a:t> Click to edit Master text styles</a:t>
            </a:r>
          </a:p>
          <a:p>
            <a:pPr lvl="1"/>
            <a:r>
              <a:rPr lang="en-US"/>
              <a:t> Second level</a:t>
            </a:r>
          </a:p>
          <a:p>
            <a:pPr lvl="2"/>
            <a:r>
              <a:rPr lang="en-US"/>
              <a:t> Third level</a:t>
            </a:r>
          </a:p>
          <a:p>
            <a:pPr lvl="3"/>
            <a:r>
              <a:rPr lang="en-US"/>
              <a:t> Fourth level</a:t>
            </a:r>
          </a:p>
          <a:p>
            <a:pPr lvl="4"/>
            <a:r>
              <a:rPr lang="en-US"/>
              <a:t> Fifth level</a:t>
            </a:r>
          </a:p>
        </p:txBody>
      </p:sp>
      <p:pic>
        <p:nvPicPr>
          <p:cNvPr id="7" name="Image 6">
            <a:extLst>
              <a:ext uri="{FF2B5EF4-FFF2-40B4-BE49-F238E27FC236}">
                <a16:creationId xmlns:a16="http://schemas.microsoft.com/office/drawing/2014/main" id="{7F088732-2125-33B3-9B52-9434C076FC09}"/>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779190" y="140659"/>
            <a:ext cx="738000" cy="738000"/>
          </a:xfrm>
          <a:prstGeom prst="rect">
            <a:avLst/>
          </a:prstGeom>
        </p:spPr>
      </p:pic>
      <p:sp>
        <p:nvSpPr>
          <p:cNvPr id="9" name="TextBox 9">
            <a:extLst>
              <a:ext uri="{FF2B5EF4-FFF2-40B4-BE49-F238E27FC236}">
                <a16:creationId xmlns:a16="http://schemas.microsoft.com/office/drawing/2014/main" id="{967E7A33-341F-9B51-2E1A-403BC83C2A65}"/>
              </a:ext>
            </a:extLst>
          </p:cNvPr>
          <p:cNvSpPr txBox="1"/>
          <p:nvPr userDrawn="1"/>
        </p:nvSpPr>
        <p:spPr>
          <a:xfrm>
            <a:off x="1116604" y="7103184"/>
            <a:ext cx="8719240" cy="254237"/>
          </a:xfrm>
          <a:prstGeom prst="rect">
            <a:avLst/>
          </a:prstGeom>
          <a:noFill/>
        </p:spPr>
        <p:txBody>
          <a:bodyPr wrap="square" rtlCol="0">
            <a:spAutoFit/>
          </a:bodyPr>
          <a:lstStyle/>
          <a:p>
            <a:r>
              <a:rPr lang="en-GB" sz="1052" b="0" i="0">
                <a:solidFill>
                  <a:schemeClr val="tx1"/>
                </a:solidFill>
                <a:effectLst/>
                <a:latin typeface="+mn-lt"/>
              </a:rPr>
              <a:t>NetZeroCities has received funding from the H2020 Research and Innovation Programme under grant agreement n°101036519.</a:t>
            </a:r>
            <a:endParaRPr lang="en-US" sz="1052" b="0">
              <a:solidFill>
                <a:schemeClr val="tx1"/>
              </a:solidFill>
              <a:latin typeface="+mn-lt"/>
            </a:endParaRPr>
          </a:p>
        </p:txBody>
      </p:sp>
      <p:sp>
        <p:nvSpPr>
          <p:cNvPr id="11" name="Slide Number Placeholder 3">
            <a:extLst>
              <a:ext uri="{FF2B5EF4-FFF2-40B4-BE49-F238E27FC236}">
                <a16:creationId xmlns:a16="http://schemas.microsoft.com/office/drawing/2014/main" id="{6C786526-EFF3-BA5A-0641-29FA4BD60E4E}"/>
              </a:ext>
            </a:extLst>
          </p:cNvPr>
          <p:cNvSpPr>
            <a:spLocks noGrp="1"/>
          </p:cNvSpPr>
          <p:nvPr>
            <p:ph type="sldNum" sz="quarter" idx="12"/>
          </p:nvPr>
        </p:nvSpPr>
        <p:spPr>
          <a:xfrm>
            <a:off x="8111532" y="7016533"/>
            <a:ext cx="2405658" cy="402483"/>
          </a:xfrm>
          <a:prstGeom prst="rect">
            <a:avLst/>
          </a:prstGeom>
        </p:spPr>
        <p:txBody>
          <a:bodyPr/>
          <a:lstStyle>
            <a:lvl1pPr>
              <a:defRPr>
                <a:solidFill>
                  <a:schemeClr val="tx1"/>
                </a:solidFill>
              </a:defRPr>
            </a:lvl1pPr>
          </a:lstStyle>
          <a:p>
            <a:fld id="{48F63A3B-78C7-47BE-AE5E-E10140E04643}" type="slidenum">
              <a:rPr lang="en-US" smtClean="0"/>
              <a:pPr/>
              <a:t>‹N°›</a:t>
            </a:fld>
            <a:endParaRPr lang="en-US"/>
          </a:p>
        </p:txBody>
      </p:sp>
      <p:sp>
        <p:nvSpPr>
          <p:cNvPr id="12" name="Text Placeholder 2">
            <a:extLst>
              <a:ext uri="{FF2B5EF4-FFF2-40B4-BE49-F238E27FC236}">
                <a16:creationId xmlns:a16="http://schemas.microsoft.com/office/drawing/2014/main" id="{D0A2D35B-E511-F52A-F231-0FEEC8816D57}"/>
              </a:ext>
            </a:extLst>
          </p:cNvPr>
          <p:cNvSpPr>
            <a:spLocks noGrp="1"/>
          </p:cNvSpPr>
          <p:nvPr>
            <p:ph type="body" idx="13"/>
          </p:nvPr>
        </p:nvSpPr>
        <p:spPr>
          <a:xfrm>
            <a:off x="736456" y="2454625"/>
            <a:ext cx="3448388" cy="819517"/>
          </a:xfrm>
          <a:prstGeom prst="rect">
            <a:avLst/>
          </a:prstGeom>
        </p:spPr>
        <p:txBody>
          <a:bodyPr/>
          <a:lstStyle>
            <a:lvl1pPr marL="0" indent="0">
              <a:buNone/>
              <a:defRPr sz="2200" b="1">
                <a:solidFill>
                  <a:srgbClr val="5D8793"/>
                </a:solidFill>
              </a:defRPr>
            </a:lvl1pPr>
            <a:lvl2pPr marL="400984" indent="0">
              <a:buNone/>
              <a:defRPr sz="1754">
                <a:solidFill>
                  <a:schemeClr val="tx1">
                    <a:tint val="75000"/>
                  </a:schemeClr>
                </a:solidFill>
              </a:defRPr>
            </a:lvl2pPr>
            <a:lvl3pPr marL="801969" indent="0">
              <a:buNone/>
              <a:defRPr sz="1579">
                <a:solidFill>
                  <a:schemeClr val="tx1">
                    <a:tint val="75000"/>
                  </a:schemeClr>
                </a:solidFill>
              </a:defRPr>
            </a:lvl3pPr>
            <a:lvl4pPr marL="1202953" indent="0">
              <a:buNone/>
              <a:defRPr sz="1403">
                <a:solidFill>
                  <a:schemeClr val="tx1">
                    <a:tint val="75000"/>
                  </a:schemeClr>
                </a:solidFill>
              </a:defRPr>
            </a:lvl4pPr>
            <a:lvl5pPr marL="1603937" indent="0">
              <a:buNone/>
              <a:defRPr sz="1403">
                <a:solidFill>
                  <a:schemeClr val="tx1">
                    <a:tint val="75000"/>
                  </a:schemeClr>
                </a:solidFill>
              </a:defRPr>
            </a:lvl5pPr>
            <a:lvl6pPr marL="2004922" indent="0">
              <a:buNone/>
              <a:defRPr sz="1403">
                <a:solidFill>
                  <a:schemeClr val="tx1">
                    <a:tint val="75000"/>
                  </a:schemeClr>
                </a:solidFill>
              </a:defRPr>
            </a:lvl6pPr>
            <a:lvl7pPr marL="2405906" indent="0">
              <a:buNone/>
              <a:defRPr sz="1403">
                <a:solidFill>
                  <a:schemeClr val="tx1">
                    <a:tint val="75000"/>
                  </a:schemeClr>
                </a:solidFill>
              </a:defRPr>
            </a:lvl7pPr>
            <a:lvl8pPr marL="2806890" indent="0">
              <a:buNone/>
              <a:defRPr sz="1403">
                <a:solidFill>
                  <a:schemeClr val="tx1">
                    <a:tint val="75000"/>
                  </a:schemeClr>
                </a:solidFill>
              </a:defRPr>
            </a:lvl8pPr>
            <a:lvl9pPr marL="3207874" indent="0">
              <a:buNone/>
              <a:defRPr sz="1403">
                <a:solidFill>
                  <a:schemeClr val="tx1">
                    <a:tint val="75000"/>
                  </a:schemeClr>
                </a:solidFill>
              </a:defRPr>
            </a:lvl9pPr>
          </a:lstStyle>
          <a:p>
            <a:pPr lvl="0"/>
            <a:r>
              <a:rPr lang="en-US"/>
              <a:t>Click to edit Master text styles</a:t>
            </a:r>
          </a:p>
        </p:txBody>
      </p:sp>
      <p:pic>
        <p:nvPicPr>
          <p:cNvPr id="3" name="Picture 8" descr="A blue background with yellow stars&#10;&#10;Description automatically generated with low confidence">
            <a:extLst>
              <a:ext uri="{FF2B5EF4-FFF2-40B4-BE49-F238E27FC236}">
                <a16:creationId xmlns:a16="http://schemas.microsoft.com/office/drawing/2014/main" id="{E6153967-3E29-91CA-EBB9-6BB4B1EC56EA}"/>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723314" y="7103184"/>
            <a:ext cx="393290" cy="262983"/>
          </a:xfrm>
          <a:prstGeom prst="rect">
            <a:avLst/>
          </a:prstGeom>
        </p:spPr>
      </p:pic>
    </p:spTree>
    <p:extLst>
      <p:ext uri="{BB962C8B-B14F-4D97-AF65-F5344CB8AC3E}">
        <p14:creationId xmlns:p14="http://schemas.microsoft.com/office/powerpoint/2010/main" val="2792024651"/>
      </p:ext>
    </p:extLst>
  </p:cSld>
  <p:clrMapOvr>
    <a:masterClrMapping/>
  </p:clrMapOvr>
  <p:extLst>
    <p:ext uri="{DCECCB84-F9BA-43D5-87BE-67443E8EF086}">
      <p15:sldGuideLst xmlns:p15="http://schemas.microsoft.com/office/powerpoint/2012/main">
        <p15:guide id="1" orient="horz" pos="2381" userDrawn="1">
          <p15:clr>
            <a:srgbClr val="FBAE40"/>
          </p15:clr>
        </p15:guide>
        <p15:guide id="2" pos="3367" userDrawn="1">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6_Title and Content_two column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A43AB4-51CD-416D-AADC-5A26B796343C}"/>
              </a:ext>
            </a:extLst>
          </p:cNvPr>
          <p:cNvSpPr>
            <a:spLocks noGrp="1"/>
          </p:cNvSpPr>
          <p:nvPr>
            <p:ph type="title"/>
          </p:nvPr>
        </p:nvSpPr>
        <p:spPr>
          <a:xfrm>
            <a:off x="614155" y="237158"/>
            <a:ext cx="9221689" cy="545001"/>
          </a:xfrm>
          <a:prstGeom prst="rect">
            <a:avLst/>
          </a:prstGeom>
        </p:spPr>
        <p:txBody>
          <a:bodyPr>
            <a:noAutofit/>
          </a:bodyPr>
          <a:lstStyle>
            <a:lvl1pPr>
              <a:defRPr lang="en-US" sz="3600" b="1" kern="1200" dirty="0">
                <a:solidFill>
                  <a:schemeClr val="tx2"/>
                </a:solidFill>
                <a:latin typeface="+mj-lt"/>
                <a:ea typeface="+mj-ea"/>
                <a:cs typeface="+mj-cs"/>
              </a:defRPr>
            </a:lvl1pPr>
          </a:lstStyle>
          <a:p>
            <a:r>
              <a:rPr lang="en-US"/>
              <a:t>Click to edit Master title style</a:t>
            </a:r>
          </a:p>
        </p:txBody>
      </p:sp>
      <p:sp>
        <p:nvSpPr>
          <p:cNvPr id="3" name="Content Placeholder 2">
            <a:extLst>
              <a:ext uri="{FF2B5EF4-FFF2-40B4-BE49-F238E27FC236}">
                <a16:creationId xmlns:a16="http://schemas.microsoft.com/office/drawing/2014/main" id="{72AD56A5-1BFE-4811-AEA2-0F55B788DEBB}"/>
              </a:ext>
            </a:extLst>
          </p:cNvPr>
          <p:cNvSpPr>
            <a:spLocks noGrp="1"/>
          </p:cNvSpPr>
          <p:nvPr>
            <p:ph idx="1" hasCustomPrompt="1"/>
          </p:nvPr>
        </p:nvSpPr>
        <p:spPr>
          <a:xfrm>
            <a:off x="614155" y="1752741"/>
            <a:ext cx="4469122" cy="4916129"/>
          </a:xfrm>
          <a:prstGeom prst="rect">
            <a:avLst/>
          </a:prstGeom>
        </p:spPr>
        <p:txBody>
          <a:bodyPr/>
          <a:lstStyle>
            <a:lvl1pPr>
              <a:buClr>
                <a:schemeClr val="accent2"/>
              </a:buClr>
              <a:defRPr sz="2000">
                <a:solidFill>
                  <a:schemeClr val="tx1"/>
                </a:solidFill>
              </a:defRPr>
            </a:lvl1pPr>
            <a:lvl2pPr>
              <a:buClr>
                <a:schemeClr val="accent2"/>
              </a:buClr>
              <a:defRPr sz="1800">
                <a:solidFill>
                  <a:schemeClr val="tx1"/>
                </a:solidFill>
              </a:defRPr>
            </a:lvl2pPr>
            <a:lvl3pPr>
              <a:buClr>
                <a:schemeClr val="accent2"/>
              </a:buClr>
              <a:defRPr sz="1600">
                <a:solidFill>
                  <a:schemeClr val="tx1"/>
                </a:solidFill>
              </a:defRPr>
            </a:lvl3pPr>
            <a:lvl4pPr>
              <a:buClr>
                <a:schemeClr val="accent2"/>
              </a:buClr>
              <a:defRPr sz="1400">
                <a:solidFill>
                  <a:schemeClr val="tx1"/>
                </a:solidFill>
              </a:defRPr>
            </a:lvl4pPr>
            <a:lvl5pPr>
              <a:buClr>
                <a:schemeClr val="accent2"/>
              </a:buClr>
              <a:defRPr sz="1200">
                <a:solidFill>
                  <a:schemeClr val="tx1"/>
                </a:solidFill>
              </a:defRPr>
            </a:lvl5pPr>
          </a:lstStyle>
          <a:p>
            <a:pPr lvl="0"/>
            <a:r>
              <a:rPr lang="en-US"/>
              <a:t> Click to edit Master text styles</a:t>
            </a:r>
          </a:p>
          <a:p>
            <a:pPr lvl="1"/>
            <a:r>
              <a:rPr lang="en-US"/>
              <a:t> Second level</a:t>
            </a:r>
          </a:p>
          <a:p>
            <a:pPr lvl="2"/>
            <a:r>
              <a:rPr lang="en-US"/>
              <a:t> Third level</a:t>
            </a:r>
          </a:p>
          <a:p>
            <a:pPr lvl="3"/>
            <a:r>
              <a:rPr lang="en-US"/>
              <a:t> Fourth level</a:t>
            </a:r>
          </a:p>
          <a:p>
            <a:pPr lvl="4"/>
            <a:r>
              <a:rPr lang="en-US"/>
              <a:t> Fifth level</a:t>
            </a:r>
          </a:p>
        </p:txBody>
      </p:sp>
      <p:pic>
        <p:nvPicPr>
          <p:cNvPr id="7" name="Image 6">
            <a:extLst>
              <a:ext uri="{FF2B5EF4-FFF2-40B4-BE49-F238E27FC236}">
                <a16:creationId xmlns:a16="http://schemas.microsoft.com/office/drawing/2014/main" id="{B4C164C8-2635-9098-DDDB-DE12C8A4BB59}"/>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779190" y="140659"/>
            <a:ext cx="738000" cy="738000"/>
          </a:xfrm>
          <a:prstGeom prst="rect">
            <a:avLst/>
          </a:prstGeom>
        </p:spPr>
      </p:pic>
      <p:sp>
        <p:nvSpPr>
          <p:cNvPr id="9" name="TextBox 9">
            <a:extLst>
              <a:ext uri="{FF2B5EF4-FFF2-40B4-BE49-F238E27FC236}">
                <a16:creationId xmlns:a16="http://schemas.microsoft.com/office/drawing/2014/main" id="{FBD9EEC8-A715-A465-64D3-441B3BCE0091}"/>
              </a:ext>
            </a:extLst>
          </p:cNvPr>
          <p:cNvSpPr txBox="1"/>
          <p:nvPr userDrawn="1"/>
        </p:nvSpPr>
        <p:spPr>
          <a:xfrm>
            <a:off x="1116604" y="7103184"/>
            <a:ext cx="8719240" cy="254237"/>
          </a:xfrm>
          <a:prstGeom prst="rect">
            <a:avLst/>
          </a:prstGeom>
          <a:noFill/>
        </p:spPr>
        <p:txBody>
          <a:bodyPr wrap="square" rtlCol="0">
            <a:spAutoFit/>
          </a:bodyPr>
          <a:lstStyle/>
          <a:p>
            <a:r>
              <a:rPr lang="en-GB" sz="1052" b="0" i="0">
                <a:solidFill>
                  <a:schemeClr val="tx1"/>
                </a:solidFill>
                <a:effectLst/>
                <a:latin typeface="+mn-lt"/>
              </a:rPr>
              <a:t>NetZeroCities has received funding from the H2020 Research and Innovation Programme under grant agreement n°101036519.</a:t>
            </a:r>
            <a:endParaRPr lang="en-US" sz="1052" b="0">
              <a:solidFill>
                <a:schemeClr val="tx1"/>
              </a:solidFill>
              <a:latin typeface="+mn-lt"/>
            </a:endParaRPr>
          </a:p>
        </p:txBody>
      </p:sp>
      <p:sp>
        <p:nvSpPr>
          <p:cNvPr id="11" name="Slide Number Placeholder 3">
            <a:extLst>
              <a:ext uri="{FF2B5EF4-FFF2-40B4-BE49-F238E27FC236}">
                <a16:creationId xmlns:a16="http://schemas.microsoft.com/office/drawing/2014/main" id="{743B26FA-05A4-8F5D-20E8-685CE992E501}"/>
              </a:ext>
            </a:extLst>
          </p:cNvPr>
          <p:cNvSpPr>
            <a:spLocks noGrp="1"/>
          </p:cNvSpPr>
          <p:nvPr>
            <p:ph type="sldNum" sz="quarter" idx="12"/>
          </p:nvPr>
        </p:nvSpPr>
        <p:spPr>
          <a:xfrm>
            <a:off x="8111532" y="7016533"/>
            <a:ext cx="2405658" cy="402483"/>
          </a:xfrm>
          <a:prstGeom prst="rect">
            <a:avLst/>
          </a:prstGeom>
        </p:spPr>
        <p:txBody>
          <a:bodyPr/>
          <a:lstStyle>
            <a:lvl1pPr>
              <a:defRPr>
                <a:solidFill>
                  <a:schemeClr val="tx1"/>
                </a:solidFill>
              </a:defRPr>
            </a:lvl1pPr>
          </a:lstStyle>
          <a:p>
            <a:fld id="{48F63A3B-78C7-47BE-AE5E-E10140E04643}" type="slidenum">
              <a:rPr lang="en-US" smtClean="0"/>
              <a:pPr/>
              <a:t>‹N°›</a:t>
            </a:fld>
            <a:endParaRPr lang="en-US"/>
          </a:p>
        </p:txBody>
      </p:sp>
      <p:sp>
        <p:nvSpPr>
          <p:cNvPr id="4" name="Content Placeholder 2">
            <a:extLst>
              <a:ext uri="{FF2B5EF4-FFF2-40B4-BE49-F238E27FC236}">
                <a16:creationId xmlns:a16="http://schemas.microsoft.com/office/drawing/2014/main" id="{6D533A9E-2E23-66CE-74B8-E84906205B1A}"/>
              </a:ext>
            </a:extLst>
          </p:cNvPr>
          <p:cNvSpPr>
            <a:spLocks noGrp="1"/>
          </p:cNvSpPr>
          <p:nvPr>
            <p:ph idx="13" hasCustomPrompt="1"/>
          </p:nvPr>
        </p:nvSpPr>
        <p:spPr>
          <a:xfrm>
            <a:off x="5608536" y="1752741"/>
            <a:ext cx="4469122" cy="4916129"/>
          </a:xfrm>
          <a:prstGeom prst="rect">
            <a:avLst/>
          </a:prstGeom>
        </p:spPr>
        <p:txBody>
          <a:bodyPr/>
          <a:lstStyle>
            <a:lvl1pPr>
              <a:buClr>
                <a:schemeClr val="accent2"/>
              </a:buClr>
              <a:defRPr sz="2000">
                <a:solidFill>
                  <a:schemeClr val="tx1"/>
                </a:solidFill>
              </a:defRPr>
            </a:lvl1pPr>
            <a:lvl2pPr>
              <a:buClr>
                <a:schemeClr val="accent2"/>
              </a:buClr>
              <a:defRPr sz="1800">
                <a:solidFill>
                  <a:schemeClr val="tx1"/>
                </a:solidFill>
              </a:defRPr>
            </a:lvl2pPr>
            <a:lvl3pPr>
              <a:buClr>
                <a:schemeClr val="accent2"/>
              </a:buClr>
              <a:defRPr sz="1600">
                <a:solidFill>
                  <a:schemeClr val="tx1"/>
                </a:solidFill>
              </a:defRPr>
            </a:lvl3pPr>
            <a:lvl4pPr>
              <a:buClr>
                <a:schemeClr val="accent2"/>
              </a:buClr>
              <a:defRPr sz="1400">
                <a:solidFill>
                  <a:schemeClr val="tx1"/>
                </a:solidFill>
              </a:defRPr>
            </a:lvl4pPr>
            <a:lvl5pPr>
              <a:buClr>
                <a:schemeClr val="accent2"/>
              </a:buClr>
              <a:defRPr sz="1200">
                <a:solidFill>
                  <a:schemeClr val="tx1"/>
                </a:solidFill>
              </a:defRPr>
            </a:lvl5pPr>
          </a:lstStyle>
          <a:p>
            <a:pPr lvl="0"/>
            <a:r>
              <a:rPr lang="en-US"/>
              <a:t> Click to edit Master text styles</a:t>
            </a:r>
          </a:p>
          <a:p>
            <a:pPr lvl="1"/>
            <a:r>
              <a:rPr lang="en-US"/>
              <a:t> Second level</a:t>
            </a:r>
          </a:p>
          <a:p>
            <a:pPr lvl="2"/>
            <a:r>
              <a:rPr lang="en-US"/>
              <a:t> Third level</a:t>
            </a:r>
          </a:p>
          <a:p>
            <a:pPr lvl="3"/>
            <a:r>
              <a:rPr lang="en-US"/>
              <a:t> Fourth level</a:t>
            </a:r>
          </a:p>
          <a:p>
            <a:pPr lvl="4"/>
            <a:r>
              <a:rPr lang="en-US"/>
              <a:t> Fifth level</a:t>
            </a:r>
          </a:p>
        </p:txBody>
      </p:sp>
      <p:sp>
        <p:nvSpPr>
          <p:cNvPr id="5" name="Text Placeholder 2">
            <a:extLst>
              <a:ext uri="{FF2B5EF4-FFF2-40B4-BE49-F238E27FC236}">
                <a16:creationId xmlns:a16="http://schemas.microsoft.com/office/drawing/2014/main" id="{63B2E9E0-A16C-9F0B-A3C1-187A5C80FC0D}"/>
              </a:ext>
            </a:extLst>
          </p:cNvPr>
          <p:cNvSpPr>
            <a:spLocks noGrp="1"/>
          </p:cNvSpPr>
          <p:nvPr>
            <p:ph type="body" idx="14"/>
          </p:nvPr>
        </p:nvSpPr>
        <p:spPr>
          <a:xfrm>
            <a:off x="623987" y="1160795"/>
            <a:ext cx="4469122" cy="363201"/>
          </a:xfrm>
          <a:prstGeom prst="rect">
            <a:avLst/>
          </a:prstGeom>
        </p:spPr>
        <p:txBody>
          <a:bodyPr/>
          <a:lstStyle>
            <a:lvl1pPr marL="0" indent="0">
              <a:buNone/>
              <a:defRPr sz="2200" b="1">
                <a:solidFill>
                  <a:srgbClr val="5D8793"/>
                </a:solidFill>
              </a:defRPr>
            </a:lvl1pPr>
            <a:lvl2pPr marL="400984" indent="0">
              <a:buNone/>
              <a:defRPr sz="1754">
                <a:solidFill>
                  <a:schemeClr val="tx1">
                    <a:tint val="75000"/>
                  </a:schemeClr>
                </a:solidFill>
              </a:defRPr>
            </a:lvl2pPr>
            <a:lvl3pPr marL="801969" indent="0">
              <a:buNone/>
              <a:defRPr sz="1579">
                <a:solidFill>
                  <a:schemeClr val="tx1">
                    <a:tint val="75000"/>
                  </a:schemeClr>
                </a:solidFill>
              </a:defRPr>
            </a:lvl3pPr>
            <a:lvl4pPr marL="1202953" indent="0">
              <a:buNone/>
              <a:defRPr sz="1403">
                <a:solidFill>
                  <a:schemeClr val="tx1">
                    <a:tint val="75000"/>
                  </a:schemeClr>
                </a:solidFill>
              </a:defRPr>
            </a:lvl4pPr>
            <a:lvl5pPr marL="1603937" indent="0">
              <a:buNone/>
              <a:defRPr sz="1403">
                <a:solidFill>
                  <a:schemeClr val="tx1">
                    <a:tint val="75000"/>
                  </a:schemeClr>
                </a:solidFill>
              </a:defRPr>
            </a:lvl5pPr>
            <a:lvl6pPr marL="2004922" indent="0">
              <a:buNone/>
              <a:defRPr sz="1403">
                <a:solidFill>
                  <a:schemeClr val="tx1">
                    <a:tint val="75000"/>
                  </a:schemeClr>
                </a:solidFill>
              </a:defRPr>
            </a:lvl6pPr>
            <a:lvl7pPr marL="2405906" indent="0">
              <a:buNone/>
              <a:defRPr sz="1403">
                <a:solidFill>
                  <a:schemeClr val="tx1">
                    <a:tint val="75000"/>
                  </a:schemeClr>
                </a:solidFill>
              </a:defRPr>
            </a:lvl7pPr>
            <a:lvl8pPr marL="2806890" indent="0">
              <a:buNone/>
              <a:defRPr sz="1403">
                <a:solidFill>
                  <a:schemeClr val="tx1">
                    <a:tint val="75000"/>
                  </a:schemeClr>
                </a:solidFill>
              </a:defRPr>
            </a:lvl8pPr>
            <a:lvl9pPr marL="3207874" indent="0">
              <a:buNone/>
              <a:defRPr sz="1403">
                <a:solidFill>
                  <a:schemeClr val="tx1">
                    <a:tint val="75000"/>
                  </a:schemeClr>
                </a:solidFill>
              </a:defRPr>
            </a:lvl9pPr>
          </a:lstStyle>
          <a:p>
            <a:pPr lvl="0"/>
            <a:r>
              <a:rPr lang="en-US"/>
              <a:t>Click to edit Master text styles</a:t>
            </a:r>
          </a:p>
        </p:txBody>
      </p:sp>
      <p:sp>
        <p:nvSpPr>
          <p:cNvPr id="6" name="Text Placeholder 2">
            <a:extLst>
              <a:ext uri="{FF2B5EF4-FFF2-40B4-BE49-F238E27FC236}">
                <a16:creationId xmlns:a16="http://schemas.microsoft.com/office/drawing/2014/main" id="{4521C294-EC77-4759-D2D8-8AF03E0481CE}"/>
              </a:ext>
            </a:extLst>
          </p:cNvPr>
          <p:cNvSpPr>
            <a:spLocks noGrp="1"/>
          </p:cNvSpPr>
          <p:nvPr>
            <p:ph type="body" idx="15"/>
          </p:nvPr>
        </p:nvSpPr>
        <p:spPr>
          <a:xfrm>
            <a:off x="5598704" y="1148196"/>
            <a:ext cx="4469122" cy="363201"/>
          </a:xfrm>
          <a:prstGeom prst="rect">
            <a:avLst/>
          </a:prstGeom>
        </p:spPr>
        <p:txBody>
          <a:bodyPr/>
          <a:lstStyle>
            <a:lvl1pPr marL="0" indent="0">
              <a:buNone/>
              <a:defRPr sz="2200" b="1">
                <a:solidFill>
                  <a:srgbClr val="5D8793"/>
                </a:solidFill>
              </a:defRPr>
            </a:lvl1pPr>
            <a:lvl2pPr marL="400984" indent="0">
              <a:buNone/>
              <a:defRPr sz="1754">
                <a:solidFill>
                  <a:schemeClr val="tx1">
                    <a:tint val="75000"/>
                  </a:schemeClr>
                </a:solidFill>
              </a:defRPr>
            </a:lvl2pPr>
            <a:lvl3pPr marL="801969" indent="0">
              <a:buNone/>
              <a:defRPr sz="1579">
                <a:solidFill>
                  <a:schemeClr val="tx1">
                    <a:tint val="75000"/>
                  </a:schemeClr>
                </a:solidFill>
              </a:defRPr>
            </a:lvl3pPr>
            <a:lvl4pPr marL="1202953" indent="0">
              <a:buNone/>
              <a:defRPr sz="1403">
                <a:solidFill>
                  <a:schemeClr val="tx1">
                    <a:tint val="75000"/>
                  </a:schemeClr>
                </a:solidFill>
              </a:defRPr>
            </a:lvl4pPr>
            <a:lvl5pPr marL="1603937" indent="0">
              <a:buNone/>
              <a:defRPr sz="1403">
                <a:solidFill>
                  <a:schemeClr val="tx1">
                    <a:tint val="75000"/>
                  </a:schemeClr>
                </a:solidFill>
              </a:defRPr>
            </a:lvl5pPr>
            <a:lvl6pPr marL="2004922" indent="0">
              <a:buNone/>
              <a:defRPr sz="1403">
                <a:solidFill>
                  <a:schemeClr val="tx1">
                    <a:tint val="75000"/>
                  </a:schemeClr>
                </a:solidFill>
              </a:defRPr>
            </a:lvl6pPr>
            <a:lvl7pPr marL="2405906" indent="0">
              <a:buNone/>
              <a:defRPr sz="1403">
                <a:solidFill>
                  <a:schemeClr val="tx1">
                    <a:tint val="75000"/>
                  </a:schemeClr>
                </a:solidFill>
              </a:defRPr>
            </a:lvl7pPr>
            <a:lvl8pPr marL="2806890" indent="0">
              <a:buNone/>
              <a:defRPr sz="1403">
                <a:solidFill>
                  <a:schemeClr val="tx1">
                    <a:tint val="75000"/>
                  </a:schemeClr>
                </a:solidFill>
              </a:defRPr>
            </a:lvl8pPr>
            <a:lvl9pPr marL="3207874" indent="0">
              <a:buNone/>
              <a:defRPr sz="1403">
                <a:solidFill>
                  <a:schemeClr val="tx1">
                    <a:tint val="75000"/>
                  </a:schemeClr>
                </a:solidFill>
              </a:defRPr>
            </a:lvl9pPr>
          </a:lstStyle>
          <a:p>
            <a:pPr lvl="0"/>
            <a:r>
              <a:rPr lang="en-US"/>
              <a:t>Click to edit Master text styles</a:t>
            </a:r>
          </a:p>
        </p:txBody>
      </p:sp>
      <p:pic>
        <p:nvPicPr>
          <p:cNvPr id="8" name="Picture 8" descr="A blue background with yellow stars&#10;&#10;Description automatically generated with low confidence">
            <a:extLst>
              <a:ext uri="{FF2B5EF4-FFF2-40B4-BE49-F238E27FC236}">
                <a16:creationId xmlns:a16="http://schemas.microsoft.com/office/drawing/2014/main" id="{8C3FBE13-E851-CA29-A46C-05790E78D21B}"/>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723314" y="7103184"/>
            <a:ext cx="393290" cy="262983"/>
          </a:xfrm>
          <a:prstGeom prst="rect">
            <a:avLst/>
          </a:prstGeom>
        </p:spPr>
      </p:pic>
    </p:spTree>
    <p:extLst>
      <p:ext uri="{BB962C8B-B14F-4D97-AF65-F5344CB8AC3E}">
        <p14:creationId xmlns:p14="http://schemas.microsoft.com/office/powerpoint/2010/main" val="215642621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6_Title and Content_side imag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A43AB4-51CD-416D-AADC-5A26B796343C}"/>
              </a:ext>
            </a:extLst>
          </p:cNvPr>
          <p:cNvSpPr>
            <a:spLocks noGrp="1"/>
          </p:cNvSpPr>
          <p:nvPr>
            <p:ph type="title"/>
          </p:nvPr>
        </p:nvSpPr>
        <p:spPr>
          <a:xfrm>
            <a:off x="614155" y="237158"/>
            <a:ext cx="9221689" cy="545001"/>
          </a:xfrm>
          <a:prstGeom prst="rect">
            <a:avLst/>
          </a:prstGeom>
        </p:spPr>
        <p:txBody>
          <a:bodyPr>
            <a:noAutofit/>
          </a:bodyPr>
          <a:lstStyle>
            <a:lvl1pPr>
              <a:defRPr lang="en-US" sz="3600" b="1" kern="1200" dirty="0">
                <a:solidFill>
                  <a:schemeClr val="tx2"/>
                </a:solidFill>
                <a:latin typeface="+mj-lt"/>
                <a:ea typeface="+mj-ea"/>
                <a:cs typeface="+mj-cs"/>
              </a:defRPr>
            </a:lvl1pPr>
          </a:lstStyle>
          <a:p>
            <a:r>
              <a:rPr lang="en-US"/>
              <a:t>Click to edit Master title style</a:t>
            </a:r>
          </a:p>
        </p:txBody>
      </p:sp>
      <p:sp>
        <p:nvSpPr>
          <p:cNvPr id="3" name="Content Placeholder 2">
            <a:extLst>
              <a:ext uri="{FF2B5EF4-FFF2-40B4-BE49-F238E27FC236}">
                <a16:creationId xmlns:a16="http://schemas.microsoft.com/office/drawing/2014/main" id="{72AD56A5-1BFE-4811-AEA2-0F55B788DEBB}"/>
              </a:ext>
            </a:extLst>
          </p:cNvPr>
          <p:cNvSpPr>
            <a:spLocks noGrp="1"/>
          </p:cNvSpPr>
          <p:nvPr>
            <p:ph idx="1" hasCustomPrompt="1"/>
          </p:nvPr>
        </p:nvSpPr>
        <p:spPr>
          <a:xfrm>
            <a:off x="614156" y="1769805"/>
            <a:ext cx="4469122" cy="4837471"/>
          </a:xfrm>
          <a:prstGeom prst="rect">
            <a:avLst/>
          </a:prstGeom>
        </p:spPr>
        <p:txBody>
          <a:bodyPr/>
          <a:lstStyle>
            <a:lvl1pPr>
              <a:buClr>
                <a:schemeClr val="accent2"/>
              </a:buClr>
              <a:defRPr sz="2000">
                <a:solidFill>
                  <a:schemeClr val="tx1"/>
                </a:solidFill>
              </a:defRPr>
            </a:lvl1pPr>
            <a:lvl2pPr>
              <a:buClr>
                <a:schemeClr val="accent2"/>
              </a:buClr>
              <a:defRPr sz="1800">
                <a:solidFill>
                  <a:schemeClr val="tx1"/>
                </a:solidFill>
              </a:defRPr>
            </a:lvl2pPr>
            <a:lvl3pPr>
              <a:buClr>
                <a:schemeClr val="accent2"/>
              </a:buClr>
              <a:defRPr sz="1600">
                <a:solidFill>
                  <a:schemeClr val="tx1"/>
                </a:solidFill>
              </a:defRPr>
            </a:lvl3pPr>
            <a:lvl4pPr>
              <a:buClr>
                <a:schemeClr val="accent2"/>
              </a:buClr>
              <a:defRPr sz="1400">
                <a:solidFill>
                  <a:schemeClr val="tx1"/>
                </a:solidFill>
              </a:defRPr>
            </a:lvl4pPr>
            <a:lvl5pPr>
              <a:buClr>
                <a:schemeClr val="accent2"/>
              </a:buClr>
              <a:defRPr sz="1200">
                <a:solidFill>
                  <a:schemeClr val="tx1"/>
                </a:solidFill>
              </a:defRPr>
            </a:lvl5pPr>
          </a:lstStyle>
          <a:p>
            <a:pPr lvl="0"/>
            <a:r>
              <a:rPr lang="en-US"/>
              <a:t> Click to edit Master text styles</a:t>
            </a:r>
          </a:p>
          <a:p>
            <a:pPr lvl="1"/>
            <a:r>
              <a:rPr lang="en-US"/>
              <a:t> Second level</a:t>
            </a:r>
          </a:p>
          <a:p>
            <a:pPr lvl="2"/>
            <a:r>
              <a:rPr lang="en-US"/>
              <a:t> Third level</a:t>
            </a:r>
          </a:p>
          <a:p>
            <a:pPr lvl="3"/>
            <a:r>
              <a:rPr lang="en-US"/>
              <a:t> Fourth level</a:t>
            </a:r>
          </a:p>
          <a:p>
            <a:pPr lvl="4"/>
            <a:r>
              <a:rPr lang="en-US"/>
              <a:t> Fifth level</a:t>
            </a:r>
          </a:p>
        </p:txBody>
      </p:sp>
      <p:pic>
        <p:nvPicPr>
          <p:cNvPr id="7" name="Image 6">
            <a:extLst>
              <a:ext uri="{FF2B5EF4-FFF2-40B4-BE49-F238E27FC236}">
                <a16:creationId xmlns:a16="http://schemas.microsoft.com/office/drawing/2014/main" id="{B4C164C8-2635-9098-DDDB-DE12C8A4BB59}"/>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779190" y="140659"/>
            <a:ext cx="738000" cy="738000"/>
          </a:xfrm>
          <a:prstGeom prst="rect">
            <a:avLst/>
          </a:prstGeom>
        </p:spPr>
      </p:pic>
      <p:sp>
        <p:nvSpPr>
          <p:cNvPr id="9" name="TextBox 9">
            <a:extLst>
              <a:ext uri="{FF2B5EF4-FFF2-40B4-BE49-F238E27FC236}">
                <a16:creationId xmlns:a16="http://schemas.microsoft.com/office/drawing/2014/main" id="{FBD9EEC8-A715-A465-64D3-441B3BCE0091}"/>
              </a:ext>
            </a:extLst>
          </p:cNvPr>
          <p:cNvSpPr txBox="1"/>
          <p:nvPr userDrawn="1"/>
        </p:nvSpPr>
        <p:spPr>
          <a:xfrm>
            <a:off x="1116604" y="7103184"/>
            <a:ext cx="8719240" cy="254237"/>
          </a:xfrm>
          <a:prstGeom prst="rect">
            <a:avLst/>
          </a:prstGeom>
          <a:noFill/>
        </p:spPr>
        <p:txBody>
          <a:bodyPr wrap="square" rtlCol="0">
            <a:spAutoFit/>
          </a:bodyPr>
          <a:lstStyle/>
          <a:p>
            <a:r>
              <a:rPr lang="en-GB" sz="1052" b="0" i="0">
                <a:solidFill>
                  <a:schemeClr val="tx1"/>
                </a:solidFill>
                <a:effectLst/>
                <a:latin typeface="+mn-lt"/>
              </a:rPr>
              <a:t>NetZeroCities has received funding from the H2020 Research and Innovation Programme under grant agreement n°101036519.</a:t>
            </a:r>
            <a:endParaRPr lang="en-US" sz="1052" b="0">
              <a:solidFill>
                <a:schemeClr val="tx1"/>
              </a:solidFill>
              <a:latin typeface="+mn-lt"/>
            </a:endParaRPr>
          </a:p>
        </p:txBody>
      </p:sp>
      <p:sp>
        <p:nvSpPr>
          <p:cNvPr id="11" name="Slide Number Placeholder 3">
            <a:extLst>
              <a:ext uri="{FF2B5EF4-FFF2-40B4-BE49-F238E27FC236}">
                <a16:creationId xmlns:a16="http://schemas.microsoft.com/office/drawing/2014/main" id="{743B26FA-05A4-8F5D-20E8-685CE992E501}"/>
              </a:ext>
            </a:extLst>
          </p:cNvPr>
          <p:cNvSpPr>
            <a:spLocks noGrp="1"/>
          </p:cNvSpPr>
          <p:nvPr>
            <p:ph type="sldNum" sz="quarter" idx="12"/>
          </p:nvPr>
        </p:nvSpPr>
        <p:spPr>
          <a:xfrm>
            <a:off x="8111532" y="7016533"/>
            <a:ext cx="2405658" cy="402483"/>
          </a:xfrm>
          <a:prstGeom prst="rect">
            <a:avLst/>
          </a:prstGeom>
        </p:spPr>
        <p:txBody>
          <a:bodyPr/>
          <a:lstStyle>
            <a:lvl1pPr>
              <a:defRPr>
                <a:solidFill>
                  <a:schemeClr val="tx1"/>
                </a:solidFill>
              </a:defRPr>
            </a:lvl1pPr>
          </a:lstStyle>
          <a:p>
            <a:fld id="{48F63A3B-78C7-47BE-AE5E-E10140E04643}" type="slidenum">
              <a:rPr lang="en-US" smtClean="0"/>
              <a:pPr/>
              <a:t>‹N°›</a:t>
            </a:fld>
            <a:endParaRPr lang="en-US"/>
          </a:p>
        </p:txBody>
      </p:sp>
      <p:sp>
        <p:nvSpPr>
          <p:cNvPr id="6" name="Espace réservé pour une image  5">
            <a:extLst>
              <a:ext uri="{FF2B5EF4-FFF2-40B4-BE49-F238E27FC236}">
                <a16:creationId xmlns:a16="http://schemas.microsoft.com/office/drawing/2014/main" id="{DFCF38CB-E9C0-BAC4-D3E2-8CE58B10623B}"/>
              </a:ext>
            </a:extLst>
          </p:cNvPr>
          <p:cNvSpPr>
            <a:spLocks noGrp="1"/>
          </p:cNvSpPr>
          <p:nvPr>
            <p:ph type="pic" sz="quarter" idx="13"/>
          </p:nvPr>
        </p:nvSpPr>
        <p:spPr>
          <a:xfrm>
            <a:off x="5495619" y="1160795"/>
            <a:ext cx="4340225" cy="5446481"/>
          </a:xfrm>
          <a:prstGeom prst="rect">
            <a:avLst/>
          </a:prstGeom>
        </p:spPr>
        <p:txBody>
          <a:bodyPr/>
          <a:lstStyle>
            <a:lvl1pPr>
              <a:buClr>
                <a:schemeClr val="accent2"/>
              </a:buClr>
              <a:defRPr sz="2000">
                <a:solidFill>
                  <a:schemeClr val="tx1"/>
                </a:solidFill>
              </a:defRPr>
            </a:lvl1pPr>
          </a:lstStyle>
          <a:p>
            <a:endParaRPr lang="fr-FR"/>
          </a:p>
        </p:txBody>
      </p:sp>
      <p:sp>
        <p:nvSpPr>
          <p:cNvPr id="8" name="Text Placeholder 2">
            <a:extLst>
              <a:ext uri="{FF2B5EF4-FFF2-40B4-BE49-F238E27FC236}">
                <a16:creationId xmlns:a16="http://schemas.microsoft.com/office/drawing/2014/main" id="{F9032B2B-7ECD-52E0-8EC4-86457076F772}"/>
              </a:ext>
            </a:extLst>
          </p:cNvPr>
          <p:cNvSpPr>
            <a:spLocks noGrp="1"/>
          </p:cNvSpPr>
          <p:nvPr>
            <p:ph type="body" idx="14"/>
          </p:nvPr>
        </p:nvSpPr>
        <p:spPr>
          <a:xfrm>
            <a:off x="623987" y="1160795"/>
            <a:ext cx="4469122" cy="363201"/>
          </a:xfrm>
          <a:prstGeom prst="rect">
            <a:avLst/>
          </a:prstGeom>
        </p:spPr>
        <p:txBody>
          <a:bodyPr/>
          <a:lstStyle>
            <a:lvl1pPr marL="0" indent="0">
              <a:buNone/>
              <a:defRPr sz="2200" b="1">
                <a:solidFill>
                  <a:srgbClr val="5D8793"/>
                </a:solidFill>
              </a:defRPr>
            </a:lvl1pPr>
            <a:lvl2pPr marL="400984" indent="0">
              <a:buNone/>
              <a:defRPr sz="1754">
                <a:solidFill>
                  <a:schemeClr val="tx1">
                    <a:tint val="75000"/>
                  </a:schemeClr>
                </a:solidFill>
              </a:defRPr>
            </a:lvl2pPr>
            <a:lvl3pPr marL="801969" indent="0">
              <a:buNone/>
              <a:defRPr sz="1579">
                <a:solidFill>
                  <a:schemeClr val="tx1">
                    <a:tint val="75000"/>
                  </a:schemeClr>
                </a:solidFill>
              </a:defRPr>
            </a:lvl3pPr>
            <a:lvl4pPr marL="1202953" indent="0">
              <a:buNone/>
              <a:defRPr sz="1403">
                <a:solidFill>
                  <a:schemeClr val="tx1">
                    <a:tint val="75000"/>
                  </a:schemeClr>
                </a:solidFill>
              </a:defRPr>
            </a:lvl4pPr>
            <a:lvl5pPr marL="1603937" indent="0">
              <a:buNone/>
              <a:defRPr sz="1403">
                <a:solidFill>
                  <a:schemeClr val="tx1">
                    <a:tint val="75000"/>
                  </a:schemeClr>
                </a:solidFill>
              </a:defRPr>
            </a:lvl5pPr>
            <a:lvl6pPr marL="2004922" indent="0">
              <a:buNone/>
              <a:defRPr sz="1403">
                <a:solidFill>
                  <a:schemeClr val="tx1">
                    <a:tint val="75000"/>
                  </a:schemeClr>
                </a:solidFill>
              </a:defRPr>
            </a:lvl6pPr>
            <a:lvl7pPr marL="2405906" indent="0">
              <a:buNone/>
              <a:defRPr sz="1403">
                <a:solidFill>
                  <a:schemeClr val="tx1">
                    <a:tint val="75000"/>
                  </a:schemeClr>
                </a:solidFill>
              </a:defRPr>
            </a:lvl7pPr>
            <a:lvl8pPr marL="2806890" indent="0">
              <a:buNone/>
              <a:defRPr sz="1403">
                <a:solidFill>
                  <a:schemeClr val="tx1">
                    <a:tint val="75000"/>
                  </a:schemeClr>
                </a:solidFill>
              </a:defRPr>
            </a:lvl8pPr>
            <a:lvl9pPr marL="3207874" indent="0">
              <a:buNone/>
              <a:defRPr sz="1403">
                <a:solidFill>
                  <a:schemeClr val="tx1">
                    <a:tint val="75000"/>
                  </a:schemeClr>
                </a:solidFill>
              </a:defRPr>
            </a:lvl9pPr>
          </a:lstStyle>
          <a:p>
            <a:pPr lvl="0"/>
            <a:r>
              <a:rPr lang="en-US"/>
              <a:t>Click to edit Master text styles</a:t>
            </a:r>
          </a:p>
        </p:txBody>
      </p:sp>
      <p:pic>
        <p:nvPicPr>
          <p:cNvPr id="4" name="Picture 8" descr="A blue background with yellow stars&#10;&#10;Description automatically generated with low confidence">
            <a:extLst>
              <a:ext uri="{FF2B5EF4-FFF2-40B4-BE49-F238E27FC236}">
                <a16:creationId xmlns:a16="http://schemas.microsoft.com/office/drawing/2014/main" id="{A5186603-0D80-BF21-DE1B-8DDFD46DB5AC}"/>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723314" y="7103184"/>
            <a:ext cx="393290" cy="262983"/>
          </a:xfrm>
          <a:prstGeom prst="rect">
            <a:avLst/>
          </a:prstGeom>
        </p:spPr>
      </p:pic>
    </p:spTree>
    <p:extLst>
      <p:ext uri="{BB962C8B-B14F-4D97-AF65-F5344CB8AC3E}">
        <p14:creationId xmlns:p14="http://schemas.microsoft.com/office/powerpoint/2010/main" val="3181175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6" name="Slide Number Placeholder 5"/>
          <p:cNvSpPr>
            <a:spLocks noGrp="1"/>
          </p:cNvSpPr>
          <p:nvPr>
            <p:ph type="sldNum" sz="quarter" idx="4"/>
          </p:nvPr>
        </p:nvSpPr>
        <p:spPr>
          <a:xfrm>
            <a:off x="8141029" y="7075525"/>
            <a:ext cx="2405658" cy="402483"/>
          </a:xfrm>
          <a:prstGeom prst="rect">
            <a:avLst/>
          </a:prstGeom>
        </p:spPr>
        <p:txBody>
          <a:bodyPr vert="horz" lIns="91440" tIns="45720" rIns="91440" bIns="45720" rtlCol="0" anchor="ctr"/>
          <a:lstStyle>
            <a:lvl1pPr algn="r">
              <a:defRPr sz="1050">
                <a:solidFill>
                  <a:schemeClr val="tx1">
                    <a:tint val="75000"/>
                  </a:schemeClr>
                </a:solidFill>
              </a:defRPr>
            </a:lvl1pPr>
          </a:lstStyle>
          <a:p>
            <a:fld id="{48F63A3B-78C7-47BE-AE5E-E10140E04643}" type="slidenum">
              <a:rPr lang="en-US" smtClean="0"/>
              <a:pPr/>
              <a:t>‹N°›</a:t>
            </a:fld>
            <a:endParaRPr lang="en-US"/>
          </a:p>
        </p:txBody>
      </p:sp>
    </p:spTree>
    <p:extLst>
      <p:ext uri="{BB962C8B-B14F-4D97-AF65-F5344CB8AC3E}">
        <p14:creationId xmlns:p14="http://schemas.microsoft.com/office/powerpoint/2010/main" val="855170385"/>
      </p:ext>
    </p:extLst>
  </p:cSld>
  <p:clrMap bg1="lt1" tx1="dk1" bg2="lt2" tx2="dk2" accent1="accent1" accent2="accent2" accent3="accent3" accent4="accent4" accent5="accent5" accent6="accent6" hlink="hlink" folHlink="folHlink"/>
  <p:sldLayoutIdLst>
    <p:sldLayoutId id="2147483696" r:id="rId1"/>
    <p:sldLayoutId id="2147483677" r:id="rId2"/>
    <p:sldLayoutId id="2147483687" r:id="rId3"/>
    <p:sldLayoutId id="2147483688" r:id="rId4"/>
    <p:sldLayoutId id="2147483689" r:id="rId5"/>
    <p:sldLayoutId id="2147483685" r:id="rId6"/>
    <p:sldLayoutId id="2147483690" r:id="rId7"/>
    <p:sldLayoutId id="2147483692" r:id="rId8"/>
    <p:sldLayoutId id="2147483686" r:id="rId9"/>
    <p:sldLayoutId id="2147483691" r:id="rId10"/>
    <p:sldLayoutId id="2147483663" r:id="rId11"/>
    <p:sldLayoutId id="2147483650" r:id="rId12"/>
    <p:sldLayoutId id="2147483695" r:id="rId13"/>
    <p:sldLayoutId id="2147483666" r:id="rId14"/>
    <p:sldLayoutId id="2147483693" r:id="rId15"/>
    <p:sldLayoutId id="2147483694" r:id="rId16"/>
  </p:sldLayoutIdLst>
  <p:txStyles>
    <p:titleStyle>
      <a:lvl1pPr algn="l" defTabSz="1007943" rtl="0" eaLnBrk="1" latinLnBrk="0" hangingPunct="1">
        <a:lnSpc>
          <a:spcPct val="90000"/>
        </a:lnSpc>
        <a:spcBef>
          <a:spcPct val="0"/>
        </a:spcBef>
        <a:buNone/>
        <a:defRPr sz="4850" kern="1200">
          <a:solidFill>
            <a:schemeClr val="tx1"/>
          </a:solidFill>
          <a:latin typeface="+mj-lt"/>
          <a:ea typeface="+mj-ea"/>
          <a:cs typeface="+mj-cs"/>
        </a:defRPr>
      </a:lvl1pPr>
    </p:titleStyle>
    <p:bodyStyle>
      <a:lvl1pPr marL="251986" indent="-251986" algn="l" defTabSz="1007943" rtl="0" eaLnBrk="1" latinLnBrk="0" hangingPunct="1">
        <a:lnSpc>
          <a:spcPct val="90000"/>
        </a:lnSpc>
        <a:spcBef>
          <a:spcPts val="1102"/>
        </a:spcBef>
        <a:buFont typeface="Arial" panose="020B0604020202020204" pitchFamily="34" charset="0"/>
        <a:buChar char="•"/>
        <a:defRPr sz="3086" kern="1200">
          <a:solidFill>
            <a:schemeClr val="tx1"/>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2646" kern="1200">
          <a:solidFill>
            <a:schemeClr val="tx1"/>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2205" kern="1200">
          <a:solidFill>
            <a:schemeClr val="tx1"/>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p:bodyStyle>
    <p:otherStyle>
      <a:defPPr>
        <a:defRPr lang="en-US"/>
      </a:defPPr>
      <a:lvl1pPr marL="0" algn="l" defTabSz="1007943" rtl="0" eaLnBrk="1" latinLnBrk="0" hangingPunct="1">
        <a:defRPr sz="1984" kern="1200">
          <a:solidFill>
            <a:schemeClr val="tx1"/>
          </a:solidFill>
          <a:latin typeface="+mn-lt"/>
          <a:ea typeface="+mn-ea"/>
          <a:cs typeface="+mn-cs"/>
        </a:defRPr>
      </a:lvl1pPr>
      <a:lvl2pPr marL="503972" algn="l" defTabSz="1007943" rtl="0" eaLnBrk="1" latinLnBrk="0" hangingPunct="1">
        <a:defRPr sz="1984" kern="1200">
          <a:solidFill>
            <a:schemeClr val="tx1"/>
          </a:solidFill>
          <a:latin typeface="+mn-lt"/>
          <a:ea typeface="+mn-ea"/>
          <a:cs typeface="+mn-cs"/>
        </a:defRPr>
      </a:lvl2pPr>
      <a:lvl3pPr marL="1007943" algn="l" defTabSz="1007943" rtl="0" eaLnBrk="1" latinLnBrk="0" hangingPunct="1">
        <a:defRPr sz="1984" kern="1200">
          <a:solidFill>
            <a:schemeClr val="tx1"/>
          </a:solidFill>
          <a:latin typeface="+mn-lt"/>
          <a:ea typeface="+mn-ea"/>
          <a:cs typeface="+mn-cs"/>
        </a:defRPr>
      </a:lvl3pPr>
      <a:lvl4pPr marL="1511915" algn="l" defTabSz="1007943" rtl="0" eaLnBrk="1" latinLnBrk="0" hangingPunct="1">
        <a:defRPr sz="1984" kern="1200">
          <a:solidFill>
            <a:schemeClr val="tx1"/>
          </a:solidFill>
          <a:latin typeface="+mn-lt"/>
          <a:ea typeface="+mn-ea"/>
          <a:cs typeface="+mn-cs"/>
        </a:defRPr>
      </a:lvl4pPr>
      <a:lvl5pPr marL="2015886" algn="l" defTabSz="1007943" rtl="0" eaLnBrk="1" latinLnBrk="0" hangingPunct="1">
        <a:defRPr sz="1984" kern="1200">
          <a:solidFill>
            <a:schemeClr val="tx1"/>
          </a:solidFill>
          <a:latin typeface="+mn-lt"/>
          <a:ea typeface="+mn-ea"/>
          <a:cs typeface="+mn-cs"/>
        </a:defRPr>
      </a:lvl5pPr>
      <a:lvl6pPr marL="2519858" algn="l" defTabSz="1007943" rtl="0" eaLnBrk="1" latinLnBrk="0" hangingPunct="1">
        <a:defRPr sz="1984" kern="1200">
          <a:solidFill>
            <a:schemeClr val="tx1"/>
          </a:solidFill>
          <a:latin typeface="+mn-lt"/>
          <a:ea typeface="+mn-ea"/>
          <a:cs typeface="+mn-cs"/>
        </a:defRPr>
      </a:lvl6pPr>
      <a:lvl7pPr marL="3023829" algn="l" defTabSz="1007943" rtl="0" eaLnBrk="1" latinLnBrk="0" hangingPunct="1">
        <a:defRPr sz="1984" kern="1200">
          <a:solidFill>
            <a:schemeClr val="tx1"/>
          </a:solidFill>
          <a:latin typeface="+mn-lt"/>
          <a:ea typeface="+mn-ea"/>
          <a:cs typeface="+mn-cs"/>
        </a:defRPr>
      </a:lvl7pPr>
      <a:lvl8pPr marL="3527801" algn="l" defTabSz="1007943" rtl="0" eaLnBrk="1" latinLnBrk="0" hangingPunct="1">
        <a:defRPr sz="1984" kern="1200">
          <a:solidFill>
            <a:schemeClr val="tx1"/>
          </a:solidFill>
          <a:latin typeface="+mn-lt"/>
          <a:ea typeface="+mn-ea"/>
          <a:cs typeface="+mn-cs"/>
        </a:defRPr>
      </a:lvl8pPr>
      <a:lvl9pPr marL="4031772" algn="l" defTabSz="1007943" rtl="0" eaLnBrk="1" latinLnBrk="0" hangingPunct="1">
        <a:defRPr sz="1984"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381" userDrawn="1">
          <p15:clr>
            <a:srgbClr val="F26B43"/>
          </p15:clr>
        </p15:guide>
        <p15:guide id="2" pos="3367" userDrawn="1">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8.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8.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8.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8.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8.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8.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8.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8.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8.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8.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8.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8.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8.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8.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8.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8.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8.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8.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8.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8.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8.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8.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8.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8.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ZoneTexte 4">
            <a:extLst>
              <a:ext uri="{FF2B5EF4-FFF2-40B4-BE49-F238E27FC236}">
                <a16:creationId xmlns:a16="http://schemas.microsoft.com/office/drawing/2014/main" id="{F0029467-312A-DA20-A25A-04FEB89A5AEF}"/>
              </a:ext>
            </a:extLst>
          </p:cNvPr>
          <p:cNvSpPr txBox="1"/>
          <p:nvPr/>
        </p:nvSpPr>
        <p:spPr>
          <a:xfrm>
            <a:off x="2997253" y="1996147"/>
            <a:ext cx="2178582" cy="532453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fr-FR" sz="2000" b="1" dirty="0">
                <a:solidFill>
                  <a:srgbClr val="0D5364"/>
                </a:solidFill>
                <a:cs typeface="Arial"/>
              </a:rPr>
              <a:t>AL/</a:t>
            </a:r>
            <a:r>
              <a:rPr lang="fr-FR" sz="2000" b="1" dirty="0" err="1">
                <a:solidFill>
                  <a:srgbClr val="0D5364"/>
                </a:solidFill>
                <a:cs typeface="Arial"/>
              </a:rPr>
              <a:t>Albanian</a:t>
            </a:r>
            <a:endParaRPr lang="fr-FR" sz="2000" b="1" dirty="0">
              <a:solidFill>
                <a:srgbClr val="0D5364"/>
              </a:solidFill>
              <a:cs typeface="Arial"/>
            </a:endParaRPr>
          </a:p>
          <a:p>
            <a:r>
              <a:rPr lang="fr-FR" sz="2000" b="1" dirty="0">
                <a:solidFill>
                  <a:srgbClr val="0D5364"/>
                </a:solidFill>
                <a:cs typeface="Arial"/>
              </a:rPr>
              <a:t>BG/</a:t>
            </a:r>
            <a:r>
              <a:rPr lang="fr-FR" sz="2000" b="1" dirty="0" err="1">
                <a:solidFill>
                  <a:srgbClr val="0D5364"/>
                </a:solidFill>
                <a:cs typeface="Arial"/>
              </a:rPr>
              <a:t>Bulgarian</a:t>
            </a:r>
            <a:endParaRPr lang="fr-FR" sz="2000" b="1" dirty="0">
              <a:solidFill>
                <a:srgbClr val="0D5364"/>
              </a:solidFill>
              <a:cs typeface="Arial"/>
            </a:endParaRPr>
          </a:p>
          <a:p>
            <a:r>
              <a:rPr lang="fr-FR" sz="2000" b="1" dirty="0">
                <a:solidFill>
                  <a:srgbClr val="0D5364"/>
                </a:solidFill>
                <a:cs typeface="Arial"/>
              </a:rPr>
              <a:t>BO/</a:t>
            </a:r>
            <a:r>
              <a:rPr lang="fr-FR" sz="2000" b="1" dirty="0" err="1">
                <a:solidFill>
                  <a:srgbClr val="0D5364"/>
                </a:solidFill>
                <a:cs typeface="Arial"/>
              </a:rPr>
              <a:t>Bosnian</a:t>
            </a:r>
            <a:endParaRPr lang="fr-FR" sz="2000" b="1" dirty="0">
              <a:solidFill>
                <a:srgbClr val="0D5364"/>
              </a:solidFill>
              <a:cs typeface="Arial"/>
            </a:endParaRPr>
          </a:p>
          <a:p>
            <a:r>
              <a:rPr lang="fr-FR" sz="2000" b="1" dirty="0">
                <a:solidFill>
                  <a:srgbClr val="0D5364"/>
                </a:solidFill>
                <a:cs typeface="Arial"/>
              </a:rPr>
              <a:t>CZ/</a:t>
            </a:r>
            <a:r>
              <a:rPr lang="fr-FR" sz="2000" b="1" dirty="0" err="1">
                <a:solidFill>
                  <a:srgbClr val="0D5364"/>
                </a:solidFill>
                <a:cs typeface="Arial"/>
              </a:rPr>
              <a:t>Czech</a:t>
            </a:r>
            <a:endParaRPr lang="fr-FR" sz="2000" b="1" dirty="0">
              <a:solidFill>
                <a:srgbClr val="0D5364"/>
              </a:solidFill>
              <a:cs typeface="Arial"/>
            </a:endParaRPr>
          </a:p>
          <a:p>
            <a:r>
              <a:rPr lang="fr-FR" sz="2000" b="1" dirty="0">
                <a:solidFill>
                  <a:srgbClr val="0D5364"/>
                </a:solidFill>
                <a:cs typeface="Arial"/>
              </a:rPr>
              <a:t>DA/Danish</a:t>
            </a:r>
          </a:p>
          <a:p>
            <a:r>
              <a:rPr lang="fr-FR" sz="2000" b="1" dirty="0">
                <a:solidFill>
                  <a:srgbClr val="0D5364"/>
                </a:solidFill>
                <a:cs typeface="Arial"/>
              </a:rPr>
              <a:t>DE/German</a:t>
            </a:r>
          </a:p>
          <a:p>
            <a:r>
              <a:rPr lang="fr-FR" sz="2000" b="1" dirty="0">
                <a:solidFill>
                  <a:srgbClr val="0D5364"/>
                </a:solidFill>
                <a:cs typeface="Arial"/>
              </a:rPr>
              <a:t>ES/</a:t>
            </a:r>
            <a:r>
              <a:rPr lang="fr-FR" sz="2000" b="1" dirty="0" err="1">
                <a:solidFill>
                  <a:srgbClr val="0D5364"/>
                </a:solidFill>
                <a:cs typeface="Arial"/>
              </a:rPr>
              <a:t>Spanish</a:t>
            </a:r>
            <a:endParaRPr lang="fr-FR" sz="2000" b="1" dirty="0">
              <a:solidFill>
                <a:srgbClr val="0D5364"/>
              </a:solidFill>
              <a:cs typeface="Arial"/>
            </a:endParaRPr>
          </a:p>
          <a:p>
            <a:r>
              <a:rPr lang="fr-FR" sz="2000" b="1" dirty="0">
                <a:solidFill>
                  <a:srgbClr val="0D5364"/>
                </a:solidFill>
                <a:cs typeface="Arial"/>
              </a:rPr>
              <a:t>ET/</a:t>
            </a:r>
            <a:r>
              <a:rPr lang="fr-FR" sz="2000" b="1" dirty="0" err="1">
                <a:solidFill>
                  <a:srgbClr val="0D5364"/>
                </a:solidFill>
                <a:cs typeface="Arial"/>
              </a:rPr>
              <a:t>Estonian</a:t>
            </a:r>
            <a:endParaRPr lang="fr-FR" sz="2000" b="1" dirty="0">
              <a:solidFill>
                <a:srgbClr val="0D5364"/>
              </a:solidFill>
              <a:cs typeface="Arial"/>
            </a:endParaRPr>
          </a:p>
          <a:p>
            <a:r>
              <a:rPr lang="fr-FR" sz="2000" b="1" dirty="0">
                <a:solidFill>
                  <a:srgbClr val="0D5364"/>
                </a:solidFill>
                <a:cs typeface="Arial"/>
              </a:rPr>
              <a:t>FI/</a:t>
            </a:r>
            <a:r>
              <a:rPr lang="fr-FR" sz="2000" b="1" dirty="0" err="1">
                <a:solidFill>
                  <a:srgbClr val="0D5364"/>
                </a:solidFill>
                <a:cs typeface="Arial"/>
              </a:rPr>
              <a:t>Finnish</a:t>
            </a:r>
            <a:endParaRPr lang="fr-FR" sz="2000" b="1" dirty="0">
              <a:solidFill>
                <a:srgbClr val="0D5364"/>
              </a:solidFill>
              <a:cs typeface="Arial"/>
            </a:endParaRPr>
          </a:p>
          <a:p>
            <a:r>
              <a:rPr lang="fr-FR" sz="2000" b="1" dirty="0">
                <a:solidFill>
                  <a:srgbClr val="0D5364"/>
                </a:solidFill>
                <a:cs typeface="Arial"/>
              </a:rPr>
              <a:t>FR/French</a:t>
            </a:r>
          </a:p>
          <a:p>
            <a:r>
              <a:rPr lang="fr-FR" sz="2000" b="1" dirty="0">
                <a:solidFill>
                  <a:srgbClr val="0D5364"/>
                </a:solidFill>
                <a:cs typeface="Arial"/>
              </a:rPr>
              <a:t>GK/Greek</a:t>
            </a:r>
          </a:p>
          <a:p>
            <a:r>
              <a:rPr lang="fr-FR" sz="2000" b="1" dirty="0">
                <a:solidFill>
                  <a:srgbClr val="0D5364"/>
                </a:solidFill>
                <a:cs typeface="Arial"/>
              </a:rPr>
              <a:t>HE/</a:t>
            </a:r>
            <a:r>
              <a:rPr lang="fr-FR" sz="2000" b="1" dirty="0" err="1">
                <a:solidFill>
                  <a:srgbClr val="0D5364"/>
                </a:solidFill>
                <a:cs typeface="Arial"/>
              </a:rPr>
              <a:t>Hebrew</a:t>
            </a:r>
            <a:endParaRPr lang="fr-FR" sz="2000" b="1" dirty="0">
              <a:solidFill>
                <a:srgbClr val="0D5364"/>
              </a:solidFill>
              <a:cs typeface="Arial"/>
            </a:endParaRPr>
          </a:p>
          <a:p>
            <a:r>
              <a:rPr lang="fr-FR" sz="2000" b="1" dirty="0">
                <a:solidFill>
                  <a:srgbClr val="0D5364"/>
                </a:solidFill>
                <a:cs typeface="Arial"/>
              </a:rPr>
              <a:t>HR/</a:t>
            </a:r>
            <a:r>
              <a:rPr lang="fr-FR" sz="2000" b="1" dirty="0" err="1">
                <a:solidFill>
                  <a:srgbClr val="0D5364"/>
                </a:solidFill>
                <a:cs typeface="Arial"/>
              </a:rPr>
              <a:t>Croatian</a:t>
            </a:r>
            <a:r>
              <a:rPr lang="fr-FR" sz="2000" b="1" dirty="0">
                <a:solidFill>
                  <a:srgbClr val="0D5364"/>
                </a:solidFill>
                <a:cs typeface="Arial"/>
              </a:rPr>
              <a:t> </a:t>
            </a:r>
            <a:endParaRPr lang="en-US" sz="2000" b="1" dirty="0">
              <a:solidFill>
                <a:srgbClr val="0D5364"/>
              </a:solidFill>
              <a:cs typeface="Arial"/>
            </a:endParaRPr>
          </a:p>
          <a:p>
            <a:r>
              <a:rPr lang="fr-FR" sz="2000" b="1" dirty="0">
                <a:solidFill>
                  <a:srgbClr val="0D5364"/>
                </a:solidFill>
                <a:cs typeface="Arial"/>
              </a:rPr>
              <a:t>HU/</a:t>
            </a:r>
            <a:r>
              <a:rPr lang="fr-FR" sz="2000" b="1" dirty="0" err="1">
                <a:solidFill>
                  <a:srgbClr val="0D5364"/>
                </a:solidFill>
                <a:cs typeface="Arial"/>
              </a:rPr>
              <a:t>Hungarian</a:t>
            </a:r>
            <a:r>
              <a:rPr lang="en-US" sz="2000" b="1" dirty="0">
                <a:solidFill>
                  <a:srgbClr val="0D5364"/>
                </a:solidFill>
                <a:cs typeface="Arial"/>
              </a:rPr>
              <a:t> </a:t>
            </a:r>
          </a:p>
          <a:p>
            <a:r>
              <a:rPr lang="fr-FR" sz="2000" b="1" dirty="0">
                <a:solidFill>
                  <a:srgbClr val="0D5364"/>
                </a:solidFill>
                <a:cs typeface="Arial"/>
              </a:rPr>
              <a:t>IE/Irish</a:t>
            </a:r>
            <a:r>
              <a:rPr lang="en-US" sz="2000" b="1" dirty="0">
                <a:solidFill>
                  <a:srgbClr val="0D5364"/>
                </a:solidFill>
                <a:cs typeface="Arial"/>
              </a:rPr>
              <a:t> </a:t>
            </a:r>
            <a:endParaRPr lang="fr-FR" sz="2000" b="1">
              <a:solidFill>
                <a:srgbClr val="0D5364"/>
              </a:solidFill>
              <a:cs typeface="Arial"/>
            </a:endParaRPr>
          </a:p>
          <a:p>
            <a:endParaRPr lang="fr-FR" sz="2000" b="1" dirty="0">
              <a:solidFill>
                <a:srgbClr val="0D5364"/>
              </a:solidFill>
              <a:cs typeface="Arial"/>
            </a:endParaRPr>
          </a:p>
          <a:p>
            <a:endParaRPr lang="fr-FR" sz="2000" b="1" dirty="0">
              <a:solidFill>
                <a:srgbClr val="0D5364"/>
              </a:solidFill>
              <a:cs typeface="Arial"/>
            </a:endParaRPr>
          </a:p>
        </p:txBody>
      </p:sp>
      <p:sp>
        <p:nvSpPr>
          <p:cNvPr id="6" name="ZoneTexte 5">
            <a:extLst>
              <a:ext uri="{FF2B5EF4-FFF2-40B4-BE49-F238E27FC236}">
                <a16:creationId xmlns:a16="http://schemas.microsoft.com/office/drawing/2014/main" id="{C196CC93-AF8E-E52A-9AAC-581858E9A5E8}"/>
              </a:ext>
            </a:extLst>
          </p:cNvPr>
          <p:cNvSpPr txBox="1"/>
          <p:nvPr/>
        </p:nvSpPr>
        <p:spPr>
          <a:xfrm>
            <a:off x="5342004" y="1998677"/>
            <a:ext cx="2743200" cy="470898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fr-FR" sz="2000" b="1" dirty="0">
                <a:solidFill>
                  <a:srgbClr val="0D5364"/>
                </a:solidFill>
                <a:cs typeface="Segoe UI"/>
              </a:rPr>
              <a:t>IS/</a:t>
            </a:r>
            <a:r>
              <a:rPr lang="fr-FR" sz="2000" b="1" dirty="0" err="1">
                <a:solidFill>
                  <a:srgbClr val="0D5364"/>
                </a:solidFill>
                <a:cs typeface="Segoe UI"/>
              </a:rPr>
              <a:t>Icelandic</a:t>
            </a:r>
            <a:r>
              <a:rPr lang="en-US" sz="2000" b="1" dirty="0">
                <a:solidFill>
                  <a:srgbClr val="0D5364"/>
                </a:solidFill>
                <a:cs typeface="Segoe UI"/>
              </a:rPr>
              <a:t>​</a:t>
            </a:r>
            <a:endParaRPr lang="fr-FR" sz="2000" b="1" dirty="0">
              <a:solidFill>
                <a:srgbClr val="0D5364"/>
              </a:solidFill>
              <a:cs typeface="Segoe UI"/>
            </a:endParaRPr>
          </a:p>
          <a:p>
            <a:r>
              <a:rPr lang="fr-FR" sz="2000" b="1" dirty="0">
                <a:solidFill>
                  <a:srgbClr val="0D5364"/>
                </a:solidFill>
                <a:cs typeface="Segoe UI"/>
              </a:rPr>
              <a:t>IT/</a:t>
            </a:r>
            <a:r>
              <a:rPr lang="fr-FR" sz="2000" b="1" dirty="0" err="1">
                <a:solidFill>
                  <a:srgbClr val="0D5364"/>
                </a:solidFill>
                <a:cs typeface="Segoe UI"/>
              </a:rPr>
              <a:t>Italian</a:t>
            </a:r>
            <a:r>
              <a:rPr lang="fr-FR" sz="2000" b="1" dirty="0">
                <a:solidFill>
                  <a:srgbClr val="0D5364"/>
                </a:solidFill>
                <a:cs typeface="Segoe UI"/>
              </a:rPr>
              <a:t>​</a:t>
            </a:r>
          </a:p>
          <a:p>
            <a:r>
              <a:rPr lang="fr-FR" sz="2000" b="1" dirty="0">
                <a:solidFill>
                  <a:srgbClr val="0D5364"/>
                </a:solidFill>
                <a:cs typeface="Segoe UI"/>
              </a:rPr>
              <a:t>LT/</a:t>
            </a:r>
            <a:r>
              <a:rPr lang="fr-FR" sz="2000" b="1" dirty="0" err="1">
                <a:solidFill>
                  <a:srgbClr val="0D5364"/>
                </a:solidFill>
                <a:cs typeface="Segoe UI"/>
              </a:rPr>
              <a:t>Lithuanian</a:t>
            </a:r>
            <a:r>
              <a:rPr lang="en-US" sz="2000" b="1" dirty="0">
                <a:solidFill>
                  <a:srgbClr val="0D5364"/>
                </a:solidFill>
                <a:cs typeface="Segoe UI"/>
              </a:rPr>
              <a:t>​</a:t>
            </a:r>
          </a:p>
          <a:p>
            <a:r>
              <a:rPr lang="fr-FR" sz="2000" b="1" dirty="0">
                <a:solidFill>
                  <a:srgbClr val="0D5364"/>
                </a:solidFill>
                <a:cs typeface="Segoe UI"/>
              </a:rPr>
              <a:t>LV/</a:t>
            </a:r>
            <a:r>
              <a:rPr lang="fr-FR" sz="2000" b="1" dirty="0" err="1">
                <a:solidFill>
                  <a:srgbClr val="0D5364"/>
                </a:solidFill>
                <a:cs typeface="Segoe UI"/>
              </a:rPr>
              <a:t>Latvian</a:t>
            </a:r>
            <a:endParaRPr lang="fr-FR" sz="2000" b="1" dirty="0">
              <a:solidFill>
                <a:srgbClr val="0D5364"/>
              </a:solidFill>
              <a:cs typeface="Segoe UI"/>
            </a:endParaRPr>
          </a:p>
          <a:p>
            <a:r>
              <a:rPr lang="fr-FR" sz="2000" b="1" dirty="0">
                <a:solidFill>
                  <a:srgbClr val="0D5364"/>
                </a:solidFill>
                <a:cs typeface="Segoe UI"/>
              </a:rPr>
              <a:t>ME/</a:t>
            </a:r>
            <a:r>
              <a:rPr lang="fr-FR" sz="2000" b="1" dirty="0" err="1">
                <a:solidFill>
                  <a:srgbClr val="0D5364"/>
                </a:solidFill>
                <a:cs typeface="Segoe UI"/>
              </a:rPr>
              <a:t>Montenegro</a:t>
            </a:r>
            <a:endParaRPr lang="fr-FR" sz="2000" b="1" dirty="0">
              <a:solidFill>
                <a:srgbClr val="0D5364"/>
              </a:solidFill>
              <a:cs typeface="Segoe UI"/>
            </a:endParaRPr>
          </a:p>
          <a:p>
            <a:r>
              <a:rPr lang="fr-FR" sz="2000" b="1" dirty="0">
                <a:solidFill>
                  <a:srgbClr val="0D5364"/>
                </a:solidFill>
                <a:cs typeface="Segoe UI"/>
              </a:rPr>
              <a:t>MT/Maltese</a:t>
            </a:r>
          </a:p>
          <a:p>
            <a:r>
              <a:rPr lang="fr-FR" sz="2000" b="1" dirty="0">
                <a:solidFill>
                  <a:srgbClr val="0D5364"/>
                </a:solidFill>
                <a:cs typeface="Segoe UI"/>
              </a:rPr>
              <a:t>NL/Dutch</a:t>
            </a:r>
          </a:p>
          <a:p>
            <a:r>
              <a:rPr lang="fr-FR" sz="2000" b="1" dirty="0">
                <a:solidFill>
                  <a:srgbClr val="0D5364"/>
                </a:solidFill>
                <a:cs typeface="Segoe UI"/>
              </a:rPr>
              <a:t>NO/</a:t>
            </a:r>
            <a:r>
              <a:rPr lang="fr-FR" sz="2000" b="1" dirty="0" err="1">
                <a:solidFill>
                  <a:srgbClr val="0D5364"/>
                </a:solidFill>
                <a:cs typeface="Segoe UI"/>
              </a:rPr>
              <a:t>Norwegian</a:t>
            </a:r>
            <a:endParaRPr lang="fr-FR" sz="2000" b="1" dirty="0">
              <a:solidFill>
                <a:srgbClr val="0D5364"/>
              </a:solidFill>
              <a:cs typeface="Segoe UI"/>
            </a:endParaRPr>
          </a:p>
          <a:p>
            <a:r>
              <a:rPr lang="fr-FR" sz="2000" b="1" dirty="0">
                <a:solidFill>
                  <a:srgbClr val="0D5364"/>
                </a:solidFill>
                <a:cs typeface="Segoe UI"/>
              </a:rPr>
              <a:t>PL/Polish</a:t>
            </a:r>
          </a:p>
          <a:p>
            <a:r>
              <a:rPr lang="fr-FR" sz="2000" b="1" dirty="0">
                <a:solidFill>
                  <a:srgbClr val="0D5364"/>
                </a:solidFill>
                <a:cs typeface="Segoe UI"/>
              </a:rPr>
              <a:t>PT/</a:t>
            </a:r>
            <a:r>
              <a:rPr lang="fr-FR" sz="2000" b="1" dirty="0" err="1">
                <a:solidFill>
                  <a:srgbClr val="0D5364"/>
                </a:solidFill>
                <a:cs typeface="Segoe UI"/>
              </a:rPr>
              <a:t>Portuguese</a:t>
            </a:r>
            <a:endParaRPr lang="fr-FR" sz="2000" b="1" dirty="0">
              <a:solidFill>
                <a:srgbClr val="0D5364"/>
              </a:solidFill>
              <a:cs typeface="Segoe UI"/>
            </a:endParaRPr>
          </a:p>
          <a:p>
            <a:r>
              <a:rPr lang="fr-FR" sz="2000" b="1" dirty="0">
                <a:solidFill>
                  <a:srgbClr val="0D5364"/>
                </a:solidFill>
                <a:cs typeface="Segoe UI"/>
              </a:rPr>
              <a:t>RO/</a:t>
            </a:r>
            <a:r>
              <a:rPr lang="fr-FR" sz="2000" b="1" dirty="0" err="1">
                <a:solidFill>
                  <a:srgbClr val="0D5364"/>
                </a:solidFill>
                <a:cs typeface="Segoe UI"/>
              </a:rPr>
              <a:t>Romanian</a:t>
            </a:r>
            <a:endParaRPr lang="fr-FR" sz="2000" b="1" dirty="0">
              <a:solidFill>
                <a:srgbClr val="0D5364"/>
              </a:solidFill>
              <a:cs typeface="Segoe UI"/>
            </a:endParaRPr>
          </a:p>
          <a:p>
            <a:r>
              <a:rPr lang="fr-FR" sz="2000" b="1" dirty="0">
                <a:solidFill>
                  <a:srgbClr val="0D5364"/>
                </a:solidFill>
                <a:cs typeface="Segoe UI"/>
              </a:rPr>
              <a:t>SE/</a:t>
            </a:r>
            <a:r>
              <a:rPr lang="fr-FR" sz="2000" b="1" dirty="0" err="1">
                <a:solidFill>
                  <a:srgbClr val="0D5364"/>
                </a:solidFill>
                <a:cs typeface="Segoe UI"/>
              </a:rPr>
              <a:t>Swedish</a:t>
            </a:r>
            <a:endParaRPr lang="fr-FR" sz="2000" b="1" dirty="0">
              <a:solidFill>
                <a:srgbClr val="0D5364"/>
              </a:solidFill>
              <a:cs typeface="Segoe UI"/>
            </a:endParaRPr>
          </a:p>
          <a:p>
            <a:r>
              <a:rPr lang="fr-FR" sz="2000" b="1" dirty="0">
                <a:solidFill>
                  <a:srgbClr val="0D5364"/>
                </a:solidFill>
                <a:cs typeface="Segoe UI"/>
              </a:rPr>
              <a:t>SK/</a:t>
            </a:r>
            <a:r>
              <a:rPr lang="fr-FR" sz="2000" b="1" dirty="0" err="1">
                <a:solidFill>
                  <a:srgbClr val="0D5364"/>
                </a:solidFill>
                <a:cs typeface="Segoe UI"/>
              </a:rPr>
              <a:t>Slovakian</a:t>
            </a:r>
            <a:endParaRPr lang="fr-FR" sz="2000" b="1" dirty="0">
              <a:solidFill>
                <a:srgbClr val="0D5364"/>
              </a:solidFill>
              <a:cs typeface="Segoe UI"/>
            </a:endParaRPr>
          </a:p>
          <a:p>
            <a:r>
              <a:rPr lang="fr-FR" sz="2000" b="1" dirty="0">
                <a:solidFill>
                  <a:srgbClr val="0D5364"/>
                </a:solidFill>
                <a:cs typeface="Segoe UI"/>
              </a:rPr>
              <a:t>SL/</a:t>
            </a:r>
            <a:r>
              <a:rPr lang="fr-FR" sz="2000" b="1" dirty="0" err="1">
                <a:solidFill>
                  <a:srgbClr val="0D5364"/>
                </a:solidFill>
                <a:cs typeface="Segoe UI"/>
              </a:rPr>
              <a:t>Slovenian</a:t>
            </a:r>
            <a:endParaRPr lang="fr-FR" sz="2000" b="1" dirty="0">
              <a:solidFill>
                <a:srgbClr val="0D5364"/>
              </a:solidFill>
              <a:cs typeface="Segoe UI"/>
            </a:endParaRPr>
          </a:p>
          <a:p>
            <a:r>
              <a:rPr lang="fr-FR" sz="2000" b="1">
                <a:solidFill>
                  <a:srgbClr val="0D5364"/>
                </a:solidFill>
                <a:cs typeface="Segoe UI"/>
              </a:rPr>
              <a:t>TK/Turkish</a:t>
            </a:r>
          </a:p>
        </p:txBody>
      </p:sp>
      <p:sp>
        <p:nvSpPr>
          <p:cNvPr id="7" name="ZoneTexte 6">
            <a:extLst>
              <a:ext uri="{FF2B5EF4-FFF2-40B4-BE49-F238E27FC236}">
                <a16:creationId xmlns:a16="http://schemas.microsoft.com/office/drawing/2014/main" id="{F0947A5D-3224-F0CA-B8A4-BBED380E6D85}"/>
              </a:ext>
            </a:extLst>
          </p:cNvPr>
          <p:cNvSpPr txBox="1"/>
          <p:nvPr/>
        </p:nvSpPr>
        <p:spPr>
          <a:xfrm>
            <a:off x="2467468" y="1583364"/>
            <a:ext cx="5421636" cy="4001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fr-FR" sz="2000" b="1" dirty="0">
                <a:solidFill>
                  <a:srgbClr val="0D5364"/>
                </a:solidFill>
                <a:cs typeface="Arial"/>
              </a:rPr>
              <a:t>Contents</a:t>
            </a:r>
          </a:p>
        </p:txBody>
      </p:sp>
    </p:spTree>
    <p:extLst>
      <p:ext uri="{BB962C8B-B14F-4D97-AF65-F5344CB8AC3E}">
        <p14:creationId xmlns:p14="http://schemas.microsoft.com/office/powerpoint/2010/main" val="200756717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5CEEEBC-1E71-99DA-809A-C16A4025C890}"/>
              </a:ext>
            </a:extLst>
          </p:cNvPr>
          <p:cNvSpPr>
            <a:spLocks noGrp="1"/>
          </p:cNvSpPr>
          <p:nvPr>
            <p:ph type="ctrTitle"/>
          </p:nvPr>
        </p:nvSpPr>
        <p:spPr>
          <a:xfrm>
            <a:off x="599935" y="3033937"/>
            <a:ext cx="7729005" cy="636161"/>
          </a:xfrm>
        </p:spPr>
        <p:txBody>
          <a:bodyPr/>
          <a:lstStyle/>
          <a:p>
            <a:r>
              <a:rPr lang="en-GB" dirty="0"/>
              <a:t>AL/Albanian translation</a:t>
            </a:r>
          </a:p>
        </p:txBody>
      </p:sp>
    </p:spTree>
    <p:extLst>
      <p:ext uri="{BB962C8B-B14F-4D97-AF65-F5344CB8AC3E}">
        <p14:creationId xmlns:p14="http://schemas.microsoft.com/office/powerpoint/2010/main" val="49527812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re 6">
            <a:extLst>
              <a:ext uri="{FF2B5EF4-FFF2-40B4-BE49-F238E27FC236}">
                <a16:creationId xmlns:a16="http://schemas.microsoft.com/office/drawing/2014/main" id="{243D4A79-A79C-1F8F-E24D-DA565717CFDE}"/>
              </a:ext>
            </a:extLst>
          </p:cNvPr>
          <p:cNvSpPr>
            <a:spLocks noGrp="1"/>
          </p:cNvSpPr>
          <p:nvPr>
            <p:ph type="ctrTitle"/>
          </p:nvPr>
        </p:nvSpPr>
        <p:spPr>
          <a:xfrm>
            <a:off x="593492" y="142848"/>
            <a:ext cx="9111713" cy="664842"/>
          </a:xfrm>
        </p:spPr>
        <p:txBody>
          <a:bodyPr/>
          <a:lstStyle/>
          <a:p>
            <a:pPr algn="l" rtl="0"/>
            <a:r>
              <a:rPr lang="sq" sz="3200" b="1" i="0" u="none" baseline="0">
                <a:solidFill>
                  <a:srgbClr val="0D5364"/>
                </a:solidFill>
              </a:rPr>
              <a:t>Fjalim </a:t>
            </a:r>
            <a:r>
              <a:rPr lang="sq" sz="3200" b="1" i="0" u="none" baseline="0"/>
              <a:t>elevimi</a:t>
            </a:r>
          </a:p>
        </p:txBody>
      </p:sp>
      <p:sp>
        <p:nvSpPr>
          <p:cNvPr id="3" name="Espace réservé du contenu 2">
            <a:extLst>
              <a:ext uri="{FF2B5EF4-FFF2-40B4-BE49-F238E27FC236}">
                <a16:creationId xmlns:a16="http://schemas.microsoft.com/office/drawing/2014/main" id="{03D19ECB-687C-66CD-5642-18F0E5FB2B55}"/>
              </a:ext>
            </a:extLst>
          </p:cNvPr>
          <p:cNvSpPr>
            <a:spLocks noGrp="1"/>
          </p:cNvSpPr>
          <p:nvPr>
            <p:ph idx="1"/>
          </p:nvPr>
        </p:nvSpPr>
        <p:spPr>
          <a:xfrm>
            <a:off x="1158269" y="1266845"/>
            <a:ext cx="6265086" cy="4829155"/>
          </a:xfrm>
        </p:spPr>
        <p:txBody>
          <a:bodyPr numCol="1" spcCol="540000"/>
          <a:lstStyle/>
          <a:p>
            <a:pPr marL="0" indent="0" algn="just" rtl="0">
              <a:lnSpc>
                <a:spcPct val="107000"/>
              </a:lnSpc>
              <a:spcAft>
                <a:spcPts val="800"/>
              </a:spcAft>
              <a:buNone/>
            </a:pPr>
            <a:r>
              <a:rPr lang="sq" sz="1100" b="1" i="0" u="none" baseline="0" dirty="0">
                <a:effectLst/>
                <a:latin typeface="+mj-lt"/>
                <a:ea typeface="Calibri" panose="020F0502020204030204" pitchFamily="34" charset="0"/>
                <a:cs typeface="Times New Roman" panose="02020603050405020304" pitchFamily="18" charset="0"/>
              </a:rPr>
              <a:t>Ne të gjithë ndikohemi nga ngrohja globale dhe ndryshimi është i pashmangshëm. Të qëndruarit pasiv dhe përballimi me pasojat nuk është opsion. </a:t>
            </a:r>
            <a:r>
              <a:rPr lang="sq" sz="1100" b="1" i="0" u="none" baseline="0" dirty="0">
                <a:latin typeface="+mj-lt"/>
                <a:ea typeface="Calibri" panose="020F0502020204030204" pitchFamily="34" charset="0"/>
                <a:cs typeface="Times New Roman" panose="02020603050405020304" pitchFamily="18" charset="0"/>
              </a:rPr>
              <a:t>Ne</a:t>
            </a:r>
            <a:r>
              <a:rPr lang="sq" sz="1100" b="1" i="0" u="none" baseline="0" dirty="0">
                <a:effectLst/>
                <a:latin typeface="+mj-lt"/>
                <a:ea typeface="Calibri" panose="020F0502020204030204" pitchFamily="34" charset="0"/>
                <a:cs typeface="Times New Roman" panose="02020603050405020304" pitchFamily="18" charset="0"/>
              </a:rPr>
              <a:t> mund ta drejtojmë tipin e ndryshimit për të na shpëtuar dhe për të krijuar një të ardhme të sigurtë dhe të begatë për të gjithë.</a:t>
            </a:r>
            <a:endParaRPr lang="sq" sz="1100" b="1" dirty="0">
              <a:effectLst/>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r>
              <a:rPr lang="sq" sz="1100" b="1" i="0" u="none" baseline="0" dirty="0">
                <a:effectLst/>
                <a:latin typeface="+mj-lt"/>
                <a:ea typeface="Calibri" panose="020F0502020204030204" pitchFamily="34" charset="0"/>
                <a:cs typeface="Times New Roman" panose="02020603050405020304" pitchFamily="18" charset="0"/>
              </a:rPr>
              <a:t>Ne e dimë se risitë teknike nuk do të jenë të mjaftueshme. Ne duhet të transformojmë mënyrën se si jetojmë dhe punojmë.  Vetëm një përpjekje kolektive do të jetë në lartësinë e detyrës. Ne do të kemi sukses duke i bërë të gjitha së bashku në bashkëpunime të paprecedenta dhe përpjekje kolektive rreth sfidave thelbësore në tryezë.</a:t>
            </a:r>
            <a:endParaRPr lang="sq" sz="1100" b="1" dirty="0">
              <a:effectLst/>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r>
              <a:rPr lang="sq" sz="1100" b="1" i="0" u="none" baseline="0" dirty="0">
                <a:effectLst/>
                <a:latin typeface="+mj-lt"/>
                <a:ea typeface="Calibri" panose="020F0502020204030204" pitchFamily="34" charset="0"/>
                <a:cs typeface="Times New Roman" panose="02020603050405020304" pitchFamily="18" charset="0"/>
              </a:rPr>
              <a:t>Duke iu bashkuar Misionit të Qyteteve të BE-së, ne po bashkohemi me qytete të tjera ambicioze Evropiane për t’u bërë 100 qytetet e para që arrijnë neutralitetin ndaj klimës deri në vitin 2030. Me mbështetjen e Platformës së Misionit të menaxhuar nga NetZeroCities, ne do ta përshpejtojmë këtë transformim duke testuar mënyra të reja të punës dhe financimin e veprimeve tona kolektive, duke përcaktuar pyetjet e vështira së bashku me ekspertët dhe kolegët. </a:t>
            </a:r>
            <a:endParaRPr lang="sq" sz="1100" b="1" dirty="0">
              <a:effectLst/>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r>
              <a:rPr lang="sq" sz="1100" b="1" i="0" u="none" baseline="0" dirty="0">
                <a:effectLst/>
                <a:latin typeface="+mj-lt"/>
                <a:ea typeface="Calibri" panose="020F0502020204030204" pitchFamily="34" charset="0"/>
                <a:cs typeface="Times New Roman" panose="02020603050405020304" pitchFamily="18" charset="0"/>
              </a:rPr>
              <a:t>Ne do të mobilizojnë një ekip të fortë ndërsektorial për të udhëhequr dhe mbrojtur këtë ndryshim, duke rimenduar rolin tonë, duke riformuar rrënjësisht mënyrën e financimit, prokurimit dhe bashkëpunimit. </a:t>
            </a:r>
          </a:p>
          <a:p>
            <a:pPr marL="0" indent="0" algn="just" rtl="0">
              <a:lnSpc>
                <a:spcPct val="107000"/>
              </a:lnSpc>
              <a:spcAft>
                <a:spcPts val="800"/>
              </a:spcAft>
              <a:buNone/>
            </a:pPr>
            <a:r>
              <a:rPr lang="sq" sz="1100" b="1" i="0" u="none" baseline="0" dirty="0">
                <a:latin typeface="+mj-lt"/>
                <a:ea typeface="Calibri" panose="020F0502020204030204" pitchFamily="34" charset="0"/>
                <a:cs typeface="Times New Roman" panose="02020603050405020304" pitchFamily="18" charset="0"/>
              </a:rPr>
              <a:t>Kjo ndërmarrje kolektive do të na ndihmojë të ndërtojmë një të ardhme më të mirë për të gjithë në qytetin tonë. Përtej klimës ajo gjithashtu do të ndryshojë pozitivisht mënyrën se si jetojmë dhe punojmë duke përmirësuar transportin, ndërtesat, sistemet e energjisë, shëndetin tonë dhe më shumë.</a:t>
            </a:r>
            <a:r>
              <a:rPr lang="sq" sz="1100" b="1" i="0" u="none" baseline="0" dirty="0">
                <a:effectLst/>
                <a:latin typeface="+mj-lt"/>
                <a:ea typeface="Calibri" panose="020F0502020204030204" pitchFamily="34" charset="0"/>
                <a:cs typeface="Times New Roman" panose="02020603050405020304" pitchFamily="18" charset="0"/>
              </a:rPr>
              <a:t> Për t’a arritur këtë ne do të bashkëpunojmë me bizneset, qytetarët dhe aktorët lokalë në planin afatgjatë, duke shumëfishuar numrin e aktorëve me ne në këtë rrugëtim.</a:t>
            </a:r>
          </a:p>
          <a:p>
            <a:pPr marL="0" indent="0" algn="just" rtl="0">
              <a:lnSpc>
                <a:spcPct val="107000"/>
              </a:lnSpc>
              <a:spcAft>
                <a:spcPts val="800"/>
              </a:spcAft>
              <a:buNone/>
            </a:pPr>
            <a:endParaRPr lang="sq" sz="1100" b="1" dirty="0">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endParaRPr lang="sq" sz="1100" b="1" dirty="0">
              <a:latin typeface="+mj-lt"/>
              <a:ea typeface="Calibri" panose="020F0502020204030204" pitchFamily="34" charset="0"/>
              <a:cs typeface="Times New Roman" panose="02020603050405020304" pitchFamily="18" charset="0"/>
            </a:endParaRPr>
          </a:p>
        </p:txBody>
      </p:sp>
      <p:pic>
        <p:nvPicPr>
          <p:cNvPr id="10" name="Image 9">
            <a:extLst>
              <a:ext uri="{FF2B5EF4-FFF2-40B4-BE49-F238E27FC236}">
                <a16:creationId xmlns:a16="http://schemas.microsoft.com/office/drawing/2014/main" id="{DF907714-F33B-E7E5-92DE-ADAFDF3CF4C6}"/>
              </a:ext>
            </a:extLst>
          </p:cNvPr>
          <p:cNvPicPr>
            <a:picLocks noChangeAspect="1"/>
          </p:cNvPicPr>
          <p:nvPr/>
        </p:nvPicPr>
        <p:blipFill rotWithShape="1">
          <a:blip r:embed="rId2">
            <a:extLst>
              <a:ext uri="{28A0092B-C50C-407E-A947-70E740481C1C}">
                <a14:useLocalDpi xmlns:a14="http://schemas.microsoft.com/office/drawing/2010/main" val="0"/>
              </a:ext>
            </a:extLst>
          </a:blip>
          <a:srcRect b="15025"/>
          <a:stretch/>
        </p:blipFill>
        <p:spPr>
          <a:xfrm>
            <a:off x="7828288" y="4023834"/>
            <a:ext cx="3410513" cy="2898075"/>
          </a:xfrm>
          <a:prstGeom prst="rect">
            <a:avLst/>
          </a:prstGeom>
        </p:spPr>
      </p:pic>
      <p:sp>
        <p:nvSpPr>
          <p:cNvPr id="11" name="ZoneTexte 10">
            <a:extLst>
              <a:ext uri="{FF2B5EF4-FFF2-40B4-BE49-F238E27FC236}">
                <a16:creationId xmlns:a16="http://schemas.microsoft.com/office/drawing/2014/main" id="{2F8F1830-1156-559F-854A-01D629622690}"/>
              </a:ext>
            </a:extLst>
          </p:cNvPr>
          <p:cNvSpPr txBox="1"/>
          <p:nvPr/>
        </p:nvSpPr>
        <p:spPr>
          <a:xfrm>
            <a:off x="593492" y="938472"/>
            <a:ext cx="564777" cy="1631216"/>
          </a:xfrm>
          <a:prstGeom prst="rect">
            <a:avLst/>
          </a:prstGeom>
          <a:noFill/>
        </p:spPr>
        <p:txBody>
          <a:bodyPr wrap="square" rtlCol="0">
            <a:spAutoFit/>
          </a:bodyPr>
          <a:lstStyle/>
          <a:p>
            <a:pPr algn="l" rtl="0"/>
            <a:r>
              <a:rPr lang="sq" sz="10000" b="0" i="0" u="none" baseline="0">
                <a:solidFill>
                  <a:schemeClr val="bg1"/>
                </a:solidFill>
              </a:rPr>
              <a:t>"</a:t>
            </a:r>
          </a:p>
        </p:txBody>
      </p:sp>
      <p:sp>
        <p:nvSpPr>
          <p:cNvPr id="2" name="TextBox 1">
            <a:extLst>
              <a:ext uri="{FF2B5EF4-FFF2-40B4-BE49-F238E27FC236}">
                <a16:creationId xmlns:a16="http://schemas.microsoft.com/office/drawing/2014/main" id="{BD174913-544A-72B0-7827-D056AB12B2B6}"/>
              </a:ext>
            </a:extLst>
          </p:cNvPr>
          <p:cNvSpPr txBox="1"/>
          <p:nvPr/>
        </p:nvSpPr>
        <p:spPr>
          <a:xfrm>
            <a:off x="1158269" y="7091464"/>
            <a:ext cx="7761995" cy="254237"/>
          </a:xfrm>
          <a:prstGeom prst="rect">
            <a:avLst/>
          </a:prstGeom>
          <a:solidFill>
            <a:schemeClr val="bg1"/>
          </a:solid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sq" sz="1052" b="0" i="0" u="none" strike="noStrike" kern="1200" cap="none" spc="0" normalizeH="0" baseline="0">
                <a:ln>
                  <a:noFill/>
                </a:ln>
                <a:solidFill>
                  <a:prstClr val="black"/>
                </a:solidFill>
                <a:effectLst/>
                <a:uLnTx/>
                <a:uFillTx/>
                <a:latin typeface="Arial" panose="020B0604020202020204"/>
                <a:ea typeface="+mn-ea"/>
                <a:cs typeface="+mn-cs"/>
              </a:rPr>
              <a:t>NetZeroCities ka marrë fonde nga Programi i Kërkimit dhe Inovacionit H2020 sipas marrëveshjes së grantit nr.101036519</a:t>
            </a:r>
            <a:endParaRPr kumimoji="0" lang="sq" sz="1052" b="0" i="0" u="none" strike="noStrike" kern="1200" cap="none" spc="0" normalizeH="0" baseline="0" noProof="0" dirty="0">
              <a:ln>
                <a:noFill/>
              </a:ln>
              <a:solidFill>
                <a:prstClr val="black"/>
              </a:solidFill>
              <a:effectLst/>
              <a:uLnTx/>
              <a:uFillTx/>
              <a:latin typeface="Arial" panose="020B0604020202020204"/>
              <a:ea typeface="+mn-ea"/>
              <a:cs typeface="+mn-cs"/>
            </a:endParaRPr>
          </a:p>
        </p:txBody>
      </p:sp>
    </p:spTree>
    <p:extLst>
      <p:ext uri="{BB962C8B-B14F-4D97-AF65-F5344CB8AC3E}">
        <p14:creationId xmlns:p14="http://schemas.microsoft.com/office/powerpoint/2010/main" val="192270607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re 6">
            <a:extLst>
              <a:ext uri="{FF2B5EF4-FFF2-40B4-BE49-F238E27FC236}">
                <a16:creationId xmlns:a16="http://schemas.microsoft.com/office/drawing/2014/main" id="{243D4A79-A79C-1F8F-E24D-DA565717CFDE}"/>
              </a:ext>
            </a:extLst>
          </p:cNvPr>
          <p:cNvSpPr>
            <a:spLocks noGrp="1"/>
          </p:cNvSpPr>
          <p:nvPr>
            <p:ph type="ctrTitle"/>
          </p:nvPr>
        </p:nvSpPr>
        <p:spPr>
          <a:xfrm>
            <a:off x="333342" y="226635"/>
            <a:ext cx="9111713" cy="664842"/>
          </a:xfrm>
        </p:spPr>
        <p:txBody>
          <a:bodyPr/>
          <a:lstStyle/>
          <a:p>
            <a:pPr algn="l" rtl="0"/>
            <a:r>
              <a:rPr lang="sq" sz="3200" b="1" i="0" u="none" baseline="0"/>
              <a:t>Fjalim elevimi</a:t>
            </a:r>
          </a:p>
        </p:txBody>
      </p:sp>
      <p:sp>
        <p:nvSpPr>
          <p:cNvPr id="3" name="Espace réservé du contenu 2">
            <a:extLst>
              <a:ext uri="{FF2B5EF4-FFF2-40B4-BE49-F238E27FC236}">
                <a16:creationId xmlns:a16="http://schemas.microsoft.com/office/drawing/2014/main" id="{03D19ECB-687C-66CD-5642-18F0E5FB2B55}"/>
              </a:ext>
            </a:extLst>
          </p:cNvPr>
          <p:cNvSpPr>
            <a:spLocks noGrp="1"/>
          </p:cNvSpPr>
          <p:nvPr>
            <p:ph idx="1"/>
          </p:nvPr>
        </p:nvSpPr>
        <p:spPr>
          <a:xfrm>
            <a:off x="790502" y="1682234"/>
            <a:ext cx="3866842" cy="2127098"/>
          </a:xfrm>
        </p:spPr>
        <p:txBody>
          <a:bodyPr numCol="1" spcCol="540000"/>
          <a:lstStyle/>
          <a:p>
            <a:pPr marL="0" indent="0" algn="just" rtl="0">
              <a:lnSpc>
                <a:spcPct val="107000"/>
              </a:lnSpc>
              <a:spcAft>
                <a:spcPts val="800"/>
              </a:spcAft>
              <a:buNone/>
            </a:pPr>
            <a:r>
              <a:rPr lang="sq" sz="1200" b="1" i="0" u="sng" baseline="0" dirty="0">
                <a:effectLst/>
                <a:latin typeface="+mj-lt"/>
                <a:ea typeface="Calibri" panose="020F0502020204030204" pitchFamily="34" charset="0"/>
                <a:cs typeface="Times New Roman" panose="02020603050405020304" pitchFamily="18" charset="0"/>
              </a:rPr>
              <a:t>Qytetarë</a:t>
            </a:r>
          </a:p>
          <a:p>
            <a:pPr marL="0" indent="0" algn="just" rtl="0">
              <a:lnSpc>
                <a:spcPct val="107000"/>
              </a:lnSpc>
              <a:spcAft>
                <a:spcPts val="800"/>
              </a:spcAft>
              <a:buNone/>
            </a:pPr>
            <a:r>
              <a:rPr lang="sq" sz="1100" b="1" i="0" u="none" baseline="0" dirty="0">
                <a:latin typeface="+mj-lt"/>
                <a:ea typeface="Calibri" panose="020F0502020204030204" pitchFamily="34" charset="0"/>
                <a:cs typeface="Times New Roman" panose="02020603050405020304" pitchFamily="18" charset="0"/>
              </a:rPr>
              <a:t>Anëtarësimi në Misionin e Qyteteve të BE-së është një shans për qytetin tonë që të jetë në ballë të veprimeve klimatike. Ne do të kalojmë në neutralitetin klimatik në një mënyrë gjithëpërfshirëse, duke mos lënë askënd pas. Ne jemi duke punuar për të ndërtuar një qytet më të mirë dhe për të përmirësuar jetën e përditshme për të gjithë në aspektin e transportit, energjisë, shëndetit dhe më shumë. Ju duhet të bëni këtë tranzicion të suksesshëm! Qytetarët do të konsultohen për të integruar nevojat dhe idetë e tyre në çdo hap të rrugës.</a:t>
            </a:r>
            <a:endParaRPr lang="sq" sz="1100" b="1" dirty="0">
              <a:effectLst/>
              <a:latin typeface="+mj-lt"/>
              <a:ea typeface="Calibri" panose="020F0502020204030204" pitchFamily="34" charset="0"/>
              <a:cs typeface="Times New Roman" panose="02020603050405020304" pitchFamily="18" charset="0"/>
            </a:endParaRPr>
          </a:p>
        </p:txBody>
      </p:sp>
      <p:sp>
        <p:nvSpPr>
          <p:cNvPr id="11" name="ZoneTexte 10">
            <a:extLst>
              <a:ext uri="{FF2B5EF4-FFF2-40B4-BE49-F238E27FC236}">
                <a16:creationId xmlns:a16="http://schemas.microsoft.com/office/drawing/2014/main" id="{2F8F1830-1156-559F-854A-01D629622690}"/>
              </a:ext>
            </a:extLst>
          </p:cNvPr>
          <p:cNvSpPr txBox="1"/>
          <p:nvPr/>
        </p:nvSpPr>
        <p:spPr>
          <a:xfrm>
            <a:off x="317572" y="1410754"/>
            <a:ext cx="564777" cy="1323439"/>
          </a:xfrm>
          <a:prstGeom prst="rect">
            <a:avLst/>
          </a:prstGeom>
          <a:noFill/>
        </p:spPr>
        <p:txBody>
          <a:bodyPr wrap="square" rtlCol="0">
            <a:spAutoFit/>
          </a:bodyPr>
          <a:lstStyle/>
          <a:p>
            <a:pPr algn="l" rtl="0"/>
            <a:r>
              <a:rPr lang="sq" sz="8000" b="0" i="0" u="none" baseline="0">
                <a:solidFill>
                  <a:schemeClr val="bg1"/>
                </a:solidFill>
              </a:rPr>
              <a:t>"</a:t>
            </a:r>
          </a:p>
        </p:txBody>
      </p:sp>
      <p:sp>
        <p:nvSpPr>
          <p:cNvPr id="4" name="Espace réservé du texte 10">
            <a:extLst>
              <a:ext uri="{FF2B5EF4-FFF2-40B4-BE49-F238E27FC236}">
                <a16:creationId xmlns:a16="http://schemas.microsoft.com/office/drawing/2014/main" id="{67F2D915-7D6D-CFB7-5D20-3CDB6BB445E1}"/>
              </a:ext>
            </a:extLst>
          </p:cNvPr>
          <p:cNvSpPr txBox="1">
            <a:spLocks/>
          </p:cNvSpPr>
          <p:nvPr/>
        </p:nvSpPr>
        <p:spPr>
          <a:xfrm>
            <a:off x="333342" y="907144"/>
            <a:ext cx="7147228" cy="423665"/>
          </a:xfrm>
          <a:prstGeom prst="rect">
            <a:avLst/>
          </a:prstGeom>
        </p:spPr>
        <p:txBody>
          <a:bodyPr/>
          <a:lstStyle>
            <a:lvl1pPr marL="251986" indent="-251986" algn="l" defTabSz="1007943" rtl="0" eaLnBrk="1" latinLnBrk="0" hangingPunct="1">
              <a:lnSpc>
                <a:spcPct val="90000"/>
              </a:lnSpc>
              <a:spcBef>
                <a:spcPts val="1102"/>
              </a:spcBef>
              <a:buFont typeface="Arial" panose="020B0604020202020204" pitchFamily="34" charset="0"/>
              <a:buChar char="•"/>
              <a:defRPr sz="3086" kern="1200">
                <a:solidFill>
                  <a:schemeClr val="tx1"/>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2646" kern="1200">
                <a:solidFill>
                  <a:schemeClr val="tx1"/>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2205" kern="1200">
                <a:solidFill>
                  <a:schemeClr val="tx1"/>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a:lstStyle>
          <a:p>
            <a:pPr marL="0" indent="0" algn="l" rtl="0">
              <a:buNone/>
            </a:pPr>
            <a:r>
              <a:rPr lang="sq" sz="2000" b="1" i="0" u="none" baseline="0" dirty="0">
                <a:solidFill>
                  <a:schemeClr val="accent4"/>
                </a:solidFill>
              </a:rPr>
              <a:t>Përshtatja e fjalimit tuaj me lloje të ndryshme audience</a:t>
            </a:r>
          </a:p>
        </p:txBody>
      </p:sp>
      <p:sp>
        <p:nvSpPr>
          <p:cNvPr id="5" name="Espace réservé du contenu 2">
            <a:extLst>
              <a:ext uri="{FF2B5EF4-FFF2-40B4-BE49-F238E27FC236}">
                <a16:creationId xmlns:a16="http://schemas.microsoft.com/office/drawing/2014/main" id="{A37ABC56-C5F1-2859-ADD0-E37DC8DE7831}"/>
              </a:ext>
            </a:extLst>
          </p:cNvPr>
          <p:cNvSpPr txBox="1">
            <a:spLocks/>
          </p:cNvSpPr>
          <p:nvPr/>
        </p:nvSpPr>
        <p:spPr>
          <a:xfrm>
            <a:off x="5213767" y="1619448"/>
            <a:ext cx="5031445" cy="4879675"/>
          </a:xfrm>
          <a:prstGeom prst="rect">
            <a:avLst/>
          </a:prstGeom>
        </p:spPr>
        <p:txBody>
          <a:bodyPr numCol="1" spcCol="540000"/>
          <a:lstStyle>
            <a:lvl1pPr marL="251986" indent="-251986" algn="l" defTabSz="1007943" rtl="0" eaLnBrk="1" latinLnBrk="0" hangingPunct="1">
              <a:lnSpc>
                <a:spcPct val="90000"/>
              </a:lnSpc>
              <a:spcBef>
                <a:spcPts val="1102"/>
              </a:spcBef>
              <a:buFont typeface="Arial" panose="020B0604020202020204" pitchFamily="34" charset="0"/>
              <a:buChar char="•"/>
              <a:defRPr sz="2000" kern="1200">
                <a:solidFill>
                  <a:schemeClr val="tx2"/>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1800" kern="1200">
                <a:solidFill>
                  <a:schemeClr val="tx2"/>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1600" kern="1200">
                <a:solidFill>
                  <a:schemeClr val="tx2"/>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400" kern="1200">
                <a:solidFill>
                  <a:schemeClr val="tx2"/>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200" kern="1200">
                <a:solidFill>
                  <a:schemeClr val="tx2"/>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a:lstStyle>
          <a:p>
            <a:pPr marL="0" indent="0" algn="just" rtl="0">
              <a:lnSpc>
                <a:spcPct val="107000"/>
              </a:lnSpc>
              <a:spcAft>
                <a:spcPts val="800"/>
              </a:spcAft>
              <a:buFont typeface="Arial" panose="020B0604020202020204" pitchFamily="34" charset="0"/>
              <a:buNone/>
            </a:pPr>
            <a:r>
              <a:rPr lang="sq" sz="1300" b="1" i="0" u="sng" baseline="0" dirty="0">
                <a:latin typeface="+mj-lt"/>
                <a:ea typeface="Calibri" panose="020F0502020204030204" pitchFamily="34" charset="0"/>
                <a:cs typeface="Times New Roman" panose="02020603050405020304" pitchFamily="18" charset="0"/>
              </a:rPr>
              <a:t>Zyrtarë dhe Drejtues Departamentesh të zgjedhur brenda qytetit tuaj</a:t>
            </a:r>
          </a:p>
          <a:p>
            <a:pPr marL="0" indent="0" algn="just" rtl="0">
              <a:lnSpc>
                <a:spcPct val="107000"/>
              </a:lnSpc>
              <a:spcAft>
                <a:spcPts val="600"/>
              </a:spcAft>
              <a:buFont typeface="Arial" panose="020B0604020202020204" pitchFamily="34" charset="0"/>
              <a:buNone/>
            </a:pPr>
            <a:r>
              <a:rPr lang="sq" sz="1200" b="1" i="0" u="sng" baseline="0" dirty="0">
                <a:latin typeface="+mj-lt"/>
                <a:ea typeface="Calibri" panose="020F0502020204030204" pitchFamily="34" charset="0"/>
                <a:cs typeface="Times New Roman" panose="02020603050405020304" pitchFamily="18" charset="0"/>
              </a:rPr>
              <a:t>Zyrtarët e Zgjedhur</a:t>
            </a:r>
            <a:endParaRPr lang="sq" sz="1200" b="1" u="sng" dirty="0">
              <a:latin typeface="+mj-lt"/>
              <a:ea typeface="Calibri" panose="020F0502020204030204" pitchFamily="34" charset="0"/>
              <a:cs typeface="Times New Roman" panose="02020603050405020304" pitchFamily="18" charset="0"/>
            </a:endParaRPr>
          </a:p>
          <a:p>
            <a:pPr marL="0" indent="0" algn="just" rtl="0">
              <a:lnSpc>
                <a:spcPct val="107000"/>
              </a:lnSpc>
              <a:spcBef>
                <a:spcPts val="600"/>
              </a:spcBef>
              <a:spcAft>
                <a:spcPts val="800"/>
              </a:spcAft>
              <a:buFont typeface="Arial" panose="020B0604020202020204" pitchFamily="34" charset="0"/>
              <a:buNone/>
            </a:pPr>
            <a:r>
              <a:rPr lang="sq" sz="1100" b="1" i="0" u="none" baseline="0" dirty="0">
                <a:latin typeface="+mj-lt"/>
                <a:ea typeface="Calibri" panose="020F0502020204030204" pitchFamily="34" charset="0"/>
                <a:cs typeface="Times New Roman" panose="02020603050405020304" pitchFamily="18" charset="0"/>
              </a:rPr>
              <a:t>Anëtarsimi në Misionin e Qyteteve të BE-së është shansi që qyteti ynë të jetë në ballë të veprimit klimatik në Evropë. Ne jemi pjesë e një lëvizjeje transformuese ambicioze të qyteteve, duke treguar rrugën përpara drejt një ardhmërie gjithpërfshirëse, të lulëzuar, rezistente ndaj klimës dhe të qëndrueshme. Kjo do të ndihmojë qytetin tonë të kalojë drejt neutralitetit klimatik në një mënyrë të integruar dhe gjithëpërfshirëse, duke u rilidhur me qytetarët dhe duke angazhuar sektorin privat. Të qenit pjesë e Misionit do të nxisë mundësi financimi dhe investimesh, duke mundësuar një tranzicion të drejtë që do të përfitojë si për klimën ashtu edhe për kohezionin social. </a:t>
            </a:r>
          </a:p>
          <a:p>
            <a:pPr marL="0" indent="0" algn="just" rtl="0">
              <a:lnSpc>
                <a:spcPct val="107000"/>
              </a:lnSpc>
              <a:spcAft>
                <a:spcPts val="600"/>
              </a:spcAft>
              <a:buFont typeface="Arial" panose="020B0604020202020204" pitchFamily="34" charset="0"/>
              <a:buNone/>
            </a:pPr>
            <a:r>
              <a:rPr lang="sq" sz="1200" b="1" i="0" u="sng" baseline="0" dirty="0">
                <a:latin typeface="+mj-lt"/>
                <a:ea typeface="Calibri" panose="020F0502020204030204" pitchFamily="34" charset="0"/>
                <a:cs typeface="Times New Roman" panose="02020603050405020304" pitchFamily="18" charset="0"/>
              </a:rPr>
              <a:t>Drejtuesite Departamenteve</a:t>
            </a:r>
            <a:endParaRPr lang="sq" sz="1200" b="1" u="sng" dirty="0">
              <a:latin typeface="+mj-lt"/>
              <a:ea typeface="Calibri" panose="020F0502020204030204" pitchFamily="34" charset="0"/>
              <a:cs typeface="Times New Roman" panose="02020603050405020304" pitchFamily="18" charset="0"/>
            </a:endParaRPr>
          </a:p>
          <a:p>
            <a:pPr marL="0" indent="0" algn="just" rtl="0">
              <a:lnSpc>
                <a:spcPct val="107000"/>
              </a:lnSpc>
              <a:spcBef>
                <a:spcPts val="600"/>
              </a:spcBef>
              <a:spcAft>
                <a:spcPts val="800"/>
              </a:spcAft>
              <a:buFont typeface="Arial" panose="020B0604020202020204" pitchFamily="34" charset="0"/>
              <a:buNone/>
            </a:pPr>
            <a:r>
              <a:rPr lang="sq" sz="1100" b="1" i="0" u="none" baseline="0" dirty="0">
                <a:latin typeface="+mj-lt"/>
                <a:ea typeface="Calibri" panose="020F0502020204030204" pitchFamily="34" charset="0"/>
                <a:cs typeface="Times New Roman" panose="02020603050405020304" pitchFamily="18" charset="0"/>
              </a:rPr>
              <a:t>Anëtarsimi në Misionin e Qyteteve të BE-së është shansi që qyteti ynë të jetë në ballë të veprimit klimatik në Evropë. Me mbështetjen e NetZeroCities, ne do të kemi qasje në ekspertizë dhe mjete për të na ndihmuar t'i qasemi veprimeve klimatike në një mënyrë sistematike. Kjo do të ndihmojë në prishjen e kapanoneve dhe punën ndërmjet ekipeve për të përshpejtuar kalimin tonë drejt neutralitetit klimatik. Është gjithashtu mundësi për të mësuar nga qytete të tjera, duke ndarë njohuritë dhe duke vepruar më shpejt së bashku.</a:t>
            </a:r>
          </a:p>
        </p:txBody>
      </p:sp>
      <p:sp>
        <p:nvSpPr>
          <p:cNvPr id="6" name="ZoneTexte 5">
            <a:extLst>
              <a:ext uri="{FF2B5EF4-FFF2-40B4-BE49-F238E27FC236}">
                <a16:creationId xmlns:a16="http://schemas.microsoft.com/office/drawing/2014/main" id="{D4BBBBED-DA40-14C9-116C-00AC9CC5EB13}"/>
              </a:ext>
            </a:extLst>
          </p:cNvPr>
          <p:cNvSpPr txBox="1"/>
          <p:nvPr/>
        </p:nvSpPr>
        <p:spPr>
          <a:xfrm>
            <a:off x="4781547" y="1336644"/>
            <a:ext cx="632502" cy="1323439"/>
          </a:xfrm>
          <a:prstGeom prst="rect">
            <a:avLst/>
          </a:prstGeom>
          <a:noFill/>
        </p:spPr>
        <p:txBody>
          <a:bodyPr wrap="square" rtlCol="0">
            <a:spAutoFit/>
          </a:bodyPr>
          <a:lstStyle/>
          <a:p>
            <a:pPr algn="l" rtl="0"/>
            <a:r>
              <a:rPr lang="sq" sz="8000" b="0" i="0" u="none" baseline="0">
                <a:solidFill>
                  <a:schemeClr val="bg1"/>
                </a:solidFill>
              </a:rPr>
              <a:t>"</a:t>
            </a:r>
          </a:p>
        </p:txBody>
      </p:sp>
      <p:sp>
        <p:nvSpPr>
          <p:cNvPr id="8" name="Espace réservé du contenu 2">
            <a:extLst>
              <a:ext uri="{FF2B5EF4-FFF2-40B4-BE49-F238E27FC236}">
                <a16:creationId xmlns:a16="http://schemas.microsoft.com/office/drawing/2014/main" id="{C8BDB3A0-A44C-FA08-1C0A-F226C0B296B5}"/>
              </a:ext>
            </a:extLst>
          </p:cNvPr>
          <p:cNvSpPr txBox="1">
            <a:spLocks/>
          </p:cNvSpPr>
          <p:nvPr/>
        </p:nvSpPr>
        <p:spPr>
          <a:xfrm>
            <a:off x="790502" y="4170589"/>
            <a:ext cx="3866842" cy="1906629"/>
          </a:xfrm>
          <a:prstGeom prst="rect">
            <a:avLst/>
          </a:prstGeom>
        </p:spPr>
        <p:txBody>
          <a:bodyPr numCol="1" spcCol="540000"/>
          <a:lstStyle>
            <a:lvl1pPr marL="251986" indent="-251986" algn="l" defTabSz="1007943" rtl="0" eaLnBrk="1" latinLnBrk="0" hangingPunct="1">
              <a:lnSpc>
                <a:spcPct val="90000"/>
              </a:lnSpc>
              <a:spcBef>
                <a:spcPts val="1102"/>
              </a:spcBef>
              <a:buFont typeface="Arial" panose="020B0604020202020204" pitchFamily="34" charset="0"/>
              <a:buChar char="•"/>
              <a:defRPr sz="2000" kern="1200">
                <a:solidFill>
                  <a:schemeClr val="tx2"/>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1800" kern="1200">
                <a:solidFill>
                  <a:schemeClr val="tx2"/>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1600" kern="1200">
                <a:solidFill>
                  <a:schemeClr val="tx2"/>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400" kern="1200">
                <a:solidFill>
                  <a:schemeClr val="tx2"/>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200" kern="1200">
                <a:solidFill>
                  <a:schemeClr val="tx2"/>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a:lstStyle>
          <a:p>
            <a:pPr marL="0" indent="0" algn="just" rtl="0">
              <a:lnSpc>
                <a:spcPct val="107000"/>
              </a:lnSpc>
              <a:spcAft>
                <a:spcPts val="800"/>
              </a:spcAft>
              <a:buFont typeface="Arial" panose="020B0604020202020204" pitchFamily="34" charset="0"/>
              <a:buNone/>
            </a:pPr>
            <a:r>
              <a:rPr lang="sq" sz="1200" b="1" i="0" u="sng" baseline="0" dirty="0">
                <a:latin typeface="+mj-lt"/>
                <a:ea typeface="Calibri" panose="020F0502020204030204" pitchFamily="34" charset="0"/>
                <a:cs typeface="Times New Roman" panose="02020603050405020304" pitchFamily="18" charset="0"/>
              </a:rPr>
              <a:t>Sektori Privat</a:t>
            </a:r>
            <a:endParaRPr lang="sq" sz="1200" b="1" u="sng" dirty="0">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Font typeface="Arial" panose="020B0604020202020204" pitchFamily="34" charset="0"/>
              <a:buNone/>
            </a:pPr>
            <a:r>
              <a:rPr lang="sq" sz="1100" b="1" i="0" u="none" baseline="0" dirty="0">
                <a:latin typeface="+mj-lt"/>
                <a:ea typeface="Calibri" panose="020F0502020204030204" pitchFamily="34" charset="0"/>
                <a:cs typeface="Times New Roman" panose="02020603050405020304" pitchFamily="18" charset="0"/>
              </a:rPr>
              <a:t>Anëtarësimi në Misionin e Qyteteve të BE-së është një shans për qytetin tonë që të jetë në ballë të veprimeve klimatike. Bëhuni një kryetar: ju keni fuqinë për të kontribuar në ndërtimin e së ardhmes së qyteteve dhe hapjen e mundësive të reja të biznesit. Për të arritur neutralitetin klimatik deri në vitin 2030, ne duhet të përafrojmë synimet dhe përpjekjet tona dhe të punojmë së bashku.</a:t>
            </a:r>
          </a:p>
        </p:txBody>
      </p:sp>
      <p:sp>
        <p:nvSpPr>
          <p:cNvPr id="9" name="ZoneTexte 8">
            <a:extLst>
              <a:ext uri="{FF2B5EF4-FFF2-40B4-BE49-F238E27FC236}">
                <a16:creationId xmlns:a16="http://schemas.microsoft.com/office/drawing/2014/main" id="{1C42EB9A-FB4C-F661-B011-2D75940B1AC2}"/>
              </a:ext>
            </a:extLst>
          </p:cNvPr>
          <p:cNvSpPr txBox="1"/>
          <p:nvPr/>
        </p:nvSpPr>
        <p:spPr>
          <a:xfrm>
            <a:off x="333342" y="3925609"/>
            <a:ext cx="564777" cy="1323439"/>
          </a:xfrm>
          <a:prstGeom prst="rect">
            <a:avLst/>
          </a:prstGeom>
          <a:noFill/>
        </p:spPr>
        <p:txBody>
          <a:bodyPr wrap="square" rtlCol="0">
            <a:spAutoFit/>
          </a:bodyPr>
          <a:lstStyle/>
          <a:p>
            <a:pPr algn="l" rtl="0"/>
            <a:r>
              <a:rPr lang="sq" sz="8000" b="0" i="0" u="none" baseline="0">
                <a:solidFill>
                  <a:schemeClr val="bg1"/>
                </a:solidFill>
              </a:rPr>
              <a:t>"</a:t>
            </a:r>
          </a:p>
        </p:txBody>
      </p:sp>
      <p:sp>
        <p:nvSpPr>
          <p:cNvPr id="2" name="TextBox 1">
            <a:extLst>
              <a:ext uri="{FF2B5EF4-FFF2-40B4-BE49-F238E27FC236}">
                <a16:creationId xmlns:a16="http://schemas.microsoft.com/office/drawing/2014/main" id="{AE306DF4-C9B3-6D3E-54DE-A909F5DDFF6F}"/>
              </a:ext>
            </a:extLst>
          </p:cNvPr>
          <p:cNvSpPr txBox="1"/>
          <p:nvPr/>
        </p:nvSpPr>
        <p:spPr>
          <a:xfrm>
            <a:off x="1158269" y="7091464"/>
            <a:ext cx="7761995" cy="254237"/>
          </a:xfrm>
          <a:prstGeom prst="rect">
            <a:avLst/>
          </a:prstGeom>
          <a:solidFill>
            <a:schemeClr val="bg1"/>
          </a:solid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sq" sz="1052" b="0" i="0" u="none" strike="noStrike" kern="1200" cap="none" spc="0" normalizeH="0" baseline="0">
                <a:ln>
                  <a:noFill/>
                </a:ln>
                <a:solidFill>
                  <a:prstClr val="black"/>
                </a:solidFill>
                <a:effectLst/>
                <a:uLnTx/>
                <a:uFillTx/>
                <a:latin typeface="Arial" panose="020B0604020202020204"/>
                <a:ea typeface="+mn-ea"/>
                <a:cs typeface="+mn-cs"/>
              </a:rPr>
              <a:t>NetZeroCities ka marrë fonde nga Programi i Kërkimit dhe Inovacionit H2020 sipas marrëveshjes së grantit nr.101036519</a:t>
            </a:r>
            <a:endParaRPr kumimoji="0" lang="sq" sz="1052" b="0" i="0" u="none" strike="noStrike" kern="1200" cap="none" spc="0" normalizeH="0" baseline="0" noProof="0" dirty="0">
              <a:ln>
                <a:noFill/>
              </a:ln>
              <a:solidFill>
                <a:prstClr val="black"/>
              </a:solidFill>
              <a:effectLst/>
              <a:uLnTx/>
              <a:uFillTx/>
              <a:latin typeface="Arial" panose="020B0604020202020204"/>
              <a:ea typeface="+mn-ea"/>
              <a:cs typeface="+mn-cs"/>
            </a:endParaRPr>
          </a:p>
        </p:txBody>
      </p:sp>
    </p:spTree>
    <p:extLst>
      <p:ext uri="{BB962C8B-B14F-4D97-AF65-F5344CB8AC3E}">
        <p14:creationId xmlns:p14="http://schemas.microsoft.com/office/powerpoint/2010/main" val="193329902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5CEEEBC-1E71-99DA-809A-C16A4025C890}"/>
              </a:ext>
            </a:extLst>
          </p:cNvPr>
          <p:cNvSpPr>
            <a:spLocks noGrp="1"/>
          </p:cNvSpPr>
          <p:nvPr>
            <p:ph type="ctrTitle"/>
          </p:nvPr>
        </p:nvSpPr>
        <p:spPr>
          <a:xfrm>
            <a:off x="599935" y="3033937"/>
            <a:ext cx="7729005" cy="636161"/>
          </a:xfrm>
        </p:spPr>
        <p:txBody>
          <a:bodyPr/>
          <a:lstStyle/>
          <a:p>
            <a:r>
              <a:rPr lang="en-GB" dirty="0"/>
              <a:t>BG/Bulgarian translation</a:t>
            </a:r>
          </a:p>
        </p:txBody>
      </p:sp>
    </p:spTree>
    <p:extLst>
      <p:ext uri="{BB962C8B-B14F-4D97-AF65-F5344CB8AC3E}">
        <p14:creationId xmlns:p14="http://schemas.microsoft.com/office/powerpoint/2010/main" val="294076458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re 6">
            <a:extLst>
              <a:ext uri="{FF2B5EF4-FFF2-40B4-BE49-F238E27FC236}">
                <a16:creationId xmlns:a16="http://schemas.microsoft.com/office/drawing/2014/main" id="{243D4A79-A79C-1F8F-E24D-DA565717CFDE}"/>
              </a:ext>
            </a:extLst>
          </p:cNvPr>
          <p:cNvSpPr>
            <a:spLocks noGrp="1"/>
          </p:cNvSpPr>
          <p:nvPr>
            <p:ph type="ctrTitle"/>
          </p:nvPr>
        </p:nvSpPr>
        <p:spPr>
          <a:xfrm>
            <a:off x="593492" y="142848"/>
            <a:ext cx="9111713" cy="664842"/>
          </a:xfrm>
        </p:spPr>
        <p:txBody>
          <a:bodyPr/>
          <a:lstStyle/>
          <a:p>
            <a:pPr algn="l" rtl="0"/>
            <a:r>
              <a:rPr lang="bg" sz="3200" b="1" i="0" u="none" baseline="0">
                <a:solidFill>
                  <a:srgbClr val="0D5364"/>
                </a:solidFill>
              </a:rPr>
              <a:t>Кратко въздействащо </a:t>
            </a:r>
            <a:r>
              <a:rPr lang="bg" sz="3200" b="1" i="0" u="none" baseline="0"/>
              <a:t>представяне</a:t>
            </a:r>
          </a:p>
        </p:txBody>
      </p:sp>
      <p:sp>
        <p:nvSpPr>
          <p:cNvPr id="3" name="Espace réservé du contenu 2">
            <a:extLst>
              <a:ext uri="{FF2B5EF4-FFF2-40B4-BE49-F238E27FC236}">
                <a16:creationId xmlns:a16="http://schemas.microsoft.com/office/drawing/2014/main" id="{03D19ECB-687C-66CD-5642-18F0E5FB2B55}"/>
              </a:ext>
            </a:extLst>
          </p:cNvPr>
          <p:cNvSpPr>
            <a:spLocks noGrp="1"/>
          </p:cNvSpPr>
          <p:nvPr>
            <p:ph idx="1"/>
          </p:nvPr>
        </p:nvSpPr>
        <p:spPr>
          <a:xfrm>
            <a:off x="983166" y="955552"/>
            <a:ext cx="6672501" cy="4829155"/>
          </a:xfrm>
        </p:spPr>
        <p:txBody>
          <a:bodyPr numCol="1" spcCol="540000"/>
          <a:lstStyle/>
          <a:p>
            <a:pPr marL="0" indent="0" algn="just" rtl="0">
              <a:lnSpc>
                <a:spcPct val="107000"/>
              </a:lnSpc>
              <a:spcAft>
                <a:spcPts val="800"/>
              </a:spcAft>
              <a:buNone/>
            </a:pPr>
            <a:r>
              <a:rPr lang="bg" sz="1150" b="1" i="0" u="none" baseline="0" dirty="0">
                <a:effectLst/>
                <a:latin typeface="+mj-lt"/>
                <a:ea typeface="Calibri" panose="020F0502020204030204" pitchFamily="34" charset="0"/>
                <a:cs typeface="Times New Roman" panose="02020603050405020304" pitchFamily="18" charset="0"/>
              </a:rPr>
              <a:t>Изменението на климата засяга всички нас, а промяната е неизбежна. Да сме пасивни и да се справяме с последствията не е приемлив избор. </a:t>
            </a:r>
            <a:r>
              <a:rPr lang="bg" sz="1150" b="1" i="0" u="none" baseline="0" dirty="0">
                <a:latin typeface="+mj-lt"/>
                <a:ea typeface="Calibri" panose="020F0502020204030204" pitchFamily="34" charset="0"/>
                <a:cs typeface="Times New Roman" panose="02020603050405020304" pitchFamily="18" charset="0"/>
              </a:rPr>
              <a:t>М</a:t>
            </a:r>
            <a:r>
              <a:rPr lang="bg" sz="1150" b="1" i="0" u="none" baseline="0" dirty="0">
                <a:effectLst/>
                <a:latin typeface="+mj-lt"/>
                <a:ea typeface="Calibri" panose="020F0502020204030204" pitchFamily="34" charset="0"/>
                <a:cs typeface="Times New Roman" panose="02020603050405020304" pitchFamily="18" charset="0"/>
              </a:rPr>
              <a:t>ожем да сме двигател на промяната, за да се спасим и създадем сигурно и процъфтяващо бъдеще за всички.</a:t>
            </a:r>
            <a:endParaRPr lang="bg" sz="1150" b="1" dirty="0">
              <a:effectLst/>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r>
              <a:rPr lang="bg" sz="1150" b="1" i="0" u="none" baseline="0" dirty="0">
                <a:effectLst/>
                <a:latin typeface="+mj-lt"/>
                <a:ea typeface="Calibri" panose="020F0502020204030204" pitchFamily="34" charset="0"/>
                <a:cs typeface="Times New Roman" panose="02020603050405020304" pitchFamily="18" charset="0"/>
              </a:rPr>
              <a:t>Наясно сме, че техническите нововъведения ще са недостатъчни. Необходимо е да преобразим начина, по който живеем и работим.  Тази задача може да се изпълни само с колективни усилия. Успехът ни ще бъде гарантиран, ако направим всичко това заедно чрез безпрецедентно сътрудничество и колективни усилия по сериозните предизвикателства, които са на дневен ред.</a:t>
            </a:r>
            <a:endParaRPr lang="bg" sz="1150" b="1" dirty="0">
              <a:effectLst/>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r>
              <a:rPr lang="bg" sz="1150" b="1" i="0" u="none" baseline="0" dirty="0">
                <a:effectLst/>
                <a:latin typeface="+mj-lt"/>
                <a:ea typeface="Calibri" panose="020F0502020204030204" pitchFamily="34" charset="0"/>
                <a:cs typeface="Times New Roman" panose="02020603050405020304" pitchFamily="18" charset="0"/>
              </a:rPr>
              <a:t>С включването си в Мисията на ЕС за градовете ние се обединяваме с други амбициозни европейски градове, за да се превърнем в първите 100 града, постигнали неутралност по отношение на климата до 2030 г. С подкрепата на платформата на мисията, управлявана от NetZeroCities, ние ще ускорим тази трансформация чрез изпробване на нови начини на работа и финансиране на колективните ни действия, като заедно със специалисти и колеги ще откриваме отговорите на трудните въпроси. </a:t>
            </a:r>
            <a:endParaRPr lang="bg" sz="1150" b="1" dirty="0">
              <a:effectLst/>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r>
              <a:rPr lang="bg" sz="1150" b="1" i="0" u="none" baseline="0" dirty="0">
                <a:effectLst/>
                <a:latin typeface="+mj-lt"/>
                <a:ea typeface="Calibri" panose="020F0502020204030204" pitchFamily="34" charset="0"/>
                <a:cs typeface="Times New Roman" panose="02020603050405020304" pitchFamily="18" charset="0"/>
              </a:rPr>
              <a:t>Ще мобилизираме силен екип с представители от различните сектори, който да ръководи и защитава тази промяна, като ще преосмисляме своята роля и ще променяме изцяло начина, по който подхождаме към финансирането, обществените поръчки и сътрудничеството. </a:t>
            </a:r>
          </a:p>
          <a:p>
            <a:pPr marL="0" indent="0" algn="just" rtl="0">
              <a:lnSpc>
                <a:spcPct val="107000"/>
              </a:lnSpc>
              <a:spcAft>
                <a:spcPts val="800"/>
              </a:spcAft>
              <a:buNone/>
            </a:pPr>
            <a:r>
              <a:rPr lang="bg" sz="1150" b="1" i="0" u="none" baseline="0" dirty="0">
                <a:latin typeface="+mj-lt"/>
                <a:ea typeface="Calibri" panose="020F0502020204030204" pitchFamily="34" charset="0"/>
                <a:cs typeface="Times New Roman" panose="02020603050405020304" pitchFamily="18" charset="0"/>
              </a:rPr>
              <a:t>Този колективен ангажимент ще ни помогне да изградим по-добро бъдеще за всички в нашия град. Освен ефекта върху климата, това ще допринесе и за положителна промяна в начина, по който живеем и работим, чрез подобряване на транспорта, сградите, енергийните системи, нашето здраве и още.</a:t>
            </a:r>
            <a:r>
              <a:rPr lang="bg" sz="1150" b="1" i="0" u="none" baseline="0" dirty="0">
                <a:effectLst/>
                <a:latin typeface="+mj-lt"/>
                <a:ea typeface="Calibri" panose="020F0502020204030204" pitchFamily="34" charset="0"/>
                <a:cs typeface="Times New Roman" panose="02020603050405020304" pitchFamily="18" charset="0"/>
              </a:rPr>
              <a:t> За да го постигнем, ще си партнираме в дългосрочен план с бизнеса, гражданите и местните отговорни лица, като така ще умножаваме броя на хората, които са поели по този път заедно с нас.</a:t>
            </a:r>
          </a:p>
          <a:p>
            <a:pPr marL="0" indent="0" algn="just" rtl="0">
              <a:lnSpc>
                <a:spcPct val="107000"/>
              </a:lnSpc>
              <a:spcAft>
                <a:spcPts val="800"/>
              </a:spcAft>
              <a:buNone/>
            </a:pPr>
            <a:endParaRPr lang="bg" sz="1150" b="1" dirty="0">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endParaRPr lang="bg" sz="1150" b="1" dirty="0">
              <a:latin typeface="+mj-lt"/>
              <a:ea typeface="Calibri" panose="020F0502020204030204" pitchFamily="34" charset="0"/>
              <a:cs typeface="Times New Roman" panose="02020603050405020304" pitchFamily="18" charset="0"/>
            </a:endParaRPr>
          </a:p>
        </p:txBody>
      </p:sp>
      <p:pic>
        <p:nvPicPr>
          <p:cNvPr id="10" name="Image 9">
            <a:extLst>
              <a:ext uri="{FF2B5EF4-FFF2-40B4-BE49-F238E27FC236}">
                <a16:creationId xmlns:a16="http://schemas.microsoft.com/office/drawing/2014/main" id="{DF907714-F33B-E7E5-92DE-ADAFDF3CF4C6}"/>
              </a:ext>
            </a:extLst>
          </p:cNvPr>
          <p:cNvPicPr>
            <a:picLocks noChangeAspect="1"/>
          </p:cNvPicPr>
          <p:nvPr/>
        </p:nvPicPr>
        <p:blipFill rotWithShape="1">
          <a:blip r:embed="rId2">
            <a:extLst>
              <a:ext uri="{28A0092B-C50C-407E-A947-70E740481C1C}">
                <a14:useLocalDpi xmlns:a14="http://schemas.microsoft.com/office/drawing/2010/main" val="0"/>
              </a:ext>
            </a:extLst>
          </a:blip>
          <a:srcRect b="15025"/>
          <a:stretch/>
        </p:blipFill>
        <p:spPr>
          <a:xfrm>
            <a:off x="7828288" y="4023834"/>
            <a:ext cx="3410513" cy="2898075"/>
          </a:xfrm>
          <a:prstGeom prst="rect">
            <a:avLst/>
          </a:prstGeom>
        </p:spPr>
      </p:pic>
      <p:sp>
        <p:nvSpPr>
          <p:cNvPr id="11" name="ZoneTexte 10">
            <a:extLst>
              <a:ext uri="{FF2B5EF4-FFF2-40B4-BE49-F238E27FC236}">
                <a16:creationId xmlns:a16="http://schemas.microsoft.com/office/drawing/2014/main" id="{2F8F1830-1156-559F-854A-01D629622690}"/>
              </a:ext>
            </a:extLst>
          </p:cNvPr>
          <p:cNvSpPr txBox="1"/>
          <p:nvPr/>
        </p:nvSpPr>
        <p:spPr>
          <a:xfrm>
            <a:off x="418390" y="529901"/>
            <a:ext cx="564777" cy="1631216"/>
          </a:xfrm>
          <a:prstGeom prst="rect">
            <a:avLst/>
          </a:prstGeom>
          <a:noFill/>
        </p:spPr>
        <p:txBody>
          <a:bodyPr wrap="square" rtlCol="0">
            <a:spAutoFit/>
          </a:bodyPr>
          <a:lstStyle/>
          <a:p>
            <a:pPr algn="l" rtl="0"/>
            <a:r>
              <a:rPr lang="bg" sz="10000" b="0" i="0" u="none" baseline="0">
                <a:solidFill>
                  <a:schemeClr val="bg1"/>
                </a:solidFill>
              </a:rPr>
              <a:t>"</a:t>
            </a:r>
          </a:p>
        </p:txBody>
      </p:sp>
      <p:sp>
        <p:nvSpPr>
          <p:cNvPr id="2" name="TextBox 1">
            <a:extLst>
              <a:ext uri="{FF2B5EF4-FFF2-40B4-BE49-F238E27FC236}">
                <a16:creationId xmlns:a16="http://schemas.microsoft.com/office/drawing/2014/main" id="{BD174913-544A-72B0-7827-D056AB12B2B6}"/>
              </a:ext>
            </a:extLst>
          </p:cNvPr>
          <p:cNvSpPr txBox="1"/>
          <p:nvPr/>
        </p:nvSpPr>
        <p:spPr>
          <a:xfrm>
            <a:off x="1158269" y="7091464"/>
            <a:ext cx="7761995" cy="254237"/>
          </a:xfrm>
          <a:prstGeom prst="rect">
            <a:avLst/>
          </a:prstGeom>
          <a:solidFill>
            <a:schemeClr val="bg1"/>
          </a:solid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bg" sz="1052" b="0" i="0" u="none" strike="noStrike" kern="1200" cap="none" spc="0" normalizeH="0" baseline="0">
                <a:ln>
                  <a:noFill/>
                </a:ln>
                <a:solidFill>
                  <a:prstClr val="black"/>
                </a:solidFill>
                <a:effectLst/>
                <a:uLnTx/>
                <a:uFillTx/>
                <a:latin typeface="Arial" panose="020B0604020202020204"/>
                <a:ea typeface="+mn-ea"/>
                <a:cs typeface="+mn-cs"/>
              </a:rPr>
              <a:t>NetZeroCities получи финансиране от програмата на ЕС за научни изследвания и иновации „Хоризонт 2020“ съгласно споразумение за предоставяне на безвъзмездни средства № 101036519.</a:t>
            </a:r>
            <a:endParaRPr kumimoji="0" lang="bg" sz="1052" b="0" i="0" u="none" strike="noStrike" kern="1200" cap="none" spc="0" normalizeH="0" baseline="0" noProof="0" dirty="0">
              <a:ln>
                <a:noFill/>
              </a:ln>
              <a:solidFill>
                <a:prstClr val="black"/>
              </a:solidFill>
              <a:effectLst/>
              <a:uLnTx/>
              <a:uFillTx/>
              <a:latin typeface="Arial" panose="020B0604020202020204"/>
              <a:ea typeface="+mn-ea"/>
              <a:cs typeface="+mn-cs"/>
            </a:endParaRPr>
          </a:p>
        </p:txBody>
      </p:sp>
    </p:spTree>
    <p:extLst>
      <p:ext uri="{BB962C8B-B14F-4D97-AF65-F5344CB8AC3E}">
        <p14:creationId xmlns:p14="http://schemas.microsoft.com/office/powerpoint/2010/main" val="428055972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re 6">
            <a:extLst>
              <a:ext uri="{FF2B5EF4-FFF2-40B4-BE49-F238E27FC236}">
                <a16:creationId xmlns:a16="http://schemas.microsoft.com/office/drawing/2014/main" id="{243D4A79-A79C-1F8F-E24D-DA565717CFDE}"/>
              </a:ext>
            </a:extLst>
          </p:cNvPr>
          <p:cNvSpPr>
            <a:spLocks noGrp="1"/>
          </p:cNvSpPr>
          <p:nvPr>
            <p:ph type="ctrTitle"/>
          </p:nvPr>
        </p:nvSpPr>
        <p:spPr>
          <a:xfrm>
            <a:off x="333342" y="226635"/>
            <a:ext cx="9111713" cy="664842"/>
          </a:xfrm>
        </p:spPr>
        <p:txBody>
          <a:bodyPr/>
          <a:lstStyle/>
          <a:p>
            <a:pPr algn="l" rtl="0"/>
            <a:r>
              <a:rPr lang="bg" sz="3200" b="1" i="0" u="none" baseline="0"/>
              <a:t>Кратко въздействащо представяне</a:t>
            </a:r>
          </a:p>
        </p:txBody>
      </p:sp>
      <p:sp>
        <p:nvSpPr>
          <p:cNvPr id="3" name="Espace réservé du contenu 2">
            <a:extLst>
              <a:ext uri="{FF2B5EF4-FFF2-40B4-BE49-F238E27FC236}">
                <a16:creationId xmlns:a16="http://schemas.microsoft.com/office/drawing/2014/main" id="{03D19ECB-687C-66CD-5642-18F0E5FB2B55}"/>
              </a:ext>
            </a:extLst>
          </p:cNvPr>
          <p:cNvSpPr>
            <a:spLocks noGrp="1"/>
          </p:cNvSpPr>
          <p:nvPr>
            <p:ph idx="1"/>
          </p:nvPr>
        </p:nvSpPr>
        <p:spPr>
          <a:xfrm>
            <a:off x="794797" y="1536368"/>
            <a:ext cx="4078759" cy="2127098"/>
          </a:xfrm>
        </p:spPr>
        <p:txBody>
          <a:bodyPr numCol="1" spcCol="540000"/>
          <a:lstStyle/>
          <a:p>
            <a:pPr marL="0" indent="0" algn="just" rtl="0">
              <a:lnSpc>
                <a:spcPct val="107000"/>
              </a:lnSpc>
              <a:spcAft>
                <a:spcPts val="800"/>
              </a:spcAft>
              <a:buNone/>
            </a:pPr>
            <a:r>
              <a:rPr lang="bg" sz="1300" b="1" i="0" u="sng" baseline="0" dirty="0">
                <a:effectLst/>
                <a:latin typeface="+mj-lt"/>
                <a:ea typeface="Calibri" panose="020F0502020204030204" pitchFamily="34" charset="0"/>
                <a:cs typeface="Times New Roman" panose="02020603050405020304" pitchFamily="18" charset="0"/>
              </a:rPr>
              <a:t>Граждани</a:t>
            </a:r>
          </a:p>
          <a:p>
            <a:pPr marL="0" indent="0" algn="just" rtl="0">
              <a:lnSpc>
                <a:spcPct val="107000"/>
              </a:lnSpc>
              <a:spcAft>
                <a:spcPts val="800"/>
              </a:spcAft>
              <a:buNone/>
            </a:pPr>
            <a:r>
              <a:rPr lang="bg" sz="1100" b="1" i="0" u="none" baseline="0" dirty="0">
                <a:latin typeface="+mj-lt"/>
                <a:ea typeface="Calibri" panose="020F0502020204030204" pitchFamily="34" charset="0"/>
                <a:cs typeface="Times New Roman" panose="02020603050405020304" pitchFamily="18" charset="0"/>
              </a:rPr>
              <a:t>Включването в Мисията на ЕС за градовете е шанс за нашия град да бъде начело на действията в областта на климата. Така ще осъществим преход към неутралност по отношение на климата по приобщаващ начин, без да допускаме някой да бъде изоставен. В момента сме в процес на работа за създаване на един по-добър град и за подобряване на ежедневието на всички по отношение на транспорта, енергетиката, здравето и още. Имаме нужда от Вас, за да бъде този преход успешен! Ще бъдат осъществявани консултации с гражданите, за да може техните потребности и идеи да бъдат включени във всяка стъпка при извървяването на този път.</a:t>
            </a:r>
            <a:endParaRPr lang="bg" sz="1100" b="1" dirty="0">
              <a:effectLst/>
              <a:latin typeface="+mj-lt"/>
              <a:ea typeface="Calibri" panose="020F0502020204030204" pitchFamily="34" charset="0"/>
              <a:cs typeface="Times New Roman" panose="02020603050405020304" pitchFamily="18" charset="0"/>
            </a:endParaRPr>
          </a:p>
        </p:txBody>
      </p:sp>
      <p:sp>
        <p:nvSpPr>
          <p:cNvPr id="11" name="ZoneTexte 10">
            <a:extLst>
              <a:ext uri="{FF2B5EF4-FFF2-40B4-BE49-F238E27FC236}">
                <a16:creationId xmlns:a16="http://schemas.microsoft.com/office/drawing/2014/main" id="{2F8F1830-1156-559F-854A-01D629622690}"/>
              </a:ext>
            </a:extLst>
          </p:cNvPr>
          <p:cNvSpPr txBox="1"/>
          <p:nvPr/>
        </p:nvSpPr>
        <p:spPr>
          <a:xfrm>
            <a:off x="230021" y="1410754"/>
            <a:ext cx="564777" cy="1323439"/>
          </a:xfrm>
          <a:prstGeom prst="rect">
            <a:avLst/>
          </a:prstGeom>
          <a:noFill/>
        </p:spPr>
        <p:txBody>
          <a:bodyPr wrap="square" rtlCol="0">
            <a:spAutoFit/>
          </a:bodyPr>
          <a:lstStyle/>
          <a:p>
            <a:pPr algn="l" rtl="0"/>
            <a:r>
              <a:rPr lang="bg" sz="8000" b="0" i="0" u="none" baseline="0">
                <a:solidFill>
                  <a:schemeClr val="bg1"/>
                </a:solidFill>
              </a:rPr>
              <a:t>"</a:t>
            </a:r>
          </a:p>
        </p:txBody>
      </p:sp>
      <p:sp>
        <p:nvSpPr>
          <p:cNvPr id="4" name="Espace réservé du texte 10">
            <a:extLst>
              <a:ext uri="{FF2B5EF4-FFF2-40B4-BE49-F238E27FC236}">
                <a16:creationId xmlns:a16="http://schemas.microsoft.com/office/drawing/2014/main" id="{67F2D915-7D6D-CFB7-5D20-3CDB6BB445E1}"/>
              </a:ext>
            </a:extLst>
          </p:cNvPr>
          <p:cNvSpPr txBox="1">
            <a:spLocks/>
          </p:cNvSpPr>
          <p:nvPr/>
        </p:nvSpPr>
        <p:spPr>
          <a:xfrm>
            <a:off x="333342" y="907144"/>
            <a:ext cx="6770663" cy="423665"/>
          </a:xfrm>
          <a:prstGeom prst="rect">
            <a:avLst/>
          </a:prstGeom>
        </p:spPr>
        <p:txBody>
          <a:bodyPr/>
          <a:lstStyle>
            <a:lvl1pPr marL="251986" indent="-251986" algn="l" defTabSz="1007943" rtl="0" eaLnBrk="1" latinLnBrk="0" hangingPunct="1">
              <a:lnSpc>
                <a:spcPct val="90000"/>
              </a:lnSpc>
              <a:spcBef>
                <a:spcPts val="1102"/>
              </a:spcBef>
              <a:buFont typeface="Arial" panose="020B0604020202020204" pitchFamily="34" charset="0"/>
              <a:buChar char="•"/>
              <a:defRPr sz="3086" kern="1200">
                <a:solidFill>
                  <a:schemeClr val="tx1"/>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2646" kern="1200">
                <a:solidFill>
                  <a:schemeClr val="tx1"/>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2205" kern="1200">
                <a:solidFill>
                  <a:schemeClr val="tx1"/>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a:lstStyle>
          <a:p>
            <a:pPr marL="0" indent="0" algn="l" rtl="0">
              <a:buNone/>
            </a:pPr>
            <a:r>
              <a:rPr lang="bg" sz="2000" b="1" i="0" u="none" baseline="0">
                <a:solidFill>
                  <a:schemeClr val="accent4"/>
                </a:solidFill>
              </a:rPr>
              <a:t>Как да адаптирате речта си спрямо различни видове аудитория</a:t>
            </a:r>
          </a:p>
        </p:txBody>
      </p:sp>
      <p:sp>
        <p:nvSpPr>
          <p:cNvPr id="5" name="Espace réservé du contenu 2">
            <a:extLst>
              <a:ext uri="{FF2B5EF4-FFF2-40B4-BE49-F238E27FC236}">
                <a16:creationId xmlns:a16="http://schemas.microsoft.com/office/drawing/2014/main" id="{A37ABC56-C5F1-2859-ADD0-E37DC8DE7831}"/>
              </a:ext>
            </a:extLst>
          </p:cNvPr>
          <p:cNvSpPr txBox="1">
            <a:spLocks/>
          </p:cNvSpPr>
          <p:nvPr/>
        </p:nvSpPr>
        <p:spPr>
          <a:xfrm>
            <a:off x="5213767" y="1240071"/>
            <a:ext cx="5031445" cy="4879675"/>
          </a:xfrm>
          <a:prstGeom prst="rect">
            <a:avLst/>
          </a:prstGeom>
        </p:spPr>
        <p:txBody>
          <a:bodyPr numCol="1" spcCol="540000"/>
          <a:lstStyle>
            <a:lvl1pPr marL="251986" indent="-251986" algn="l" defTabSz="1007943" rtl="0" eaLnBrk="1" latinLnBrk="0" hangingPunct="1">
              <a:lnSpc>
                <a:spcPct val="90000"/>
              </a:lnSpc>
              <a:spcBef>
                <a:spcPts val="1102"/>
              </a:spcBef>
              <a:buFont typeface="Arial" panose="020B0604020202020204" pitchFamily="34" charset="0"/>
              <a:buChar char="•"/>
              <a:defRPr sz="2000" kern="1200">
                <a:solidFill>
                  <a:schemeClr val="tx2"/>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1800" kern="1200">
                <a:solidFill>
                  <a:schemeClr val="tx2"/>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1600" kern="1200">
                <a:solidFill>
                  <a:schemeClr val="tx2"/>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400" kern="1200">
                <a:solidFill>
                  <a:schemeClr val="tx2"/>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200" kern="1200">
                <a:solidFill>
                  <a:schemeClr val="tx2"/>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a:lstStyle>
          <a:p>
            <a:pPr marL="0" indent="0" algn="just" rtl="0">
              <a:lnSpc>
                <a:spcPct val="107000"/>
              </a:lnSpc>
              <a:spcAft>
                <a:spcPts val="800"/>
              </a:spcAft>
              <a:buFont typeface="Arial" panose="020B0604020202020204" pitchFamily="34" charset="0"/>
              <a:buNone/>
            </a:pPr>
            <a:r>
              <a:rPr lang="bg" sz="1400" b="1" i="0" u="sng" baseline="0" dirty="0">
                <a:latin typeface="+mj-lt"/>
                <a:ea typeface="Calibri" panose="020F0502020204030204" pitchFamily="34" charset="0"/>
                <a:cs typeface="Times New Roman" panose="02020603050405020304" pitchFamily="18" charset="0"/>
              </a:rPr>
              <a:t>Лица, заемащи изборни длъжности, и ръководители на отдели във Вашия град</a:t>
            </a:r>
          </a:p>
          <a:p>
            <a:pPr marL="0" indent="0" algn="just" rtl="0">
              <a:lnSpc>
                <a:spcPct val="107000"/>
              </a:lnSpc>
              <a:spcAft>
                <a:spcPts val="600"/>
              </a:spcAft>
              <a:buFont typeface="Arial" panose="020B0604020202020204" pitchFamily="34" charset="0"/>
              <a:buNone/>
            </a:pPr>
            <a:r>
              <a:rPr lang="bg" sz="1200" b="1" i="0" u="sng" baseline="0" dirty="0">
                <a:latin typeface="+mj-lt"/>
                <a:ea typeface="Calibri" panose="020F0502020204030204" pitchFamily="34" charset="0"/>
                <a:cs typeface="Times New Roman" panose="02020603050405020304" pitchFamily="18" charset="0"/>
              </a:rPr>
              <a:t>Лица, заемащи изборни длъжности</a:t>
            </a:r>
            <a:endParaRPr lang="bg" sz="1200" b="1" u="sng" dirty="0">
              <a:latin typeface="+mj-lt"/>
              <a:ea typeface="Calibri" panose="020F0502020204030204" pitchFamily="34" charset="0"/>
              <a:cs typeface="Times New Roman" panose="02020603050405020304" pitchFamily="18" charset="0"/>
            </a:endParaRPr>
          </a:p>
          <a:p>
            <a:pPr marL="0" indent="0" algn="just" rtl="0">
              <a:lnSpc>
                <a:spcPct val="107000"/>
              </a:lnSpc>
              <a:spcBef>
                <a:spcPts val="600"/>
              </a:spcBef>
              <a:spcAft>
                <a:spcPts val="800"/>
              </a:spcAft>
              <a:buFont typeface="Arial" panose="020B0604020202020204" pitchFamily="34" charset="0"/>
              <a:buNone/>
            </a:pPr>
            <a:r>
              <a:rPr lang="bg" sz="1100" b="1" i="0" u="none" baseline="0" dirty="0">
                <a:latin typeface="+mj-lt"/>
                <a:ea typeface="Calibri" panose="020F0502020204030204" pitchFamily="34" charset="0"/>
                <a:cs typeface="Times New Roman" panose="02020603050405020304" pitchFamily="18" charset="0"/>
              </a:rPr>
              <a:t>Включването в Мисията на ЕС за градовете е шанс за нашия град да бъде начело на действията по отношение на климата в Европа. Ние сме част от едно амбициозно движение за трансформация на градовете, което показва пътя напред към приобщаващо, процъфтяващо, устойчиво на изменението на климата и стабилно бъдеще. Това ще помогне на града ни да направи преход към неутралност по отношение на климата по един интегриран и приобщаващ начин и същевременно ще възстанови връзката с гражданите и ще ангажира частния сектор. Участието в Мисията ще увеличи възможностите за финансиране и инвестиции, като така ще даде възможност за справедлив преход, който ще бъде от полза както за климата, така и за социалното сближаване</a:t>
            </a:r>
            <a:r>
              <a:rPr lang="bg" sz="1200" b="1" i="0" u="none" baseline="0" dirty="0">
                <a:latin typeface="+mj-lt"/>
                <a:ea typeface="Calibri" panose="020F0502020204030204" pitchFamily="34" charset="0"/>
                <a:cs typeface="Times New Roman" panose="02020603050405020304" pitchFamily="18" charset="0"/>
              </a:rPr>
              <a:t>. </a:t>
            </a:r>
          </a:p>
          <a:p>
            <a:pPr marL="0" indent="0" algn="just" rtl="0">
              <a:lnSpc>
                <a:spcPct val="107000"/>
              </a:lnSpc>
              <a:spcAft>
                <a:spcPts val="600"/>
              </a:spcAft>
              <a:buFont typeface="Arial" panose="020B0604020202020204" pitchFamily="34" charset="0"/>
              <a:buNone/>
            </a:pPr>
            <a:r>
              <a:rPr lang="bg" sz="1200" b="1" i="0" u="sng" baseline="0" dirty="0">
                <a:latin typeface="+mj-lt"/>
                <a:ea typeface="Calibri" panose="020F0502020204030204" pitchFamily="34" charset="0"/>
                <a:cs typeface="Times New Roman" panose="02020603050405020304" pitchFamily="18" charset="0"/>
              </a:rPr>
              <a:t>Ръководители на отдели</a:t>
            </a:r>
            <a:endParaRPr lang="bg" sz="1200" b="1" u="sng" dirty="0">
              <a:latin typeface="+mj-lt"/>
              <a:ea typeface="Calibri" panose="020F0502020204030204" pitchFamily="34" charset="0"/>
              <a:cs typeface="Times New Roman" panose="02020603050405020304" pitchFamily="18" charset="0"/>
            </a:endParaRPr>
          </a:p>
          <a:p>
            <a:pPr marL="0" indent="0" algn="just" rtl="0">
              <a:lnSpc>
                <a:spcPct val="107000"/>
              </a:lnSpc>
              <a:spcBef>
                <a:spcPts val="600"/>
              </a:spcBef>
              <a:spcAft>
                <a:spcPts val="800"/>
              </a:spcAft>
              <a:buFont typeface="Arial" panose="020B0604020202020204" pitchFamily="34" charset="0"/>
              <a:buNone/>
            </a:pPr>
            <a:r>
              <a:rPr lang="bg" sz="1100" b="1" i="0" u="none" baseline="0" dirty="0">
                <a:latin typeface="+mj-lt"/>
                <a:ea typeface="Calibri" panose="020F0502020204030204" pitchFamily="34" charset="0"/>
                <a:cs typeface="Times New Roman" panose="02020603050405020304" pitchFamily="18" charset="0"/>
              </a:rPr>
              <a:t>Включването в Мисията на ЕС за градовете е шанс за нашия град да бъде начело на действията по отношение на климата в Европа. С подкрепата от NetZeroCities ще получим достъп до експертен опит и инструменти, които ще ни помогнат да подходим към действията в областта на климата по системен начин. Това ще ни помогне да премахнем комуникационните бариери и да работим с различни екипи, за да ускорим своя преход към неутралност по отношение на климата. Това е и една възможност да се учим от други градове, да споделяме знания и да предприемаме по-бързи действия заедно</a:t>
            </a:r>
            <a:r>
              <a:rPr lang="bg" sz="1200" b="1" i="0" u="none" baseline="0" dirty="0">
                <a:latin typeface="+mj-lt"/>
                <a:ea typeface="Calibri" panose="020F0502020204030204" pitchFamily="34" charset="0"/>
                <a:cs typeface="Times New Roman" panose="02020603050405020304" pitchFamily="18" charset="0"/>
              </a:rPr>
              <a:t>.</a:t>
            </a:r>
          </a:p>
        </p:txBody>
      </p:sp>
      <p:sp>
        <p:nvSpPr>
          <p:cNvPr id="6" name="ZoneTexte 5">
            <a:extLst>
              <a:ext uri="{FF2B5EF4-FFF2-40B4-BE49-F238E27FC236}">
                <a16:creationId xmlns:a16="http://schemas.microsoft.com/office/drawing/2014/main" id="{D4BBBBED-DA40-14C9-116C-00AC9CC5EB13}"/>
              </a:ext>
            </a:extLst>
          </p:cNvPr>
          <p:cNvSpPr txBox="1"/>
          <p:nvPr/>
        </p:nvSpPr>
        <p:spPr>
          <a:xfrm>
            <a:off x="4781547" y="957267"/>
            <a:ext cx="632502" cy="1323439"/>
          </a:xfrm>
          <a:prstGeom prst="rect">
            <a:avLst/>
          </a:prstGeom>
          <a:noFill/>
        </p:spPr>
        <p:txBody>
          <a:bodyPr wrap="square" rtlCol="0">
            <a:spAutoFit/>
          </a:bodyPr>
          <a:lstStyle/>
          <a:p>
            <a:pPr algn="l" rtl="0"/>
            <a:r>
              <a:rPr lang="bg" sz="8000" b="0" i="0" u="none" baseline="0">
                <a:solidFill>
                  <a:schemeClr val="bg1"/>
                </a:solidFill>
              </a:rPr>
              <a:t>"</a:t>
            </a:r>
          </a:p>
        </p:txBody>
      </p:sp>
      <p:sp>
        <p:nvSpPr>
          <p:cNvPr id="8" name="Espace réservé du contenu 2">
            <a:extLst>
              <a:ext uri="{FF2B5EF4-FFF2-40B4-BE49-F238E27FC236}">
                <a16:creationId xmlns:a16="http://schemas.microsoft.com/office/drawing/2014/main" id="{C8BDB3A0-A44C-FA08-1C0A-F226C0B296B5}"/>
              </a:ext>
            </a:extLst>
          </p:cNvPr>
          <p:cNvSpPr txBox="1">
            <a:spLocks/>
          </p:cNvSpPr>
          <p:nvPr/>
        </p:nvSpPr>
        <p:spPr>
          <a:xfrm>
            <a:off x="794797" y="4436998"/>
            <a:ext cx="3866842" cy="2654466"/>
          </a:xfrm>
          <a:prstGeom prst="rect">
            <a:avLst/>
          </a:prstGeom>
        </p:spPr>
        <p:txBody>
          <a:bodyPr numCol="1" spcCol="540000"/>
          <a:lstStyle>
            <a:lvl1pPr marL="251986" indent="-251986" algn="l" defTabSz="1007943" rtl="0" eaLnBrk="1" latinLnBrk="0" hangingPunct="1">
              <a:lnSpc>
                <a:spcPct val="90000"/>
              </a:lnSpc>
              <a:spcBef>
                <a:spcPts val="1102"/>
              </a:spcBef>
              <a:buFont typeface="Arial" panose="020B0604020202020204" pitchFamily="34" charset="0"/>
              <a:buChar char="•"/>
              <a:defRPr sz="2000" kern="1200">
                <a:solidFill>
                  <a:schemeClr val="tx2"/>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1800" kern="1200">
                <a:solidFill>
                  <a:schemeClr val="tx2"/>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1600" kern="1200">
                <a:solidFill>
                  <a:schemeClr val="tx2"/>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400" kern="1200">
                <a:solidFill>
                  <a:schemeClr val="tx2"/>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200" kern="1200">
                <a:solidFill>
                  <a:schemeClr val="tx2"/>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a:lstStyle>
          <a:p>
            <a:pPr marL="0" indent="0" algn="just" rtl="0">
              <a:lnSpc>
                <a:spcPct val="107000"/>
              </a:lnSpc>
              <a:spcAft>
                <a:spcPts val="800"/>
              </a:spcAft>
              <a:buFont typeface="Arial" panose="020B0604020202020204" pitchFamily="34" charset="0"/>
              <a:buNone/>
            </a:pPr>
            <a:r>
              <a:rPr lang="bg" sz="1300" b="1" i="0" u="sng" baseline="0" dirty="0">
                <a:latin typeface="+mj-lt"/>
                <a:ea typeface="Calibri" panose="020F0502020204030204" pitchFamily="34" charset="0"/>
                <a:cs typeface="Times New Roman" panose="02020603050405020304" pitchFamily="18" charset="0"/>
              </a:rPr>
              <a:t>Частен сектор</a:t>
            </a:r>
            <a:endParaRPr lang="bg" sz="1300" b="1" u="sng" dirty="0">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Font typeface="Arial" panose="020B0604020202020204" pitchFamily="34" charset="0"/>
              <a:buNone/>
            </a:pPr>
            <a:r>
              <a:rPr lang="bg" sz="1100" b="1" i="0" u="none" baseline="0" dirty="0">
                <a:latin typeface="+mj-lt"/>
                <a:ea typeface="Calibri" panose="020F0502020204030204" pitchFamily="34" charset="0"/>
                <a:cs typeface="Times New Roman" panose="02020603050405020304" pitchFamily="18" charset="0"/>
              </a:rPr>
              <a:t>Включването в Мисията на ЕС за градовете е шанс за нашия град да бъде начело на действията в областта на климата. Заемете водеща роля: Вие притежавате необходимото влияние, за да допринесете за построяването на бъдещето на градовете и да създадете нови възможности за бизнес. За да постигнем неутралност по отношение на климата до 2030 г., е необходимо да съобразим своите цели и усилия и да работим съвместно</a:t>
            </a:r>
            <a:r>
              <a:rPr lang="bg" sz="1150" b="1" i="0" u="none" baseline="0" dirty="0">
                <a:latin typeface="+mj-lt"/>
                <a:ea typeface="Calibri" panose="020F0502020204030204" pitchFamily="34" charset="0"/>
                <a:cs typeface="Times New Roman" panose="02020603050405020304" pitchFamily="18" charset="0"/>
              </a:rPr>
              <a:t>.</a:t>
            </a:r>
          </a:p>
        </p:txBody>
      </p:sp>
      <p:sp>
        <p:nvSpPr>
          <p:cNvPr id="9" name="ZoneTexte 8">
            <a:extLst>
              <a:ext uri="{FF2B5EF4-FFF2-40B4-BE49-F238E27FC236}">
                <a16:creationId xmlns:a16="http://schemas.microsoft.com/office/drawing/2014/main" id="{1C42EB9A-FB4C-F661-B011-2D75940B1AC2}"/>
              </a:ext>
            </a:extLst>
          </p:cNvPr>
          <p:cNvSpPr txBox="1"/>
          <p:nvPr/>
        </p:nvSpPr>
        <p:spPr>
          <a:xfrm>
            <a:off x="333342" y="4256350"/>
            <a:ext cx="564777" cy="1323439"/>
          </a:xfrm>
          <a:prstGeom prst="rect">
            <a:avLst/>
          </a:prstGeom>
          <a:noFill/>
        </p:spPr>
        <p:txBody>
          <a:bodyPr wrap="square" rtlCol="0">
            <a:spAutoFit/>
          </a:bodyPr>
          <a:lstStyle/>
          <a:p>
            <a:pPr algn="l" rtl="0"/>
            <a:r>
              <a:rPr lang="bg" sz="8000" b="0" i="0" u="none" baseline="0" dirty="0">
                <a:solidFill>
                  <a:schemeClr val="bg1"/>
                </a:solidFill>
              </a:rPr>
              <a:t>"</a:t>
            </a:r>
          </a:p>
        </p:txBody>
      </p:sp>
      <p:sp>
        <p:nvSpPr>
          <p:cNvPr id="2" name="TextBox 1">
            <a:extLst>
              <a:ext uri="{FF2B5EF4-FFF2-40B4-BE49-F238E27FC236}">
                <a16:creationId xmlns:a16="http://schemas.microsoft.com/office/drawing/2014/main" id="{AE306DF4-C9B3-6D3E-54DE-A909F5DDFF6F}"/>
              </a:ext>
            </a:extLst>
          </p:cNvPr>
          <p:cNvSpPr txBox="1"/>
          <p:nvPr/>
        </p:nvSpPr>
        <p:spPr>
          <a:xfrm>
            <a:off x="1158269" y="7091464"/>
            <a:ext cx="7761995" cy="254237"/>
          </a:xfrm>
          <a:prstGeom prst="rect">
            <a:avLst/>
          </a:prstGeom>
          <a:solidFill>
            <a:schemeClr val="bg1"/>
          </a:solid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bg" sz="1052" b="0" i="0" u="none" strike="noStrike" kern="1200" cap="none" spc="0" normalizeH="0" baseline="0">
                <a:ln>
                  <a:noFill/>
                </a:ln>
                <a:solidFill>
                  <a:prstClr val="black"/>
                </a:solidFill>
                <a:effectLst/>
                <a:uLnTx/>
                <a:uFillTx/>
                <a:latin typeface="Arial" panose="020B0604020202020204"/>
                <a:ea typeface="+mn-ea"/>
                <a:cs typeface="+mn-cs"/>
              </a:rPr>
              <a:t>NetZeroCities получи финансиране от програмата на ЕС за научни изследвания и иновации „Хоризонт 2020“ съгласно споразумение за предоставяне на безвъзмездни средства № 101036519.</a:t>
            </a:r>
            <a:endParaRPr kumimoji="0" lang="bg" sz="1052" b="0" i="0" u="none" strike="noStrike" kern="1200" cap="none" spc="0" normalizeH="0" baseline="0" noProof="0" dirty="0">
              <a:ln>
                <a:noFill/>
              </a:ln>
              <a:solidFill>
                <a:prstClr val="black"/>
              </a:solidFill>
              <a:effectLst/>
              <a:uLnTx/>
              <a:uFillTx/>
              <a:latin typeface="Arial" panose="020B0604020202020204"/>
              <a:ea typeface="+mn-ea"/>
              <a:cs typeface="+mn-cs"/>
            </a:endParaRPr>
          </a:p>
        </p:txBody>
      </p:sp>
    </p:spTree>
    <p:extLst>
      <p:ext uri="{BB962C8B-B14F-4D97-AF65-F5344CB8AC3E}">
        <p14:creationId xmlns:p14="http://schemas.microsoft.com/office/powerpoint/2010/main" val="310295613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5CEEEBC-1E71-99DA-809A-C16A4025C890}"/>
              </a:ext>
            </a:extLst>
          </p:cNvPr>
          <p:cNvSpPr>
            <a:spLocks noGrp="1"/>
          </p:cNvSpPr>
          <p:nvPr>
            <p:ph type="ctrTitle"/>
          </p:nvPr>
        </p:nvSpPr>
        <p:spPr>
          <a:xfrm>
            <a:off x="599935" y="3033937"/>
            <a:ext cx="7729005" cy="636161"/>
          </a:xfrm>
        </p:spPr>
        <p:txBody>
          <a:bodyPr/>
          <a:lstStyle/>
          <a:p>
            <a:r>
              <a:rPr lang="en-GB" dirty="0"/>
              <a:t>BO/Bosnian translation</a:t>
            </a:r>
          </a:p>
        </p:txBody>
      </p:sp>
    </p:spTree>
    <p:extLst>
      <p:ext uri="{BB962C8B-B14F-4D97-AF65-F5344CB8AC3E}">
        <p14:creationId xmlns:p14="http://schemas.microsoft.com/office/powerpoint/2010/main" val="71179940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re 6">
            <a:extLst>
              <a:ext uri="{FF2B5EF4-FFF2-40B4-BE49-F238E27FC236}">
                <a16:creationId xmlns:a16="http://schemas.microsoft.com/office/drawing/2014/main" id="{243D4A79-A79C-1F8F-E24D-DA565717CFDE}"/>
              </a:ext>
            </a:extLst>
          </p:cNvPr>
          <p:cNvSpPr>
            <a:spLocks noGrp="1"/>
          </p:cNvSpPr>
          <p:nvPr>
            <p:ph type="ctrTitle"/>
          </p:nvPr>
        </p:nvSpPr>
        <p:spPr>
          <a:xfrm>
            <a:off x="593492" y="142848"/>
            <a:ext cx="9111713" cy="664842"/>
          </a:xfrm>
        </p:spPr>
        <p:txBody>
          <a:bodyPr/>
          <a:lstStyle/>
          <a:p>
            <a:pPr algn="l" rtl="0"/>
            <a:r>
              <a:rPr lang="bs-Latn" sz="3200" b="1" i="0" u="none" baseline="0">
                <a:solidFill>
                  <a:srgbClr val="0D5364"/>
                </a:solidFill>
              </a:rPr>
              <a:t>Kratka </a:t>
            </a:r>
            <a:r>
              <a:rPr lang="bs-Latn" sz="3200" b="1" i="0" u="none" baseline="0"/>
              <a:t>prezentacija</a:t>
            </a:r>
          </a:p>
        </p:txBody>
      </p:sp>
      <p:sp>
        <p:nvSpPr>
          <p:cNvPr id="3" name="Espace réservé du contenu 2">
            <a:extLst>
              <a:ext uri="{FF2B5EF4-FFF2-40B4-BE49-F238E27FC236}">
                <a16:creationId xmlns:a16="http://schemas.microsoft.com/office/drawing/2014/main" id="{03D19ECB-687C-66CD-5642-18F0E5FB2B55}"/>
              </a:ext>
            </a:extLst>
          </p:cNvPr>
          <p:cNvSpPr>
            <a:spLocks noGrp="1"/>
          </p:cNvSpPr>
          <p:nvPr>
            <p:ph idx="1"/>
          </p:nvPr>
        </p:nvSpPr>
        <p:spPr>
          <a:xfrm>
            <a:off x="1158269" y="1111198"/>
            <a:ext cx="6265086" cy="4829155"/>
          </a:xfrm>
        </p:spPr>
        <p:txBody>
          <a:bodyPr numCol="1" spcCol="540000"/>
          <a:lstStyle/>
          <a:p>
            <a:pPr marL="0" indent="0" algn="just" rtl="0">
              <a:lnSpc>
                <a:spcPct val="107000"/>
              </a:lnSpc>
              <a:spcAft>
                <a:spcPts val="800"/>
              </a:spcAft>
              <a:buNone/>
            </a:pPr>
            <a:r>
              <a:rPr lang="bs-Latn" sz="1200" b="1" i="0" u="none" baseline="0" dirty="0">
                <a:effectLst/>
                <a:latin typeface="+mj-lt"/>
                <a:ea typeface="Calibri" panose="020F0502020204030204" pitchFamily="34" charset="0"/>
                <a:cs typeface="Times New Roman" panose="02020603050405020304" pitchFamily="18" charset="0"/>
              </a:rPr>
              <a:t>Klimatske promjene utječu na sve nas i promjene su neizbježne. Ne smijemo ostati pasivni i nositi se s posljedicama. </a:t>
            </a:r>
            <a:r>
              <a:rPr lang="bs-Latn" sz="1200" b="1" i="0" u="none" baseline="0" dirty="0">
                <a:latin typeface="+mj-lt"/>
                <a:ea typeface="Calibri" panose="020F0502020204030204" pitchFamily="34" charset="0"/>
                <a:cs typeface="Times New Roman" panose="02020603050405020304" pitchFamily="18" charset="0"/>
              </a:rPr>
              <a:t>M</a:t>
            </a:r>
            <a:r>
              <a:rPr lang="bs-Latn" sz="1200" b="1" i="0" u="none" baseline="0" dirty="0">
                <a:effectLst/>
                <a:latin typeface="+mj-lt"/>
                <a:ea typeface="Calibri" panose="020F0502020204030204" pitchFamily="34" charset="0"/>
                <a:cs typeface="Times New Roman" panose="02020603050405020304" pitchFamily="18" charset="0"/>
              </a:rPr>
              <a:t>ožemo pokrenuti takve promjene koje će nas spasiti i stvoriti sigurnu i prosperitetnu budućnost za sve.</a:t>
            </a:r>
            <a:endParaRPr lang="bs-Latn" sz="1200" b="1" dirty="0">
              <a:effectLst/>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r>
              <a:rPr lang="bs-Latn" sz="1200" b="1" i="0" u="none" baseline="0" dirty="0">
                <a:effectLst/>
                <a:latin typeface="+mj-lt"/>
                <a:ea typeface="Calibri" panose="020F0502020204030204" pitchFamily="34" charset="0"/>
                <a:cs typeface="Times New Roman" panose="02020603050405020304" pitchFamily="18" charset="0"/>
              </a:rPr>
              <a:t>Znamo da tehnološke inovacije neće biti dovoljne. Moramo promijeniti svoj način života i rada.  To možemo postići samo zajedničkim naporima. Uspjet ćemo tako što ćemo na svemu raditi zajedno, u do sada neviđenoj saradnji i zajedničkim naporima na rješavanju ključnih izazova pred nama.</a:t>
            </a:r>
            <a:endParaRPr lang="bs-Latn" sz="1200" b="1" dirty="0">
              <a:effectLst/>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r>
              <a:rPr lang="bs-Latn" sz="1200" b="1" i="0" u="none" baseline="0" dirty="0">
                <a:effectLst/>
                <a:latin typeface="+mj-lt"/>
                <a:ea typeface="Calibri" panose="020F0502020204030204" pitchFamily="34" charset="0"/>
                <a:cs typeface="Times New Roman" panose="02020603050405020304" pitchFamily="18" charset="0"/>
              </a:rPr>
              <a:t>Pridruživanjem Misiji gradova EU, udružujemo se sa drugim ambicioznim evropskim gradovima kako bismo bili jedan od prvih 100 gradova koji će do 2030. godine postići klimatsku neutralnost. Uz podršku Platforme misije kojom upravlja NetZeroCities, ubrzati ćemo tu transformaciju testiranjem novih načina rada i finansiranjem svog kolektivnog djelovanja, pronalaženjem odgovora na teška pitanja, zajedno sa stručnjacima i kolegama. </a:t>
            </a:r>
            <a:endParaRPr lang="bs-Latn" sz="1200" b="1" dirty="0">
              <a:effectLst/>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r>
              <a:rPr lang="bs-Latn" sz="1200" b="1" i="0" u="none" baseline="0" dirty="0">
                <a:effectLst/>
                <a:latin typeface="+mj-lt"/>
                <a:ea typeface="Calibri" panose="020F0502020204030204" pitchFamily="34" charset="0"/>
                <a:cs typeface="Times New Roman" panose="02020603050405020304" pitchFamily="18" charset="0"/>
              </a:rPr>
              <a:t>Mobilisat ćemo jak međusektorski tim da vodi i zagovara ovu promjenu, preispitujući našu ulogu, radikalno mijenjajući način na koji pristupamo finansijama, nabavci i saradnji. </a:t>
            </a:r>
          </a:p>
          <a:p>
            <a:pPr marL="0" indent="0" algn="just" rtl="0">
              <a:lnSpc>
                <a:spcPct val="107000"/>
              </a:lnSpc>
              <a:spcAft>
                <a:spcPts val="800"/>
              </a:spcAft>
              <a:buNone/>
            </a:pPr>
            <a:r>
              <a:rPr lang="bs-Latn" sz="1200" b="1" i="0" u="none" baseline="0" dirty="0">
                <a:latin typeface="+mj-lt"/>
                <a:ea typeface="Calibri" panose="020F0502020204030204" pitchFamily="34" charset="0"/>
                <a:cs typeface="Times New Roman" panose="02020603050405020304" pitchFamily="18" charset="0"/>
              </a:rPr>
              <a:t>Ovaj kolektivni poduhvat pomoći će nam da izgradimo bolju budućnost za sve u našem gradu. Osim u oblasti klime, on će donijeti pozitivne promjene i u načinu našeg života i rada, poboljšavajući transport, zgradarstvo, energetske sisteme, naše zdravlje i još mnogo toga.</a:t>
            </a:r>
            <a:r>
              <a:rPr lang="bs-Latn" sz="1200" b="1" i="0" u="none" baseline="0" dirty="0">
                <a:effectLst/>
                <a:latin typeface="+mj-lt"/>
                <a:ea typeface="Calibri" panose="020F0502020204030204" pitchFamily="34" charset="0"/>
                <a:cs typeface="Times New Roman" panose="02020603050405020304" pitchFamily="18" charset="0"/>
              </a:rPr>
              <a:t> Kako bismo to postigli, uspostavljat ćemo dugoročna partnerstva sa preduzećima, građanima i lokalnim akterima, umnožavajući broj aktera koji će biti s nama na tom putu.</a:t>
            </a:r>
          </a:p>
          <a:p>
            <a:pPr marL="0" indent="0" algn="just" rtl="0">
              <a:lnSpc>
                <a:spcPct val="107000"/>
              </a:lnSpc>
              <a:spcAft>
                <a:spcPts val="800"/>
              </a:spcAft>
              <a:buNone/>
            </a:pPr>
            <a:endParaRPr lang="bs-Latn" sz="1200" b="1" dirty="0">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endParaRPr lang="bs-Latn" sz="1200" b="1" dirty="0">
              <a:latin typeface="+mj-lt"/>
              <a:ea typeface="Calibri" panose="020F0502020204030204" pitchFamily="34" charset="0"/>
              <a:cs typeface="Times New Roman" panose="02020603050405020304" pitchFamily="18" charset="0"/>
            </a:endParaRPr>
          </a:p>
        </p:txBody>
      </p:sp>
      <p:pic>
        <p:nvPicPr>
          <p:cNvPr id="10" name="Image 9">
            <a:extLst>
              <a:ext uri="{FF2B5EF4-FFF2-40B4-BE49-F238E27FC236}">
                <a16:creationId xmlns:a16="http://schemas.microsoft.com/office/drawing/2014/main" id="{DF907714-F33B-E7E5-92DE-ADAFDF3CF4C6}"/>
              </a:ext>
            </a:extLst>
          </p:cNvPr>
          <p:cNvPicPr>
            <a:picLocks noChangeAspect="1"/>
          </p:cNvPicPr>
          <p:nvPr/>
        </p:nvPicPr>
        <p:blipFill rotWithShape="1">
          <a:blip r:embed="rId2">
            <a:extLst>
              <a:ext uri="{28A0092B-C50C-407E-A947-70E740481C1C}">
                <a14:useLocalDpi xmlns:a14="http://schemas.microsoft.com/office/drawing/2010/main" val="0"/>
              </a:ext>
            </a:extLst>
          </a:blip>
          <a:srcRect b="15025"/>
          <a:stretch/>
        </p:blipFill>
        <p:spPr>
          <a:xfrm>
            <a:off x="7828288" y="4023834"/>
            <a:ext cx="3410513" cy="2898075"/>
          </a:xfrm>
          <a:prstGeom prst="rect">
            <a:avLst/>
          </a:prstGeom>
        </p:spPr>
      </p:pic>
      <p:sp>
        <p:nvSpPr>
          <p:cNvPr id="11" name="ZoneTexte 10">
            <a:extLst>
              <a:ext uri="{FF2B5EF4-FFF2-40B4-BE49-F238E27FC236}">
                <a16:creationId xmlns:a16="http://schemas.microsoft.com/office/drawing/2014/main" id="{2F8F1830-1156-559F-854A-01D629622690}"/>
              </a:ext>
            </a:extLst>
          </p:cNvPr>
          <p:cNvSpPr txBox="1"/>
          <p:nvPr/>
        </p:nvSpPr>
        <p:spPr>
          <a:xfrm>
            <a:off x="593492" y="782825"/>
            <a:ext cx="564777" cy="1631216"/>
          </a:xfrm>
          <a:prstGeom prst="rect">
            <a:avLst/>
          </a:prstGeom>
          <a:noFill/>
        </p:spPr>
        <p:txBody>
          <a:bodyPr wrap="square" rtlCol="0">
            <a:spAutoFit/>
          </a:bodyPr>
          <a:lstStyle/>
          <a:p>
            <a:pPr algn="l" rtl="0"/>
            <a:r>
              <a:rPr lang="bs-Latn" sz="10000" b="0" i="0" u="none" baseline="0">
                <a:solidFill>
                  <a:schemeClr val="bg1"/>
                </a:solidFill>
              </a:rPr>
              <a:t>"</a:t>
            </a:r>
          </a:p>
        </p:txBody>
      </p:sp>
      <p:sp>
        <p:nvSpPr>
          <p:cNvPr id="2" name="TextBox 1">
            <a:extLst>
              <a:ext uri="{FF2B5EF4-FFF2-40B4-BE49-F238E27FC236}">
                <a16:creationId xmlns:a16="http://schemas.microsoft.com/office/drawing/2014/main" id="{BD174913-544A-72B0-7827-D056AB12B2B6}"/>
              </a:ext>
            </a:extLst>
          </p:cNvPr>
          <p:cNvSpPr txBox="1"/>
          <p:nvPr/>
        </p:nvSpPr>
        <p:spPr>
          <a:xfrm>
            <a:off x="1158269" y="7091464"/>
            <a:ext cx="7761995" cy="254237"/>
          </a:xfrm>
          <a:prstGeom prst="rect">
            <a:avLst/>
          </a:prstGeom>
          <a:solidFill>
            <a:schemeClr val="bg1"/>
          </a:solid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bs-Latn" sz="1052" b="0" i="0" u="none" strike="noStrike" kern="1200" cap="none" spc="0" normalizeH="0" baseline="0">
                <a:ln>
                  <a:noFill/>
                </a:ln>
                <a:solidFill>
                  <a:prstClr val="black"/>
                </a:solidFill>
                <a:effectLst/>
                <a:uLnTx/>
                <a:uFillTx/>
                <a:latin typeface="Arial" panose="020B0604020202020204"/>
                <a:ea typeface="+mn-ea"/>
                <a:cs typeface="+mn-cs"/>
              </a:rPr>
              <a:t>Projekat NetZeroCities dobio je sredstva iz programa za istraživanje i inovacije H2020 na osnovu ugovora o dodjeli bespovratnih sredstava br. 101036519.</a:t>
            </a:r>
            <a:endParaRPr kumimoji="0" lang="bs-Latn" sz="1052" b="0" i="0" u="none" strike="noStrike" kern="1200" cap="none" spc="0" normalizeH="0" baseline="0" noProof="0" dirty="0">
              <a:ln>
                <a:noFill/>
              </a:ln>
              <a:solidFill>
                <a:prstClr val="black"/>
              </a:solidFill>
              <a:effectLst/>
              <a:uLnTx/>
              <a:uFillTx/>
              <a:latin typeface="Arial" panose="020B0604020202020204"/>
              <a:ea typeface="+mn-ea"/>
              <a:cs typeface="+mn-cs"/>
            </a:endParaRPr>
          </a:p>
        </p:txBody>
      </p:sp>
    </p:spTree>
    <p:extLst>
      <p:ext uri="{BB962C8B-B14F-4D97-AF65-F5344CB8AC3E}">
        <p14:creationId xmlns:p14="http://schemas.microsoft.com/office/powerpoint/2010/main" val="410878618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re 6">
            <a:extLst>
              <a:ext uri="{FF2B5EF4-FFF2-40B4-BE49-F238E27FC236}">
                <a16:creationId xmlns:a16="http://schemas.microsoft.com/office/drawing/2014/main" id="{243D4A79-A79C-1F8F-E24D-DA565717CFDE}"/>
              </a:ext>
            </a:extLst>
          </p:cNvPr>
          <p:cNvSpPr>
            <a:spLocks noGrp="1"/>
          </p:cNvSpPr>
          <p:nvPr>
            <p:ph type="ctrTitle"/>
          </p:nvPr>
        </p:nvSpPr>
        <p:spPr>
          <a:xfrm>
            <a:off x="333342" y="226635"/>
            <a:ext cx="9111713" cy="664842"/>
          </a:xfrm>
        </p:spPr>
        <p:txBody>
          <a:bodyPr/>
          <a:lstStyle/>
          <a:p>
            <a:pPr algn="l" rtl="0"/>
            <a:r>
              <a:rPr lang="bs-Latn" sz="3200" b="1" i="0" u="none" baseline="0"/>
              <a:t>Kratka prezentacija</a:t>
            </a:r>
          </a:p>
        </p:txBody>
      </p:sp>
      <p:sp>
        <p:nvSpPr>
          <p:cNvPr id="3" name="Espace réservé du contenu 2">
            <a:extLst>
              <a:ext uri="{FF2B5EF4-FFF2-40B4-BE49-F238E27FC236}">
                <a16:creationId xmlns:a16="http://schemas.microsoft.com/office/drawing/2014/main" id="{03D19ECB-687C-66CD-5642-18F0E5FB2B55}"/>
              </a:ext>
            </a:extLst>
          </p:cNvPr>
          <p:cNvSpPr>
            <a:spLocks noGrp="1"/>
          </p:cNvSpPr>
          <p:nvPr>
            <p:ph idx="1"/>
          </p:nvPr>
        </p:nvSpPr>
        <p:spPr>
          <a:xfrm>
            <a:off x="790502" y="1682234"/>
            <a:ext cx="3866842" cy="2127098"/>
          </a:xfrm>
        </p:spPr>
        <p:txBody>
          <a:bodyPr numCol="1" spcCol="540000"/>
          <a:lstStyle/>
          <a:p>
            <a:pPr marL="0" indent="0" algn="just" rtl="0">
              <a:lnSpc>
                <a:spcPct val="107000"/>
              </a:lnSpc>
              <a:spcAft>
                <a:spcPts val="800"/>
              </a:spcAft>
              <a:buNone/>
            </a:pPr>
            <a:r>
              <a:rPr lang="bs-Latn" sz="1400" b="1" i="0" u="sng" baseline="0">
                <a:effectLst/>
                <a:latin typeface="+mj-lt"/>
                <a:ea typeface="Calibri" panose="020F0502020204030204" pitchFamily="34" charset="0"/>
                <a:cs typeface="Times New Roman" panose="02020603050405020304" pitchFamily="18" charset="0"/>
              </a:rPr>
              <a:t>Građani</a:t>
            </a:r>
          </a:p>
          <a:p>
            <a:pPr marL="0" indent="0" algn="just" rtl="0">
              <a:lnSpc>
                <a:spcPct val="107000"/>
              </a:lnSpc>
              <a:spcAft>
                <a:spcPts val="800"/>
              </a:spcAft>
              <a:buNone/>
            </a:pPr>
            <a:r>
              <a:rPr lang="bs-Latn" sz="1200" b="1" i="0" u="none" baseline="0">
                <a:latin typeface="+mj-lt"/>
                <a:ea typeface="Calibri" panose="020F0502020204030204" pitchFamily="34" charset="0"/>
                <a:cs typeface="Times New Roman" panose="02020603050405020304" pitchFamily="18" charset="0"/>
              </a:rPr>
              <a:t>Pridruživanje Misiji gradova EU pruža našem gradu priliku da bude predvodnik klimatskih mjera. Prijeći ćemo na klimatsku neutralnost na inkluzivan način, nikoga ne izostavljajući. Radimo na tome da izgradimo bolji grad i da poboljšamo svakodnevni život svih građana u pogledu transporta, energije, zdravstva i još mnogo toga. Za uspeh te tranzicije potrebni ste vi! Konsultovat ćemo građane kako bismo u svakom koraku uvažavali njihove potrebe i ideje.</a:t>
            </a:r>
            <a:endParaRPr lang="bs-Latn" sz="1200" b="1">
              <a:effectLst/>
              <a:latin typeface="+mj-lt"/>
              <a:ea typeface="Calibri" panose="020F0502020204030204" pitchFamily="34" charset="0"/>
              <a:cs typeface="Times New Roman" panose="02020603050405020304" pitchFamily="18" charset="0"/>
            </a:endParaRPr>
          </a:p>
        </p:txBody>
      </p:sp>
      <p:sp>
        <p:nvSpPr>
          <p:cNvPr id="11" name="ZoneTexte 10">
            <a:extLst>
              <a:ext uri="{FF2B5EF4-FFF2-40B4-BE49-F238E27FC236}">
                <a16:creationId xmlns:a16="http://schemas.microsoft.com/office/drawing/2014/main" id="{2F8F1830-1156-559F-854A-01D629622690}"/>
              </a:ext>
            </a:extLst>
          </p:cNvPr>
          <p:cNvSpPr txBox="1"/>
          <p:nvPr/>
        </p:nvSpPr>
        <p:spPr>
          <a:xfrm>
            <a:off x="317572" y="1410754"/>
            <a:ext cx="564777" cy="1323439"/>
          </a:xfrm>
          <a:prstGeom prst="rect">
            <a:avLst/>
          </a:prstGeom>
          <a:noFill/>
        </p:spPr>
        <p:txBody>
          <a:bodyPr wrap="square" rtlCol="0">
            <a:spAutoFit/>
          </a:bodyPr>
          <a:lstStyle/>
          <a:p>
            <a:pPr algn="l" rtl="0"/>
            <a:r>
              <a:rPr lang="bs-Latn" sz="8000" b="0" i="0" u="none" baseline="0">
                <a:solidFill>
                  <a:schemeClr val="bg1"/>
                </a:solidFill>
              </a:rPr>
              <a:t>"</a:t>
            </a:r>
          </a:p>
        </p:txBody>
      </p:sp>
      <p:sp>
        <p:nvSpPr>
          <p:cNvPr id="4" name="Espace réservé du texte 10">
            <a:extLst>
              <a:ext uri="{FF2B5EF4-FFF2-40B4-BE49-F238E27FC236}">
                <a16:creationId xmlns:a16="http://schemas.microsoft.com/office/drawing/2014/main" id="{67F2D915-7D6D-CFB7-5D20-3CDB6BB445E1}"/>
              </a:ext>
            </a:extLst>
          </p:cNvPr>
          <p:cNvSpPr txBox="1">
            <a:spLocks/>
          </p:cNvSpPr>
          <p:nvPr/>
        </p:nvSpPr>
        <p:spPr>
          <a:xfrm>
            <a:off x="333342" y="907144"/>
            <a:ext cx="6770663" cy="423665"/>
          </a:xfrm>
          <a:prstGeom prst="rect">
            <a:avLst/>
          </a:prstGeom>
        </p:spPr>
        <p:txBody>
          <a:bodyPr/>
          <a:lstStyle>
            <a:lvl1pPr marL="251986" indent="-251986" algn="l" defTabSz="1007943" rtl="0" eaLnBrk="1" latinLnBrk="0" hangingPunct="1">
              <a:lnSpc>
                <a:spcPct val="90000"/>
              </a:lnSpc>
              <a:spcBef>
                <a:spcPts val="1102"/>
              </a:spcBef>
              <a:buFont typeface="Arial" panose="020B0604020202020204" pitchFamily="34" charset="0"/>
              <a:buChar char="•"/>
              <a:defRPr sz="3086" kern="1200">
                <a:solidFill>
                  <a:schemeClr val="tx1"/>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2646" kern="1200">
                <a:solidFill>
                  <a:schemeClr val="tx1"/>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2205" kern="1200">
                <a:solidFill>
                  <a:schemeClr val="tx1"/>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a:lstStyle>
          <a:p>
            <a:pPr marL="0" indent="0" algn="l" rtl="0">
              <a:buNone/>
            </a:pPr>
            <a:r>
              <a:rPr lang="bs-Latn" sz="2000" b="1" i="0" u="none" baseline="0">
                <a:solidFill>
                  <a:schemeClr val="accent4"/>
                </a:solidFill>
              </a:rPr>
              <a:t>Prilagođavanje govora različitim vrstama publike</a:t>
            </a:r>
          </a:p>
        </p:txBody>
      </p:sp>
      <p:sp>
        <p:nvSpPr>
          <p:cNvPr id="5" name="Espace réservé du contenu 2">
            <a:extLst>
              <a:ext uri="{FF2B5EF4-FFF2-40B4-BE49-F238E27FC236}">
                <a16:creationId xmlns:a16="http://schemas.microsoft.com/office/drawing/2014/main" id="{A37ABC56-C5F1-2859-ADD0-E37DC8DE7831}"/>
              </a:ext>
            </a:extLst>
          </p:cNvPr>
          <p:cNvSpPr txBox="1">
            <a:spLocks/>
          </p:cNvSpPr>
          <p:nvPr/>
        </p:nvSpPr>
        <p:spPr>
          <a:xfrm>
            <a:off x="5213767" y="1619448"/>
            <a:ext cx="5031445" cy="4879675"/>
          </a:xfrm>
          <a:prstGeom prst="rect">
            <a:avLst/>
          </a:prstGeom>
        </p:spPr>
        <p:txBody>
          <a:bodyPr numCol="1" spcCol="540000"/>
          <a:lstStyle>
            <a:lvl1pPr marL="251986" indent="-251986" algn="l" defTabSz="1007943" rtl="0" eaLnBrk="1" latinLnBrk="0" hangingPunct="1">
              <a:lnSpc>
                <a:spcPct val="90000"/>
              </a:lnSpc>
              <a:spcBef>
                <a:spcPts val="1102"/>
              </a:spcBef>
              <a:buFont typeface="Arial" panose="020B0604020202020204" pitchFamily="34" charset="0"/>
              <a:buChar char="•"/>
              <a:defRPr sz="2000" kern="1200">
                <a:solidFill>
                  <a:schemeClr val="tx2"/>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1800" kern="1200">
                <a:solidFill>
                  <a:schemeClr val="tx2"/>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1600" kern="1200">
                <a:solidFill>
                  <a:schemeClr val="tx2"/>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400" kern="1200">
                <a:solidFill>
                  <a:schemeClr val="tx2"/>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200" kern="1200">
                <a:solidFill>
                  <a:schemeClr val="tx2"/>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a:lstStyle>
          <a:p>
            <a:pPr marL="0" indent="0" algn="just" rtl="0">
              <a:lnSpc>
                <a:spcPct val="107000"/>
              </a:lnSpc>
              <a:spcAft>
                <a:spcPts val="800"/>
              </a:spcAft>
              <a:buFont typeface="Arial" panose="020B0604020202020204" pitchFamily="34" charset="0"/>
              <a:buNone/>
            </a:pPr>
            <a:r>
              <a:rPr lang="bs-Latn" sz="1400" b="1" i="0" u="sng" baseline="0">
                <a:latin typeface="+mj-lt"/>
                <a:ea typeface="Calibri" panose="020F0502020204030204" pitchFamily="34" charset="0"/>
                <a:cs typeface="Times New Roman" panose="02020603050405020304" pitchFamily="18" charset="0"/>
              </a:rPr>
              <a:t>Izabrani zvaničnici i rukovodioci službi u vašem gradu</a:t>
            </a:r>
          </a:p>
          <a:p>
            <a:pPr marL="0" indent="0" algn="just" rtl="0">
              <a:lnSpc>
                <a:spcPct val="107000"/>
              </a:lnSpc>
              <a:spcAft>
                <a:spcPts val="600"/>
              </a:spcAft>
              <a:buFont typeface="Arial" panose="020B0604020202020204" pitchFamily="34" charset="0"/>
              <a:buNone/>
            </a:pPr>
            <a:r>
              <a:rPr lang="bs-Latn" sz="1200" b="1" i="0" u="sng" baseline="0">
                <a:latin typeface="+mj-lt"/>
                <a:ea typeface="Calibri" panose="020F0502020204030204" pitchFamily="34" charset="0"/>
                <a:cs typeface="Times New Roman" panose="02020603050405020304" pitchFamily="18" charset="0"/>
              </a:rPr>
              <a:t>Izabrani zvaničnici</a:t>
            </a:r>
            <a:endParaRPr lang="bs-Latn" sz="1200" b="1" u="sng">
              <a:latin typeface="+mj-lt"/>
              <a:ea typeface="Calibri" panose="020F0502020204030204" pitchFamily="34" charset="0"/>
              <a:cs typeface="Times New Roman" panose="02020603050405020304" pitchFamily="18" charset="0"/>
            </a:endParaRPr>
          </a:p>
          <a:p>
            <a:pPr marL="0" indent="0" algn="just" rtl="0">
              <a:lnSpc>
                <a:spcPct val="107000"/>
              </a:lnSpc>
              <a:spcBef>
                <a:spcPts val="600"/>
              </a:spcBef>
              <a:spcAft>
                <a:spcPts val="800"/>
              </a:spcAft>
              <a:buFont typeface="Arial" panose="020B0604020202020204" pitchFamily="34" charset="0"/>
              <a:buNone/>
            </a:pPr>
            <a:r>
              <a:rPr lang="bs-Latn" sz="1200" b="1" i="0" u="none" baseline="0">
                <a:latin typeface="+mj-lt"/>
                <a:ea typeface="Calibri" panose="020F0502020204030204" pitchFamily="34" charset="0"/>
                <a:cs typeface="Times New Roman" panose="02020603050405020304" pitchFamily="18" charset="0"/>
              </a:rPr>
              <a:t>Pridruživanje Misiji gradova EU pruža našem gradu priliku da bude predvodnik klimatskih mjera u Evropi. Dio smo ambicioznog transformativnog pokreta gradova, koji svojim primjerom pokazuje kako obezbijediti inkluzivnu, naprednu i održivu budućnost otpornu na klimatske promjene. To će pomoći našem gradu da pređe na klimatsku neutralnost, na integrisan i inkluzivan način, ponovo se povezujući sa građanima i angažujući privatni sektor. Učešće u Misiji pokrenut će mogućnosti finansiranja i investicije, omogućavajući pravednu tranziciju koja će doprinijeti kako klimatskoj tako i socijalnoj koheziji. </a:t>
            </a:r>
          </a:p>
          <a:p>
            <a:pPr marL="0" indent="0" algn="just" rtl="0">
              <a:lnSpc>
                <a:spcPct val="107000"/>
              </a:lnSpc>
              <a:spcAft>
                <a:spcPts val="600"/>
              </a:spcAft>
              <a:buFont typeface="Arial" panose="020B0604020202020204" pitchFamily="34" charset="0"/>
              <a:buNone/>
            </a:pPr>
            <a:r>
              <a:rPr lang="bs-Latn" sz="1200" b="1" i="0" u="sng" baseline="0">
                <a:latin typeface="+mj-lt"/>
                <a:ea typeface="Calibri" panose="020F0502020204030204" pitchFamily="34" charset="0"/>
                <a:cs typeface="Times New Roman" panose="02020603050405020304" pitchFamily="18" charset="0"/>
              </a:rPr>
              <a:t>Rukovodioci službi</a:t>
            </a:r>
            <a:endParaRPr lang="bs-Latn" sz="1200" b="1" u="sng">
              <a:latin typeface="+mj-lt"/>
              <a:ea typeface="Calibri" panose="020F0502020204030204" pitchFamily="34" charset="0"/>
              <a:cs typeface="Times New Roman" panose="02020603050405020304" pitchFamily="18" charset="0"/>
            </a:endParaRPr>
          </a:p>
          <a:p>
            <a:pPr marL="0" indent="0" algn="just" rtl="0">
              <a:lnSpc>
                <a:spcPct val="107000"/>
              </a:lnSpc>
              <a:spcBef>
                <a:spcPts val="600"/>
              </a:spcBef>
              <a:spcAft>
                <a:spcPts val="800"/>
              </a:spcAft>
              <a:buFont typeface="Arial" panose="020B0604020202020204" pitchFamily="34" charset="0"/>
              <a:buNone/>
            </a:pPr>
            <a:r>
              <a:rPr lang="bs-Latn" sz="1200" b="1" i="0" u="none" baseline="0">
                <a:latin typeface="+mj-lt"/>
                <a:ea typeface="Calibri" panose="020F0502020204030204" pitchFamily="34" charset="0"/>
                <a:cs typeface="Times New Roman" panose="02020603050405020304" pitchFamily="18" charset="0"/>
              </a:rPr>
              <a:t>Pridruživanje Misiji gradova EU pruža našem gradu priliku da bude predvodnik klimatskih mjera u Evropi. Pomoću NetZeroCities, dobit ćemo pristup stručnim znanjima i alatima koji će nam pomoći da pristupimo klimatskim mjerama na sistemski način. To će pomoći u prevazilaženju mentaliteta silosa i međutimskom radu, radi bržeg prelaska na klimatsku neutralnost. Ovo je i prilika za učenje od drugih gradova, razmjenu znanja i mogućnost da se zajednički radi brže.</a:t>
            </a:r>
          </a:p>
        </p:txBody>
      </p:sp>
      <p:sp>
        <p:nvSpPr>
          <p:cNvPr id="6" name="ZoneTexte 5">
            <a:extLst>
              <a:ext uri="{FF2B5EF4-FFF2-40B4-BE49-F238E27FC236}">
                <a16:creationId xmlns:a16="http://schemas.microsoft.com/office/drawing/2014/main" id="{D4BBBBED-DA40-14C9-116C-00AC9CC5EB13}"/>
              </a:ext>
            </a:extLst>
          </p:cNvPr>
          <p:cNvSpPr txBox="1"/>
          <p:nvPr/>
        </p:nvSpPr>
        <p:spPr>
          <a:xfrm>
            <a:off x="4781547" y="1336644"/>
            <a:ext cx="632502" cy="1323439"/>
          </a:xfrm>
          <a:prstGeom prst="rect">
            <a:avLst/>
          </a:prstGeom>
          <a:noFill/>
        </p:spPr>
        <p:txBody>
          <a:bodyPr wrap="square" rtlCol="0">
            <a:spAutoFit/>
          </a:bodyPr>
          <a:lstStyle/>
          <a:p>
            <a:pPr algn="l" rtl="0"/>
            <a:r>
              <a:rPr lang="bs-Latn" sz="8000" b="0" i="0" u="none" baseline="0">
                <a:solidFill>
                  <a:schemeClr val="bg1"/>
                </a:solidFill>
              </a:rPr>
              <a:t>"</a:t>
            </a:r>
          </a:p>
        </p:txBody>
      </p:sp>
      <p:sp>
        <p:nvSpPr>
          <p:cNvPr id="8" name="Espace réservé du contenu 2">
            <a:extLst>
              <a:ext uri="{FF2B5EF4-FFF2-40B4-BE49-F238E27FC236}">
                <a16:creationId xmlns:a16="http://schemas.microsoft.com/office/drawing/2014/main" id="{C8BDB3A0-A44C-FA08-1C0A-F226C0B296B5}"/>
              </a:ext>
            </a:extLst>
          </p:cNvPr>
          <p:cNvSpPr txBox="1">
            <a:spLocks/>
          </p:cNvSpPr>
          <p:nvPr/>
        </p:nvSpPr>
        <p:spPr>
          <a:xfrm>
            <a:off x="790502" y="4170589"/>
            <a:ext cx="3866842" cy="1906629"/>
          </a:xfrm>
          <a:prstGeom prst="rect">
            <a:avLst/>
          </a:prstGeom>
        </p:spPr>
        <p:txBody>
          <a:bodyPr numCol="1" spcCol="540000"/>
          <a:lstStyle>
            <a:lvl1pPr marL="251986" indent="-251986" algn="l" defTabSz="1007943" rtl="0" eaLnBrk="1" latinLnBrk="0" hangingPunct="1">
              <a:lnSpc>
                <a:spcPct val="90000"/>
              </a:lnSpc>
              <a:spcBef>
                <a:spcPts val="1102"/>
              </a:spcBef>
              <a:buFont typeface="Arial" panose="020B0604020202020204" pitchFamily="34" charset="0"/>
              <a:buChar char="•"/>
              <a:defRPr sz="2000" kern="1200">
                <a:solidFill>
                  <a:schemeClr val="tx2"/>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1800" kern="1200">
                <a:solidFill>
                  <a:schemeClr val="tx2"/>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1600" kern="1200">
                <a:solidFill>
                  <a:schemeClr val="tx2"/>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400" kern="1200">
                <a:solidFill>
                  <a:schemeClr val="tx2"/>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200" kern="1200">
                <a:solidFill>
                  <a:schemeClr val="tx2"/>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a:lstStyle>
          <a:p>
            <a:pPr marL="0" indent="0" algn="just" rtl="0">
              <a:lnSpc>
                <a:spcPct val="107000"/>
              </a:lnSpc>
              <a:spcAft>
                <a:spcPts val="800"/>
              </a:spcAft>
              <a:buFont typeface="Arial" panose="020B0604020202020204" pitchFamily="34" charset="0"/>
              <a:buNone/>
            </a:pPr>
            <a:r>
              <a:rPr lang="bs-Latn" sz="1400" b="1" i="0" u="sng" baseline="0">
                <a:latin typeface="+mj-lt"/>
                <a:ea typeface="Calibri" panose="020F0502020204030204" pitchFamily="34" charset="0"/>
                <a:cs typeface="Times New Roman" panose="02020603050405020304" pitchFamily="18" charset="0"/>
              </a:rPr>
              <a:t>Privatni sektor</a:t>
            </a:r>
            <a:endParaRPr lang="bs-Latn" sz="1400" b="1" u="sng">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Font typeface="Arial" panose="020B0604020202020204" pitchFamily="34" charset="0"/>
              <a:buNone/>
            </a:pPr>
            <a:r>
              <a:rPr lang="bs-Latn" sz="1200" b="1" i="0" u="none" baseline="0">
                <a:latin typeface="+mj-lt"/>
                <a:ea typeface="Calibri" panose="020F0502020204030204" pitchFamily="34" charset="0"/>
                <a:cs typeface="Times New Roman" panose="02020603050405020304" pitchFamily="18" charset="0"/>
              </a:rPr>
              <a:t>Pridruživanje Misiji gradova EU pruža našem gradu priliku da bude predvodnik klimatskih mjera. Budite ispred svih: vi imate moć da doprinesete izgradnji budućnosti gradova i otvorite nove poslovne prilike. Kako bi se klimatska neutralnost postigla do 2030. godine, moramo uskladiti naše ciljeve i napore i raditi zajedno.</a:t>
            </a:r>
          </a:p>
        </p:txBody>
      </p:sp>
      <p:sp>
        <p:nvSpPr>
          <p:cNvPr id="9" name="ZoneTexte 8">
            <a:extLst>
              <a:ext uri="{FF2B5EF4-FFF2-40B4-BE49-F238E27FC236}">
                <a16:creationId xmlns:a16="http://schemas.microsoft.com/office/drawing/2014/main" id="{1C42EB9A-FB4C-F661-B011-2D75940B1AC2}"/>
              </a:ext>
            </a:extLst>
          </p:cNvPr>
          <p:cNvSpPr txBox="1"/>
          <p:nvPr/>
        </p:nvSpPr>
        <p:spPr>
          <a:xfrm>
            <a:off x="333342" y="3925609"/>
            <a:ext cx="564777" cy="1323439"/>
          </a:xfrm>
          <a:prstGeom prst="rect">
            <a:avLst/>
          </a:prstGeom>
          <a:noFill/>
        </p:spPr>
        <p:txBody>
          <a:bodyPr wrap="square" rtlCol="0">
            <a:spAutoFit/>
          </a:bodyPr>
          <a:lstStyle/>
          <a:p>
            <a:pPr algn="l" rtl="0"/>
            <a:r>
              <a:rPr lang="bs-Latn" sz="8000" b="0" i="0" u="none" baseline="0">
                <a:solidFill>
                  <a:schemeClr val="bg1"/>
                </a:solidFill>
              </a:rPr>
              <a:t>"</a:t>
            </a:r>
          </a:p>
        </p:txBody>
      </p:sp>
      <p:sp>
        <p:nvSpPr>
          <p:cNvPr id="2" name="TextBox 1">
            <a:extLst>
              <a:ext uri="{FF2B5EF4-FFF2-40B4-BE49-F238E27FC236}">
                <a16:creationId xmlns:a16="http://schemas.microsoft.com/office/drawing/2014/main" id="{AE306DF4-C9B3-6D3E-54DE-A909F5DDFF6F}"/>
              </a:ext>
            </a:extLst>
          </p:cNvPr>
          <p:cNvSpPr txBox="1"/>
          <p:nvPr/>
        </p:nvSpPr>
        <p:spPr>
          <a:xfrm>
            <a:off x="1158269" y="7091464"/>
            <a:ext cx="7761995" cy="254237"/>
          </a:xfrm>
          <a:prstGeom prst="rect">
            <a:avLst/>
          </a:prstGeom>
          <a:solidFill>
            <a:schemeClr val="bg1"/>
          </a:solid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bs-Latn" sz="1052" b="0" i="0" u="none" strike="noStrike" kern="1200" cap="none" spc="0" normalizeH="0" baseline="0">
                <a:ln>
                  <a:noFill/>
                </a:ln>
                <a:solidFill>
                  <a:prstClr val="black"/>
                </a:solidFill>
                <a:effectLst/>
                <a:uLnTx/>
                <a:uFillTx/>
                <a:latin typeface="Arial" panose="020B0604020202020204"/>
                <a:ea typeface="+mn-ea"/>
                <a:cs typeface="+mn-cs"/>
              </a:rPr>
              <a:t>Projekat NetZeroCities dobio je sredstva iz programa za istraživanje i inovacije H2020 na osnovu ugovora o dodjeli bespovratnih sredstava br. 101036519.</a:t>
            </a:r>
            <a:endParaRPr kumimoji="0" lang="bs-Latn" sz="1052" b="0" i="0" u="none" strike="noStrike" kern="1200" cap="none" spc="0" normalizeH="0" baseline="0" noProof="0" dirty="0">
              <a:ln>
                <a:noFill/>
              </a:ln>
              <a:solidFill>
                <a:prstClr val="black"/>
              </a:solidFill>
              <a:effectLst/>
              <a:uLnTx/>
              <a:uFillTx/>
              <a:latin typeface="Arial" panose="020B0604020202020204"/>
              <a:ea typeface="+mn-ea"/>
              <a:cs typeface="+mn-cs"/>
            </a:endParaRPr>
          </a:p>
        </p:txBody>
      </p:sp>
    </p:spTree>
    <p:extLst>
      <p:ext uri="{BB962C8B-B14F-4D97-AF65-F5344CB8AC3E}">
        <p14:creationId xmlns:p14="http://schemas.microsoft.com/office/powerpoint/2010/main" val="24068781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5CEEEBC-1E71-99DA-809A-C16A4025C890}"/>
              </a:ext>
            </a:extLst>
          </p:cNvPr>
          <p:cNvSpPr>
            <a:spLocks noGrp="1"/>
          </p:cNvSpPr>
          <p:nvPr>
            <p:ph type="ctrTitle"/>
          </p:nvPr>
        </p:nvSpPr>
        <p:spPr>
          <a:xfrm>
            <a:off x="599935" y="3033937"/>
            <a:ext cx="7729005" cy="636161"/>
          </a:xfrm>
        </p:spPr>
        <p:txBody>
          <a:bodyPr/>
          <a:lstStyle/>
          <a:p>
            <a:r>
              <a:rPr lang="en-GB" dirty="0"/>
              <a:t>CZ/Czech translation</a:t>
            </a:r>
          </a:p>
        </p:txBody>
      </p:sp>
    </p:spTree>
    <p:extLst>
      <p:ext uri="{BB962C8B-B14F-4D97-AF65-F5344CB8AC3E}">
        <p14:creationId xmlns:p14="http://schemas.microsoft.com/office/powerpoint/2010/main" val="244340414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re 6">
            <a:extLst>
              <a:ext uri="{FF2B5EF4-FFF2-40B4-BE49-F238E27FC236}">
                <a16:creationId xmlns:a16="http://schemas.microsoft.com/office/drawing/2014/main" id="{243D4A79-A79C-1F8F-E24D-DA565717CFDE}"/>
              </a:ext>
            </a:extLst>
          </p:cNvPr>
          <p:cNvSpPr>
            <a:spLocks noGrp="1"/>
          </p:cNvSpPr>
          <p:nvPr>
            <p:ph type="ctrTitle"/>
          </p:nvPr>
        </p:nvSpPr>
        <p:spPr>
          <a:xfrm>
            <a:off x="593492" y="142848"/>
            <a:ext cx="9111713" cy="664842"/>
          </a:xfrm>
        </p:spPr>
        <p:txBody>
          <a:bodyPr/>
          <a:lstStyle/>
          <a:p>
            <a:pPr algn="l" rtl="0"/>
            <a:r>
              <a:rPr lang="cs" sz="3200" b="1" i="0" u="none" baseline="0">
                <a:solidFill>
                  <a:srgbClr val="0D5364"/>
                </a:solidFill>
              </a:rPr>
              <a:t>Stručná </a:t>
            </a:r>
            <a:r>
              <a:rPr lang="cs" sz="3200" b="1" i="0" u="none" baseline="0"/>
              <a:t>prezentace</a:t>
            </a:r>
          </a:p>
        </p:txBody>
      </p:sp>
      <p:sp>
        <p:nvSpPr>
          <p:cNvPr id="3" name="Espace réservé du contenu 2">
            <a:extLst>
              <a:ext uri="{FF2B5EF4-FFF2-40B4-BE49-F238E27FC236}">
                <a16:creationId xmlns:a16="http://schemas.microsoft.com/office/drawing/2014/main" id="{03D19ECB-687C-66CD-5642-18F0E5FB2B55}"/>
              </a:ext>
            </a:extLst>
          </p:cNvPr>
          <p:cNvSpPr>
            <a:spLocks noGrp="1"/>
          </p:cNvSpPr>
          <p:nvPr>
            <p:ph idx="1"/>
          </p:nvPr>
        </p:nvSpPr>
        <p:spPr>
          <a:xfrm>
            <a:off x="1158269" y="1266845"/>
            <a:ext cx="6265086" cy="4829155"/>
          </a:xfrm>
        </p:spPr>
        <p:txBody>
          <a:bodyPr numCol="1" spcCol="540000"/>
          <a:lstStyle/>
          <a:p>
            <a:pPr marL="0" indent="0" algn="just" rtl="0">
              <a:lnSpc>
                <a:spcPct val="107000"/>
              </a:lnSpc>
              <a:spcAft>
                <a:spcPts val="800"/>
              </a:spcAft>
              <a:buNone/>
            </a:pPr>
            <a:r>
              <a:rPr lang="cs" sz="1200" b="1" i="0" u="none" baseline="0" dirty="0">
                <a:effectLst/>
                <a:latin typeface="+mj-lt"/>
                <a:ea typeface="Calibri" panose="020F0502020204030204" pitchFamily="34" charset="0"/>
                <a:cs typeface="Times New Roman" panose="02020603050405020304" pitchFamily="18" charset="0"/>
              </a:rPr>
              <a:t>Změna klimatu se týká nás všech a je nutné na ni reagovat. Nemůžeme zůstat pasivní a jen se vyrovnávat s následky. Můžeme iniciovat změnu, která nás zachrání a vytvoří bezpečnou a prosperující budoucnost pro všechny.</a:t>
            </a:r>
            <a:endParaRPr lang="cs" sz="1200" b="1" dirty="0">
              <a:effectLst/>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r>
              <a:rPr lang="cs" sz="1200" b="1" i="0" u="none" baseline="0" dirty="0">
                <a:effectLst/>
                <a:latin typeface="+mj-lt"/>
                <a:ea typeface="Calibri" panose="020F0502020204030204" pitchFamily="34" charset="0"/>
                <a:cs typeface="Times New Roman" panose="02020603050405020304" pitchFamily="18" charset="0"/>
              </a:rPr>
              <a:t>Víme, že technické inovace nebudou stačit. Musíme změnit způsob, jak žijeme a pracujeme.  Tento úkol můžeme zvládnout pouze společným úsilím. Uspějeme, když to všechno uděláme společně, v bezprecedentní spolupráci a s vynaložením společného úsilí ve vztahu k hlavním výzvám, které před námi leží.</a:t>
            </a:r>
            <a:endParaRPr lang="cs" sz="1200" b="1" dirty="0">
              <a:effectLst/>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r>
              <a:rPr lang="cs" sz="1200" b="1" i="0" u="none" baseline="0" dirty="0">
                <a:effectLst/>
                <a:latin typeface="+mj-lt"/>
                <a:ea typeface="Calibri" panose="020F0502020204030204" pitchFamily="34" charset="0"/>
                <a:cs typeface="Times New Roman" panose="02020603050405020304" pitchFamily="18" charset="0"/>
              </a:rPr>
              <a:t>Připojením k Misi EU „Města“ spojujeme své síly s dalšími ambiciózními evropskými městy, abychom byli mezi první stovkou měst, která do roku 2030 dosáhnou klimatické neutrality. S podporou platformy mise, kterou spravuje projekt NetZeroCities, urychlíme tuto transformaci testováním nových způsobů práce a financováním našeho společného postupu, abychom společně s odborníky a kolegy vyřešili náročné otázky. </a:t>
            </a:r>
            <a:endParaRPr lang="cs" sz="1200" b="1" dirty="0">
              <a:effectLst/>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r>
              <a:rPr lang="cs" sz="1200" b="1" i="0" u="none" baseline="0" dirty="0">
                <a:effectLst/>
                <a:latin typeface="+mj-lt"/>
                <a:ea typeface="Calibri" panose="020F0502020204030204" pitchFamily="34" charset="0"/>
                <a:cs typeface="Times New Roman" panose="02020603050405020304" pitchFamily="18" charset="0"/>
              </a:rPr>
              <a:t>Zmobilizujeme silný meziodvětvový tým, který se postaví do čela této změny a bude ji prosazovat, přehodnotí naši roli a radikálně změní způsob financování, zadávání veřejných zakázek a spolupráce. </a:t>
            </a:r>
          </a:p>
          <a:p>
            <a:pPr marL="0" indent="0" algn="just" rtl="0">
              <a:lnSpc>
                <a:spcPct val="107000"/>
              </a:lnSpc>
              <a:spcAft>
                <a:spcPts val="800"/>
              </a:spcAft>
              <a:buNone/>
            </a:pPr>
            <a:r>
              <a:rPr lang="cs" sz="1200" b="1" i="0" u="none" baseline="0" dirty="0">
                <a:latin typeface="+mj-lt"/>
                <a:ea typeface="Calibri" panose="020F0502020204030204" pitchFamily="34" charset="0"/>
                <a:cs typeface="Times New Roman" panose="02020603050405020304" pitchFamily="18" charset="0"/>
              </a:rPr>
              <a:t>Toto společné úsilí nám pomůže vybudovat lepší budoucnost pro všechny v našem městě. Kromě klimatu pozitivně změní také způsob, jak žijeme a pracujeme, protože zlepší dopravu, budovy, energetické systémy, naše zdraví a mnoho dalšího.</a:t>
            </a:r>
            <a:r>
              <a:rPr lang="cs" sz="1200" b="1" i="0" u="none" baseline="0" dirty="0">
                <a:effectLst/>
                <a:latin typeface="+mj-lt"/>
                <a:ea typeface="Calibri" panose="020F0502020204030204" pitchFamily="34" charset="0"/>
                <a:cs typeface="Times New Roman" panose="02020603050405020304" pitchFamily="18" charset="0"/>
              </a:rPr>
              <a:t> Abychom toho dosáhli, budeme dlouhodobě spolupracovat s podniky, občany a místními aktéry, a znásobíme tak počet subjektů, které s námi po této cestě půjdou.</a:t>
            </a:r>
          </a:p>
          <a:p>
            <a:pPr marL="0" indent="0" algn="just" rtl="0">
              <a:lnSpc>
                <a:spcPct val="107000"/>
              </a:lnSpc>
              <a:spcAft>
                <a:spcPts val="800"/>
              </a:spcAft>
              <a:buNone/>
            </a:pPr>
            <a:endParaRPr lang="cs" sz="1200" b="1" dirty="0">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endParaRPr lang="cs" sz="1200" b="1" dirty="0">
              <a:latin typeface="+mj-lt"/>
              <a:ea typeface="Calibri" panose="020F0502020204030204" pitchFamily="34" charset="0"/>
              <a:cs typeface="Times New Roman" panose="02020603050405020304" pitchFamily="18" charset="0"/>
            </a:endParaRPr>
          </a:p>
        </p:txBody>
      </p:sp>
      <p:pic>
        <p:nvPicPr>
          <p:cNvPr id="10" name="Image 9">
            <a:extLst>
              <a:ext uri="{FF2B5EF4-FFF2-40B4-BE49-F238E27FC236}">
                <a16:creationId xmlns:a16="http://schemas.microsoft.com/office/drawing/2014/main" id="{DF907714-F33B-E7E5-92DE-ADAFDF3CF4C6}"/>
              </a:ext>
            </a:extLst>
          </p:cNvPr>
          <p:cNvPicPr>
            <a:picLocks noChangeAspect="1"/>
          </p:cNvPicPr>
          <p:nvPr/>
        </p:nvPicPr>
        <p:blipFill rotWithShape="1">
          <a:blip r:embed="rId2">
            <a:extLst>
              <a:ext uri="{28A0092B-C50C-407E-A947-70E740481C1C}">
                <a14:useLocalDpi xmlns:a14="http://schemas.microsoft.com/office/drawing/2010/main" val="0"/>
              </a:ext>
            </a:extLst>
          </a:blip>
          <a:srcRect b="15025"/>
          <a:stretch/>
        </p:blipFill>
        <p:spPr>
          <a:xfrm>
            <a:off x="7828288" y="4023834"/>
            <a:ext cx="3410513" cy="2898075"/>
          </a:xfrm>
          <a:prstGeom prst="rect">
            <a:avLst/>
          </a:prstGeom>
        </p:spPr>
      </p:pic>
      <p:sp>
        <p:nvSpPr>
          <p:cNvPr id="11" name="ZoneTexte 10">
            <a:extLst>
              <a:ext uri="{FF2B5EF4-FFF2-40B4-BE49-F238E27FC236}">
                <a16:creationId xmlns:a16="http://schemas.microsoft.com/office/drawing/2014/main" id="{2F8F1830-1156-559F-854A-01D629622690}"/>
              </a:ext>
            </a:extLst>
          </p:cNvPr>
          <p:cNvSpPr txBox="1"/>
          <p:nvPr/>
        </p:nvSpPr>
        <p:spPr>
          <a:xfrm>
            <a:off x="593492" y="938472"/>
            <a:ext cx="564777" cy="1631216"/>
          </a:xfrm>
          <a:prstGeom prst="rect">
            <a:avLst/>
          </a:prstGeom>
          <a:noFill/>
        </p:spPr>
        <p:txBody>
          <a:bodyPr wrap="square" rtlCol="0">
            <a:spAutoFit/>
          </a:bodyPr>
          <a:lstStyle/>
          <a:p>
            <a:pPr algn="l" rtl="0"/>
            <a:r>
              <a:rPr lang="cs" sz="10000" b="0" i="0" u="none" baseline="0">
                <a:solidFill>
                  <a:schemeClr val="bg1"/>
                </a:solidFill>
              </a:rPr>
              <a:t>"</a:t>
            </a:r>
          </a:p>
        </p:txBody>
      </p:sp>
      <p:sp>
        <p:nvSpPr>
          <p:cNvPr id="2" name="TextBox 1">
            <a:extLst>
              <a:ext uri="{FF2B5EF4-FFF2-40B4-BE49-F238E27FC236}">
                <a16:creationId xmlns:a16="http://schemas.microsoft.com/office/drawing/2014/main" id="{BD174913-544A-72B0-7827-D056AB12B2B6}"/>
              </a:ext>
            </a:extLst>
          </p:cNvPr>
          <p:cNvSpPr txBox="1"/>
          <p:nvPr/>
        </p:nvSpPr>
        <p:spPr>
          <a:xfrm>
            <a:off x="1158269" y="7091464"/>
            <a:ext cx="7761995" cy="254237"/>
          </a:xfrm>
          <a:prstGeom prst="rect">
            <a:avLst/>
          </a:prstGeom>
          <a:solidFill>
            <a:schemeClr val="bg1"/>
          </a:solid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cs" sz="1052" b="0" i="0" u="none" strike="noStrike" kern="1200" cap="none" spc="0" normalizeH="0" baseline="0">
                <a:ln>
                  <a:noFill/>
                </a:ln>
                <a:solidFill>
                  <a:prstClr val="black"/>
                </a:solidFill>
                <a:effectLst/>
                <a:uLnTx/>
                <a:uFillTx/>
                <a:latin typeface="Arial" panose="020B0604020202020204"/>
                <a:ea typeface="+mn-ea"/>
                <a:cs typeface="+mn-cs"/>
              </a:rPr>
              <a:t>Projekt NetZeroCities získal financování z programu Horizont 2020 pro výzkum a inovace na základě grantové smlouvy č. 101036519.</a:t>
            </a:r>
            <a:endParaRPr kumimoji="0" lang="cs" sz="1052" b="0" i="0" u="none" strike="noStrike" kern="1200" cap="none" spc="0" normalizeH="0" baseline="0" noProof="0" dirty="0">
              <a:ln>
                <a:noFill/>
              </a:ln>
              <a:solidFill>
                <a:prstClr val="black"/>
              </a:solidFill>
              <a:effectLst/>
              <a:uLnTx/>
              <a:uFillTx/>
              <a:latin typeface="Arial" panose="020B0604020202020204"/>
              <a:ea typeface="+mn-ea"/>
              <a:cs typeface="+mn-cs"/>
            </a:endParaRPr>
          </a:p>
        </p:txBody>
      </p:sp>
    </p:spTree>
    <p:extLst>
      <p:ext uri="{BB962C8B-B14F-4D97-AF65-F5344CB8AC3E}">
        <p14:creationId xmlns:p14="http://schemas.microsoft.com/office/powerpoint/2010/main" val="211564113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re 6">
            <a:extLst>
              <a:ext uri="{FF2B5EF4-FFF2-40B4-BE49-F238E27FC236}">
                <a16:creationId xmlns:a16="http://schemas.microsoft.com/office/drawing/2014/main" id="{243D4A79-A79C-1F8F-E24D-DA565717CFDE}"/>
              </a:ext>
            </a:extLst>
          </p:cNvPr>
          <p:cNvSpPr>
            <a:spLocks noGrp="1"/>
          </p:cNvSpPr>
          <p:nvPr>
            <p:ph type="ctrTitle"/>
          </p:nvPr>
        </p:nvSpPr>
        <p:spPr>
          <a:xfrm>
            <a:off x="333342" y="226635"/>
            <a:ext cx="9111713" cy="664842"/>
          </a:xfrm>
        </p:spPr>
        <p:txBody>
          <a:bodyPr/>
          <a:lstStyle/>
          <a:p>
            <a:pPr algn="l" rtl="0"/>
            <a:r>
              <a:rPr lang="cs" sz="3200" b="1" i="0" u="none" baseline="0"/>
              <a:t>Stručná prezentace</a:t>
            </a:r>
          </a:p>
        </p:txBody>
      </p:sp>
      <p:sp>
        <p:nvSpPr>
          <p:cNvPr id="3" name="Espace réservé du contenu 2">
            <a:extLst>
              <a:ext uri="{FF2B5EF4-FFF2-40B4-BE49-F238E27FC236}">
                <a16:creationId xmlns:a16="http://schemas.microsoft.com/office/drawing/2014/main" id="{03D19ECB-687C-66CD-5642-18F0E5FB2B55}"/>
              </a:ext>
            </a:extLst>
          </p:cNvPr>
          <p:cNvSpPr>
            <a:spLocks noGrp="1"/>
          </p:cNvSpPr>
          <p:nvPr>
            <p:ph idx="1"/>
          </p:nvPr>
        </p:nvSpPr>
        <p:spPr>
          <a:xfrm>
            <a:off x="790502" y="1351490"/>
            <a:ext cx="3866842" cy="2127098"/>
          </a:xfrm>
        </p:spPr>
        <p:txBody>
          <a:bodyPr numCol="1" spcCol="540000"/>
          <a:lstStyle/>
          <a:p>
            <a:pPr marL="0" indent="0" algn="just" rtl="0">
              <a:lnSpc>
                <a:spcPct val="107000"/>
              </a:lnSpc>
              <a:spcAft>
                <a:spcPts val="800"/>
              </a:spcAft>
              <a:buNone/>
            </a:pPr>
            <a:r>
              <a:rPr lang="cs" sz="1400" b="1" i="0" u="sng" baseline="0" dirty="0">
                <a:effectLst/>
                <a:latin typeface="+mj-lt"/>
                <a:ea typeface="Calibri" panose="020F0502020204030204" pitchFamily="34" charset="0"/>
                <a:cs typeface="Times New Roman" panose="02020603050405020304" pitchFamily="18" charset="0"/>
              </a:rPr>
              <a:t>Občané</a:t>
            </a:r>
          </a:p>
          <a:p>
            <a:pPr marL="0" indent="0" algn="just" rtl="0">
              <a:lnSpc>
                <a:spcPct val="107000"/>
              </a:lnSpc>
              <a:spcAft>
                <a:spcPts val="800"/>
              </a:spcAft>
              <a:buNone/>
            </a:pPr>
            <a:r>
              <a:rPr lang="cs" sz="1200" b="1" i="0" u="none" baseline="0" dirty="0">
                <a:latin typeface="+mj-lt"/>
                <a:ea typeface="Calibri" panose="020F0502020204030204" pitchFamily="34" charset="0"/>
                <a:cs typeface="Times New Roman" panose="02020603050405020304" pitchFamily="18" charset="0"/>
              </a:rPr>
              <a:t>Připojení k Misi EU „Města“ je pro naše město příležitostí postavit se do první linie opatření přijímaných v oblasti klimatu. Na klimatickou neutralitu přejdeme inkluzivním způsobem a nikoho nenecháme stranou. Pracujeme na budování lepšího města a zlepšování každodenního života pro všechny v oblasti dopravy, energetiky, zdraví a mnoha dalších. A potřebujeme vás k tomu, aby byl tento přechod úspěšný! S občany budeme konzultovat jejich potřeby a nápady, abychom je mohli začlenit do každého kroku této cesty.</a:t>
            </a:r>
            <a:endParaRPr lang="cs" sz="1200" b="1" dirty="0">
              <a:effectLst/>
              <a:latin typeface="+mj-lt"/>
              <a:ea typeface="Calibri" panose="020F0502020204030204" pitchFamily="34" charset="0"/>
              <a:cs typeface="Times New Roman" panose="02020603050405020304" pitchFamily="18" charset="0"/>
            </a:endParaRPr>
          </a:p>
        </p:txBody>
      </p:sp>
      <p:sp>
        <p:nvSpPr>
          <p:cNvPr id="11" name="ZoneTexte 10">
            <a:extLst>
              <a:ext uri="{FF2B5EF4-FFF2-40B4-BE49-F238E27FC236}">
                <a16:creationId xmlns:a16="http://schemas.microsoft.com/office/drawing/2014/main" id="{2F8F1830-1156-559F-854A-01D629622690}"/>
              </a:ext>
            </a:extLst>
          </p:cNvPr>
          <p:cNvSpPr txBox="1"/>
          <p:nvPr/>
        </p:nvSpPr>
        <p:spPr>
          <a:xfrm>
            <a:off x="317572" y="1080010"/>
            <a:ext cx="564777" cy="1323439"/>
          </a:xfrm>
          <a:prstGeom prst="rect">
            <a:avLst/>
          </a:prstGeom>
          <a:noFill/>
        </p:spPr>
        <p:txBody>
          <a:bodyPr wrap="square" rtlCol="0">
            <a:spAutoFit/>
          </a:bodyPr>
          <a:lstStyle/>
          <a:p>
            <a:pPr algn="l" rtl="0"/>
            <a:r>
              <a:rPr lang="cs" sz="8000" b="0" i="0" u="none" baseline="0">
                <a:solidFill>
                  <a:schemeClr val="bg1"/>
                </a:solidFill>
              </a:rPr>
              <a:t>"</a:t>
            </a:r>
          </a:p>
        </p:txBody>
      </p:sp>
      <p:sp>
        <p:nvSpPr>
          <p:cNvPr id="4" name="Espace réservé du texte 10">
            <a:extLst>
              <a:ext uri="{FF2B5EF4-FFF2-40B4-BE49-F238E27FC236}">
                <a16:creationId xmlns:a16="http://schemas.microsoft.com/office/drawing/2014/main" id="{67F2D915-7D6D-CFB7-5D20-3CDB6BB445E1}"/>
              </a:ext>
            </a:extLst>
          </p:cNvPr>
          <p:cNvSpPr txBox="1">
            <a:spLocks/>
          </p:cNvSpPr>
          <p:nvPr/>
        </p:nvSpPr>
        <p:spPr>
          <a:xfrm>
            <a:off x="333342" y="907144"/>
            <a:ext cx="6770663" cy="423665"/>
          </a:xfrm>
          <a:prstGeom prst="rect">
            <a:avLst/>
          </a:prstGeom>
        </p:spPr>
        <p:txBody>
          <a:bodyPr/>
          <a:lstStyle>
            <a:lvl1pPr marL="251986" indent="-251986" algn="l" defTabSz="1007943" rtl="0" eaLnBrk="1" latinLnBrk="0" hangingPunct="1">
              <a:lnSpc>
                <a:spcPct val="90000"/>
              </a:lnSpc>
              <a:spcBef>
                <a:spcPts val="1102"/>
              </a:spcBef>
              <a:buFont typeface="Arial" panose="020B0604020202020204" pitchFamily="34" charset="0"/>
              <a:buChar char="•"/>
              <a:defRPr sz="3086" kern="1200">
                <a:solidFill>
                  <a:schemeClr val="tx1"/>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2646" kern="1200">
                <a:solidFill>
                  <a:schemeClr val="tx1"/>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2205" kern="1200">
                <a:solidFill>
                  <a:schemeClr val="tx1"/>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a:lstStyle>
          <a:p>
            <a:pPr marL="0" indent="0" algn="l" rtl="0">
              <a:buNone/>
            </a:pPr>
            <a:r>
              <a:rPr lang="cs" sz="2000" b="1" i="0" u="none" baseline="0">
                <a:solidFill>
                  <a:schemeClr val="accent4"/>
                </a:solidFill>
              </a:rPr>
              <a:t>Přizpůsobte svůj projev různým typům posluchačů</a:t>
            </a:r>
          </a:p>
        </p:txBody>
      </p:sp>
      <p:sp>
        <p:nvSpPr>
          <p:cNvPr id="5" name="Espace réservé du contenu 2">
            <a:extLst>
              <a:ext uri="{FF2B5EF4-FFF2-40B4-BE49-F238E27FC236}">
                <a16:creationId xmlns:a16="http://schemas.microsoft.com/office/drawing/2014/main" id="{A37ABC56-C5F1-2859-ADD0-E37DC8DE7831}"/>
              </a:ext>
            </a:extLst>
          </p:cNvPr>
          <p:cNvSpPr txBox="1">
            <a:spLocks/>
          </p:cNvSpPr>
          <p:nvPr/>
        </p:nvSpPr>
        <p:spPr>
          <a:xfrm>
            <a:off x="5213767" y="1317889"/>
            <a:ext cx="5031445" cy="4879675"/>
          </a:xfrm>
          <a:prstGeom prst="rect">
            <a:avLst/>
          </a:prstGeom>
        </p:spPr>
        <p:txBody>
          <a:bodyPr numCol="1" spcCol="540000"/>
          <a:lstStyle>
            <a:lvl1pPr marL="251986" indent="-251986" algn="l" defTabSz="1007943" rtl="0" eaLnBrk="1" latinLnBrk="0" hangingPunct="1">
              <a:lnSpc>
                <a:spcPct val="90000"/>
              </a:lnSpc>
              <a:spcBef>
                <a:spcPts val="1102"/>
              </a:spcBef>
              <a:buFont typeface="Arial" panose="020B0604020202020204" pitchFamily="34" charset="0"/>
              <a:buChar char="•"/>
              <a:defRPr sz="2000" kern="1200">
                <a:solidFill>
                  <a:schemeClr val="tx2"/>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1800" kern="1200">
                <a:solidFill>
                  <a:schemeClr val="tx2"/>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1600" kern="1200">
                <a:solidFill>
                  <a:schemeClr val="tx2"/>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400" kern="1200">
                <a:solidFill>
                  <a:schemeClr val="tx2"/>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200" kern="1200">
                <a:solidFill>
                  <a:schemeClr val="tx2"/>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a:lstStyle>
          <a:p>
            <a:pPr marL="0" indent="0" algn="just" rtl="0">
              <a:lnSpc>
                <a:spcPct val="107000"/>
              </a:lnSpc>
              <a:spcAft>
                <a:spcPts val="800"/>
              </a:spcAft>
              <a:buFont typeface="Arial" panose="020B0604020202020204" pitchFamily="34" charset="0"/>
              <a:buNone/>
            </a:pPr>
            <a:r>
              <a:rPr lang="cs" sz="1400" b="1" i="0" u="sng" baseline="0" dirty="0">
                <a:latin typeface="+mj-lt"/>
                <a:ea typeface="Calibri" panose="020F0502020204030204" pitchFamily="34" charset="0"/>
                <a:cs typeface="Times New Roman" panose="02020603050405020304" pitchFamily="18" charset="0"/>
              </a:rPr>
              <a:t>Volení zástupci a vedoucí odborů ve vašem městě</a:t>
            </a:r>
          </a:p>
          <a:p>
            <a:pPr marL="0" indent="0" algn="just" rtl="0">
              <a:lnSpc>
                <a:spcPct val="107000"/>
              </a:lnSpc>
              <a:spcAft>
                <a:spcPts val="600"/>
              </a:spcAft>
              <a:buFont typeface="Arial" panose="020B0604020202020204" pitchFamily="34" charset="0"/>
              <a:buNone/>
            </a:pPr>
            <a:r>
              <a:rPr lang="cs" sz="1200" b="1" i="0" u="sng" baseline="0" dirty="0">
                <a:latin typeface="+mj-lt"/>
                <a:ea typeface="Calibri" panose="020F0502020204030204" pitchFamily="34" charset="0"/>
                <a:cs typeface="Times New Roman" panose="02020603050405020304" pitchFamily="18" charset="0"/>
              </a:rPr>
              <a:t>Volení zástupci</a:t>
            </a:r>
            <a:endParaRPr lang="cs" sz="1200" b="1" u="sng" dirty="0">
              <a:latin typeface="+mj-lt"/>
              <a:ea typeface="Calibri" panose="020F0502020204030204" pitchFamily="34" charset="0"/>
              <a:cs typeface="Times New Roman" panose="02020603050405020304" pitchFamily="18" charset="0"/>
            </a:endParaRPr>
          </a:p>
          <a:p>
            <a:pPr marL="0" indent="0" algn="just" rtl="0">
              <a:lnSpc>
                <a:spcPct val="107000"/>
              </a:lnSpc>
              <a:spcBef>
                <a:spcPts val="600"/>
              </a:spcBef>
              <a:spcAft>
                <a:spcPts val="800"/>
              </a:spcAft>
              <a:buFont typeface="Arial" panose="020B0604020202020204" pitchFamily="34" charset="0"/>
              <a:buNone/>
            </a:pPr>
            <a:r>
              <a:rPr lang="cs" sz="1200" b="1" i="0" u="none" baseline="0" dirty="0">
                <a:latin typeface="+mj-lt"/>
                <a:ea typeface="Calibri" panose="020F0502020204030204" pitchFamily="34" charset="0"/>
                <a:cs typeface="Times New Roman" panose="02020603050405020304" pitchFamily="18" charset="0"/>
              </a:rPr>
              <a:t>Připojení k Misi EU „Města“ je pro naše město příležitostí postavit se do první linie opatření, která jsou v Evropě přijímána v oblasti klimatu. Jsme součástí ambiciózního transformačního hnutí měst, které ukazuje cestu k inkluzivní, prosperující, klimaticky odolné a udržitelné budoucnosti. To pomůže našemu městu přejít na klimatickou neutralitu integrovaným a inkluzivním způsobem, znovu navázat vztah s občany a zapojit soukromý sektor. Účast v této misi podpoří možnosti financování a investic a umožní spravedlivý přechod, který bude přínosem jak pro klima, tak pro sociální soudržnost. </a:t>
            </a:r>
          </a:p>
          <a:p>
            <a:pPr marL="0" indent="0" algn="just" rtl="0">
              <a:lnSpc>
                <a:spcPct val="107000"/>
              </a:lnSpc>
              <a:spcAft>
                <a:spcPts val="600"/>
              </a:spcAft>
              <a:buFont typeface="Arial" panose="020B0604020202020204" pitchFamily="34" charset="0"/>
              <a:buNone/>
            </a:pPr>
            <a:r>
              <a:rPr lang="cs" sz="1200" b="1" i="0" u="sng" baseline="0" dirty="0">
                <a:latin typeface="+mj-lt"/>
                <a:ea typeface="Calibri" panose="020F0502020204030204" pitchFamily="34" charset="0"/>
                <a:cs typeface="Times New Roman" panose="02020603050405020304" pitchFamily="18" charset="0"/>
              </a:rPr>
              <a:t>Vedoucí odborů</a:t>
            </a:r>
            <a:endParaRPr lang="cs" sz="1200" b="1" u="sng" dirty="0">
              <a:latin typeface="+mj-lt"/>
              <a:ea typeface="Calibri" panose="020F0502020204030204" pitchFamily="34" charset="0"/>
              <a:cs typeface="Times New Roman" panose="02020603050405020304" pitchFamily="18" charset="0"/>
            </a:endParaRPr>
          </a:p>
          <a:p>
            <a:pPr marL="0" indent="0" algn="just" rtl="0">
              <a:lnSpc>
                <a:spcPct val="107000"/>
              </a:lnSpc>
              <a:spcBef>
                <a:spcPts val="600"/>
              </a:spcBef>
              <a:spcAft>
                <a:spcPts val="800"/>
              </a:spcAft>
              <a:buFont typeface="Arial" panose="020B0604020202020204" pitchFamily="34" charset="0"/>
              <a:buNone/>
            </a:pPr>
            <a:r>
              <a:rPr lang="cs" sz="1200" b="1" i="0" u="none" baseline="0" dirty="0">
                <a:latin typeface="+mj-lt"/>
                <a:ea typeface="Calibri" panose="020F0502020204030204" pitchFamily="34" charset="0"/>
                <a:cs typeface="Times New Roman" panose="02020603050405020304" pitchFamily="18" charset="0"/>
              </a:rPr>
              <a:t>Připojení k Misi EU „Města“ je pro naše město příležitostí postavit se do první linie opatření, která jsou v Evropě přijímána v oblasti klimatu. S podporou projektu NetZeroCities získáme přístup k odborným znalostem a nástrojům, které nám pomohou přistupovat k opatřením v oblasti klimatu systematicky. To nám pomůže odbourávat vzájemné rozpory a pracovat napříč různými týmy, abychom urychlili přechod ke klimatické neutralitě. Je to také příležitost učit se od ostatních měst, sdílet znalosti a společně dosáhnout rychlejšího pokroku.</a:t>
            </a:r>
          </a:p>
        </p:txBody>
      </p:sp>
      <p:sp>
        <p:nvSpPr>
          <p:cNvPr id="6" name="ZoneTexte 5">
            <a:extLst>
              <a:ext uri="{FF2B5EF4-FFF2-40B4-BE49-F238E27FC236}">
                <a16:creationId xmlns:a16="http://schemas.microsoft.com/office/drawing/2014/main" id="{D4BBBBED-DA40-14C9-116C-00AC9CC5EB13}"/>
              </a:ext>
            </a:extLst>
          </p:cNvPr>
          <p:cNvSpPr txBox="1"/>
          <p:nvPr/>
        </p:nvSpPr>
        <p:spPr>
          <a:xfrm>
            <a:off x="4781547" y="1035085"/>
            <a:ext cx="632502" cy="1323439"/>
          </a:xfrm>
          <a:prstGeom prst="rect">
            <a:avLst/>
          </a:prstGeom>
          <a:noFill/>
        </p:spPr>
        <p:txBody>
          <a:bodyPr wrap="square" rtlCol="0">
            <a:spAutoFit/>
          </a:bodyPr>
          <a:lstStyle/>
          <a:p>
            <a:pPr algn="l" rtl="0"/>
            <a:r>
              <a:rPr lang="cs" sz="8000" b="0" i="0" u="none" baseline="0">
                <a:solidFill>
                  <a:schemeClr val="bg1"/>
                </a:solidFill>
              </a:rPr>
              <a:t>"</a:t>
            </a:r>
          </a:p>
        </p:txBody>
      </p:sp>
      <p:sp>
        <p:nvSpPr>
          <p:cNvPr id="8" name="Espace réservé du contenu 2">
            <a:extLst>
              <a:ext uri="{FF2B5EF4-FFF2-40B4-BE49-F238E27FC236}">
                <a16:creationId xmlns:a16="http://schemas.microsoft.com/office/drawing/2014/main" id="{C8BDB3A0-A44C-FA08-1C0A-F226C0B296B5}"/>
              </a:ext>
            </a:extLst>
          </p:cNvPr>
          <p:cNvSpPr txBox="1">
            <a:spLocks/>
          </p:cNvSpPr>
          <p:nvPr/>
        </p:nvSpPr>
        <p:spPr>
          <a:xfrm>
            <a:off x="790502" y="4170589"/>
            <a:ext cx="3866842" cy="1906629"/>
          </a:xfrm>
          <a:prstGeom prst="rect">
            <a:avLst/>
          </a:prstGeom>
        </p:spPr>
        <p:txBody>
          <a:bodyPr numCol="1" spcCol="540000"/>
          <a:lstStyle>
            <a:lvl1pPr marL="251986" indent="-251986" algn="l" defTabSz="1007943" rtl="0" eaLnBrk="1" latinLnBrk="0" hangingPunct="1">
              <a:lnSpc>
                <a:spcPct val="90000"/>
              </a:lnSpc>
              <a:spcBef>
                <a:spcPts val="1102"/>
              </a:spcBef>
              <a:buFont typeface="Arial" panose="020B0604020202020204" pitchFamily="34" charset="0"/>
              <a:buChar char="•"/>
              <a:defRPr sz="2000" kern="1200">
                <a:solidFill>
                  <a:schemeClr val="tx2"/>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1800" kern="1200">
                <a:solidFill>
                  <a:schemeClr val="tx2"/>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1600" kern="1200">
                <a:solidFill>
                  <a:schemeClr val="tx2"/>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400" kern="1200">
                <a:solidFill>
                  <a:schemeClr val="tx2"/>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200" kern="1200">
                <a:solidFill>
                  <a:schemeClr val="tx2"/>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a:lstStyle>
          <a:p>
            <a:pPr marL="0" indent="0" algn="just" rtl="0">
              <a:lnSpc>
                <a:spcPct val="107000"/>
              </a:lnSpc>
              <a:spcAft>
                <a:spcPts val="800"/>
              </a:spcAft>
              <a:buFont typeface="Arial" panose="020B0604020202020204" pitchFamily="34" charset="0"/>
              <a:buNone/>
            </a:pPr>
            <a:r>
              <a:rPr lang="cs" sz="1400" b="1" i="0" u="sng" baseline="0">
                <a:latin typeface="+mj-lt"/>
                <a:ea typeface="Calibri" panose="020F0502020204030204" pitchFamily="34" charset="0"/>
                <a:cs typeface="Times New Roman" panose="02020603050405020304" pitchFamily="18" charset="0"/>
              </a:rPr>
              <a:t>Soukromý sektor</a:t>
            </a:r>
            <a:endParaRPr lang="cs" sz="1400" b="1" u="sng">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Font typeface="Arial" panose="020B0604020202020204" pitchFamily="34" charset="0"/>
              <a:buNone/>
            </a:pPr>
            <a:r>
              <a:rPr lang="cs" sz="1200" b="1" i="0" u="none" baseline="0">
                <a:latin typeface="+mj-lt"/>
                <a:ea typeface="Calibri" panose="020F0502020204030204" pitchFamily="34" charset="0"/>
                <a:cs typeface="Times New Roman" panose="02020603050405020304" pitchFamily="18" charset="0"/>
              </a:rPr>
              <a:t>Připojení k Misi EU „Města“ je pro naše město příležitostí postavit se do první linie opatření přijímaných v oblasti klimatu. Staňte se lídrem: máte možnost přispět k budování budoucnosti měst a otevřít si nové obchodní příležitosti. Abychom do roku 2030 dosáhli klimatické neutrality, musíme sladit své cíle a úsilí a spolupracovat.</a:t>
            </a:r>
          </a:p>
        </p:txBody>
      </p:sp>
      <p:sp>
        <p:nvSpPr>
          <p:cNvPr id="9" name="ZoneTexte 8">
            <a:extLst>
              <a:ext uri="{FF2B5EF4-FFF2-40B4-BE49-F238E27FC236}">
                <a16:creationId xmlns:a16="http://schemas.microsoft.com/office/drawing/2014/main" id="{1C42EB9A-FB4C-F661-B011-2D75940B1AC2}"/>
              </a:ext>
            </a:extLst>
          </p:cNvPr>
          <p:cNvSpPr txBox="1"/>
          <p:nvPr/>
        </p:nvSpPr>
        <p:spPr>
          <a:xfrm>
            <a:off x="333342" y="3925609"/>
            <a:ext cx="564777" cy="1323439"/>
          </a:xfrm>
          <a:prstGeom prst="rect">
            <a:avLst/>
          </a:prstGeom>
          <a:noFill/>
        </p:spPr>
        <p:txBody>
          <a:bodyPr wrap="square" rtlCol="0">
            <a:spAutoFit/>
          </a:bodyPr>
          <a:lstStyle/>
          <a:p>
            <a:pPr algn="l" rtl="0"/>
            <a:r>
              <a:rPr lang="cs" sz="8000" b="0" i="0" u="none" baseline="0">
                <a:solidFill>
                  <a:schemeClr val="bg1"/>
                </a:solidFill>
              </a:rPr>
              <a:t>"</a:t>
            </a:r>
          </a:p>
        </p:txBody>
      </p:sp>
      <p:sp>
        <p:nvSpPr>
          <p:cNvPr id="2" name="TextBox 1">
            <a:extLst>
              <a:ext uri="{FF2B5EF4-FFF2-40B4-BE49-F238E27FC236}">
                <a16:creationId xmlns:a16="http://schemas.microsoft.com/office/drawing/2014/main" id="{AE306DF4-C9B3-6D3E-54DE-A909F5DDFF6F}"/>
              </a:ext>
            </a:extLst>
          </p:cNvPr>
          <p:cNvSpPr txBox="1"/>
          <p:nvPr/>
        </p:nvSpPr>
        <p:spPr>
          <a:xfrm>
            <a:off x="1158269" y="7091464"/>
            <a:ext cx="7761995" cy="254237"/>
          </a:xfrm>
          <a:prstGeom prst="rect">
            <a:avLst/>
          </a:prstGeom>
          <a:solidFill>
            <a:schemeClr val="bg1"/>
          </a:solid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cs" sz="1052" b="0" i="0" u="none" strike="noStrike" kern="1200" cap="none" spc="0" normalizeH="0" baseline="0">
                <a:ln>
                  <a:noFill/>
                </a:ln>
                <a:solidFill>
                  <a:prstClr val="black"/>
                </a:solidFill>
                <a:effectLst/>
                <a:uLnTx/>
                <a:uFillTx/>
                <a:latin typeface="Arial" panose="020B0604020202020204"/>
                <a:ea typeface="+mn-ea"/>
                <a:cs typeface="+mn-cs"/>
              </a:rPr>
              <a:t>Projekt NetZeroCities získal financování z programu Horizont 2020 pro výzkum a inovace na základě grantové smlouvy č. 101036519.</a:t>
            </a:r>
            <a:endParaRPr kumimoji="0" lang="cs" sz="1052" b="0" i="0" u="none" strike="noStrike" kern="1200" cap="none" spc="0" normalizeH="0" baseline="0" noProof="0" dirty="0">
              <a:ln>
                <a:noFill/>
              </a:ln>
              <a:solidFill>
                <a:prstClr val="black"/>
              </a:solidFill>
              <a:effectLst/>
              <a:uLnTx/>
              <a:uFillTx/>
              <a:latin typeface="Arial" panose="020B0604020202020204"/>
              <a:ea typeface="+mn-ea"/>
              <a:cs typeface="+mn-cs"/>
            </a:endParaRPr>
          </a:p>
        </p:txBody>
      </p:sp>
    </p:spTree>
    <p:extLst>
      <p:ext uri="{BB962C8B-B14F-4D97-AF65-F5344CB8AC3E}">
        <p14:creationId xmlns:p14="http://schemas.microsoft.com/office/powerpoint/2010/main" val="384960160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5CEEEBC-1E71-99DA-809A-C16A4025C890}"/>
              </a:ext>
            </a:extLst>
          </p:cNvPr>
          <p:cNvSpPr>
            <a:spLocks noGrp="1"/>
          </p:cNvSpPr>
          <p:nvPr>
            <p:ph type="ctrTitle"/>
          </p:nvPr>
        </p:nvSpPr>
        <p:spPr>
          <a:xfrm>
            <a:off x="599935" y="3033937"/>
            <a:ext cx="7729005" cy="636161"/>
          </a:xfrm>
        </p:spPr>
        <p:txBody>
          <a:bodyPr/>
          <a:lstStyle/>
          <a:p>
            <a:r>
              <a:rPr lang="en-GB" dirty="0"/>
              <a:t>DA/Danish translation</a:t>
            </a:r>
          </a:p>
        </p:txBody>
      </p:sp>
    </p:spTree>
    <p:extLst>
      <p:ext uri="{BB962C8B-B14F-4D97-AF65-F5344CB8AC3E}">
        <p14:creationId xmlns:p14="http://schemas.microsoft.com/office/powerpoint/2010/main" val="283844777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re 6">
            <a:extLst>
              <a:ext uri="{FF2B5EF4-FFF2-40B4-BE49-F238E27FC236}">
                <a16:creationId xmlns:a16="http://schemas.microsoft.com/office/drawing/2014/main" id="{243D4A79-A79C-1F8F-E24D-DA565717CFDE}"/>
              </a:ext>
            </a:extLst>
          </p:cNvPr>
          <p:cNvSpPr>
            <a:spLocks noGrp="1"/>
          </p:cNvSpPr>
          <p:nvPr>
            <p:ph type="ctrTitle"/>
          </p:nvPr>
        </p:nvSpPr>
        <p:spPr>
          <a:xfrm>
            <a:off x="593492" y="142848"/>
            <a:ext cx="9111713" cy="664842"/>
          </a:xfrm>
        </p:spPr>
        <p:txBody>
          <a:bodyPr/>
          <a:lstStyle/>
          <a:p>
            <a:pPr algn="l" rtl="0"/>
            <a:r>
              <a:rPr lang="da" sz="3200" b="1" i="0" u="none" baseline="0" dirty="0">
                <a:solidFill>
                  <a:srgbClr val="0D5364"/>
                </a:solidFill>
              </a:rPr>
              <a:t>Elevatortalen</a:t>
            </a:r>
          </a:p>
        </p:txBody>
      </p:sp>
      <p:sp>
        <p:nvSpPr>
          <p:cNvPr id="3" name="Espace réservé du contenu 2">
            <a:extLst>
              <a:ext uri="{FF2B5EF4-FFF2-40B4-BE49-F238E27FC236}">
                <a16:creationId xmlns:a16="http://schemas.microsoft.com/office/drawing/2014/main" id="{03D19ECB-687C-66CD-5642-18F0E5FB2B55}"/>
              </a:ext>
            </a:extLst>
          </p:cNvPr>
          <p:cNvSpPr>
            <a:spLocks noGrp="1"/>
          </p:cNvSpPr>
          <p:nvPr>
            <p:ph idx="1"/>
          </p:nvPr>
        </p:nvSpPr>
        <p:spPr>
          <a:xfrm>
            <a:off x="1158269" y="897192"/>
            <a:ext cx="6265086" cy="4829155"/>
          </a:xfrm>
        </p:spPr>
        <p:txBody>
          <a:bodyPr numCol="1" spcCol="540000"/>
          <a:lstStyle/>
          <a:p>
            <a:pPr marL="0" indent="0" algn="just" rtl="0">
              <a:lnSpc>
                <a:spcPct val="107000"/>
              </a:lnSpc>
              <a:spcAft>
                <a:spcPts val="800"/>
              </a:spcAft>
              <a:buNone/>
            </a:pPr>
            <a:r>
              <a:rPr lang="da" sz="1200" b="1" i="0" u="none" baseline="0" dirty="0">
                <a:effectLst/>
                <a:latin typeface="+mj-lt"/>
                <a:ea typeface="Calibri" panose="020F0502020204030204" pitchFamily="34" charset="0"/>
                <a:cs typeface="Times New Roman" panose="02020603050405020304" pitchFamily="18" charset="0"/>
              </a:rPr>
              <a:t>Klimaændringerne påvirker os alle, og ændringerne er uundgåelige. Det er ikke en mulighed at forholde sig passivt og leve med konsekvenserne. </a:t>
            </a:r>
            <a:r>
              <a:rPr lang="da" sz="1200" b="1" i="0" u="none" baseline="0" dirty="0">
                <a:latin typeface="+mj-lt"/>
                <a:ea typeface="Calibri" panose="020F0502020204030204" pitchFamily="34" charset="0"/>
                <a:cs typeface="Times New Roman" panose="02020603050405020304" pitchFamily="18" charset="0"/>
              </a:rPr>
              <a:t>V</a:t>
            </a:r>
            <a:r>
              <a:rPr lang="da" sz="1200" b="1" i="0" u="none" baseline="0" dirty="0">
                <a:effectLst/>
                <a:latin typeface="+mj-lt"/>
                <a:ea typeface="Calibri" panose="020F0502020204030204" pitchFamily="34" charset="0"/>
                <a:cs typeface="Times New Roman" panose="02020603050405020304" pitchFamily="18" charset="0"/>
              </a:rPr>
              <a:t>i kan være en drivkraft for den forandring, der kan redde os og skabe en fremtid med sikkerhed og velstand for alle.</a:t>
            </a:r>
            <a:endParaRPr lang="da" sz="1200" b="1" dirty="0">
              <a:effectLst/>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r>
              <a:rPr lang="da" sz="1200" b="1" i="0" u="none" baseline="0" dirty="0">
                <a:effectLst/>
                <a:latin typeface="+mj-lt"/>
                <a:ea typeface="Calibri" panose="020F0502020204030204" pitchFamily="34" charset="0"/>
                <a:cs typeface="Times New Roman" panose="02020603050405020304" pitchFamily="18" charset="0"/>
              </a:rPr>
              <a:t>Vi ved, at tekniske innovationer ikke vil være nok. Vi er nødt til at ændre den måde, vi lever og arbejder på.  Opgaven kan kun løses ved en kollektiv indsats. Vi vil lykkes ved at gøre det hele i fællesskab, i et hidtil uset samarbejde og i en kollektiv indsats omkring de centrale udfordringer, der er på bordet.</a:t>
            </a:r>
            <a:endParaRPr lang="da" sz="1200" b="1" dirty="0">
              <a:effectLst/>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r>
              <a:rPr lang="da" sz="1200" b="1" i="0" u="none" baseline="0" dirty="0">
                <a:effectLst/>
                <a:latin typeface="+mj-lt"/>
                <a:ea typeface="Calibri" panose="020F0502020204030204" pitchFamily="34" charset="0"/>
                <a:cs typeface="Times New Roman" panose="02020603050405020304" pitchFamily="18" charset="0"/>
              </a:rPr>
              <a:t>Ved at deltage i EU's bymission samarbejder vi med andre ambitiøse europæiske byer om at blive de første 100 byer, der skal opnå klimaneutralitet inden 2030. Med støtte fra missionsplatformen, der drives af NetZeroCities, vil vi fremskynde denne transformation ved at afprøve nye måder at arbejde på og finansiere vores kollektive indsats ved at finde svar på de svære spørgsmål sammen med eksperter og fagfolk. </a:t>
            </a:r>
            <a:endParaRPr lang="da" sz="1200" b="1" dirty="0">
              <a:effectLst/>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r>
              <a:rPr lang="da" sz="1200" b="1" i="0" u="none" baseline="0" dirty="0">
                <a:effectLst/>
                <a:latin typeface="+mj-lt"/>
                <a:ea typeface="Calibri" panose="020F0502020204030204" pitchFamily="34" charset="0"/>
                <a:cs typeface="Times New Roman" panose="02020603050405020304" pitchFamily="18" charset="0"/>
              </a:rPr>
              <a:t>Vi vil mobilisere et stærkt tværsektorielt team til at lede og varetage denne forandring, nytænke vores rolle og radikalt omforme den måde, vi arbejder med finansiering, indkøb og samarbejde på. </a:t>
            </a:r>
          </a:p>
          <a:p>
            <a:pPr marL="0" indent="0" algn="just" rtl="0">
              <a:lnSpc>
                <a:spcPct val="107000"/>
              </a:lnSpc>
              <a:spcAft>
                <a:spcPts val="800"/>
              </a:spcAft>
              <a:buNone/>
            </a:pPr>
            <a:r>
              <a:rPr lang="da" sz="1200" b="1" i="0" u="none" baseline="0" dirty="0">
                <a:latin typeface="+mj-lt"/>
                <a:ea typeface="Calibri" panose="020F0502020204030204" pitchFamily="34" charset="0"/>
                <a:cs typeface="Times New Roman" panose="02020603050405020304" pitchFamily="18" charset="0"/>
              </a:rPr>
              <a:t>Denne fælles indsats vil hjælpe os med at skabe en bedre fremtid for alle i vores by. Ud over klimaet vil det også have en positiv indvirkning på vores måde at leve og arbejde på ved at forbedre transport, bygninger, energisystemer, vores sundhed og meget mere.</a:t>
            </a:r>
            <a:r>
              <a:rPr lang="da" sz="1200" b="1" i="0" u="none" baseline="0" dirty="0">
                <a:effectLst/>
                <a:latin typeface="+mj-lt"/>
                <a:ea typeface="Calibri" panose="020F0502020204030204" pitchFamily="34" charset="0"/>
                <a:cs typeface="Times New Roman" panose="02020603050405020304" pitchFamily="18" charset="0"/>
              </a:rPr>
              <a:t> For at opnå dette vil vi indgå langsigtede partnerskaber med virksomheder, borgere og lokale aktører og mangedoble antallet af aktører, der er med os på denne rejse.</a:t>
            </a:r>
          </a:p>
          <a:p>
            <a:pPr marL="0" indent="0" algn="just" rtl="0">
              <a:lnSpc>
                <a:spcPct val="107000"/>
              </a:lnSpc>
              <a:spcAft>
                <a:spcPts val="800"/>
              </a:spcAft>
              <a:buNone/>
            </a:pPr>
            <a:endParaRPr lang="da" sz="1200" b="1" dirty="0">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endParaRPr lang="da" sz="1200" b="1" dirty="0">
              <a:latin typeface="+mj-lt"/>
              <a:ea typeface="Calibri" panose="020F0502020204030204" pitchFamily="34" charset="0"/>
              <a:cs typeface="Times New Roman" panose="02020603050405020304" pitchFamily="18" charset="0"/>
            </a:endParaRPr>
          </a:p>
        </p:txBody>
      </p:sp>
      <p:pic>
        <p:nvPicPr>
          <p:cNvPr id="10" name="Image 9">
            <a:extLst>
              <a:ext uri="{FF2B5EF4-FFF2-40B4-BE49-F238E27FC236}">
                <a16:creationId xmlns:a16="http://schemas.microsoft.com/office/drawing/2014/main" id="{DF907714-F33B-E7E5-92DE-ADAFDF3CF4C6}"/>
              </a:ext>
            </a:extLst>
          </p:cNvPr>
          <p:cNvPicPr>
            <a:picLocks noChangeAspect="1"/>
          </p:cNvPicPr>
          <p:nvPr/>
        </p:nvPicPr>
        <p:blipFill rotWithShape="1">
          <a:blip r:embed="rId2">
            <a:extLst>
              <a:ext uri="{28A0092B-C50C-407E-A947-70E740481C1C}">
                <a14:useLocalDpi xmlns:a14="http://schemas.microsoft.com/office/drawing/2010/main" val="0"/>
              </a:ext>
            </a:extLst>
          </a:blip>
          <a:srcRect b="15025"/>
          <a:stretch/>
        </p:blipFill>
        <p:spPr>
          <a:xfrm>
            <a:off x="7828288" y="4023834"/>
            <a:ext cx="3410513" cy="2898075"/>
          </a:xfrm>
          <a:prstGeom prst="rect">
            <a:avLst/>
          </a:prstGeom>
        </p:spPr>
      </p:pic>
      <p:sp>
        <p:nvSpPr>
          <p:cNvPr id="11" name="ZoneTexte 10">
            <a:extLst>
              <a:ext uri="{FF2B5EF4-FFF2-40B4-BE49-F238E27FC236}">
                <a16:creationId xmlns:a16="http://schemas.microsoft.com/office/drawing/2014/main" id="{2F8F1830-1156-559F-854A-01D629622690}"/>
              </a:ext>
            </a:extLst>
          </p:cNvPr>
          <p:cNvSpPr txBox="1"/>
          <p:nvPr/>
        </p:nvSpPr>
        <p:spPr>
          <a:xfrm>
            <a:off x="593492" y="588277"/>
            <a:ext cx="564777" cy="1631216"/>
          </a:xfrm>
          <a:prstGeom prst="rect">
            <a:avLst/>
          </a:prstGeom>
          <a:noFill/>
        </p:spPr>
        <p:txBody>
          <a:bodyPr wrap="square" rtlCol="0">
            <a:spAutoFit/>
          </a:bodyPr>
          <a:lstStyle/>
          <a:p>
            <a:pPr algn="l" rtl="0"/>
            <a:r>
              <a:rPr lang="da" sz="10000" b="0" i="0" u="none" baseline="0" dirty="0">
                <a:solidFill>
                  <a:schemeClr val="bg1"/>
                </a:solidFill>
              </a:rPr>
              <a:t>"</a:t>
            </a:r>
          </a:p>
        </p:txBody>
      </p:sp>
      <p:sp>
        <p:nvSpPr>
          <p:cNvPr id="2" name="TextBox 1">
            <a:extLst>
              <a:ext uri="{FF2B5EF4-FFF2-40B4-BE49-F238E27FC236}">
                <a16:creationId xmlns:a16="http://schemas.microsoft.com/office/drawing/2014/main" id="{BD174913-544A-72B0-7827-D056AB12B2B6}"/>
              </a:ext>
            </a:extLst>
          </p:cNvPr>
          <p:cNvSpPr txBox="1"/>
          <p:nvPr/>
        </p:nvSpPr>
        <p:spPr>
          <a:xfrm>
            <a:off x="1158269" y="7091464"/>
            <a:ext cx="7761995" cy="254237"/>
          </a:xfrm>
          <a:prstGeom prst="rect">
            <a:avLst/>
          </a:prstGeom>
          <a:solidFill>
            <a:schemeClr val="bg1"/>
          </a:solid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da" sz="1052" b="0" i="0" u="none" strike="noStrike" kern="1200" cap="none" spc="0" normalizeH="0" baseline="0" dirty="0" err="1">
                <a:ln>
                  <a:noFill/>
                </a:ln>
                <a:solidFill>
                  <a:prstClr val="black"/>
                </a:solidFill>
                <a:effectLst/>
                <a:uLnTx/>
                <a:uFillTx/>
                <a:latin typeface="Arial" panose="020B0604020202020204"/>
                <a:ea typeface="+mn-ea"/>
                <a:cs typeface="+mn-cs"/>
              </a:rPr>
              <a:t>NetZeroCities</a:t>
            </a:r>
            <a:r>
              <a:rPr kumimoji="0" lang="da" sz="1052" b="0" i="0" u="none" strike="noStrike" kern="1200" cap="none" spc="0" normalizeH="0" baseline="0" dirty="0">
                <a:ln>
                  <a:noFill/>
                </a:ln>
                <a:solidFill>
                  <a:prstClr val="black"/>
                </a:solidFill>
                <a:effectLst/>
                <a:uLnTx/>
                <a:uFillTx/>
                <a:latin typeface="Arial" panose="020B0604020202020204"/>
                <a:ea typeface="+mn-ea"/>
                <a:cs typeface="+mn-cs"/>
              </a:rPr>
              <a:t> har modtaget midler fra Den Europæiske Unions forsknings- og innovationsprogram Horisont 2020 under tilskudsaftale nr. 101036519.</a:t>
            </a:r>
            <a:endParaRPr kumimoji="0" lang="da" sz="1052" b="0" i="0" u="none" strike="noStrike" kern="1200" cap="none" spc="0" normalizeH="0" baseline="0" noProof="0" dirty="0">
              <a:ln>
                <a:noFill/>
              </a:ln>
              <a:solidFill>
                <a:prstClr val="black"/>
              </a:solidFill>
              <a:effectLst/>
              <a:uLnTx/>
              <a:uFillTx/>
              <a:latin typeface="Arial" panose="020B0604020202020204"/>
              <a:ea typeface="+mn-ea"/>
              <a:cs typeface="+mn-cs"/>
            </a:endParaRPr>
          </a:p>
        </p:txBody>
      </p:sp>
    </p:spTree>
    <p:extLst>
      <p:ext uri="{BB962C8B-B14F-4D97-AF65-F5344CB8AC3E}">
        <p14:creationId xmlns:p14="http://schemas.microsoft.com/office/powerpoint/2010/main" val="296931796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re 6">
            <a:extLst>
              <a:ext uri="{FF2B5EF4-FFF2-40B4-BE49-F238E27FC236}">
                <a16:creationId xmlns:a16="http://schemas.microsoft.com/office/drawing/2014/main" id="{243D4A79-A79C-1F8F-E24D-DA565717CFDE}"/>
              </a:ext>
            </a:extLst>
          </p:cNvPr>
          <p:cNvSpPr>
            <a:spLocks noGrp="1"/>
          </p:cNvSpPr>
          <p:nvPr>
            <p:ph type="ctrTitle"/>
          </p:nvPr>
        </p:nvSpPr>
        <p:spPr>
          <a:xfrm>
            <a:off x="333342" y="226635"/>
            <a:ext cx="9111713" cy="664842"/>
          </a:xfrm>
        </p:spPr>
        <p:txBody>
          <a:bodyPr/>
          <a:lstStyle/>
          <a:p>
            <a:pPr algn="l" rtl="0"/>
            <a:r>
              <a:rPr lang="da" sz="3200" b="1" i="0" u="none" baseline="0"/>
              <a:t>Elevatortalen</a:t>
            </a:r>
          </a:p>
        </p:txBody>
      </p:sp>
      <p:sp>
        <p:nvSpPr>
          <p:cNvPr id="3" name="Espace réservé du contenu 2">
            <a:extLst>
              <a:ext uri="{FF2B5EF4-FFF2-40B4-BE49-F238E27FC236}">
                <a16:creationId xmlns:a16="http://schemas.microsoft.com/office/drawing/2014/main" id="{03D19ECB-687C-66CD-5642-18F0E5FB2B55}"/>
              </a:ext>
            </a:extLst>
          </p:cNvPr>
          <p:cNvSpPr>
            <a:spLocks noGrp="1"/>
          </p:cNvSpPr>
          <p:nvPr>
            <p:ph idx="1"/>
          </p:nvPr>
        </p:nvSpPr>
        <p:spPr>
          <a:xfrm>
            <a:off x="790502" y="1682234"/>
            <a:ext cx="3866842" cy="2127098"/>
          </a:xfrm>
        </p:spPr>
        <p:txBody>
          <a:bodyPr numCol="1" spcCol="540000"/>
          <a:lstStyle/>
          <a:p>
            <a:pPr marL="0" indent="0" algn="just" rtl="0">
              <a:lnSpc>
                <a:spcPct val="107000"/>
              </a:lnSpc>
              <a:spcAft>
                <a:spcPts val="800"/>
              </a:spcAft>
              <a:buNone/>
            </a:pPr>
            <a:r>
              <a:rPr lang="da" sz="1400" b="1" i="0" u="sng" baseline="0">
                <a:effectLst/>
                <a:latin typeface="+mj-lt"/>
                <a:ea typeface="Calibri" panose="020F0502020204030204" pitchFamily="34" charset="0"/>
                <a:cs typeface="Times New Roman" panose="02020603050405020304" pitchFamily="18" charset="0"/>
              </a:rPr>
              <a:t>Borgere</a:t>
            </a:r>
          </a:p>
          <a:p>
            <a:pPr marL="0" indent="0" algn="just" rtl="0">
              <a:lnSpc>
                <a:spcPct val="107000"/>
              </a:lnSpc>
              <a:spcAft>
                <a:spcPts val="800"/>
              </a:spcAft>
              <a:buNone/>
            </a:pPr>
            <a:r>
              <a:rPr lang="da" sz="1200" b="1" i="0" u="none" baseline="0">
                <a:latin typeface="+mj-lt"/>
                <a:ea typeface="Calibri" panose="020F0502020204030204" pitchFamily="34" charset="0"/>
                <a:cs typeface="Times New Roman" panose="02020603050405020304" pitchFamily="18" charset="0"/>
              </a:rPr>
              <a:t>At deltage i EU's bymission er en mulighed for vores by for at gå forrest i klimaindsatsen. Vi vil overgå til klimaneutralitet på en inkluderende måde, så ingen bliver efterladt. Vi arbejder på at skabe en bedre by og forbedre hverdagen for alle inden for transport, energi, sundhed og meget mere. Der er brug for dig for at gøre denne overgang til en succes! Borgerne vil blive hørt for at inddrage deres behov og idéer i alle faser af processen.</a:t>
            </a:r>
            <a:endParaRPr lang="da" sz="1200" b="1">
              <a:effectLst/>
              <a:latin typeface="+mj-lt"/>
              <a:ea typeface="Calibri" panose="020F0502020204030204" pitchFamily="34" charset="0"/>
              <a:cs typeface="Times New Roman" panose="02020603050405020304" pitchFamily="18" charset="0"/>
            </a:endParaRPr>
          </a:p>
        </p:txBody>
      </p:sp>
      <p:sp>
        <p:nvSpPr>
          <p:cNvPr id="11" name="ZoneTexte 10">
            <a:extLst>
              <a:ext uri="{FF2B5EF4-FFF2-40B4-BE49-F238E27FC236}">
                <a16:creationId xmlns:a16="http://schemas.microsoft.com/office/drawing/2014/main" id="{2F8F1830-1156-559F-854A-01D629622690}"/>
              </a:ext>
            </a:extLst>
          </p:cNvPr>
          <p:cNvSpPr txBox="1"/>
          <p:nvPr/>
        </p:nvSpPr>
        <p:spPr>
          <a:xfrm>
            <a:off x="317572" y="1410754"/>
            <a:ext cx="564777" cy="1323439"/>
          </a:xfrm>
          <a:prstGeom prst="rect">
            <a:avLst/>
          </a:prstGeom>
          <a:noFill/>
        </p:spPr>
        <p:txBody>
          <a:bodyPr wrap="square" rtlCol="0">
            <a:spAutoFit/>
          </a:bodyPr>
          <a:lstStyle/>
          <a:p>
            <a:pPr algn="l" rtl="0"/>
            <a:r>
              <a:rPr lang="da" sz="8000" b="0" i="0" u="none" baseline="0">
                <a:solidFill>
                  <a:schemeClr val="bg1"/>
                </a:solidFill>
              </a:rPr>
              <a:t>"</a:t>
            </a:r>
          </a:p>
        </p:txBody>
      </p:sp>
      <p:sp>
        <p:nvSpPr>
          <p:cNvPr id="4" name="Espace réservé du texte 10">
            <a:extLst>
              <a:ext uri="{FF2B5EF4-FFF2-40B4-BE49-F238E27FC236}">
                <a16:creationId xmlns:a16="http://schemas.microsoft.com/office/drawing/2014/main" id="{67F2D915-7D6D-CFB7-5D20-3CDB6BB445E1}"/>
              </a:ext>
            </a:extLst>
          </p:cNvPr>
          <p:cNvSpPr txBox="1">
            <a:spLocks/>
          </p:cNvSpPr>
          <p:nvPr/>
        </p:nvSpPr>
        <p:spPr>
          <a:xfrm>
            <a:off x="333342" y="907144"/>
            <a:ext cx="6770663" cy="423665"/>
          </a:xfrm>
          <a:prstGeom prst="rect">
            <a:avLst/>
          </a:prstGeom>
        </p:spPr>
        <p:txBody>
          <a:bodyPr/>
          <a:lstStyle>
            <a:lvl1pPr marL="251986" indent="-251986" algn="l" defTabSz="1007943" rtl="0" eaLnBrk="1" latinLnBrk="0" hangingPunct="1">
              <a:lnSpc>
                <a:spcPct val="90000"/>
              </a:lnSpc>
              <a:spcBef>
                <a:spcPts val="1102"/>
              </a:spcBef>
              <a:buFont typeface="Arial" panose="020B0604020202020204" pitchFamily="34" charset="0"/>
              <a:buChar char="•"/>
              <a:defRPr sz="3086" kern="1200">
                <a:solidFill>
                  <a:schemeClr val="tx1"/>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2646" kern="1200">
                <a:solidFill>
                  <a:schemeClr val="tx1"/>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2205" kern="1200">
                <a:solidFill>
                  <a:schemeClr val="tx1"/>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a:lstStyle>
          <a:p>
            <a:pPr marL="0" indent="0" algn="l" rtl="0">
              <a:buNone/>
            </a:pPr>
            <a:r>
              <a:rPr lang="da" sz="2000" b="1" i="0" u="none" baseline="0">
                <a:solidFill>
                  <a:schemeClr val="accent4"/>
                </a:solidFill>
              </a:rPr>
              <a:t>Tilpasning af din tale til flere typer af modtagere</a:t>
            </a:r>
          </a:p>
        </p:txBody>
      </p:sp>
      <p:sp>
        <p:nvSpPr>
          <p:cNvPr id="5" name="Espace réservé du contenu 2">
            <a:extLst>
              <a:ext uri="{FF2B5EF4-FFF2-40B4-BE49-F238E27FC236}">
                <a16:creationId xmlns:a16="http://schemas.microsoft.com/office/drawing/2014/main" id="{A37ABC56-C5F1-2859-ADD0-E37DC8DE7831}"/>
              </a:ext>
            </a:extLst>
          </p:cNvPr>
          <p:cNvSpPr txBox="1">
            <a:spLocks/>
          </p:cNvSpPr>
          <p:nvPr/>
        </p:nvSpPr>
        <p:spPr>
          <a:xfrm>
            <a:off x="5213767" y="1619448"/>
            <a:ext cx="5031445" cy="4879675"/>
          </a:xfrm>
          <a:prstGeom prst="rect">
            <a:avLst/>
          </a:prstGeom>
        </p:spPr>
        <p:txBody>
          <a:bodyPr numCol="1" spcCol="540000"/>
          <a:lstStyle>
            <a:lvl1pPr marL="251986" indent="-251986" algn="l" defTabSz="1007943" rtl="0" eaLnBrk="1" latinLnBrk="0" hangingPunct="1">
              <a:lnSpc>
                <a:spcPct val="90000"/>
              </a:lnSpc>
              <a:spcBef>
                <a:spcPts val="1102"/>
              </a:spcBef>
              <a:buFont typeface="Arial" panose="020B0604020202020204" pitchFamily="34" charset="0"/>
              <a:buChar char="•"/>
              <a:defRPr sz="2000" kern="1200">
                <a:solidFill>
                  <a:schemeClr val="tx2"/>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1800" kern="1200">
                <a:solidFill>
                  <a:schemeClr val="tx2"/>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1600" kern="1200">
                <a:solidFill>
                  <a:schemeClr val="tx2"/>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400" kern="1200">
                <a:solidFill>
                  <a:schemeClr val="tx2"/>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200" kern="1200">
                <a:solidFill>
                  <a:schemeClr val="tx2"/>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a:lstStyle>
          <a:p>
            <a:pPr marL="0" indent="0" algn="just" rtl="0">
              <a:lnSpc>
                <a:spcPct val="107000"/>
              </a:lnSpc>
              <a:spcAft>
                <a:spcPts val="800"/>
              </a:spcAft>
              <a:buFont typeface="Arial" panose="020B0604020202020204" pitchFamily="34" charset="0"/>
              <a:buNone/>
            </a:pPr>
            <a:r>
              <a:rPr lang="da" sz="1400" b="1" i="0" u="sng" baseline="0">
                <a:latin typeface="+mj-lt"/>
                <a:ea typeface="Calibri" panose="020F0502020204030204" pitchFamily="34" charset="0"/>
                <a:cs typeface="Times New Roman" panose="02020603050405020304" pitchFamily="18" charset="0"/>
              </a:rPr>
              <a:t>Folkevalgte og afdelingsledere i din by</a:t>
            </a:r>
          </a:p>
          <a:p>
            <a:pPr marL="0" indent="0" algn="just" rtl="0">
              <a:lnSpc>
                <a:spcPct val="107000"/>
              </a:lnSpc>
              <a:spcAft>
                <a:spcPts val="600"/>
              </a:spcAft>
              <a:buFont typeface="Arial" panose="020B0604020202020204" pitchFamily="34" charset="0"/>
              <a:buNone/>
            </a:pPr>
            <a:r>
              <a:rPr lang="da" sz="1200" b="1" i="0" u="sng" baseline="0">
                <a:latin typeface="+mj-lt"/>
                <a:ea typeface="Calibri" panose="020F0502020204030204" pitchFamily="34" charset="0"/>
                <a:cs typeface="Times New Roman" panose="02020603050405020304" pitchFamily="18" charset="0"/>
              </a:rPr>
              <a:t>Folkevalgte</a:t>
            </a:r>
            <a:endParaRPr lang="da" sz="1200" b="1" u="sng">
              <a:latin typeface="+mj-lt"/>
              <a:ea typeface="Calibri" panose="020F0502020204030204" pitchFamily="34" charset="0"/>
              <a:cs typeface="Times New Roman" panose="02020603050405020304" pitchFamily="18" charset="0"/>
            </a:endParaRPr>
          </a:p>
          <a:p>
            <a:pPr marL="0" indent="0" algn="just" rtl="0">
              <a:lnSpc>
                <a:spcPct val="107000"/>
              </a:lnSpc>
              <a:spcBef>
                <a:spcPts val="600"/>
              </a:spcBef>
              <a:spcAft>
                <a:spcPts val="800"/>
              </a:spcAft>
              <a:buFont typeface="Arial" panose="020B0604020202020204" pitchFamily="34" charset="0"/>
              <a:buNone/>
            </a:pPr>
            <a:r>
              <a:rPr lang="da" sz="1200" b="1" i="0" u="none" baseline="0">
                <a:latin typeface="+mj-lt"/>
                <a:ea typeface="Calibri" panose="020F0502020204030204" pitchFamily="34" charset="0"/>
                <a:cs typeface="Times New Roman" panose="02020603050405020304" pitchFamily="18" charset="0"/>
              </a:rPr>
              <a:t>At deltage i EU's bymission er en mulighed for vores by for at gå forrest i klimaindsatsen i Europa. Vi er en del af en ambitiøs transformerende bevægelse af byer, der viser vejen frem mod en inklusiv, blomstrende, klimarobust og bæredygtig fremtid. Dette vil hjælpe vores by med overgangen til klimaneutralitet på en integreret og inkluderende måde, idet der skabes en ny kontakt til borgerne, og den private sektor inddrages. At være en del af missionen vil fremme finansieringsmuligheder og investeringer og muliggøre en fair overgang, der vil gavne både klimaet og den sociale samhørighed. </a:t>
            </a:r>
          </a:p>
          <a:p>
            <a:pPr marL="0" indent="0" algn="just" rtl="0">
              <a:lnSpc>
                <a:spcPct val="107000"/>
              </a:lnSpc>
              <a:spcAft>
                <a:spcPts val="600"/>
              </a:spcAft>
              <a:buFont typeface="Arial" panose="020B0604020202020204" pitchFamily="34" charset="0"/>
              <a:buNone/>
            </a:pPr>
            <a:r>
              <a:rPr lang="da" sz="1200" b="1" i="0" u="sng" baseline="0">
                <a:latin typeface="+mj-lt"/>
                <a:ea typeface="Calibri" panose="020F0502020204030204" pitchFamily="34" charset="0"/>
                <a:cs typeface="Times New Roman" panose="02020603050405020304" pitchFamily="18" charset="0"/>
              </a:rPr>
              <a:t>Afdelingsledere</a:t>
            </a:r>
            <a:endParaRPr lang="da" sz="1200" b="1" u="sng">
              <a:latin typeface="+mj-lt"/>
              <a:ea typeface="Calibri" panose="020F0502020204030204" pitchFamily="34" charset="0"/>
              <a:cs typeface="Times New Roman" panose="02020603050405020304" pitchFamily="18" charset="0"/>
            </a:endParaRPr>
          </a:p>
          <a:p>
            <a:pPr marL="0" indent="0" algn="just" rtl="0">
              <a:lnSpc>
                <a:spcPct val="107000"/>
              </a:lnSpc>
              <a:spcBef>
                <a:spcPts val="600"/>
              </a:spcBef>
              <a:spcAft>
                <a:spcPts val="800"/>
              </a:spcAft>
              <a:buFont typeface="Arial" panose="020B0604020202020204" pitchFamily="34" charset="0"/>
              <a:buNone/>
            </a:pPr>
            <a:r>
              <a:rPr lang="da" sz="1200" b="1" i="0" u="none" baseline="0">
                <a:latin typeface="+mj-lt"/>
                <a:ea typeface="Calibri" panose="020F0502020204030204" pitchFamily="34" charset="0"/>
                <a:cs typeface="Times New Roman" panose="02020603050405020304" pitchFamily="18" charset="0"/>
              </a:rPr>
              <a:t>At deltage i EU's bymission er en mulighed for vores by for at gå forrest i klimaindsatsen i Europa. Med støtte fra NetZeroCities får vi adgang til ekspertise og værktøjer, der kan hjælpe os med at gribe klimaindsatsen an på en systemisk måde. Det vil hjælpe med at nedbryde siloer og arbejde på tværs af teams for at fremskynde vores overgang til klimaneutralitet. Det er også en mulighed for at lære af andre byer, dele viden og handle hurtigere sammen.</a:t>
            </a:r>
          </a:p>
        </p:txBody>
      </p:sp>
      <p:sp>
        <p:nvSpPr>
          <p:cNvPr id="6" name="ZoneTexte 5">
            <a:extLst>
              <a:ext uri="{FF2B5EF4-FFF2-40B4-BE49-F238E27FC236}">
                <a16:creationId xmlns:a16="http://schemas.microsoft.com/office/drawing/2014/main" id="{D4BBBBED-DA40-14C9-116C-00AC9CC5EB13}"/>
              </a:ext>
            </a:extLst>
          </p:cNvPr>
          <p:cNvSpPr txBox="1"/>
          <p:nvPr/>
        </p:nvSpPr>
        <p:spPr>
          <a:xfrm>
            <a:off x="4781547" y="1336644"/>
            <a:ext cx="632502" cy="1323439"/>
          </a:xfrm>
          <a:prstGeom prst="rect">
            <a:avLst/>
          </a:prstGeom>
          <a:noFill/>
        </p:spPr>
        <p:txBody>
          <a:bodyPr wrap="square" rtlCol="0">
            <a:spAutoFit/>
          </a:bodyPr>
          <a:lstStyle/>
          <a:p>
            <a:pPr algn="l" rtl="0"/>
            <a:r>
              <a:rPr lang="da" sz="8000" b="0" i="0" u="none" baseline="0">
                <a:solidFill>
                  <a:schemeClr val="bg1"/>
                </a:solidFill>
              </a:rPr>
              <a:t>"</a:t>
            </a:r>
          </a:p>
        </p:txBody>
      </p:sp>
      <p:sp>
        <p:nvSpPr>
          <p:cNvPr id="8" name="Espace réservé du contenu 2">
            <a:extLst>
              <a:ext uri="{FF2B5EF4-FFF2-40B4-BE49-F238E27FC236}">
                <a16:creationId xmlns:a16="http://schemas.microsoft.com/office/drawing/2014/main" id="{C8BDB3A0-A44C-FA08-1C0A-F226C0B296B5}"/>
              </a:ext>
            </a:extLst>
          </p:cNvPr>
          <p:cNvSpPr txBox="1">
            <a:spLocks/>
          </p:cNvSpPr>
          <p:nvPr/>
        </p:nvSpPr>
        <p:spPr>
          <a:xfrm>
            <a:off x="790502" y="4170589"/>
            <a:ext cx="3866842" cy="1906629"/>
          </a:xfrm>
          <a:prstGeom prst="rect">
            <a:avLst/>
          </a:prstGeom>
        </p:spPr>
        <p:txBody>
          <a:bodyPr numCol="1" spcCol="540000"/>
          <a:lstStyle>
            <a:lvl1pPr marL="251986" indent="-251986" algn="l" defTabSz="1007943" rtl="0" eaLnBrk="1" latinLnBrk="0" hangingPunct="1">
              <a:lnSpc>
                <a:spcPct val="90000"/>
              </a:lnSpc>
              <a:spcBef>
                <a:spcPts val="1102"/>
              </a:spcBef>
              <a:buFont typeface="Arial" panose="020B0604020202020204" pitchFamily="34" charset="0"/>
              <a:buChar char="•"/>
              <a:defRPr sz="2000" kern="1200">
                <a:solidFill>
                  <a:schemeClr val="tx2"/>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1800" kern="1200">
                <a:solidFill>
                  <a:schemeClr val="tx2"/>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1600" kern="1200">
                <a:solidFill>
                  <a:schemeClr val="tx2"/>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400" kern="1200">
                <a:solidFill>
                  <a:schemeClr val="tx2"/>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200" kern="1200">
                <a:solidFill>
                  <a:schemeClr val="tx2"/>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a:lstStyle>
          <a:p>
            <a:pPr marL="0" indent="0" algn="just" rtl="0">
              <a:lnSpc>
                <a:spcPct val="107000"/>
              </a:lnSpc>
              <a:spcAft>
                <a:spcPts val="800"/>
              </a:spcAft>
              <a:buFont typeface="Arial" panose="020B0604020202020204" pitchFamily="34" charset="0"/>
              <a:buNone/>
            </a:pPr>
            <a:r>
              <a:rPr lang="da" sz="1400" b="1" i="0" u="sng" baseline="0">
                <a:latin typeface="+mj-lt"/>
                <a:ea typeface="Calibri" panose="020F0502020204030204" pitchFamily="34" charset="0"/>
                <a:cs typeface="Times New Roman" panose="02020603050405020304" pitchFamily="18" charset="0"/>
              </a:rPr>
              <a:t>Den private sektor</a:t>
            </a:r>
            <a:endParaRPr lang="da" sz="1400" b="1" u="sng">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Font typeface="Arial" panose="020B0604020202020204" pitchFamily="34" charset="0"/>
              <a:buNone/>
            </a:pPr>
            <a:r>
              <a:rPr lang="da" sz="1200" b="1" i="0" u="none" baseline="0">
                <a:latin typeface="+mj-lt"/>
                <a:ea typeface="Calibri" panose="020F0502020204030204" pitchFamily="34" charset="0"/>
                <a:cs typeface="Times New Roman" panose="02020603050405020304" pitchFamily="18" charset="0"/>
              </a:rPr>
              <a:t>At deltage i EU's bymission er en mulighed for vores by for at gå forrest i klimaindsatsen. Vær en frontløber: Du har mulighed for at bidrage til at skabe fremtidens byer og åbne nye forretningsmuligheder. For at opnå klimaneutralitet inden 2030 er vi nødt til at tilpasse vores mål og indsats og arbejde sammen.</a:t>
            </a:r>
          </a:p>
        </p:txBody>
      </p:sp>
      <p:sp>
        <p:nvSpPr>
          <p:cNvPr id="9" name="ZoneTexte 8">
            <a:extLst>
              <a:ext uri="{FF2B5EF4-FFF2-40B4-BE49-F238E27FC236}">
                <a16:creationId xmlns:a16="http://schemas.microsoft.com/office/drawing/2014/main" id="{1C42EB9A-FB4C-F661-B011-2D75940B1AC2}"/>
              </a:ext>
            </a:extLst>
          </p:cNvPr>
          <p:cNvSpPr txBox="1"/>
          <p:nvPr/>
        </p:nvSpPr>
        <p:spPr>
          <a:xfrm>
            <a:off x="333342" y="3925609"/>
            <a:ext cx="564777" cy="1323439"/>
          </a:xfrm>
          <a:prstGeom prst="rect">
            <a:avLst/>
          </a:prstGeom>
          <a:noFill/>
        </p:spPr>
        <p:txBody>
          <a:bodyPr wrap="square" rtlCol="0">
            <a:spAutoFit/>
          </a:bodyPr>
          <a:lstStyle/>
          <a:p>
            <a:pPr algn="l" rtl="0"/>
            <a:r>
              <a:rPr lang="da" sz="8000" b="0" i="0" u="none" baseline="0">
                <a:solidFill>
                  <a:schemeClr val="bg1"/>
                </a:solidFill>
              </a:rPr>
              <a:t>"</a:t>
            </a:r>
          </a:p>
        </p:txBody>
      </p:sp>
      <p:sp>
        <p:nvSpPr>
          <p:cNvPr id="2" name="TextBox 1">
            <a:extLst>
              <a:ext uri="{FF2B5EF4-FFF2-40B4-BE49-F238E27FC236}">
                <a16:creationId xmlns:a16="http://schemas.microsoft.com/office/drawing/2014/main" id="{AE306DF4-C9B3-6D3E-54DE-A909F5DDFF6F}"/>
              </a:ext>
            </a:extLst>
          </p:cNvPr>
          <p:cNvSpPr txBox="1"/>
          <p:nvPr/>
        </p:nvSpPr>
        <p:spPr>
          <a:xfrm>
            <a:off x="1158269" y="7091464"/>
            <a:ext cx="7761995" cy="254237"/>
          </a:xfrm>
          <a:prstGeom prst="rect">
            <a:avLst/>
          </a:prstGeom>
          <a:solidFill>
            <a:schemeClr val="bg1"/>
          </a:solid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da" sz="1052" b="0" i="0" u="none" strike="noStrike" kern="1200" cap="none" spc="0" normalizeH="0" baseline="0">
                <a:ln>
                  <a:noFill/>
                </a:ln>
                <a:solidFill>
                  <a:prstClr val="black"/>
                </a:solidFill>
                <a:effectLst/>
                <a:uLnTx/>
                <a:uFillTx/>
                <a:latin typeface="Arial" panose="020B0604020202020204"/>
                <a:ea typeface="+mn-ea"/>
                <a:cs typeface="+mn-cs"/>
              </a:rPr>
              <a:t>NetZeroCities har modtaget midler fra Den Europæiske Unions forsknings- og innovationsprogram Horisont 2020 under tilskudsaftale nr. 101036519.</a:t>
            </a:r>
            <a:endParaRPr kumimoji="0" lang="da" sz="1052" b="0" i="0" u="none" strike="noStrike" kern="1200" cap="none" spc="0" normalizeH="0" baseline="0" noProof="0" dirty="0">
              <a:ln>
                <a:noFill/>
              </a:ln>
              <a:solidFill>
                <a:prstClr val="black"/>
              </a:solidFill>
              <a:effectLst/>
              <a:uLnTx/>
              <a:uFillTx/>
              <a:latin typeface="Arial" panose="020B0604020202020204"/>
              <a:ea typeface="+mn-ea"/>
              <a:cs typeface="+mn-cs"/>
            </a:endParaRPr>
          </a:p>
        </p:txBody>
      </p:sp>
    </p:spTree>
    <p:extLst>
      <p:ext uri="{BB962C8B-B14F-4D97-AF65-F5344CB8AC3E}">
        <p14:creationId xmlns:p14="http://schemas.microsoft.com/office/powerpoint/2010/main" val="124323582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5CEEEBC-1E71-99DA-809A-C16A4025C890}"/>
              </a:ext>
            </a:extLst>
          </p:cNvPr>
          <p:cNvSpPr>
            <a:spLocks noGrp="1"/>
          </p:cNvSpPr>
          <p:nvPr>
            <p:ph type="ctrTitle"/>
          </p:nvPr>
        </p:nvSpPr>
        <p:spPr>
          <a:xfrm>
            <a:off x="599935" y="3033937"/>
            <a:ext cx="7729005" cy="636161"/>
          </a:xfrm>
        </p:spPr>
        <p:txBody>
          <a:bodyPr/>
          <a:lstStyle/>
          <a:p>
            <a:r>
              <a:rPr lang="en-GB" dirty="0"/>
              <a:t>DE/German translation</a:t>
            </a:r>
          </a:p>
        </p:txBody>
      </p:sp>
    </p:spTree>
    <p:extLst>
      <p:ext uri="{BB962C8B-B14F-4D97-AF65-F5344CB8AC3E}">
        <p14:creationId xmlns:p14="http://schemas.microsoft.com/office/powerpoint/2010/main" val="320249297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re 6">
            <a:extLst>
              <a:ext uri="{FF2B5EF4-FFF2-40B4-BE49-F238E27FC236}">
                <a16:creationId xmlns:a16="http://schemas.microsoft.com/office/drawing/2014/main" id="{243D4A79-A79C-1F8F-E24D-DA565717CFDE}"/>
              </a:ext>
            </a:extLst>
          </p:cNvPr>
          <p:cNvSpPr>
            <a:spLocks noGrp="1"/>
          </p:cNvSpPr>
          <p:nvPr>
            <p:ph type="ctrTitle"/>
          </p:nvPr>
        </p:nvSpPr>
        <p:spPr>
          <a:xfrm>
            <a:off x="593492" y="142848"/>
            <a:ext cx="9111713" cy="664842"/>
          </a:xfrm>
        </p:spPr>
        <p:txBody>
          <a:bodyPr/>
          <a:lstStyle/>
          <a:p>
            <a:pPr algn="l" rtl="0"/>
            <a:r>
              <a:rPr lang="de" sz="3200" b="1" i="0" u="none" baseline="0">
                <a:solidFill>
                  <a:srgbClr val="0D5364"/>
                </a:solidFill>
              </a:rPr>
              <a:t>Der Elevator </a:t>
            </a:r>
            <a:r>
              <a:rPr lang="de" sz="3200" b="1" i="0" u="none" baseline="0"/>
              <a:t>Pitch</a:t>
            </a:r>
          </a:p>
        </p:txBody>
      </p:sp>
      <p:sp>
        <p:nvSpPr>
          <p:cNvPr id="3" name="Espace réservé du contenu 2">
            <a:extLst>
              <a:ext uri="{FF2B5EF4-FFF2-40B4-BE49-F238E27FC236}">
                <a16:creationId xmlns:a16="http://schemas.microsoft.com/office/drawing/2014/main" id="{03D19ECB-687C-66CD-5642-18F0E5FB2B55}"/>
              </a:ext>
            </a:extLst>
          </p:cNvPr>
          <p:cNvSpPr>
            <a:spLocks noGrp="1"/>
          </p:cNvSpPr>
          <p:nvPr>
            <p:ph idx="1"/>
          </p:nvPr>
        </p:nvSpPr>
        <p:spPr>
          <a:xfrm>
            <a:off x="1158269" y="945825"/>
            <a:ext cx="6265086" cy="4829155"/>
          </a:xfrm>
        </p:spPr>
        <p:txBody>
          <a:bodyPr numCol="1" spcCol="540000"/>
          <a:lstStyle/>
          <a:p>
            <a:pPr marL="0" indent="0" algn="just" rtl="0">
              <a:lnSpc>
                <a:spcPct val="107000"/>
              </a:lnSpc>
              <a:spcAft>
                <a:spcPts val="800"/>
              </a:spcAft>
              <a:buNone/>
            </a:pPr>
            <a:r>
              <a:rPr lang="de" sz="1200" b="1" i="0" u="none" baseline="0" dirty="0">
                <a:effectLst/>
                <a:latin typeface="+mj-lt"/>
                <a:ea typeface="Calibri" panose="020F0502020204030204" pitchFamily="34" charset="0"/>
                <a:cs typeface="Times New Roman" panose="02020603050405020304" pitchFamily="18" charset="0"/>
              </a:rPr>
              <a:t>Der Klimawandel betrifft uns alle und zwingt uns zur Veränderung. Einfach passiv bleiben und auf die Folgen warten ist keine Option. </a:t>
            </a:r>
            <a:r>
              <a:rPr lang="de" sz="1200" b="1" i="0" u="none" baseline="0" dirty="0">
                <a:latin typeface="+mj-lt"/>
                <a:ea typeface="Calibri" panose="020F0502020204030204" pitchFamily="34" charset="0"/>
                <a:cs typeface="Times New Roman" panose="02020603050405020304" pitchFamily="18" charset="0"/>
              </a:rPr>
              <a:t>W</a:t>
            </a:r>
            <a:r>
              <a:rPr lang="de" sz="1200" b="1" i="0" u="none" baseline="0" dirty="0">
                <a:effectLst/>
                <a:latin typeface="+mj-lt"/>
                <a:ea typeface="Calibri" panose="020F0502020204030204" pitchFamily="34" charset="0"/>
                <a:cs typeface="Times New Roman" panose="02020603050405020304" pitchFamily="18" charset="0"/>
              </a:rPr>
              <a:t>ir können jetzt Veränderungen anstoßen, die allen Menschen eine Zukunft in Sicherheit und Wohlstand ermöglichen.</a:t>
            </a:r>
            <a:endParaRPr lang="de" sz="1200" b="1" dirty="0">
              <a:effectLst/>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r>
              <a:rPr lang="de" sz="1200" b="1" i="0" u="none" baseline="0" dirty="0">
                <a:effectLst/>
                <a:latin typeface="+mj-lt"/>
                <a:ea typeface="Calibri" panose="020F0502020204030204" pitchFamily="34" charset="0"/>
                <a:cs typeface="Times New Roman" panose="02020603050405020304" pitchFamily="18" charset="0"/>
              </a:rPr>
              <a:t>Technische Innovationen allein können das nicht leisten. Wir müssen unsere Art zu leben und zu arbeiten radikal verändern.  Das alles können wir nur gemeinsam schaffen. Aber wenn wir neue Formen der Zusammenarbeit finden und die schwierigsten Probleme gemeinsam lösen, werden wir Erfolg haben.</a:t>
            </a:r>
            <a:endParaRPr lang="de" sz="1200" b="1" dirty="0">
              <a:effectLst/>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r>
              <a:rPr lang="de" sz="1200" b="1" i="0" u="none" baseline="0" dirty="0">
                <a:effectLst/>
                <a:latin typeface="+mj-lt"/>
                <a:ea typeface="Calibri" panose="020F0502020204030204" pitchFamily="34" charset="0"/>
                <a:cs typeface="Times New Roman" panose="02020603050405020304" pitchFamily="18" charset="0"/>
              </a:rPr>
              <a:t>Wir sind Teil der EU-Städtemission geworden, weil wir zusammen mit anderen ehrgeizigen europäischen Städten zu den ersten 100 Städten gehören wollen, die bereits 2030 klimaneutral sind. Mit Unterstützung der Missionsplattform, die vom Projekt NetZeroCities betrieben wird, werden wir neue Arbeitsabläufe und Finanzierungsmodelle ausprobieren und zusammen mit Experten und Kollegen auch die härteste Nuss knacken. </a:t>
            </a:r>
            <a:endParaRPr lang="de" sz="1200" b="1" dirty="0">
              <a:effectLst/>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r>
              <a:rPr lang="de" sz="1200" b="1" i="0" u="none" baseline="0" dirty="0">
                <a:effectLst/>
                <a:latin typeface="+mj-lt"/>
                <a:ea typeface="Calibri" panose="020F0502020204030204" pitchFamily="34" charset="0"/>
                <a:cs typeface="Times New Roman" panose="02020603050405020304" pitchFamily="18" charset="0"/>
              </a:rPr>
              <a:t>Dazu werden wir ein schlagkräftiges fachübergreifendes Team zusammenstellen, das diesen Wandel engagiert anführt, unsere Rolle neu denkt und unsere Arbeit in den Bereichen Finanzen, Beschaffung und Kooperation revolutioniert. </a:t>
            </a:r>
          </a:p>
          <a:p>
            <a:pPr marL="0" indent="0" algn="just" rtl="0">
              <a:lnSpc>
                <a:spcPct val="107000"/>
              </a:lnSpc>
              <a:spcAft>
                <a:spcPts val="800"/>
              </a:spcAft>
              <a:buNone/>
            </a:pPr>
            <a:r>
              <a:rPr lang="de" sz="1200" b="1" i="0" u="none" baseline="0" dirty="0">
                <a:latin typeface="+mj-lt"/>
                <a:ea typeface="Calibri" panose="020F0502020204030204" pitchFamily="34" charset="0"/>
                <a:cs typeface="Times New Roman" panose="02020603050405020304" pitchFamily="18" charset="0"/>
              </a:rPr>
              <a:t>Mit dieser gemeinsamen Kraftanstrengung schaffen wir eine bessere Zukunft für alle, die in unserer Stadt leben. Dies wird nicht nur das Klima schützen, sondern auch Verkehr, Gebäude, Energiesysteme, Gesundheit und viele andere Bereiche verbessern und sich positiv auf unser Leben und unsere Arbeit auswirken.</a:t>
            </a:r>
            <a:r>
              <a:rPr lang="de" sz="1200" b="1" i="0" u="none" baseline="0" dirty="0">
                <a:effectLst/>
                <a:latin typeface="+mj-lt"/>
                <a:ea typeface="Calibri" panose="020F0502020204030204" pitchFamily="34" charset="0"/>
                <a:cs typeface="Times New Roman" panose="02020603050405020304" pitchFamily="18" charset="0"/>
              </a:rPr>
              <a:t> Damit dies gelingt, werden wir langfristige Partnerschaften mit Unternehmen, Bürgerinnen und Bürgern und lokalen Akteuren aufbauen und möglichst viele Akteure auf unserem Weg mitnehmen.</a:t>
            </a:r>
          </a:p>
          <a:p>
            <a:pPr marL="0" indent="0" algn="just" rtl="0">
              <a:lnSpc>
                <a:spcPct val="107000"/>
              </a:lnSpc>
              <a:spcAft>
                <a:spcPts val="800"/>
              </a:spcAft>
              <a:buNone/>
            </a:pPr>
            <a:endParaRPr lang="de" sz="1200" b="1" dirty="0">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endParaRPr lang="de" sz="1200" b="1" dirty="0">
              <a:latin typeface="+mj-lt"/>
              <a:ea typeface="Calibri" panose="020F0502020204030204" pitchFamily="34" charset="0"/>
              <a:cs typeface="Times New Roman" panose="02020603050405020304" pitchFamily="18" charset="0"/>
            </a:endParaRPr>
          </a:p>
        </p:txBody>
      </p:sp>
      <p:pic>
        <p:nvPicPr>
          <p:cNvPr id="10" name="Image 9">
            <a:extLst>
              <a:ext uri="{FF2B5EF4-FFF2-40B4-BE49-F238E27FC236}">
                <a16:creationId xmlns:a16="http://schemas.microsoft.com/office/drawing/2014/main" id="{DF907714-F33B-E7E5-92DE-ADAFDF3CF4C6}"/>
              </a:ext>
            </a:extLst>
          </p:cNvPr>
          <p:cNvPicPr>
            <a:picLocks noChangeAspect="1"/>
          </p:cNvPicPr>
          <p:nvPr/>
        </p:nvPicPr>
        <p:blipFill rotWithShape="1">
          <a:blip r:embed="rId2">
            <a:extLst>
              <a:ext uri="{28A0092B-C50C-407E-A947-70E740481C1C}">
                <a14:useLocalDpi xmlns:a14="http://schemas.microsoft.com/office/drawing/2010/main" val="0"/>
              </a:ext>
            </a:extLst>
          </a:blip>
          <a:srcRect b="15025"/>
          <a:stretch/>
        </p:blipFill>
        <p:spPr>
          <a:xfrm>
            <a:off x="7828288" y="4023834"/>
            <a:ext cx="3410513" cy="2898075"/>
          </a:xfrm>
          <a:prstGeom prst="rect">
            <a:avLst/>
          </a:prstGeom>
        </p:spPr>
      </p:pic>
      <p:sp>
        <p:nvSpPr>
          <p:cNvPr id="11" name="ZoneTexte 10">
            <a:extLst>
              <a:ext uri="{FF2B5EF4-FFF2-40B4-BE49-F238E27FC236}">
                <a16:creationId xmlns:a16="http://schemas.microsoft.com/office/drawing/2014/main" id="{2F8F1830-1156-559F-854A-01D629622690}"/>
              </a:ext>
            </a:extLst>
          </p:cNvPr>
          <p:cNvSpPr txBox="1"/>
          <p:nvPr/>
        </p:nvSpPr>
        <p:spPr>
          <a:xfrm>
            <a:off x="593492" y="617452"/>
            <a:ext cx="564777" cy="1631216"/>
          </a:xfrm>
          <a:prstGeom prst="rect">
            <a:avLst/>
          </a:prstGeom>
          <a:noFill/>
        </p:spPr>
        <p:txBody>
          <a:bodyPr wrap="square" rtlCol="0">
            <a:spAutoFit/>
          </a:bodyPr>
          <a:lstStyle/>
          <a:p>
            <a:pPr algn="l" rtl="0"/>
            <a:r>
              <a:rPr lang="de" sz="10000" b="0" i="0" u="none" baseline="0">
                <a:solidFill>
                  <a:schemeClr val="bg1"/>
                </a:solidFill>
              </a:rPr>
              <a:t>"</a:t>
            </a:r>
          </a:p>
        </p:txBody>
      </p:sp>
      <p:sp>
        <p:nvSpPr>
          <p:cNvPr id="2" name="TextBox 1">
            <a:extLst>
              <a:ext uri="{FF2B5EF4-FFF2-40B4-BE49-F238E27FC236}">
                <a16:creationId xmlns:a16="http://schemas.microsoft.com/office/drawing/2014/main" id="{BD174913-544A-72B0-7827-D056AB12B2B6}"/>
              </a:ext>
            </a:extLst>
          </p:cNvPr>
          <p:cNvSpPr txBox="1"/>
          <p:nvPr/>
        </p:nvSpPr>
        <p:spPr>
          <a:xfrm>
            <a:off x="1158269" y="7091464"/>
            <a:ext cx="7761995" cy="254237"/>
          </a:xfrm>
          <a:prstGeom prst="rect">
            <a:avLst/>
          </a:prstGeom>
          <a:solidFill>
            <a:schemeClr val="bg1"/>
          </a:solid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de" sz="1052" b="0" i="0" u="none" strike="noStrike" kern="1200" cap="none" spc="0" normalizeH="0" baseline="0">
                <a:ln>
                  <a:noFill/>
                </a:ln>
                <a:solidFill>
                  <a:prstClr val="black"/>
                </a:solidFill>
                <a:effectLst/>
                <a:uLnTx/>
                <a:uFillTx/>
                <a:latin typeface="Arial" panose="020B0604020202020204"/>
                <a:ea typeface="+mn-ea"/>
                <a:cs typeface="+mn-cs"/>
              </a:rPr>
              <a:t>NetZeroCities wurde vom Programm für Forschung und Innovation Horizont 2020 im Rahmen der Finanzhilfevereinbarung Nr. 101036519 gefördert.</a:t>
            </a:r>
            <a:endParaRPr kumimoji="0" lang="de" sz="1052" b="0" i="0" u="none" strike="noStrike" kern="1200" cap="none" spc="0" normalizeH="0" baseline="0" noProof="0" dirty="0">
              <a:ln>
                <a:noFill/>
              </a:ln>
              <a:solidFill>
                <a:prstClr val="black"/>
              </a:solidFill>
              <a:effectLst/>
              <a:uLnTx/>
              <a:uFillTx/>
              <a:latin typeface="Arial" panose="020B0604020202020204"/>
              <a:ea typeface="+mn-ea"/>
              <a:cs typeface="+mn-cs"/>
            </a:endParaRPr>
          </a:p>
        </p:txBody>
      </p:sp>
    </p:spTree>
    <p:extLst>
      <p:ext uri="{BB962C8B-B14F-4D97-AF65-F5344CB8AC3E}">
        <p14:creationId xmlns:p14="http://schemas.microsoft.com/office/powerpoint/2010/main" val="20701119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re 6">
            <a:extLst>
              <a:ext uri="{FF2B5EF4-FFF2-40B4-BE49-F238E27FC236}">
                <a16:creationId xmlns:a16="http://schemas.microsoft.com/office/drawing/2014/main" id="{243D4A79-A79C-1F8F-E24D-DA565717CFDE}"/>
              </a:ext>
            </a:extLst>
          </p:cNvPr>
          <p:cNvSpPr>
            <a:spLocks noGrp="1"/>
          </p:cNvSpPr>
          <p:nvPr>
            <p:ph type="ctrTitle"/>
          </p:nvPr>
        </p:nvSpPr>
        <p:spPr>
          <a:xfrm>
            <a:off x="333342" y="226635"/>
            <a:ext cx="9111713" cy="664842"/>
          </a:xfrm>
        </p:spPr>
        <p:txBody>
          <a:bodyPr/>
          <a:lstStyle/>
          <a:p>
            <a:pPr algn="l" rtl="0"/>
            <a:r>
              <a:rPr lang="de" sz="3200" b="1" i="0" u="none" baseline="0"/>
              <a:t>Der Elevator Pitch</a:t>
            </a:r>
          </a:p>
        </p:txBody>
      </p:sp>
      <p:sp>
        <p:nvSpPr>
          <p:cNvPr id="3" name="Espace réservé du contenu 2">
            <a:extLst>
              <a:ext uri="{FF2B5EF4-FFF2-40B4-BE49-F238E27FC236}">
                <a16:creationId xmlns:a16="http://schemas.microsoft.com/office/drawing/2014/main" id="{03D19ECB-687C-66CD-5642-18F0E5FB2B55}"/>
              </a:ext>
            </a:extLst>
          </p:cNvPr>
          <p:cNvSpPr>
            <a:spLocks noGrp="1"/>
          </p:cNvSpPr>
          <p:nvPr>
            <p:ph idx="1"/>
          </p:nvPr>
        </p:nvSpPr>
        <p:spPr>
          <a:xfrm>
            <a:off x="790502" y="1186125"/>
            <a:ext cx="3866842" cy="2127098"/>
          </a:xfrm>
        </p:spPr>
        <p:txBody>
          <a:bodyPr numCol="1" spcCol="540000"/>
          <a:lstStyle/>
          <a:p>
            <a:pPr marL="0" indent="0" algn="just" rtl="0">
              <a:lnSpc>
                <a:spcPct val="107000"/>
              </a:lnSpc>
              <a:spcAft>
                <a:spcPts val="800"/>
              </a:spcAft>
              <a:buNone/>
            </a:pPr>
            <a:r>
              <a:rPr lang="de" sz="1400" b="1" i="0" u="sng" baseline="0" dirty="0">
                <a:effectLst/>
                <a:latin typeface="+mj-lt"/>
                <a:ea typeface="Calibri" panose="020F0502020204030204" pitchFamily="34" charset="0"/>
                <a:cs typeface="Times New Roman" panose="02020603050405020304" pitchFamily="18" charset="0"/>
              </a:rPr>
              <a:t>Bürgerinnen und Bürger</a:t>
            </a:r>
          </a:p>
          <a:p>
            <a:pPr marL="0" indent="0" algn="just" rtl="0">
              <a:lnSpc>
                <a:spcPct val="107000"/>
              </a:lnSpc>
              <a:spcAft>
                <a:spcPts val="800"/>
              </a:spcAft>
              <a:buNone/>
            </a:pPr>
            <a:r>
              <a:rPr lang="de" sz="1200" b="1" i="0" u="none" baseline="0" dirty="0">
                <a:latin typeface="+mj-lt"/>
                <a:ea typeface="Calibri" panose="020F0502020204030204" pitchFamily="34" charset="0"/>
                <a:cs typeface="Times New Roman" panose="02020603050405020304" pitchFamily="18" charset="0"/>
              </a:rPr>
              <a:t>Die Beteiligung an der EU-Städtemission bietet unserer Stadt die Chance, beim Klimaschutz eine Vorreiterrolle zu übernehmen. Wir werden die Klimawende so gestalten, dass niemand ausgeschlossen oder zurück gelassen wird. Wir arbeiten daran, eine bessere Stadt zu schaffen, die bei Verkehr, Energie, Gesundheit und in anderen Bereichen für alle besser funktioniert. Und wir brauchen Sie, damit die Klimawende ein Erfolg wird! Deshalb werden wir die Bedürfnisse und Ideen unserer Bürgerinnen und Bürger bei jedem einzelnen Schritt berücksichtigen.</a:t>
            </a:r>
            <a:endParaRPr lang="de" sz="1200" b="1" dirty="0">
              <a:effectLst/>
              <a:latin typeface="+mj-lt"/>
              <a:ea typeface="Calibri" panose="020F0502020204030204" pitchFamily="34" charset="0"/>
              <a:cs typeface="Times New Roman" panose="02020603050405020304" pitchFamily="18" charset="0"/>
            </a:endParaRPr>
          </a:p>
        </p:txBody>
      </p:sp>
      <p:sp>
        <p:nvSpPr>
          <p:cNvPr id="11" name="ZoneTexte 10">
            <a:extLst>
              <a:ext uri="{FF2B5EF4-FFF2-40B4-BE49-F238E27FC236}">
                <a16:creationId xmlns:a16="http://schemas.microsoft.com/office/drawing/2014/main" id="{2F8F1830-1156-559F-854A-01D629622690}"/>
              </a:ext>
            </a:extLst>
          </p:cNvPr>
          <p:cNvSpPr txBox="1"/>
          <p:nvPr/>
        </p:nvSpPr>
        <p:spPr>
          <a:xfrm>
            <a:off x="317572" y="914645"/>
            <a:ext cx="564777" cy="1323439"/>
          </a:xfrm>
          <a:prstGeom prst="rect">
            <a:avLst/>
          </a:prstGeom>
          <a:noFill/>
        </p:spPr>
        <p:txBody>
          <a:bodyPr wrap="square" rtlCol="0">
            <a:spAutoFit/>
          </a:bodyPr>
          <a:lstStyle/>
          <a:p>
            <a:pPr algn="l" rtl="0"/>
            <a:r>
              <a:rPr lang="de" sz="8000" b="0" i="0" u="none" baseline="0">
                <a:solidFill>
                  <a:schemeClr val="bg1"/>
                </a:solidFill>
              </a:rPr>
              <a:t>"</a:t>
            </a:r>
          </a:p>
        </p:txBody>
      </p:sp>
      <p:sp>
        <p:nvSpPr>
          <p:cNvPr id="4" name="Espace réservé du texte 10">
            <a:extLst>
              <a:ext uri="{FF2B5EF4-FFF2-40B4-BE49-F238E27FC236}">
                <a16:creationId xmlns:a16="http://schemas.microsoft.com/office/drawing/2014/main" id="{67F2D915-7D6D-CFB7-5D20-3CDB6BB445E1}"/>
              </a:ext>
            </a:extLst>
          </p:cNvPr>
          <p:cNvSpPr txBox="1">
            <a:spLocks/>
          </p:cNvSpPr>
          <p:nvPr/>
        </p:nvSpPr>
        <p:spPr>
          <a:xfrm>
            <a:off x="333342" y="907144"/>
            <a:ext cx="6770663" cy="423665"/>
          </a:xfrm>
          <a:prstGeom prst="rect">
            <a:avLst/>
          </a:prstGeom>
        </p:spPr>
        <p:txBody>
          <a:bodyPr/>
          <a:lstStyle>
            <a:lvl1pPr marL="251986" indent="-251986" algn="l" defTabSz="1007943" rtl="0" eaLnBrk="1" latinLnBrk="0" hangingPunct="1">
              <a:lnSpc>
                <a:spcPct val="90000"/>
              </a:lnSpc>
              <a:spcBef>
                <a:spcPts val="1102"/>
              </a:spcBef>
              <a:buFont typeface="Arial" panose="020B0604020202020204" pitchFamily="34" charset="0"/>
              <a:buChar char="•"/>
              <a:defRPr sz="3086" kern="1200">
                <a:solidFill>
                  <a:schemeClr val="tx1"/>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2646" kern="1200">
                <a:solidFill>
                  <a:schemeClr val="tx1"/>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2205" kern="1200">
                <a:solidFill>
                  <a:schemeClr val="tx1"/>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a:lstStyle>
          <a:p>
            <a:pPr marL="0" indent="0" algn="l" rtl="0">
              <a:buNone/>
            </a:pPr>
            <a:r>
              <a:rPr lang="de" sz="2000" b="1" i="0" u="none" baseline="0">
                <a:solidFill>
                  <a:schemeClr val="accent4"/>
                </a:solidFill>
              </a:rPr>
              <a:t>Anpassung an verschiedene Zielgruppen</a:t>
            </a:r>
          </a:p>
        </p:txBody>
      </p:sp>
      <p:sp>
        <p:nvSpPr>
          <p:cNvPr id="5" name="Espace réservé du contenu 2">
            <a:extLst>
              <a:ext uri="{FF2B5EF4-FFF2-40B4-BE49-F238E27FC236}">
                <a16:creationId xmlns:a16="http://schemas.microsoft.com/office/drawing/2014/main" id="{A37ABC56-C5F1-2859-ADD0-E37DC8DE7831}"/>
              </a:ext>
            </a:extLst>
          </p:cNvPr>
          <p:cNvSpPr txBox="1">
            <a:spLocks/>
          </p:cNvSpPr>
          <p:nvPr/>
        </p:nvSpPr>
        <p:spPr>
          <a:xfrm>
            <a:off x="5009745" y="1240067"/>
            <a:ext cx="5235467" cy="4879675"/>
          </a:xfrm>
          <a:prstGeom prst="rect">
            <a:avLst/>
          </a:prstGeom>
        </p:spPr>
        <p:txBody>
          <a:bodyPr numCol="1" spcCol="540000"/>
          <a:lstStyle>
            <a:lvl1pPr marL="251986" indent="-251986" algn="l" defTabSz="1007943" rtl="0" eaLnBrk="1" latinLnBrk="0" hangingPunct="1">
              <a:lnSpc>
                <a:spcPct val="90000"/>
              </a:lnSpc>
              <a:spcBef>
                <a:spcPts val="1102"/>
              </a:spcBef>
              <a:buFont typeface="Arial" panose="020B0604020202020204" pitchFamily="34" charset="0"/>
              <a:buChar char="•"/>
              <a:defRPr sz="2000" kern="1200">
                <a:solidFill>
                  <a:schemeClr val="tx2"/>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1800" kern="1200">
                <a:solidFill>
                  <a:schemeClr val="tx2"/>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1600" kern="1200">
                <a:solidFill>
                  <a:schemeClr val="tx2"/>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400" kern="1200">
                <a:solidFill>
                  <a:schemeClr val="tx2"/>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200" kern="1200">
                <a:solidFill>
                  <a:schemeClr val="tx2"/>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a:lstStyle>
          <a:p>
            <a:pPr marL="0" indent="0" algn="just" rtl="0">
              <a:lnSpc>
                <a:spcPct val="107000"/>
              </a:lnSpc>
              <a:spcAft>
                <a:spcPts val="800"/>
              </a:spcAft>
              <a:buFont typeface="Arial" panose="020B0604020202020204" pitchFamily="34" charset="0"/>
              <a:buNone/>
            </a:pPr>
            <a:r>
              <a:rPr lang="de" sz="1400" b="1" i="0" u="sng" baseline="0" dirty="0">
                <a:latin typeface="+mj-lt"/>
                <a:ea typeface="Calibri" panose="020F0502020204030204" pitchFamily="34" charset="0"/>
                <a:cs typeface="Times New Roman" panose="02020603050405020304" pitchFamily="18" charset="0"/>
              </a:rPr>
              <a:t>Mandatsträger und Abteilungsleiter in Ihrer Stadt</a:t>
            </a:r>
          </a:p>
          <a:p>
            <a:pPr marL="0" indent="0" algn="just" rtl="0">
              <a:lnSpc>
                <a:spcPct val="107000"/>
              </a:lnSpc>
              <a:spcAft>
                <a:spcPts val="600"/>
              </a:spcAft>
              <a:buFont typeface="Arial" panose="020B0604020202020204" pitchFamily="34" charset="0"/>
              <a:buNone/>
            </a:pPr>
            <a:r>
              <a:rPr lang="de" sz="1200" b="1" i="0" u="sng" baseline="0" dirty="0">
                <a:latin typeface="+mj-lt"/>
                <a:ea typeface="Calibri" panose="020F0502020204030204" pitchFamily="34" charset="0"/>
                <a:cs typeface="Times New Roman" panose="02020603050405020304" pitchFamily="18" charset="0"/>
              </a:rPr>
              <a:t>Mandatsträger</a:t>
            </a:r>
            <a:endParaRPr lang="de" sz="1200" b="1" u="sng" dirty="0">
              <a:latin typeface="+mj-lt"/>
              <a:ea typeface="Calibri" panose="020F0502020204030204" pitchFamily="34" charset="0"/>
              <a:cs typeface="Times New Roman" panose="02020603050405020304" pitchFamily="18" charset="0"/>
            </a:endParaRPr>
          </a:p>
          <a:p>
            <a:pPr marL="0" indent="0" algn="just" rtl="0">
              <a:lnSpc>
                <a:spcPct val="107000"/>
              </a:lnSpc>
              <a:spcBef>
                <a:spcPts val="600"/>
              </a:spcBef>
              <a:spcAft>
                <a:spcPts val="800"/>
              </a:spcAft>
              <a:buFont typeface="Arial" panose="020B0604020202020204" pitchFamily="34" charset="0"/>
              <a:buNone/>
            </a:pPr>
            <a:r>
              <a:rPr lang="de" sz="1200" b="1" i="0" u="none" baseline="0" dirty="0">
                <a:latin typeface="+mj-lt"/>
                <a:ea typeface="Calibri" panose="020F0502020204030204" pitchFamily="34" charset="0"/>
                <a:cs typeface="Times New Roman" panose="02020603050405020304" pitchFamily="18" charset="0"/>
              </a:rPr>
              <a:t>Die Beteiligung an der EU-Städtemission bietet unserer Stadt die Chance, beim Klimaschutz in Europa eine Vorreiterrolle zu übernehmen. Wir sind Teil einer ehrgeizigen und bahnbrechenden Bewegung von Städten, die den Weg in eine integrative, erfolgreiche, klimafeste und nachhaltige Zukunft weist. Sie wird den Übergang unserer Stadt zur Klimaneutralität ganzheitlich und integrativ gestalten und neue Formen der Kommunikation und Zusammenarbeit mit den Bürgerinnen und Bürgern und der Privatwirtschaft entwickeln. Die Teilnahme an der Mission erschließt Fördermittel und Investitionen für eine faire Klimawende, die sowohl das Klima als auch den sozialen Zusammenhalt schützt. </a:t>
            </a:r>
          </a:p>
          <a:p>
            <a:pPr marL="0" indent="0" algn="just" rtl="0">
              <a:lnSpc>
                <a:spcPct val="107000"/>
              </a:lnSpc>
              <a:spcAft>
                <a:spcPts val="600"/>
              </a:spcAft>
              <a:buFont typeface="Arial" panose="020B0604020202020204" pitchFamily="34" charset="0"/>
              <a:buNone/>
            </a:pPr>
            <a:r>
              <a:rPr lang="de" sz="1200" b="1" i="0" u="sng" baseline="0" dirty="0">
                <a:latin typeface="+mj-lt"/>
                <a:ea typeface="Calibri" panose="020F0502020204030204" pitchFamily="34" charset="0"/>
                <a:cs typeface="Times New Roman" panose="02020603050405020304" pitchFamily="18" charset="0"/>
              </a:rPr>
              <a:t>Abteilungsleiter</a:t>
            </a:r>
            <a:endParaRPr lang="de" sz="1200" b="1" u="sng" dirty="0">
              <a:latin typeface="+mj-lt"/>
              <a:ea typeface="Calibri" panose="020F0502020204030204" pitchFamily="34" charset="0"/>
              <a:cs typeface="Times New Roman" panose="02020603050405020304" pitchFamily="18" charset="0"/>
            </a:endParaRPr>
          </a:p>
          <a:p>
            <a:pPr marL="0" indent="0" algn="just" rtl="0">
              <a:lnSpc>
                <a:spcPct val="107000"/>
              </a:lnSpc>
              <a:spcBef>
                <a:spcPts val="600"/>
              </a:spcBef>
              <a:spcAft>
                <a:spcPts val="800"/>
              </a:spcAft>
              <a:buFont typeface="Arial" panose="020B0604020202020204" pitchFamily="34" charset="0"/>
              <a:buNone/>
            </a:pPr>
            <a:r>
              <a:rPr lang="de" sz="1200" b="1" i="0" u="none" baseline="0" dirty="0">
                <a:latin typeface="+mj-lt"/>
                <a:ea typeface="Calibri" panose="020F0502020204030204" pitchFamily="34" charset="0"/>
                <a:cs typeface="Times New Roman" panose="02020603050405020304" pitchFamily="18" charset="0"/>
              </a:rPr>
              <a:t>Die Beteiligung an der EU-Städtemission bietet unserer Stadt die Chance, beim Klimaschutz in Europa eine Vorreiterrolle zu übernehmen. Dank der Unterstützung von NetZeroCities stehen uns künftig Fachwissen und Hilfsmittel zur Verfügung, mit denen wir das Thema Klimaschutz systemisch angehen können. Das wird uns dabei helfen, fach- und bereichsübergreifend zu denken und zu arbeiten und schneller klimaneutral zu werden. Außerdem bietet die Mission die Chance, von anderen Städten zu lernen, Wissen weiterzugeben und gemeinsam schneller zu handeln.</a:t>
            </a:r>
          </a:p>
        </p:txBody>
      </p:sp>
      <p:sp>
        <p:nvSpPr>
          <p:cNvPr id="6" name="ZoneTexte 5">
            <a:extLst>
              <a:ext uri="{FF2B5EF4-FFF2-40B4-BE49-F238E27FC236}">
                <a16:creationId xmlns:a16="http://schemas.microsoft.com/office/drawing/2014/main" id="{D4BBBBED-DA40-14C9-116C-00AC9CC5EB13}"/>
              </a:ext>
            </a:extLst>
          </p:cNvPr>
          <p:cNvSpPr txBox="1"/>
          <p:nvPr/>
        </p:nvSpPr>
        <p:spPr>
          <a:xfrm>
            <a:off x="4629438" y="957263"/>
            <a:ext cx="658150" cy="1323439"/>
          </a:xfrm>
          <a:prstGeom prst="rect">
            <a:avLst/>
          </a:prstGeom>
          <a:noFill/>
        </p:spPr>
        <p:txBody>
          <a:bodyPr wrap="square" rtlCol="0">
            <a:spAutoFit/>
          </a:bodyPr>
          <a:lstStyle/>
          <a:p>
            <a:pPr algn="l" rtl="0"/>
            <a:r>
              <a:rPr lang="de" sz="8000" b="0" i="0" u="none" baseline="0" dirty="0">
                <a:solidFill>
                  <a:schemeClr val="bg1"/>
                </a:solidFill>
              </a:rPr>
              <a:t>"</a:t>
            </a:r>
          </a:p>
        </p:txBody>
      </p:sp>
      <p:sp>
        <p:nvSpPr>
          <p:cNvPr id="8" name="Espace réservé du contenu 2">
            <a:extLst>
              <a:ext uri="{FF2B5EF4-FFF2-40B4-BE49-F238E27FC236}">
                <a16:creationId xmlns:a16="http://schemas.microsoft.com/office/drawing/2014/main" id="{C8BDB3A0-A44C-FA08-1C0A-F226C0B296B5}"/>
              </a:ext>
            </a:extLst>
          </p:cNvPr>
          <p:cNvSpPr txBox="1">
            <a:spLocks/>
          </p:cNvSpPr>
          <p:nvPr/>
        </p:nvSpPr>
        <p:spPr>
          <a:xfrm>
            <a:off x="790502" y="4170589"/>
            <a:ext cx="3866842" cy="1906629"/>
          </a:xfrm>
          <a:prstGeom prst="rect">
            <a:avLst/>
          </a:prstGeom>
        </p:spPr>
        <p:txBody>
          <a:bodyPr numCol="1" spcCol="540000"/>
          <a:lstStyle>
            <a:lvl1pPr marL="251986" indent="-251986" algn="l" defTabSz="1007943" rtl="0" eaLnBrk="1" latinLnBrk="0" hangingPunct="1">
              <a:lnSpc>
                <a:spcPct val="90000"/>
              </a:lnSpc>
              <a:spcBef>
                <a:spcPts val="1102"/>
              </a:spcBef>
              <a:buFont typeface="Arial" panose="020B0604020202020204" pitchFamily="34" charset="0"/>
              <a:buChar char="•"/>
              <a:defRPr sz="2000" kern="1200">
                <a:solidFill>
                  <a:schemeClr val="tx2"/>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1800" kern="1200">
                <a:solidFill>
                  <a:schemeClr val="tx2"/>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1600" kern="1200">
                <a:solidFill>
                  <a:schemeClr val="tx2"/>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400" kern="1200">
                <a:solidFill>
                  <a:schemeClr val="tx2"/>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200" kern="1200">
                <a:solidFill>
                  <a:schemeClr val="tx2"/>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a:lstStyle>
          <a:p>
            <a:pPr marL="0" indent="0" algn="just" rtl="0">
              <a:lnSpc>
                <a:spcPct val="107000"/>
              </a:lnSpc>
              <a:spcAft>
                <a:spcPts val="800"/>
              </a:spcAft>
              <a:buFont typeface="Arial" panose="020B0604020202020204" pitchFamily="34" charset="0"/>
              <a:buNone/>
            </a:pPr>
            <a:r>
              <a:rPr lang="de" sz="1400" b="1" i="0" u="sng" baseline="0">
                <a:latin typeface="+mj-lt"/>
                <a:ea typeface="Calibri" panose="020F0502020204030204" pitchFamily="34" charset="0"/>
                <a:cs typeface="Times New Roman" panose="02020603050405020304" pitchFamily="18" charset="0"/>
              </a:rPr>
              <a:t>Privater Sektor</a:t>
            </a:r>
            <a:endParaRPr lang="de" sz="1400" b="1" u="sng">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Font typeface="Arial" panose="020B0604020202020204" pitchFamily="34" charset="0"/>
              <a:buNone/>
            </a:pPr>
            <a:r>
              <a:rPr lang="de" sz="1200" b="1" i="0" u="none" baseline="0">
                <a:latin typeface="+mj-lt"/>
                <a:ea typeface="Calibri" panose="020F0502020204030204" pitchFamily="34" charset="0"/>
                <a:cs typeface="Times New Roman" panose="02020603050405020304" pitchFamily="18" charset="0"/>
              </a:rPr>
              <a:t>Die Beteiligung an der EU-Städtemission bietet unserer Stadt die Chance, beim Klimaschutz eine Vorreiterrolle zu übernehmen. Werden Sie zum Vorreiter: Sie haben die Gelegenheit, an der Stadt der Zukunft mitzuwirken und sich neue Geschäftsfelder zu erschließen. Wenn wir bis 2030 klimaneutral werden wollen, müssen wir unsere Ziele und unsere Arbeit aufeinander abstimmen und zusammenarbeiten.</a:t>
            </a:r>
          </a:p>
        </p:txBody>
      </p:sp>
      <p:sp>
        <p:nvSpPr>
          <p:cNvPr id="9" name="ZoneTexte 8">
            <a:extLst>
              <a:ext uri="{FF2B5EF4-FFF2-40B4-BE49-F238E27FC236}">
                <a16:creationId xmlns:a16="http://schemas.microsoft.com/office/drawing/2014/main" id="{1C42EB9A-FB4C-F661-B011-2D75940B1AC2}"/>
              </a:ext>
            </a:extLst>
          </p:cNvPr>
          <p:cNvSpPr txBox="1"/>
          <p:nvPr/>
        </p:nvSpPr>
        <p:spPr>
          <a:xfrm>
            <a:off x="333342" y="3925609"/>
            <a:ext cx="564777" cy="1323439"/>
          </a:xfrm>
          <a:prstGeom prst="rect">
            <a:avLst/>
          </a:prstGeom>
          <a:noFill/>
        </p:spPr>
        <p:txBody>
          <a:bodyPr wrap="square" rtlCol="0">
            <a:spAutoFit/>
          </a:bodyPr>
          <a:lstStyle/>
          <a:p>
            <a:pPr algn="l" rtl="0"/>
            <a:r>
              <a:rPr lang="de" sz="8000" b="0" i="0" u="none" baseline="0">
                <a:solidFill>
                  <a:schemeClr val="bg1"/>
                </a:solidFill>
              </a:rPr>
              <a:t>"</a:t>
            </a:r>
          </a:p>
        </p:txBody>
      </p:sp>
      <p:sp>
        <p:nvSpPr>
          <p:cNvPr id="2" name="TextBox 1">
            <a:extLst>
              <a:ext uri="{FF2B5EF4-FFF2-40B4-BE49-F238E27FC236}">
                <a16:creationId xmlns:a16="http://schemas.microsoft.com/office/drawing/2014/main" id="{AE306DF4-C9B3-6D3E-54DE-A909F5DDFF6F}"/>
              </a:ext>
            </a:extLst>
          </p:cNvPr>
          <p:cNvSpPr txBox="1"/>
          <p:nvPr/>
        </p:nvSpPr>
        <p:spPr>
          <a:xfrm>
            <a:off x="1158269" y="7091464"/>
            <a:ext cx="7761995" cy="254237"/>
          </a:xfrm>
          <a:prstGeom prst="rect">
            <a:avLst/>
          </a:prstGeom>
          <a:solidFill>
            <a:schemeClr val="bg1"/>
          </a:solid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de" sz="1052" b="0" i="0" u="none" strike="noStrike" kern="1200" cap="none" spc="0" normalizeH="0" baseline="0">
                <a:ln>
                  <a:noFill/>
                </a:ln>
                <a:solidFill>
                  <a:prstClr val="black"/>
                </a:solidFill>
                <a:effectLst/>
                <a:uLnTx/>
                <a:uFillTx/>
                <a:latin typeface="Arial" panose="020B0604020202020204"/>
                <a:ea typeface="+mn-ea"/>
                <a:cs typeface="+mn-cs"/>
              </a:rPr>
              <a:t>NetZeroCities wurde vom Programm für Forschung und Innovation Horizont 2020 im Rahmen der Finanzhilfevereinbarung Nr. 101036519 gefördert.</a:t>
            </a:r>
            <a:endParaRPr kumimoji="0" lang="de" sz="1052" b="0" i="0" u="none" strike="noStrike" kern="1200" cap="none" spc="0" normalizeH="0" baseline="0" noProof="0" dirty="0">
              <a:ln>
                <a:noFill/>
              </a:ln>
              <a:solidFill>
                <a:prstClr val="black"/>
              </a:solidFill>
              <a:effectLst/>
              <a:uLnTx/>
              <a:uFillTx/>
              <a:latin typeface="Arial" panose="020B0604020202020204"/>
              <a:ea typeface="+mn-ea"/>
              <a:cs typeface="+mn-cs"/>
            </a:endParaRPr>
          </a:p>
        </p:txBody>
      </p:sp>
    </p:spTree>
    <p:extLst>
      <p:ext uri="{BB962C8B-B14F-4D97-AF65-F5344CB8AC3E}">
        <p14:creationId xmlns:p14="http://schemas.microsoft.com/office/powerpoint/2010/main" val="342311301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5CEEEBC-1E71-99DA-809A-C16A4025C890}"/>
              </a:ext>
            </a:extLst>
          </p:cNvPr>
          <p:cNvSpPr>
            <a:spLocks noGrp="1"/>
          </p:cNvSpPr>
          <p:nvPr>
            <p:ph type="ctrTitle"/>
          </p:nvPr>
        </p:nvSpPr>
        <p:spPr>
          <a:xfrm>
            <a:off x="599935" y="3033937"/>
            <a:ext cx="7729005" cy="636161"/>
          </a:xfrm>
        </p:spPr>
        <p:txBody>
          <a:bodyPr/>
          <a:lstStyle/>
          <a:p>
            <a:r>
              <a:rPr lang="en-GB" dirty="0"/>
              <a:t>ES/Spanish translation</a:t>
            </a:r>
          </a:p>
        </p:txBody>
      </p:sp>
    </p:spTree>
    <p:extLst>
      <p:ext uri="{BB962C8B-B14F-4D97-AF65-F5344CB8AC3E}">
        <p14:creationId xmlns:p14="http://schemas.microsoft.com/office/powerpoint/2010/main" val="367337062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re 6">
            <a:extLst>
              <a:ext uri="{FF2B5EF4-FFF2-40B4-BE49-F238E27FC236}">
                <a16:creationId xmlns:a16="http://schemas.microsoft.com/office/drawing/2014/main" id="{243D4A79-A79C-1F8F-E24D-DA565717CFDE}"/>
              </a:ext>
            </a:extLst>
          </p:cNvPr>
          <p:cNvSpPr>
            <a:spLocks noGrp="1"/>
          </p:cNvSpPr>
          <p:nvPr>
            <p:ph type="ctrTitle"/>
          </p:nvPr>
        </p:nvSpPr>
        <p:spPr>
          <a:xfrm>
            <a:off x="593492" y="142848"/>
            <a:ext cx="9111713" cy="664842"/>
          </a:xfrm>
        </p:spPr>
        <p:txBody>
          <a:bodyPr/>
          <a:lstStyle/>
          <a:p>
            <a:pPr algn="l" rtl="0"/>
            <a:r>
              <a:rPr lang="es" sz="3200" b="1" i="0" u="none" baseline="0">
                <a:solidFill>
                  <a:srgbClr val="0D5364"/>
                </a:solidFill>
              </a:rPr>
              <a:t>Presentación </a:t>
            </a:r>
            <a:r>
              <a:rPr lang="es" sz="3200" b="1" i="0" u="none" baseline="0"/>
              <a:t>relámpago</a:t>
            </a:r>
          </a:p>
        </p:txBody>
      </p:sp>
      <p:sp>
        <p:nvSpPr>
          <p:cNvPr id="3" name="Espace réservé du contenu 2">
            <a:extLst>
              <a:ext uri="{FF2B5EF4-FFF2-40B4-BE49-F238E27FC236}">
                <a16:creationId xmlns:a16="http://schemas.microsoft.com/office/drawing/2014/main" id="{03D19ECB-687C-66CD-5642-18F0E5FB2B55}"/>
              </a:ext>
            </a:extLst>
          </p:cNvPr>
          <p:cNvSpPr>
            <a:spLocks noGrp="1"/>
          </p:cNvSpPr>
          <p:nvPr>
            <p:ph idx="1"/>
          </p:nvPr>
        </p:nvSpPr>
        <p:spPr>
          <a:xfrm>
            <a:off x="1158269" y="1266845"/>
            <a:ext cx="6265086" cy="4829155"/>
          </a:xfrm>
        </p:spPr>
        <p:txBody>
          <a:bodyPr numCol="1" spcCol="540000"/>
          <a:lstStyle/>
          <a:p>
            <a:pPr marL="0" indent="0" algn="just" rtl="0">
              <a:lnSpc>
                <a:spcPct val="107000"/>
              </a:lnSpc>
              <a:spcAft>
                <a:spcPts val="800"/>
              </a:spcAft>
              <a:buNone/>
            </a:pPr>
            <a:r>
              <a:rPr lang="es" sz="1100" b="1" i="0" u="none" baseline="0" dirty="0">
                <a:effectLst/>
                <a:latin typeface="+mj-lt"/>
                <a:ea typeface="Calibri" panose="020F0502020204030204" pitchFamily="34" charset="0"/>
                <a:cs typeface="Times New Roman" panose="02020603050405020304" pitchFamily="18" charset="0"/>
              </a:rPr>
              <a:t>El cambio climático nos afecta a todos y es un cambio inevitable. Permanecer pasivos y lidiar con las consecuencias no es una opción válida. </a:t>
            </a:r>
            <a:r>
              <a:rPr lang="es" sz="1100" b="1" i="0" u="none" baseline="0" dirty="0">
                <a:latin typeface="+mj-lt"/>
                <a:ea typeface="Calibri" panose="020F0502020204030204" pitchFamily="34" charset="0"/>
                <a:cs typeface="Times New Roman" panose="02020603050405020304" pitchFamily="18" charset="0"/>
              </a:rPr>
              <a:t>P</a:t>
            </a:r>
            <a:r>
              <a:rPr lang="es" sz="1100" b="1" i="0" u="none" baseline="0" dirty="0">
                <a:effectLst/>
                <a:latin typeface="+mj-lt"/>
                <a:ea typeface="Calibri" panose="020F0502020204030204" pitchFamily="34" charset="0"/>
                <a:cs typeface="Times New Roman" panose="02020603050405020304" pitchFamily="18" charset="0"/>
              </a:rPr>
              <a:t>odemos impulsar un tipo de cambio que nos salve y permita crear un futuro seguro y próspero para todos.</a:t>
            </a:r>
            <a:endParaRPr lang="es" sz="1100" b="1" dirty="0">
              <a:effectLst/>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r>
              <a:rPr lang="es" sz="1100" b="1" i="0" u="none" baseline="0" dirty="0">
                <a:effectLst/>
                <a:latin typeface="+mj-lt"/>
                <a:ea typeface="Calibri" panose="020F0502020204030204" pitchFamily="34" charset="0"/>
                <a:cs typeface="Times New Roman" panose="02020603050405020304" pitchFamily="18" charset="0"/>
              </a:rPr>
              <a:t>Sabemos que la innovación técnica no es suficiente. Necesitamos transformar nuestra manera de vivir y trabajar.  Para estar a la altura de las circunstancias es imprescindible el esfuerzo colectivo. Podemos lograrlo si lo hacemos todos juntos, mediante colaboraciones e iniciativas colectivas sin precedentes que afronten los grandes retos que tenemos sobre la mesa.</a:t>
            </a:r>
            <a:endParaRPr lang="es" sz="1100" b="1" dirty="0">
              <a:effectLst/>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r>
              <a:rPr lang="es" sz="1100" b="1" i="0" u="none" baseline="0" dirty="0">
                <a:effectLst/>
                <a:latin typeface="+mj-lt"/>
                <a:ea typeface="Calibri" panose="020F0502020204030204" pitchFamily="34" charset="0"/>
                <a:cs typeface="Times New Roman" panose="02020603050405020304" pitchFamily="18" charset="0"/>
              </a:rPr>
              <a:t>Al participar en la Misión Ciudades de la UE nos sumamos a otras ciudades europeas ambiciosas con el objeto de estar entre las 100 primeras ciudades que alcancen la neutralidad climática en 2030. Con el apoyo de la plataforma de la misión, gestionada por NetZeroCities, podremos acelerar esta transformación y probar nuevas formas de trabajar, financiar la acción colectiva y resolver los aspectos más difíciles con expertos y pares en la materia. </a:t>
            </a:r>
            <a:endParaRPr lang="es" sz="1100" b="1" dirty="0">
              <a:effectLst/>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r>
              <a:rPr lang="es" sz="1100" b="1" i="0" u="none" baseline="0" dirty="0">
                <a:effectLst/>
                <a:latin typeface="+mj-lt"/>
                <a:ea typeface="Calibri" panose="020F0502020204030204" pitchFamily="34" charset="0"/>
                <a:cs typeface="Times New Roman" panose="02020603050405020304" pitchFamily="18" charset="0"/>
              </a:rPr>
              <a:t>Formaremos un equipo intersectorial sólido, capaz de liderar y defender el cambio y replantear la función que desempeñamos, además de redefinir radicalmente nuestra forma de financiar, contratar y colaborar. </a:t>
            </a:r>
          </a:p>
          <a:p>
            <a:pPr marL="0" indent="0" algn="just" rtl="0">
              <a:lnSpc>
                <a:spcPct val="107000"/>
              </a:lnSpc>
              <a:spcAft>
                <a:spcPts val="800"/>
              </a:spcAft>
              <a:buNone/>
            </a:pPr>
            <a:r>
              <a:rPr lang="es" sz="1100" b="1" i="0" u="none" baseline="0" dirty="0">
                <a:latin typeface="+mj-lt"/>
                <a:ea typeface="Calibri" panose="020F0502020204030204" pitchFamily="34" charset="0"/>
                <a:cs typeface="Times New Roman" panose="02020603050405020304" pitchFamily="18" charset="0"/>
              </a:rPr>
              <a:t>Esta empresa colectiva nos ayudará a crear en nuestra ciudad un futuro mejor para todos. Además del aspecto climático, también generará un cambio positivo en nuestra forma de vivir y trabajar gracias a la mejora del transporte, los edificios, los sistemas energéticos, la salud y mucho más.</a:t>
            </a:r>
            <a:r>
              <a:rPr lang="es" sz="1100" b="1" i="0" u="none" baseline="0" dirty="0">
                <a:effectLst/>
                <a:latin typeface="+mj-lt"/>
                <a:ea typeface="Calibri" panose="020F0502020204030204" pitchFamily="34" charset="0"/>
                <a:cs typeface="Times New Roman" panose="02020603050405020304" pitchFamily="18" charset="0"/>
              </a:rPr>
              <a:t> Para lograrlo es necesario asociarnos con empresas, ciudadanos y actores locales a largo plazo, multiplicando de este modo el número de actores que nos acompañan en este viaje.</a:t>
            </a:r>
          </a:p>
          <a:p>
            <a:pPr marL="0" indent="0" algn="just" rtl="0">
              <a:lnSpc>
                <a:spcPct val="107000"/>
              </a:lnSpc>
              <a:spcAft>
                <a:spcPts val="800"/>
              </a:spcAft>
              <a:buNone/>
            </a:pPr>
            <a:endParaRPr lang="es" sz="1100" b="1" dirty="0">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endParaRPr lang="es" sz="1100" b="1" dirty="0">
              <a:latin typeface="+mj-lt"/>
              <a:ea typeface="Calibri" panose="020F0502020204030204" pitchFamily="34" charset="0"/>
              <a:cs typeface="Times New Roman" panose="02020603050405020304" pitchFamily="18" charset="0"/>
            </a:endParaRPr>
          </a:p>
        </p:txBody>
      </p:sp>
      <p:pic>
        <p:nvPicPr>
          <p:cNvPr id="10" name="Image 9">
            <a:extLst>
              <a:ext uri="{FF2B5EF4-FFF2-40B4-BE49-F238E27FC236}">
                <a16:creationId xmlns:a16="http://schemas.microsoft.com/office/drawing/2014/main" id="{DF907714-F33B-E7E5-92DE-ADAFDF3CF4C6}"/>
              </a:ext>
            </a:extLst>
          </p:cNvPr>
          <p:cNvPicPr>
            <a:picLocks noChangeAspect="1"/>
          </p:cNvPicPr>
          <p:nvPr/>
        </p:nvPicPr>
        <p:blipFill rotWithShape="1">
          <a:blip r:embed="rId2">
            <a:extLst>
              <a:ext uri="{28A0092B-C50C-407E-A947-70E740481C1C}">
                <a14:useLocalDpi xmlns:a14="http://schemas.microsoft.com/office/drawing/2010/main" val="0"/>
              </a:ext>
            </a:extLst>
          </a:blip>
          <a:srcRect b="15025"/>
          <a:stretch/>
        </p:blipFill>
        <p:spPr>
          <a:xfrm>
            <a:off x="7828288" y="4023834"/>
            <a:ext cx="3410513" cy="2898075"/>
          </a:xfrm>
          <a:prstGeom prst="rect">
            <a:avLst/>
          </a:prstGeom>
        </p:spPr>
      </p:pic>
      <p:sp>
        <p:nvSpPr>
          <p:cNvPr id="11" name="ZoneTexte 10">
            <a:extLst>
              <a:ext uri="{FF2B5EF4-FFF2-40B4-BE49-F238E27FC236}">
                <a16:creationId xmlns:a16="http://schemas.microsoft.com/office/drawing/2014/main" id="{2F8F1830-1156-559F-854A-01D629622690}"/>
              </a:ext>
            </a:extLst>
          </p:cNvPr>
          <p:cNvSpPr txBox="1"/>
          <p:nvPr/>
        </p:nvSpPr>
        <p:spPr>
          <a:xfrm>
            <a:off x="593492" y="938472"/>
            <a:ext cx="564777" cy="1631216"/>
          </a:xfrm>
          <a:prstGeom prst="rect">
            <a:avLst/>
          </a:prstGeom>
          <a:noFill/>
        </p:spPr>
        <p:txBody>
          <a:bodyPr wrap="square" rtlCol="0">
            <a:spAutoFit/>
          </a:bodyPr>
          <a:lstStyle/>
          <a:p>
            <a:pPr algn="l" rtl="0"/>
            <a:r>
              <a:rPr lang="es" sz="10000" b="0" i="0" u="none" baseline="0">
                <a:solidFill>
                  <a:schemeClr val="bg1"/>
                </a:solidFill>
              </a:rPr>
              <a:t>"</a:t>
            </a:r>
          </a:p>
        </p:txBody>
      </p:sp>
      <p:sp>
        <p:nvSpPr>
          <p:cNvPr id="2" name="TextBox 1">
            <a:extLst>
              <a:ext uri="{FF2B5EF4-FFF2-40B4-BE49-F238E27FC236}">
                <a16:creationId xmlns:a16="http://schemas.microsoft.com/office/drawing/2014/main" id="{BD174913-544A-72B0-7827-D056AB12B2B6}"/>
              </a:ext>
            </a:extLst>
          </p:cNvPr>
          <p:cNvSpPr txBox="1"/>
          <p:nvPr/>
        </p:nvSpPr>
        <p:spPr>
          <a:xfrm>
            <a:off x="1158269" y="7091464"/>
            <a:ext cx="8987680" cy="254237"/>
          </a:xfrm>
          <a:prstGeom prst="rect">
            <a:avLst/>
          </a:prstGeom>
          <a:solidFill>
            <a:schemeClr val="bg1"/>
          </a:solid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s" sz="1052" b="0" i="0" u="none" strike="noStrike" kern="1200" cap="none" spc="0" normalizeH="0" baseline="0" dirty="0">
                <a:ln>
                  <a:noFill/>
                </a:ln>
                <a:solidFill>
                  <a:prstClr val="black"/>
                </a:solidFill>
                <a:effectLst/>
                <a:uLnTx/>
                <a:uFillTx/>
                <a:latin typeface="Arial" panose="020B0604020202020204"/>
                <a:ea typeface="+mn-ea"/>
                <a:cs typeface="+mn-cs"/>
              </a:rPr>
              <a:t>NetZeroCities ha recibido financiación del programa de investigación e innovación H2020, conforme al acuerdo de subvención n.º 101036519.</a:t>
            </a:r>
            <a:endParaRPr kumimoji="0" lang="es" sz="1052" b="0" i="0" u="none" strike="noStrike" kern="1200" cap="none" spc="0" normalizeH="0" baseline="0" noProof="0" dirty="0">
              <a:ln>
                <a:noFill/>
              </a:ln>
              <a:solidFill>
                <a:prstClr val="black"/>
              </a:solidFill>
              <a:effectLst/>
              <a:uLnTx/>
              <a:uFillTx/>
              <a:latin typeface="Arial" panose="020B0604020202020204"/>
              <a:ea typeface="+mn-ea"/>
              <a:cs typeface="+mn-cs"/>
            </a:endParaRPr>
          </a:p>
        </p:txBody>
      </p:sp>
    </p:spTree>
    <p:extLst>
      <p:ext uri="{BB962C8B-B14F-4D97-AF65-F5344CB8AC3E}">
        <p14:creationId xmlns:p14="http://schemas.microsoft.com/office/powerpoint/2010/main" val="130496898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re 6">
            <a:extLst>
              <a:ext uri="{FF2B5EF4-FFF2-40B4-BE49-F238E27FC236}">
                <a16:creationId xmlns:a16="http://schemas.microsoft.com/office/drawing/2014/main" id="{243D4A79-A79C-1F8F-E24D-DA565717CFDE}"/>
              </a:ext>
            </a:extLst>
          </p:cNvPr>
          <p:cNvSpPr>
            <a:spLocks noGrp="1"/>
          </p:cNvSpPr>
          <p:nvPr>
            <p:ph type="ctrTitle"/>
          </p:nvPr>
        </p:nvSpPr>
        <p:spPr>
          <a:xfrm>
            <a:off x="333342" y="226635"/>
            <a:ext cx="9111713" cy="664842"/>
          </a:xfrm>
        </p:spPr>
        <p:txBody>
          <a:bodyPr/>
          <a:lstStyle/>
          <a:p>
            <a:pPr algn="l" rtl="0"/>
            <a:r>
              <a:rPr lang="es" sz="3200" b="1" i="0" u="none" baseline="0"/>
              <a:t>Presentación relámpago</a:t>
            </a:r>
          </a:p>
        </p:txBody>
      </p:sp>
      <p:sp>
        <p:nvSpPr>
          <p:cNvPr id="3" name="Espace réservé du contenu 2">
            <a:extLst>
              <a:ext uri="{FF2B5EF4-FFF2-40B4-BE49-F238E27FC236}">
                <a16:creationId xmlns:a16="http://schemas.microsoft.com/office/drawing/2014/main" id="{03D19ECB-687C-66CD-5642-18F0E5FB2B55}"/>
              </a:ext>
            </a:extLst>
          </p:cNvPr>
          <p:cNvSpPr>
            <a:spLocks noGrp="1"/>
          </p:cNvSpPr>
          <p:nvPr>
            <p:ph idx="1"/>
          </p:nvPr>
        </p:nvSpPr>
        <p:spPr>
          <a:xfrm>
            <a:off x="790502" y="1682234"/>
            <a:ext cx="3866842" cy="2127098"/>
          </a:xfrm>
        </p:spPr>
        <p:txBody>
          <a:bodyPr numCol="1" spcCol="540000"/>
          <a:lstStyle/>
          <a:p>
            <a:pPr marL="0" indent="0" algn="just" rtl="0">
              <a:lnSpc>
                <a:spcPct val="107000"/>
              </a:lnSpc>
              <a:spcAft>
                <a:spcPts val="800"/>
              </a:spcAft>
              <a:buNone/>
            </a:pPr>
            <a:r>
              <a:rPr lang="es" sz="1200" b="1" i="0" u="sng" baseline="0" dirty="0">
                <a:effectLst/>
                <a:latin typeface="+mj-lt"/>
                <a:ea typeface="Calibri" panose="020F0502020204030204" pitchFamily="34" charset="0"/>
                <a:cs typeface="Times New Roman" panose="02020603050405020304" pitchFamily="18" charset="0"/>
              </a:rPr>
              <a:t>Ciudadanos</a:t>
            </a:r>
          </a:p>
          <a:p>
            <a:pPr marL="0" indent="0" algn="just" rtl="0">
              <a:lnSpc>
                <a:spcPct val="107000"/>
              </a:lnSpc>
              <a:spcAft>
                <a:spcPts val="800"/>
              </a:spcAft>
              <a:buNone/>
            </a:pPr>
            <a:r>
              <a:rPr lang="es" sz="1100" b="1" i="0" u="none" baseline="0" dirty="0">
                <a:latin typeface="+mj-lt"/>
                <a:ea typeface="Calibri" panose="020F0502020204030204" pitchFamily="34" charset="0"/>
                <a:cs typeface="Times New Roman" panose="02020603050405020304" pitchFamily="18" charset="0"/>
              </a:rPr>
              <a:t>Participar en la Misión Ciudades de la UE brinda a nuestra ciudad la oportunidad de situarse a la vanguardia de la acción climática. Haremos una transición inclusiva hacia la neutralidad climática, sin dejar a nadie atrás. Estamos pensando cómo mejorar la ciudad y la vida cotidiana de todos en cuanto a transporte, energía, salud y mucho más. Para que la transición sea un éxito, necesitamos tu colaboración. Consultaremos a los ciudadanos para que aporten sus ideas y necesidades en cada etapa del camino.</a:t>
            </a:r>
            <a:endParaRPr lang="es" sz="1100" b="1" dirty="0">
              <a:effectLst/>
              <a:latin typeface="+mj-lt"/>
              <a:ea typeface="Calibri" panose="020F0502020204030204" pitchFamily="34" charset="0"/>
              <a:cs typeface="Times New Roman" panose="02020603050405020304" pitchFamily="18" charset="0"/>
            </a:endParaRPr>
          </a:p>
        </p:txBody>
      </p:sp>
      <p:sp>
        <p:nvSpPr>
          <p:cNvPr id="11" name="ZoneTexte 10">
            <a:extLst>
              <a:ext uri="{FF2B5EF4-FFF2-40B4-BE49-F238E27FC236}">
                <a16:creationId xmlns:a16="http://schemas.microsoft.com/office/drawing/2014/main" id="{2F8F1830-1156-559F-854A-01D629622690}"/>
              </a:ext>
            </a:extLst>
          </p:cNvPr>
          <p:cNvSpPr txBox="1"/>
          <p:nvPr/>
        </p:nvSpPr>
        <p:spPr>
          <a:xfrm>
            <a:off x="317572" y="1410754"/>
            <a:ext cx="564777" cy="1323439"/>
          </a:xfrm>
          <a:prstGeom prst="rect">
            <a:avLst/>
          </a:prstGeom>
          <a:noFill/>
        </p:spPr>
        <p:txBody>
          <a:bodyPr wrap="square" rtlCol="0">
            <a:spAutoFit/>
          </a:bodyPr>
          <a:lstStyle/>
          <a:p>
            <a:pPr algn="l" rtl="0"/>
            <a:r>
              <a:rPr lang="es" sz="8000" b="0" i="0" u="none" baseline="0">
                <a:solidFill>
                  <a:schemeClr val="bg1"/>
                </a:solidFill>
              </a:rPr>
              <a:t>"</a:t>
            </a:r>
          </a:p>
        </p:txBody>
      </p:sp>
      <p:sp>
        <p:nvSpPr>
          <p:cNvPr id="4" name="Espace réservé du texte 10">
            <a:extLst>
              <a:ext uri="{FF2B5EF4-FFF2-40B4-BE49-F238E27FC236}">
                <a16:creationId xmlns:a16="http://schemas.microsoft.com/office/drawing/2014/main" id="{67F2D915-7D6D-CFB7-5D20-3CDB6BB445E1}"/>
              </a:ext>
            </a:extLst>
          </p:cNvPr>
          <p:cNvSpPr txBox="1">
            <a:spLocks/>
          </p:cNvSpPr>
          <p:nvPr/>
        </p:nvSpPr>
        <p:spPr>
          <a:xfrm>
            <a:off x="333342" y="907144"/>
            <a:ext cx="6770663" cy="423665"/>
          </a:xfrm>
          <a:prstGeom prst="rect">
            <a:avLst/>
          </a:prstGeom>
        </p:spPr>
        <p:txBody>
          <a:bodyPr/>
          <a:lstStyle>
            <a:lvl1pPr marL="251986" indent="-251986" algn="l" defTabSz="1007943" rtl="0" eaLnBrk="1" latinLnBrk="0" hangingPunct="1">
              <a:lnSpc>
                <a:spcPct val="90000"/>
              </a:lnSpc>
              <a:spcBef>
                <a:spcPts val="1102"/>
              </a:spcBef>
              <a:buFont typeface="Arial" panose="020B0604020202020204" pitchFamily="34" charset="0"/>
              <a:buChar char="•"/>
              <a:defRPr sz="3086" kern="1200">
                <a:solidFill>
                  <a:schemeClr val="tx1"/>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2646" kern="1200">
                <a:solidFill>
                  <a:schemeClr val="tx1"/>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2205" kern="1200">
                <a:solidFill>
                  <a:schemeClr val="tx1"/>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a:lstStyle>
          <a:p>
            <a:pPr marL="0" indent="0" algn="l" rtl="0">
              <a:buNone/>
            </a:pPr>
            <a:r>
              <a:rPr lang="es" sz="2000" b="1" i="0" u="none" baseline="0">
                <a:solidFill>
                  <a:schemeClr val="accent4"/>
                </a:solidFill>
              </a:rPr>
              <a:t>Cómo adaptar el discurso a distintos tipos de público</a:t>
            </a:r>
          </a:p>
        </p:txBody>
      </p:sp>
      <p:sp>
        <p:nvSpPr>
          <p:cNvPr id="5" name="Espace réservé du contenu 2">
            <a:extLst>
              <a:ext uri="{FF2B5EF4-FFF2-40B4-BE49-F238E27FC236}">
                <a16:creationId xmlns:a16="http://schemas.microsoft.com/office/drawing/2014/main" id="{A37ABC56-C5F1-2859-ADD0-E37DC8DE7831}"/>
              </a:ext>
            </a:extLst>
          </p:cNvPr>
          <p:cNvSpPr txBox="1">
            <a:spLocks/>
          </p:cNvSpPr>
          <p:nvPr/>
        </p:nvSpPr>
        <p:spPr>
          <a:xfrm>
            <a:off x="5213767" y="1619448"/>
            <a:ext cx="5031445" cy="4879675"/>
          </a:xfrm>
          <a:prstGeom prst="rect">
            <a:avLst/>
          </a:prstGeom>
        </p:spPr>
        <p:txBody>
          <a:bodyPr numCol="1" spcCol="540000"/>
          <a:lstStyle>
            <a:lvl1pPr marL="251986" indent="-251986" algn="l" defTabSz="1007943" rtl="0" eaLnBrk="1" latinLnBrk="0" hangingPunct="1">
              <a:lnSpc>
                <a:spcPct val="90000"/>
              </a:lnSpc>
              <a:spcBef>
                <a:spcPts val="1102"/>
              </a:spcBef>
              <a:buFont typeface="Arial" panose="020B0604020202020204" pitchFamily="34" charset="0"/>
              <a:buChar char="•"/>
              <a:defRPr sz="2000" kern="1200">
                <a:solidFill>
                  <a:schemeClr val="tx2"/>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1800" kern="1200">
                <a:solidFill>
                  <a:schemeClr val="tx2"/>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1600" kern="1200">
                <a:solidFill>
                  <a:schemeClr val="tx2"/>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400" kern="1200">
                <a:solidFill>
                  <a:schemeClr val="tx2"/>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200" kern="1200">
                <a:solidFill>
                  <a:schemeClr val="tx2"/>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a:lstStyle>
          <a:p>
            <a:pPr marL="0" indent="0" algn="just" rtl="0">
              <a:lnSpc>
                <a:spcPct val="107000"/>
              </a:lnSpc>
              <a:spcAft>
                <a:spcPts val="800"/>
              </a:spcAft>
              <a:buFont typeface="Arial" panose="020B0604020202020204" pitchFamily="34" charset="0"/>
              <a:buNone/>
            </a:pPr>
            <a:r>
              <a:rPr lang="es" sz="1300" b="1" i="0" u="sng" baseline="0" dirty="0">
                <a:latin typeface="+mj-lt"/>
                <a:ea typeface="Calibri" panose="020F0502020204030204" pitchFamily="34" charset="0"/>
                <a:cs typeface="Times New Roman" panose="02020603050405020304" pitchFamily="18" charset="0"/>
              </a:rPr>
              <a:t>Funcionarios electos y directores de departamento de tu ciudad</a:t>
            </a:r>
          </a:p>
          <a:p>
            <a:pPr marL="0" indent="0" algn="just" rtl="0">
              <a:lnSpc>
                <a:spcPct val="107000"/>
              </a:lnSpc>
              <a:spcAft>
                <a:spcPts val="600"/>
              </a:spcAft>
              <a:buFont typeface="Arial" panose="020B0604020202020204" pitchFamily="34" charset="0"/>
              <a:buNone/>
            </a:pPr>
            <a:r>
              <a:rPr lang="es" sz="1200" b="1" i="0" u="sng" baseline="0" dirty="0">
                <a:latin typeface="+mj-lt"/>
                <a:ea typeface="Calibri" panose="020F0502020204030204" pitchFamily="34" charset="0"/>
                <a:cs typeface="Times New Roman" panose="02020603050405020304" pitchFamily="18" charset="0"/>
              </a:rPr>
              <a:t>Funcionarios electos</a:t>
            </a:r>
            <a:endParaRPr lang="es" sz="1200" b="1" u="sng" dirty="0">
              <a:latin typeface="+mj-lt"/>
              <a:ea typeface="Calibri" panose="020F0502020204030204" pitchFamily="34" charset="0"/>
              <a:cs typeface="Times New Roman" panose="02020603050405020304" pitchFamily="18" charset="0"/>
            </a:endParaRPr>
          </a:p>
          <a:p>
            <a:pPr marL="0" indent="0" algn="just" rtl="0">
              <a:lnSpc>
                <a:spcPct val="107000"/>
              </a:lnSpc>
              <a:spcBef>
                <a:spcPts val="600"/>
              </a:spcBef>
              <a:spcAft>
                <a:spcPts val="800"/>
              </a:spcAft>
              <a:buFont typeface="Arial" panose="020B0604020202020204" pitchFamily="34" charset="0"/>
              <a:buNone/>
            </a:pPr>
            <a:r>
              <a:rPr lang="es" sz="1100" b="1" i="0" u="none" baseline="0" dirty="0">
                <a:latin typeface="+mj-lt"/>
                <a:ea typeface="Calibri" panose="020F0502020204030204" pitchFamily="34" charset="0"/>
                <a:cs typeface="Times New Roman" panose="02020603050405020304" pitchFamily="18" charset="0"/>
              </a:rPr>
              <a:t>Participar en la Misión Ciudades de la UE brinda a nuestra ciudad la oportunidad de situarse a la vanguardia de la acción climática de Europa. Formamos parte de un movimiento ambicioso y transformador de las ciudades que señala el camino hacia un futuro inclusivo, próspero, resiliente al clima y sostenible. Esto facilitará la transición de nuestra ciudad hacia la neutralidad climática de manera integrada e inclusiva, con el objeto de reconectar con los ciudadanos e implicar también al sector privado. Participar en la Misión generará oportunidades de financiación e inversión que favorecen una transición justa y beneficiosa tanto para el clima como para la cohesión social. </a:t>
            </a:r>
          </a:p>
          <a:p>
            <a:pPr marL="0" indent="0" algn="just" rtl="0">
              <a:lnSpc>
                <a:spcPct val="107000"/>
              </a:lnSpc>
              <a:spcAft>
                <a:spcPts val="600"/>
              </a:spcAft>
              <a:buFont typeface="Arial" panose="020B0604020202020204" pitchFamily="34" charset="0"/>
              <a:buNone/>
            </a:pPr>
            <a:r>
              <a:rPr lang="es" sz="1200" b="1" i="0" u="sng" baseline="0" dirty="0">
                <a:latin typeface="+mj-lt"/>
                <a:ea typeface="Calibri" panose="020F0502020204030204" pitchFamily="34" charset="0"/>
                <a:cs typeface="Times New Roman" panose="02020603050405020304" pitchFamily="18" charset="0"/>
              </a:rPr>
              <a:t>Directores de departamento</a:t>
            </a:r>
            <a:endParaRPr lang="es" sz="1200" b="1" u="sng" dirty="0">
              <a:latin typeface="+mj-lt"/>
              <a:ea typeface="Calibri" panose="020F0502020204030204" pitchFamily="34" charset="0"/>
              <a:cs typeface="Times New Roman" panose="02020603050405020304" pitchFamily="18" charset="0"/>
            </a:endParaRPr>
          </a:p>
          <a:p>
            <a:pPr marL="0" indent="0" algn="just" rtl="0">
              <a:lnSpc>
                <a:spcPct val="107000"/>
              </a:lnSpc>
              <a:spcBef>
                <a:spcPts val="600"/>
              </a:spcBef>
              <a:spcAft>
                <a:spcPts val="800"/>
              </a:spcAft>
              <a:buFont typeface="Arial" panose="020B0604020202020204" pitchFamily="34" charset="0"/>
              <a:buNone/>
            </a:pPr>
            <a:r>
              <a:rPr lang="es" sz="1100" b="1" i="0" u="none" baseline="0" dirty="0">
                <a:latin typeface="+mj-lt"/>
                <a:ea typeface="Calibri" panose="020F0502020204030204" pitchFamily="34" charset="0"/>
                <a:cs typeface="Times New Roman" panose="02020603050405020304" pitchFamily="18" charset="0"/>
              </a:rPr>
              <a:t>Participar en la Misión Ciudades de la UE brinda a nuestra ciudad la oportunidad de situarse a la vanguardia de la acción climática de Europa. El apoyo de NetZeroCities nos permite acceder a conocimientos técnicos especializados y herramientas con las que abordar la acción climática de forma sistemática. Esta estrategia contribuye a eliminar estructuras compartimentadas y colaborar entre distintos equipos para acelerar la transición hacia la neutralidad climática. También nos brinda la oportunidad de aprender de otras ciudades, compartir conocimientos y actuar juntos con mayor rapidez.</a:t>
            </a:r>
          </a:p>
        </p:txBody>
      </p:sp>
      <p:sp>
        <p:nvSpPr>
          <p:cNvPr id="6" name="ZoneTexte 5">
            <a:extLst>
              <a:ext uri="{FF2B5EF4-FFF2-40B4-BE49-F238E27FC236}">
                <a16:creationId xmlns:a16="http://schemas.microsoft.com/office/drawing/2014/main" id="{D4BBBBED-DA40-14C9-116C-00AC9CC5EB13}"/>
              </a:ext>
            </a:extLst>
          </p:cNvPr>
          <p:cNvSpPr txBox="1"/>
          <p:nvPr/>
        </p:nvSpPr>
        <p:spPr>
          <a:xfrm>
            <a:off x="4781547" y="1336644"/>
            <a:ext cx="632502" cy="1323439"/>
          </a:xfrm>
          <a:prstGeom prst="rect">
            <a:avLst/>
          </a:prstGeom>
          <a:noFill/>
        </p:spPr>
        <p:txBody>
          <a:bodyPr wrap="square" rtlCol="0">
            <a:spAutoFit/>
          </a:bodyPr>
          <a:lstStyle/>
          <a:p>
            <a:pPr algn="l" rtl="0"/>
            <a:r>
              <a:rPr lang="es" sz="8000" b="0" i="0" u="none" baseline="0">
                <a:solidFill>
                  <a:schemeClr val="bg1"/>
                </a:solidFill>
              </a:rPr>
              <a:t>"</a:t>
            </a:r>
          </a:p>
        </p:txBody>
      </p:sp>
      <p:sp>
        <p:nvSpPr>
          <p:cNvPr id="8" name="Espace réservé du contenu 2">
            <a:extLst>
              <a:ext uri="{FF2B5EF4-FFF2-40B4-BE49-F238E27FC236}">
                <a16:creationId xmlns:a16="http://schemas.microsoft.com/office/drawing/2014/main" id="{C8BDB3A0-A44C-FA08-1C0A-F226C0B296B5}"/>
              </a:ext>
            </a:extLst>
          </p:cNvPr>
          <p:cNvSpPr txBox="1">
            <a:spLocks/>
          </p:cNvSpPr>
          <p:nvPr/>
        </p:nvSpPr>
        <p:spPr>
          <a:xfrm>
            <a:off x="790502" y="4170589"/>
            <a:ext cx="3866842" cy="1906629"/>
          </a:xfrm>
          <a:prstGeom prst="rect">
            <a:avLst/>
          </a:prstGeom>
        </p:spPr>
        <p:txBody>
          <a:bodyPr numCol="1" spcCol="540000"/>
          <a:lstStyle>
            <a:lvl1pPr marL="251986" indent="-251986" algn="l" defTabSz="1007943" rtl="0" eaLnBrk="1" latinLnBrk="0" hangingPunct="1">
              <a:lnSpc>
                <a:spcPct val="90000"/>
              </a:lnSpc>
              <a:spcBef>
                <a:spcPts val="1102"/>
              </a:spcBef>
              <a:buFont typeface="Arial" panose="020B0604020202020204" pitchFamily="34" charset="0"/>
              <a:buChar char="•"/>
              <a:defRPr sz="2000" kern="1200">
                <a:solidFill>
                  <a:schemeClr val="tx2"/>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1800" kern="1200">
                <a:solidFill>
                  <a:schemeClr val="tx2"/>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1600" kern="1200">
                <a:solidFill>
                  <a:schemeClr val="tx2"/>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400" kern="1200">
                <a:solidFill>
                  <a:schemeClr val="tx2"/>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200" kern="1200">
                <a:solidFill>
                  <a:schemeClr val="tx2"/>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a:lstStyle>
          <a:p>
            <a:pPr marL="0" indent="0" algn="just" rtl="0">
              <a:lnSpc>
                <a:spcPct val="107000"/>
              </a:lnSpc>
              <a:spcAft>
                <a:spcPts val="800"/>
              </a:spcAft>
              <a:buFont typeface="Arial" panose="020B0604020202020204" pitchFamily="34" charset="0"/>
              <a:buNone/>
            </a:pPr>
            <a:r>
              <a:rPr lang="es" sz="1100" b="1" i="0" u="sng" baseline="0" dirty="0">
                <a:latin typeface="+mj-lt"/>
                <a:ea typeface="Calibri" panose="020F0502020204030204" pitchFamily="34" charset="0"/>
                <a:cs typeface="Times New Roman" panose="02020603050405020304" pitchFamily="18" charset="0"/>
              </a:rPr>
              <a:t>Sector privado</a:t>
            </a:r>
            <a:endParaRPr lang="es" sz="1100" b="1" u="sng" dirty="0">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Font typeface="Arial" panose="020B0604020202020204" pitchFamily="34" charset="0"/>
              <a:buNone/>
            </a:pPr>
            <a:r>
              <a:rPr lang="es" sz="1200" b="1" i="0" u="none" baseline="0" dirty="0">
                <a:latin typeface="+mj-lt"/>
                <a:ea typeface="Calibri" panose="020F0502020204030204" pitchFamily="34" charset="0"/>
                <a:cs typeface="Times New Roman" panose="02020603050405020304" pitchFamily="18" charset="0"/>
              </a:rPr>
              <a:t>Participar en la Misión Ciudades de la UE brinda a nuestra ciudad la oportunidad de situarse a la vanguardia de la acción climática. Lidera el camino: tienes el poder de contribuir a crear el futuro de las ciudades y generar nuevas oportunidades de negocio. Para lograr la neutralidad climática en 2030, es necesario compatibilizar objetivos y esfuerzos, y trabajar juntos.</a:t>
            </a:r>
          </a:p>
        </p:txBody>
      </p:sp>
      <p:sp>
        <p:nvSpPr>
          <p:cNvPr id="9" name="ZoneTexte 8">
            <a:extLst>
              <a:ext uri="{FF2B5EF4-FFF2-40B4-BE49-F238E27FC236}">
                <a16:creationId xmlns:a16="http://schemas.microsoft.com/office/drawing/2014/main" id="{1C42EB9A-FB4C-F661-B011-2D75940B1AC2}"/>
              </a:ext>
            </a:extLst>
          </p:cNvPr>
          <p:cNvSpPr txBox="1"/>
          <p:nvPr/>
        </p:nvSpPr>
        <p:spPr>
          <a:xfrm>
            <a:off x="333342" y="3925609"/>
            <a:ext cx="564777" cy="1323439"/>
          </a:xfrm>
          <a:prstGeom prst="rect">
            <a:avLst/>
          </a:prstGeom>
          <a:noFill/>
        </p:spPr>
        <p:txBody>
          <a:bodyPr wrap="square" rtlCol="0">
            <a:spAutoFit/>
          </a:bodyPr>
          <a:lstStyle/>
          <a:p>
            <a:pPr algn="l" rtl="0"/>
            <a:r>
              <a:rPr lang="es" sz="8000" b="0" i="0" u="none" baseline="0">
                <a:solidFill>
                  <a:schemeClr val="bg1"/>
                </a:solidFill>
              </a:rPr>
              <a:t>"</a:t>
            </a:r>
          </a:p>
        </p:txBody>
      </p:sp>
      <p:sp>
        <p:nvSpPr>
          <p:cNvPr id="2" name="TextBox 1">
            <a:extLst>
              <a:ext uri="{FF2B5EF4-FFF2-40B4-BE49-F238E27FC236}">
                <a16:creationId xmlns:a16="http://schemas.microsoft.com/office/drawing/2014/main" id="{AE306DF4-C9B3-6D3E-54DE-A909F5DDFF6F}"/>
              </a:ext>
            </a:extLst>
          </p:cNvPr>
          <p:cNvSpPr txBox="1"/>
          <p:nvPr/>
        </p:nvSpPr>
        <p:spPr>
          <a:xfrm>
            <a:off x="1158269" y="7091464"/>
            <a:ext cx="8958497" cy="254237"/>
          </a:xfrm>
          <a:prstGeom prst="rect">
            <a:avLst/>
          </a:prstGeom>
          <a:solidFill>
            <a:schemeClr val="bg1"/>
          </a:solid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s" sz="1052" b="0" i="0" u="none" strike="noStrike" kern="1200" cap="none" spc="0" normalizeH="0" baseline="0" dirty="0">
                <a:ln>
                  <a:noFill/>
                </a:ln>
                <a:solidFill>
                  <a:prstClr val="black"/>
                </a:solidFill>
                <a:effectLst/>
                <a:uLnTx/>
                <a:uFillTx/>
                <a:latin typeface="Arial" panose="020B0604020202020204"/>
                <a:ea typeface="+mn-ea"/>
                <a:cs typeface="+mn-cs"/>
              </a:rPr>
              <a:t>NetZeroCities ha recibido financiación del programa de investigación e innovación H2020, conforme al acuerdo de subvención n.º 101036519.</a:t>
            </a:r>
            <a:endParaRPr kumimoji="0" lang="es" sz="1052" b="0" i="0" u="none" strike="noStrike" kern="1200" cap="none" spc="0" normalizeH="0" baseline="0" noProof="0" dirty="0">
              <a:ln>
                <a:noFill/>
              </a:ln>
              <a:solidFill>
                <a:prstClr val="black"/>
              </a:solidFill>
              <a:effectLst/>
              <a:uLnTx/>
              <a:uFillTx/>
              <a:latin typeface="Arial" panose="020B0604020202020204"/>
              <a:ea typeface="+mn-ea"/>
              <a:cs typeface="+mn-cs"/>
            </a:endParaRPr>
          </a:p>
        </p:txBody>
      </p:sp>
    </p:spTree>
    <p:extLst>
      <p:ext uri="{BB962C8B-B14F-4D97-AF65-F5344CB8AC3E}">
        <p14:creationId xmlns:p14="http://schemas.microsoft.com/office/powerpoint/2010/main" val="289393288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5CEEEBC-1E71-99DA-809A-C16A4025C890}"/>
              </a:ext>
            </a:extLst>
          </p:cNvPr>
          <p:cNvSpPr>
            <a:spLocks noGrp="1"/>
          </p:cNvSpPr>
          <p:nvPr>
            <p:ph type="ctrTitle"/>
          </p:nvPr>
        </p:nvSpPr>
        <p:spPr>
          <a:xfrm>
            <a:off x="599935" y="3033937"/>
            <a:ext cx="7729005" cy="636161"/>
          </a:xfrm>
        </p:spPr>
        <p:txBody>
          <a:bodyPr lIns="91440" tIns="45720" rIns="91440" bIns="45720" anchor="b"/>
          <a:lstStyle/>
          <a:p>
            <a:r>
              <a:rPr lang="en-GB" dirty="0"/>
              <a:t>ET/Estonian translation</a:t>
            </a:r>
          </a:p>
        </p:txBody>
      </p:sp>
    </p:spTree>
    <p:extLst>
      <p:ext uri="{BB962C8B-B14F-4D97-AF65-F5344CB8AC3E}">
        <p14:creationId xmlns:p14="http://schemas.microsoft.com/office/powerpoint/2010/main" val="105200357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re 6">
            <a:extLst>
              <a:ext uri="{FF2B5EF4-FFF2-40B4-BE49-F238E27FC236}">
                <a16:creationId xmlns:a16="http://schemas.microsoft.com/office/drawing/2014/main" id="{243D4A79-A79C-1F8F-E24D-DA565717CFDE}"/>
              </a:ext>
            </a:extLst>
          </p:cNvPr>
          <p:cNvSpPr>
            <a:spLocks noGrp="1"/>
          </p:cNvSpPr>
          <p:nvPr>
            <p:ph type="ctrTitle"/>
          </p:nvPr>
        </p:nvSpPr>
        <p:spPr>
          <a:xfrm>
            <a:off x="593492" y="142848"/>
            <a:ext cx="9111713" cy="664842"/>
          </a:xfrm>
        </p:spPr>
        <p:txBody>
          <a:bodyPr/>
          <a:lstStyle/>
          <a:p>
            <a:pPr algn="l" rtl="0"/>
            <a:r>
              <a:rPr lang="et" sz="3200" b="1" i="0" u="none" baseline="0">
                <a:solidFill>
                  <a:srgbClr val="0D5364"/>
                </a:solidFill>
              </a:rPr>
              <a:t>Liftikõne</a:t>
            </a:r>
          </a:p>
        </p:txBody>
      </p:sp>
      <p:sp>
        <p:nvSpPr>
          <p:cNvPr id="3" name="Espace réservé du contenu 2">
            <a:extLst>
              <a:ext uri="{FF2B5EF4-FFF2-40B4-BE49-F238E27FC236}">
                <a16:creationId xmlns:a16="http://schemas.microsoft.com/office/drawing/2014/main" id="{03D19ECB-687C-66CD-5642-18F0E5FB2B55}"/>
              </a:ext>
            </a:extLst>
          </p:cNvPr>
          <p:cNvSpPr>
            <a:spLocks noGrp="1"/>
          </p:cNvSpPr>
          <p:nvPr>
            <p:ph idx="1"/>
          </p:nvPr>
        </p:nvSpPr>
        <p:spPr>
          <a:xfrm>
            <a:off x="1158269" y="1266845"/>
            <a:ext cx="6265086" cy="5182593"/>
          </a:xfrm>
        </p:spPr>
        <p:txBody>
          <a:bodyPr numCol="1" spcCol="540000"/>
          <a:lstStyle/>
          <a:p>
            <a:pPr marL="0" indent="0" algn="just" rtl="0">
              <a:lnSpc>
                <a:spcPct val="107000"/>
              </a:lnSpc>
              <a:spcAft>
                <a:spcPts val="800"/>
              </a:spcAft>
              <a:buNone/>
            </a:pPr>
            <a:r>
              <a:rPr lang="et" sz="1200" b="1" i="0" u="none" baseline="0" dirty="0">
                <a:effectLst/>
                <a:latin typeface="+mj-lt"/>
                <a:ea typeface="Calibri" panose="020F0502020204030204" pitchFamily="34" charset="0"/>
                <a:cs typeface="Times New Roman" panose="02020603050405020304" pitchFamily="18" charset="0"/>
              </a:rPr>
              <a:t>Kliimamuutused mõjutavad meid kõiki ja muutused on vältimatud. Passiivseks jäämine ja tagajärgedega toimetulek ei ole mõeldav. </a:t>
            </a:r>
            <a:r>
              <a:rPr lang="et" sz="1200" b="1" i="0" u="none" baseline="0" dirty="0">
                <a:latin typeface="+mj-lt"/>
                <a:ea typeface="Calibri" panose="020F0502020204030204" pitchFamily="34" charset="0"/>
                <a:cs typeface="Times New Roman" panose="02020603050405020304" pitchFamily="18" charset="0"/>
              </a:rPr>
              <a:t>S</a:t>
            </a:r>
            <a:r>
              <a:rPr lang="et" sz="1200" b="1" i="0" u="none" baseline="0" dirty="0">
                <a:effectLst/>
                <a:latin typeface="+mj-lt"/>
                <a:ea typeface="Calibri" panose="020F0502020204030204" pitchFamily="34" charset="0"/>
                <a:cs typeface="Times New Roman" panose="02020603050405020304" pitchFamily="18" charset="0"/>
              </a:rPr>
              <a:t>aame algatada selliseid muutusi, mis meid päästavad ning loovad kõigile turvalise ja jõuka tuleviku.</a:t>
            </a:r>
            <a:endParaRPr lang="et" sz="1200" b="1" dirty="0">
              <a:effectLst/>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r>
              <a:rPr lang="et" sz="1200" b="1" i="0" u="none" baseline="0" dirty="0">
                <a:effectLst/>
                <a:latin typeface="+mj-lt"/>
                <a:ea typeface="Calibri" panose="020F0502020204030204" pitchFamily="34" charset="0"/>
                <a:cs typeface="Times New Roman" panose="02020603050405020304" pitchFamily="18" charset="0"/>
              </a:rPr>
              <a:t>Me teame, et tehnilistest uuendustest ei piisa. Peame muutma oma elu- ja töökorraldust.  Seda on võimalik teha üksnes ühiste jõupingutuste abil. Saavutame edu, kui teeme seda kõike koos, tehes päevakorras olevate põhiprobleemide lahendamiseks enneolematut koostööd ja ühiseid jõupingutusi.</a:t>
            </a:r>
            <a:endParaRPr lang="et" sz="1200" b="1" dirty="0">
              <a:effectLst/>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r>
              <a:rPr lang="et" sz="1200" b="1" i="0" u="none" baseline="0" dirty="0">
                <a:effectLst/>
                <a:latin typeface="+mj-lt"/>
                <a:ea typeface="Calibri" panose="020F0502020204030204" pitchFamily="34" charset="0"/>
                <a:cs typeface="Times New Roman" panose="02020603050405020304" pitchFamily="18" charset="0"/>
              </a:rPr>
              <a:t>ELi linnade missiooniga liitudes ühineme teiste ambitsioonikate Euroopa linnadega, et jõuda 2030. aastaks esimese 100 linna seas kliimaneutraalsuseni. Projekti NetZeroCities hallatava missiooniplatvormi toel kiirendame seda muutust, katsetades uusi tööviise ja rahastades meie ühistegevust, lahendades koos ekspertide ja kolleegidega keerulisi küsimusi. </a:t>
            </a:r>
            <a:endParaRPr lang="et" sz="1200" b="1" dirty="0">
              <a:effectLst/>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r>
              <a:rPr lang="et" sz="1200" b="1" i="0" u="none" baseline="0" dirty="0">
                <a:effectLst/>
                <a:latin typeface="+mj-lt"/>
                <a:ea typeface="Calibri" panose="020F0502020204030204" pitchFamily="34" charset="0"/>
                <a:cs typeface="Times New Roman" panose="02020603050405020304" pitchFamily="18" charset="0"/>
              </a:rPr>
              <a:t>Koondame tugeva valdkonnaülese meeskonna, kes juhib ja toetab seda muutust, mõtestab ümber meie rolli ning kujundab radikaalselt ümber selle, kuidas me tegeleme rahastamise, hangete ja koostööga. </a:t>
            </a:r>
          </a:p>
          <a:p>
            <a:pPr marL="0" indent="0" algn="just" rtl="0">
              <a:lnSpc>
                <a:spcPct val="107000"/>
              </a:lnSpc>
              <a:spcAft>
                <a:spcPts val="800"/>
              </a:spcAft>
              <a:buNone/>
            </a:pPr>
            <a:r>
              <a:rPr lang="et" sz="1200" b="1" i="0" u="none" baseline="0" dirty="0">
                <a:latin typeface="+mj-lt"/>
                <a:ea typeface="Calibri" panose="020F0502020204030204" pitchFamily="34" charset="0"/>
                <a:cs typeface="Times New Roman" panose="02020603050405020304" pitchFamily="18" charset="0"/>
              </a:rPr>
              <a:t>See ühine ettevõtmine aitab meil ehitada paremat tulevikku kõigile meie linna elanikele. Lisaks kliimale mõjutab see positiivselt ka seda, kuidas me elame ja töötame, kuna aitab kaasa transpordi, hoonete, energiasüsteemide, meie tervise ja muude valdkondade parandamisele.</a:t>
            </a:r>
            <a:r>
              <a:rPr lang="et" sz="1200" b="1" i="0" u="none" baseline="0" dirty="0">
                <a:effectLst/>
                <a:latin typeface="+mj-lt"/>
                <a:ea typeface="Calibri" panose="020F0502020204030204" pitchFamily="34" charset="0"/>
                <a:cs typeface="Times New Roman" panose="02020603050405020304" pitchFamily="18" charset="0"/>
              </a:rPr>
              <a:t> Selle saavutamiseks sõlmime pikaajalisi partnerlussuhteid ettevõtete, kodanike ja kohalike osalejatega, mitmekordistades nende isikute arvu, kes on meiega koos sellel teekonnal.</a:t>
            </a:r>
          </a:p>
          <a:p>
            <a:pPr marL="0" indent="0" algn="just" rtl="0">
              <a:lnSpc>
                <a:spcPct val="107000"/>
              </a:lnSpc>
              <a:spcAft>
                <a:spcPts val="800"/>
              </a:spcAft>
              <a:buNone/>
            </a:pPr>
            <a:endParaRPr lang="et" sz="1200" b="1" dirty="0">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endParaRPr lang="et" sz="1200" b="1" dirty="0">
              <a:latin typeface="+mj-lt"/>
              <a:ea typeface="Calibri" panose="020F0502020204030204" pitchFamily="34" charset="0"/>
              <a:cs typeface="Times New Roman" panose="02020603050405020304" pitchFamily="18" charset="0"/>
            </a:endParaRPr>
          </a:p>
        </p:txBody>
      </p:sp>
      <p:pic>
        <p:nvPicPr>
          <p:cNvPr id="10" name="Image 9">
            <a:extLst>
              <a:ext uri="{FF2B5EF4-FFF2-40B4-BE49-F238E27FC236}">
                <a16:creationId xmlns:a16="http://schemas.microsoft.com/office/drawing/2014/main" id="{DF907714-F33B-E7E5-92DE-ADAFDF3CF4C6}"/>
              </a:ext>
            </a:extLst>
          </p:cNvPr>
          <p:cNvPicPr>
            <a:picLocks noChangeAspect="1"/>
          </p:cNvPicPr>
          <p:nvPr/>
        </p:nvPicPr>
        <p:blipFill rotWithShape="1">
          <a:blip r:embed="rId2">
            <a:extLst>
              <a:ext uri="{28A0092B-C50C-407E-A947-70E740481C1C}">
                <a14:useLocalDpi xmlns:a14="http://schemas.microsoft.com/office/drawing/2010/main" val="0"/>
              </a:ext>
            </a:extLst>
          </a:blip>
          <a:srcRect b="15025"/>
          <a:stretch/>
        </p:blipFill>
        <p:spPr>
          <a:xfrm>
            <a:off x="7828288" y="4023834"/>
            <a:ext cx="3410513" cy="2898075"/>
          </a:xfrm>
          <a:prstGeom prst="rect">
            <a:avLst/>
          </a:prstGeom>
        </p:spPr>
      </p:pic>
      <p:sp>
        <p:nvSpPr>
          <p:cNvPr id="11" name="ZoneTexte 10">
            <a:extLst>
              <a:ext uri="{FF2B5EF4-FFF2-40B4-BE49-F238E27FC236}">
                <a16:creationId xmlns:a16="http://schemas.microsoft.com/office/drawing/2014/main" id="{2F8F1830-1156-559F-854A-01D629622690}"/>
              </a:ext>
            </a:extLst>
          </p:cNvPr>
          <p:cNvSpPr txBox="1"/>
          <p:nvPr/>
        </p:nvSpPr>
        <p:spPr>
          <a:xfrm>
            <a:off x="593492" y="938472"/>
            <a:ext cx="564777" cy="1631216"/>
          </a:xfrm>
          <a:prstGeom prst="rect">
            <a:avLst/>
          </a:prstGeom>
          <a:noFill/>
        </p:spPr>
        <p:txBody>
          <a:bodyPr wrap="square" rtlCol="0">
            <a:spAutoFit/>
          </a:bodyPr>
          <a:lstStyle/>
          <a:p>
            <a:pPr algn="l" rtl="0"/>
            <a:r>
              <a:rPr lang="et" sz="10000" b="0" i="0" u="none" baseline="0">
                <a:solidFill>
                  <a:schemeClr val="bg1"/>
                </a:solidFill>
              </a:rPr>
              <a:t>"</a:t>
            </a:r>
          </a:p>
        </p:txBody>
      </p:sp>
      <p:sp>
        <p:nvSpPr>
          <p:cNvPr id="2" name="TextBox 1">
            <a:extLst>
              <a:ext uri="{FF2B5EF4-FFF2-40B4-BE49-F238E27FC236}">
                <a16:creationId xmlns:a16="http://schemas.microsoft.com/office/drawing/2014/main" id="{BD174913-544A-72B0-7827-D056AB12B2B6}"/>
              </a:ext>
            </a:extLst>
          </p:cNvPr>
          <p:cNvSpPr txBox="1"/>
          <p:nvPr/>
        </p:nvSpPr>
        <p:spPr>
          <a:xfrm>
            <a:off x="1158269" y="7091464"/>
            <a:ext cx="7761995" cy="254237"/>
          </a:xfrm>
          <a:prstGeom prst="rect">
            <a:avLst/>
          </a:prstGeom>
          <a:solidFill>
            <a:schemeClr val="bg1"/>
          </a:solid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t" sz="1052" b="0" i="0" u="none" strike="noStrike" kern="1200" cap="none" spc="0" normalizeH="0" baseline="0">
                <a:ln>
                  <a:noFill/>
                </a:ln>
                <a:solidFill>
                  <a:prstClr val="black"/>
                </a:solidFill>
                <a:effectLst/>
                <a:uLnTx/>
                <a:uFillTx/>
                <a:latin typeface="Arial" panose="020B0604020202020204"/>
                <a:ea typeface="+mn-ea"/>
                <a:cs typeface="+mn-cs"/>
              </a:rPr>
              <a:t>Projekt NetZeroCities on saanud rahalist toetust teadusuuringute ja innovatsiooni raamprogrammist „Horisont 2020“ toetuslepingu nr 101036519 alusel.</a:t>
            </a:r>
            <a:endParaRPr kumimoji="0" lang="et" sz="1052" b="0" i="0" u="none" strike="noStrike" kern="1200" cap="none" spc="0" normalizeH="0" baseline="0" noProof="0" dirty="0">
              <a:ln>
                <a:noFill/>
              </a:ln>
              <a:solidFill>
                <a:prstClr val="black"/>
              </a:solidFill>
              <a:effectLst/>
              <a:uLnTx/>
              <a:uFillTx/>
              <a:latin typeface="Arial" panose="020B0604020202020204"/>
              <a:ea typeface="+mn-ea"/>
              <a:cs typeface="+mn-cs"/>
            </a:endParaRPr>
          </a:p>
        </p:txBody>
      </p:sp>
    </p:spTree>
    <p:extLst>
      <p:ext uri="{BB962C8B-B14F-4D97-AF65-F5344CB8AC3E}">
        <p14:creationId xmlns:p14="http://schemas.microsoft.com/office/powerpoint/2010/main" val="32426444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re 6">
            <a:extLst>
              <a:ext uri="{FF2B5EF4-FFF2-40B4-BE49-F238E27FC236}">
                <a16:creationId xmlns:a16="http://schemas.microsoft.com/office/drawing/2014/main" id="{243D4A79-A79C-1F8F-E24D-DA565717CFDE}"/>
              </a:ext>
            </a:extLst>
          </p:cNvPr>
          <p:cNvSpPr>
            <a:spLocks noGrp="1"/>
          </p:cNvSpPr>
          <p:nvPr>
            <p:ph type="ctrTitle"/>
          </p:nvPr>
        </p:nvSpPr>
        <p:spPr>
          <a:xfrm>
            <a:off x="333342" y="226635"/>
            <a:ext cx="9111713" cy="664842"/>
          </a:xfrm>
        </p:spPr>
        <p:txBody>
          <a:bodyPr/>
          <a:lstStyle/>
          <a:p>
            <a:pPr algn="l" rtl="0"/>
            <a:r>
              <a:rPr lang="et" sz="3200" b="1" i="0" u="none" baseline="0"/>
              <a:t>Liftikõne</a:t>
            </a:r>
          </a:p>
        </p:txBody>
      </p:sp>
      <p:sp>
        <p:nvSpPr>
          <p:cNvPr id="3" name="Espace réservé du contenu 2">
            <a:extLst>
              <a:ext uri="{FF2B5EF4-FFF2-40B4-BE49-F238E27FC236}">
                <a16:creationId xmlns:a16="http://schemas.microsoft.com/office/drawing/2014/main" id="{03D19ECB-687C-66CD-5642-18F0E5FB2B55}"/>
              </a:ext>
            </a:extLst>
          </p:cNvPr>
          <p:cNvSpPr>
            <a:spLocks noGrp="1"/>
          </p:cNvSpPr>
          <p:nvPr>
            <p:ph idx="1"/>
          </p:nvPr>
        </p:nvSpPr>
        <p:spPr>
          <a:xfrm>
            <a:off x="790502" y="1682234"/>
            <a:ext cx="3866842" cy="2127098"/>
          </a:xfrm>
        </p:spPr>
        <p:txBody>
          <a:bodyPr numCol="1" spcCol="540000"/>
          <a:lstStyle/>
          <a:p>
            <a:pPr marL="0" indent="0" algn="just" rtl="0">
              <a:lnSpc>
                <a:spcPct val="107000"/>
              </a:lnSpc>
              <a:spcAft>
                <a:spcPts val="800"/>
              </a:spcAft>
              <a:buNone/>
            </a:pPr>
            <a:r>
              <a:rPr lang="et" sz="1400" b="1" i="0" u="sng" baseline="0">
                <a:effectLst/>
                <a:latin typeface="+mj-lt"/>
                <a:ea typeface="Calibri" panose="020F0502020204030204" pitchFamily="34" charset="0"/>
                <a:cs typeface="Times New Roman" panose="02020603050405020304" pitchFamily="18" charset="0"/>
              </a:rPr>
              <a:t>Kodanikud</a:t>
            </a:r>
          </a:p>
          <a:p>
            <a:pPr marL="0" indent="0" algn="just" rtl="0">
              <a:lnSpc>
                <a:spcPct val="107000"/>
              </a:lnSpc>
              <a:spcAft>
                <a:spcPts val="800"/>
              </a:spcAft>
              <a:buNone/>
            </a:pPr>
            <a:r>
              <a:rPr lang="et" sz="1200" b="1" i="0" u="none" baseline="0">
                <a:latin typeface="+mj-lt"/>
                <a:ea typeface="Calibri" panose="020F0502020204030204" pitchFamily="34" charset="0"/>
                <a:cs typeface="Times New Roman" panose="02020603050405020304" pitchFamily="18" charset="0"/>
              </a:rPr>
              <a:t>ELi linnade missiooniga liitumine annab meie linnale võimaluse olla kliimameetmete esirinnas. Läheme kliimaneutraalsusele üle kaasavalt, jätmata kedagi maha. Töötame selle nimel, et rajada parem linn ja parandada kõigi igapäevaelu transpordi, energia, tervise ja muu osas. Et see üleminek õnnestuks, on vaja teie abi! Kodanikega peetakse nõu, et integreerida nende vajadused ja ideed igas etapis.</a:t>
            </a:r>
            <a:endParaRPr lang="et" sz="1200" b="1">
              <a:effectLst/>
              <a:latin typeface="+mj-lt"/>
              <a:ea typeface="Calibri" panose="020F0502020204030204" pitchFamily="34" charset="0"/>
              <a:cs typeface="Times New Roman" panose="02020603050405020304" pitchFamily="18" charset="0"/>
            </a:endParaRPr>
          </a:p>
        </p:txBody>
      </p:sp>
      <p:sp>
        <p:nvSpPr>
          <p:cNvPr id="11" name="ZoneTexte 10">
            <a:extLst>
              <a:ext uri="{FF2B5EF4-FFF2-40B4-BE49-F238E27FC236}">
                <a16:creationId xmlns:a16="http://schemas.microsoft.com/office/drawing/2014/main" id="{2F8F1830-1156-559F-854A-01D629622690}"/>
              </a:ext>
            </a:extLst>
          </p:cNvPr>
          <p:cNvSpPr txBox="1"/>
          <p:nvPr/>
        </p:nvSpPr>
        <p:spPr>
          <a:xfrm>
            <a:off x="317572" y="1410754"/>
            <a:ext cx="564777" cy="1323439"/>
          </a:xfrm>
          <a:prstGeom prst="rect">
            <a:avLst/>
          </a:prstGeom>
          <a:noFill/>
        </p:spPr>
        <p:txBody>
          <a:bodyPr wrap="square" rtlCol="0">
            <a:spAutoFit/>
          </a:bodyPr>
          <a:lstStyle/>
          <a:p>
            <a:pPr algn="l" rtl="0"/>
            <a:r>
              <a:rPr lang="et" sz="8000" b="0" i="0" u="none" baseline="0">
                <a:solidFill>
                  <a:schemeClr val="bg1"/>
                </a:solidFill>
              </a:rPr>
              <a:t>"</a:t>
            </a:r>
          </a:p>
        </p:txBody>
      </p:sp>
      <p:sp>
        <p:nvSpPr>
          <p:cNvPr id="4" name="Espace réservé du texte 10">
            <a:extLst>
              <a:ext uri="{FF2B5EF4-FFF2-40B4-BE49-F238E27FC236}">
                <a16:creationId xmlns:a16="http://schemas.microsoft.com/office/drawing/2014/main" id="{67F2D915-7D6D-CFB7-5D20-3CDB6BB445E1}"/>
              </a:ext>
            </a:extLst>
          </p:cNvPr>
          <p:cNvSpPr txBox="1">
            <a:spLocks/>
          </p:cNvSpPr>
          <p:nvPr/>
        </p:nvSpPr>
        <p:spPr>
          <a:xfrm>
            <a:off x="333342" y="907144"/>
            <a:ext cx="6770663" cy="423665"/>
          </a:xfrm>
          <a:prstGeom prst="rect">
            <a:avLst/>
          </a:prstGeom>
        </p:spPr>
        <p:txBody>
          <a:bodyPr/>
          <a:lstStyle>
            <a:lvl1pPr marL="251986" indent="-251986" algn="l" defTabSz="1007943" rtl="0" eaLnBrk="1" latinLnBrk="0" hangingPunct="1">
              <a:lnSpc>
                <a:spcPct val="90000"/>
              </a:lnSpc>
              <a:spcBef>
                <a:spcPts val="1102"/>
              </a:spcBef>
              <a:buFont typeface="Arial" panose="020B0604020202020204" pitchFamily="34" charset="0"/>
              <a:buChar char="•"/>
              <a:defRPr sz="3086" kern="1200">
                <a:solidFill>
                  <a:schemeClr val="tx1"/>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2646" kern="1200">
                <a:solidFill>
                  <a:schemeClr val="tx1"/>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2205" kern="1200">
                <a:solidFill>
                  <a:schemeClr val="tx1"/>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a:lstStyle>
          <a:p>
            <a:pPr marL="0" indent="0" algn="l" rtl="0">
              <a:buNone/>
            </a:pPr>
            <a:r>
              <a:rPr lang="et" sz="2000" b="1" i="0" u="none" baseline="0">
                <a:solidFill>
                  <a:schemeClr val="accent4"/>
                </a:solidFill>
              </a:rPr>
              <a:t>Oma kõne kohandamine erinevatele kuulajatele</a:t>
            </a:r>
          </a:p>
        </p:txBody>
      </p:sp>
      <p:sp>
        <p:nvSpPr>
          <p:cNvPr id="5" name="Espace réservé du contenu 2">
            <a:extLst>
              <a:ext uri="{FF2B5EF4-FFF2-40B4-BE49-F238E27FC236}">
                <a16:creationId xmlns:a16="http://schemas.microsoft.com/office/drawing/2014/main" id="{A37ABC56-C5F1-2859-ADD0-E37DC8DE7831}"/>
              </a:ext>
            </a:extLst>
          </p:cNvPr>
          <p:cNvSpPr txBox="1">
            <a:spLocks/>
          </p:cNvSpPr>
          <p:nvPr/>
        </p:nvSpPr>
        <p:spPr>
          <a:xfrm>
            <a:off x="5213767" y="1619448"/>
            <a:ext cx="5031445" cy="4879675"/>
          </a:xfrm>
          <a:prstGeom prst="rect">
            <a:avLst/>
          </a:prstGeom>
        </p:spPr>
        <p:txBody>
          <a:bodyPr numCol="1" spcCol="540000"/>
          <a:lstStyle>
            <a:lvl1pPr marL="251986" indent="-251986" algn="l" defTabSz="1007943" rtl="0" eaLnBrk="1" latinLnBrk="0" hangingPunct="1">
              <a:lnSpc>
                <a:spcPct val="90000"/>
              </a:lnSpc>
              <a:spcBef>
                <a:spcPts val="1102"/>
              </a:spcBef>
              <a:buFont typeface="Arial" panose="020B0604020202020204" pitchFamily="34" charset="0"/>
              <a:buChar char="•"/>
              <a:defRPr sz="2000" kern="1200">
                <a:solidFill>
                  <a:schemeClr val="tx2"/>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1800" kern="1200">
                <a:solidFill>
                  <a:schemeClr val="tx2"/>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1600" kern="1200">
                <a:solidFill>
                  <a:schemeClr val="tx2"/>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400" kern="1200">
                <a:solidFill>
                  <a:schemeClr val="tx2"/>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200" kern="1200">
                <a:solidFill>
                  <a:schemeClr val="tx2"/>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a:lstStyle>
          <a:p>
            <a:pPr marL="0" indent="0" algn="just" rtl="0">
              <a:lnSpc>
                <a:spcPct val="107000"/>
              </a:lnSpc>
              <a:spcAft>
                <a:spcPts val="800"/>
              </a:spcAft>
              <a:buFont typeface="Arial" panose="020B0604020202020204" pitchFamily="34" charset="0"/>
              <a:buNone/>
            </a:pPr>
            <a:r>
              <a:rPr lang="et" sz="1400" b="1" i="0" u="sng" baseline="0">
                <a:latin typeface="+mj-lt"/>
                <a:ea typeface="Calibri" panose="020F0502020204030204" pitchFamily="34" charset="0"/>
                <a:cs typeface="Times New Roman" panose="02020603050405020304" pitchFamily="18" charset="0"/>
              </a:rPr>
              <a:t>Teie linna valitud ametiisikud ja asutuste juhid</a:t>
            </a:r>
          </a:p>
          <a:p>
            <a:pPr marL="0" indent="0" algn="just" rtl="0">
              <a:lnSpc>
                <a:spcPct val="107000"/>
              </a:lnSpc>
              <a:spcAft>
                <a:spcPts val="600"/>
              </a:spcAft>
              <a:buFont typeface="Arial" panose="020B0604020202020204" pitchFamily="34" charset="0"/>
              <a:buNone/>
            </a:pPr>
            <a:r>
              <a:rPr lang="et" sz="1200" b="1" i="0" u="sng" baseline="0">
                <a:latin typeface="+mj-lt"/>
                <a:ea typeface="Calibri" panose="020F0502020204030204" pitchFamily="34" charset="0"/>
                <a:cs typeface="Times New Roman" panose="02020603050405020304" pitchFamily="18" charset="0"/>
              </a:rPr>
              <a:t>Valitud ametiisikud</a:t>
            </a:r>
            <a:endParaRPr lang="et" sz="1200" b="1" u="sng">
              <a:latin typeface="+mj-lt"/>
              <a:ea typeface="Calibri" panose="020F0502020204030204" pitchFamily="34" charset="0"/>
              <a:cs typeface="Times New Roman" panose="02020603050405020304" pitchFamily="18" charset="0"/>
            </a:endParaRPr>
          </a:p>
          <a:p>
            <a:pPr marL="0" indent="0" algn="just" rtl="0">
              <a:lnSpc>
                <a:spcPct val="107000"/>
              </a:lnSpc>
              <a:spcBef>
                <a:spcPts val="600"/>
              </a:spcBef>
              <a:spcAft>
                <a:spcPts val="800"/>
              </a:spcAft>
              <a:buFont typeface="Arial" panose="020B0604020202020204" pitchFamily="34" charset="0"/>
              <a:buNone/>
            </a:pPr>
            <a:r>
              <a:rPr lang="et" sz="1200" b="1" i="0" u="none" baseline="0">
                <a:latin typeface="+mj-lt"/>
                <a:ea typeface="Calibri" panose="020F0502020204030204" pitchFamily="34" charset="0"/>
                <a:cs typeface="Times New Roman" panose="02020603050405020304" pitchFamily="18" charset="0"/>
              </a:rPr>
              <a:t>ELi linnade missiooniga liitumine annab meie linnale võimaluse olla Euroopa kliimameetmete esirinnas. Kuulume ambitsioonikasse, murrangulisse linnade liikumisse, mis näitab teed kaasava, õitsva, kliimamuutuste suhtes vastupanuvõimelise ja kestliku tuleviku suunas. See aitab meie linnal üle minna kliimaneutraalsusele integreeritud ja kaasaval viisil, luues uuesti sideme kodanikega ja kaasates erasektorit. Missioonis osalemine hoogustab rahastamisvõimalusi ja investeeringuid, võimaldades õiglast üleminekut, millest on kasu nii kliimale kui ka sotsiaalsele ühtekuuluvusele. </a:t>
            </a:r>
          </a:p>
          <a:p>
            <a:pPr marL="0" indent="0" algn="just" rtl="0">
              <a:lnSpc>
                <a:spcPct val="107000"/>
              </a:lnSpc>
              <a:spcAft>
                <a:spcPts val="600"/>
              </a:spcAft>
              <a:buFont typeface="Arial" panose="020B0604020202020204" pitchFamily="34" charset="0"/>
              <a:buNone/>
            </a:pPr>
            <a:r>
              <a:rPr lang="et" sz="1200" b="1" i="0" u="sng" baseline="0">
                <a:latin typeface="+mj-lt"/>
                <a:ea typeface="Calibri" panose="020F0502020204030204" pitchFamily="34" charset="0"/>
                <a:cs typeface="Times New Roman" panose="02020603050405020304" pitchFamily="18" charset="0"/>
              </a:rPr>
              <a:t>Asutuste juhid</a:t>
            </a:r>
            <a:endParaRPr lang="et" sz="1200" b="1" u="sng">
              <a:latin typeface="+mj-lt"/>
              <a:ea typeface="Calibri" panose="020F0502020204030204" pitchFamily="34" charset="0"/>
              <a:cs typeface="Times New Roman" panose="02020603050405020304" pitchFamily="18" charset="0"/>
            </a:endParaRPr>
          </a:p>
          <a:p>
            <a:pPr marL="0" indent="0" algn="just" rtl="0">
              <a:lnSpc>
                <a:spcPct val="107000"/>
              </a:lnSpc>
              <a:spcBef>
                <a:spcPts val="600"/>
              </a:spcBef>
              <a:spcAft>
                <a:spcPts val="800"/>
              </a:spcAft>
              <a:buFont typeface="Arial" panose="020B0604020202020204" pitchFamily="34" charset="0"/>
              <a:buNone/>
            </a:pPr>
            <a:r>
              <a:rPr lang="et" sz="1200" b="1" i="0" u="none" baseline="0">
                <a:latin typeface="+mj-lt"/>
                <a:ea typeface="Calibri" panose="020F0502020204030204" pitchFamily="34" charset="0"/>
                <a:cs typeface="Times New Roman" panose="02020603050405020304" pitchFamily="18" charset="0"/>
              </a:rPr>
              <a:t>ELi linnade missiooniga liitumine annab meie linnale võimaluse olla Euroopa kliimameetmete esirinnas. Projekti NetZeroCities toetusel pääseme ligi eksperditeadmistele ja vahenditele, mis aitavad meil läheneda kliimameetmetele süsteemselt. See aitab lõhkuda barjääre ja teha koostööd meeskondade vahel, et kiirendada meie üleminekut kliimaneutraalsusele. Samuti on see võimalus õppida teistelt linnadelt, jagada teadmisi ja tegutseda koos kiiremini.</a:t>
            </a:r>
          </a:p>
        </p:txBody>
      </p:sp>
      <p:sp>
        <p:nvSpPr>
          <p:cNvPr id="6" name="ZoneTexte 5">
            <a:extLst>
              <a:ext uri="{FF2B5EF4-FFF2-40B4-BE49-F238E27FC236}">
                <a16:creationId xmlns:a16="http://schemas.microsoft.com/office/drawing/2014/main" id="{D4BBBBED-DA40-14C9-116C-00AC9CC5EB13}"/>
              </a:ext>
            </a:extLst>
          </p:cNvPr>
          <p:cNvSpPr txBox="1"/>
          <p:nvPr/>
        </p:nvSpPr>
        <p:spPr>
          <a:xfrm>
            <a:off x="4781547" y="1336644"/>
            <a:ext cx="632502" cy="1323439"/>
          </a:xfrm>
          <a:prstGeom prst="rect">
            <a:avLst/>
          </a:prstGeom>
          <a:noFill/>
        </p:spPr>
        <p:txBody>
          <a:bodyPr wrap="square" rtlCol="0">
            <a:spAutoFit/>
          </a:bodyPr>
          <a:lstStyle/>
          <a:p>
            <a:pPr algn="l" rtl="0"/>
            <a:r>
              <a:rPr lang="et" sz="8000" b="0" i="0" u="none" baseline="0">
                <a:solidFill>
                  <a:schemeClr val="bg1"/>
                </a:solidFill>
              </a:rPr>
              <a:t>"</a:t>
            </a:r>
          </a:p>
        </p:txBody>
      </p:sp>
      <p:sp>
        <p:nvSpPr>
          <p:cNvPr id="8" name="Espace réservé du contenu 2">
            <a:extLst>
              <a:ext uri="{FF2B5EF4-FFF2-40B4-BE49-F238E27FC236}">
                <a16:creationId xmlns:a16="http://schemas.microsoft.com/office/drawing/2014/main" id="{C8BDB3A0-A44C-FA08-1C0A-F226C0B296B5}"/>
              </a:ext>
            </a:extLst>
          </p:cNvPr>
          <p:cNvSpPr txBox="1">
            <a:spLocks/>
          </p:cNvSpPr>
          <p:nvPr/>
        </p:nvSpPr>
        <p:spPr>
          <a:xfrm>
            <a:off x="790502" y="4170589"/>
            <a:ext cx="3866842" cy="1906629"/>
          </a:xfrm>
          <a:prstGeom prst="rect">
            <a:avLst/>
          </a:prstGeom>
        </p:spPr>
        <p:txBody>
          <a:bodyPr numCol="1" spcCol="540000"/>
          <a:lstStyle>
            <a:lvl1pPr marL="251986" indent="-251986" algn="l" defTabSz="1007943" rtl="0" eaLnBrk="1" latinLnBrk="0" hangingPunct="1">
              <a:lnSpc>
                <a:spcPct val="90000"/>
              </a:lnSpc>
              <a:spcBef>
                <a:spcPts val="1102"/>
              </a:spcBef>
              <a:buFont typeface="Arial" panose="020B0604020202020204" pitchFamily="34" charset="0"/>
              <a:buChar char="•"/>
              <a:defRPr sz="2000" kern="1200">
                <a:solidFill>
                  <a:schemeClr val="tx2"/>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1800" kern="1200">
                <a:solidFill>
                  <a:schemeClr val="tx2"/>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1600" kern="1200">
                <a:solidFill>
                  <a:schemeClr val="tx2"/>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400" kern="1200">
                <a:solidFill>
                  <a:schemeClr val="tx2"/>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200" kern="1200">
                <a:solidFill>
                  <a:schemeClr val="tx2"/>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a:lstStyle>
          <a:p>
            <a:pPr marL="0" indent="0" algn="just" rtl="0">
              <a:lnSpc>
                <a:spcPct val="107000"/>
              </a:lnSpc>
              <a:spcAft>
                <a:spcPts val="800"/>
              </a:spcAft>
              <a:buFont typeface="Arial" panose="020B0604020202020204" pitchFamily="34" charset="0"/>
              <a:buNone/>
            </a:pPr>
            <a:r>
              <a:rPr lang="et" sz="1400" b="1" i="0" u="sng" baseline="0">
                <a:latin typeface="+mj-lt"/>
                <a:ea typeface="Calibri" panose="020F0502020204030204" pitchFamily="34" charset="0"/>
                <a:cs typeface="Times New Roman" panose="02020603050405020304" pitchFamily="18" charset="0"/>
              </a:rPr>
              <a:t>Erasektor</a:t>
            </a:r>
            <a:endParaRPr lang="et" sz="1400" b="1" u="sng">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Font typeface="Arial" panose="020B0604020202020204" pitchFamily="34" charset="0"/>
              <a:buNone/>
            </a:pPr>
            <a:r>
              <a:rPr lang="et" sz="1200" b="1" i="0" u="none" baseline="0">
                <a:latin typeface="+mj-lt"/>
                <a:ea typeface="Calibri" panose="020F0502020204030204" pitchFamily="34" charset="0"/>
                <a:cs typeface="Times New Roman" panose="02020603050405020304" pitchFamily="18" charset="0"/>
              </a:rPr>
              <a:t>ELi linnade missiooniga liitumine annab meie linnale võimaluse olla kliimameetmete esirinnas. Olge esirinnas: teil on võimalus aidata kaasa linnade tuleviku ülesehitamisele ja luua uusi ärivõimalusi. Et saavutada 2030. aastaks kliimaneutraalsus, peame kooskõlastama oma eesmärgid ja jõupingutused ning tegema koostööd.</a:t>
            </a:r>
          </a:p>
        </p:txBody>
      </p:sp>
      <p:sp>
        <p:nvSpPr>
          <p:cNvPr id="9" name="ZoneTexte 8">
            <a:extLst>
              <a:ext uri="{FF2B5EF4-FFF2-40B4-BE49-F238E27FC236}">
                <a16:creationId xmlns:a16="http://schemas.microsoft.com/office/drawing/2014/main" id="{1C42EB9A-FB4C-F661-B011-2D75940B1AC2}"/>
              </a:ext>
            </a:extLst>
          </p:cNvPr>
          <p:cNvSpPr txBox="1"/>
          <p:nvPr/>
        </p:nvSpPr>
        <p:spPr>
          <a:xfrm>
            <a:off x="333342" y="3925609"/>
            <a:ext cx="564777" cy="1323439"/>
          </a:xfrm>
          <a:prstGeom prst="rect">
            <a:avLst/>
          </a:prstGeom>
          <a:noFill/>
        </p:spPr>
        <p:txBody>
          <a:bodyPr wrap="square" rtlCol="0">
            <a:spAutoFit/>
          </a:bodyPr>
          <a:lstStyle/>
          <a:p>
            <a:pPr algn="l" rtl="0"/>
            <a:r>
              <a:rPr lang="et" sz="8000" b="0" i="0" u="none" baseline="0">
                <a:solidFill>
                  <a:schemeClr val="bg1"/>
                </a:solidFill>
              </a:rPr>
              <a:t>"</a:t>
            </a:r>
          </a:p>
        </p:txBody>
      </p:sp>
      <p:sp>
        <p:nvSpPr>
          <p:cNvPr id="2" name="TextBox 1">
            <a:extLst>
              <a:ext uri="{FF2B5EF4-FFF2-40B4-BE49-F238E27FC236}">
                <a16:creationId xmlns:a16="http://schemas.microsoft.com/office/drawing/2014/main" id="{AE306DF4-C9B3-6D3E-54DE-A909F5DDFF6F}"/>
              </a:ext>
            </a:extLst>
          </p:cNvPr>
          <p:cNvSpPr txBox="1"/>
          <p:nvPr/>
        </p:nvSpPr>
        <p:spPr>
          <a:xfrm>
            <a:off x="1158269" y="7091464"/>
            <a:ext cx="7761995" cy="254237"/>
          </a:xfrm>
          <a:prstGeom prst="rect">
            <a:avLst/>
          </a:prstGeom>
          <a:solidFill>
            <a:schemeClr val="bg1"/>
          </a:solid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t" sz="1052" b="0" i="0" u="none" strike="noStrike" kern="1200" cap="none" spc="0" normalizeH="0" baseline="0">
                <a:ln>
                  <a:noFill/>
                </a:ln>
                <a:solidFill>
                  <a:prstClr val="black"/>
                </a:solidFill>
                <a:effectLst/>
                <a:uLnTx/>
                <a:uFillTx/>
                <a:latin typeface="Arial" panose="020B0604020202020204"/>
                <a:ea typeface="+mn-ea"/>
                <a:cs typeface="+mn-cs"/>
              </a:rPr>
              <a:t>Projekt NetZeroCities on saanud rahalist toetust teadusuuringute ja innovatsiooni raamprogrammist „Horisont 2020“ toetuslepingu nr 101036519 alusel.</a:t>
            </a:r>
            <a:endParaRPr kumimoji="0" lang="et" sz="1052" b="0" i="0" u="none" strike="noStrike" kern="1200" cap="none" spc="0" normalizeH="0" baseline="0" noProof="0" dirty="0">
              <a:ln>
                <a:noFill/>
              </a:ln>
              <a:solidFill>
                <a:prstClr val="black"/>
              </a:solidFill>
              <a:effectLst/>
              <a:uLnTx/>
              <a:uFillTx/>
              <a:latin typeface="Arial" panose="020B0604020202020204"/>
              <a:ea typeface="+mn-ea"/>
              <a:cs typeface="+mn-cs"/>
            </a:endParaRPr>
          </a:p>
        </p:txBody>
      </p:sp>
    </p:spTree>
    <p:extLst>
      <p:ext uri="{BB962C8B-B14F-4D97-AF65-F5344CB8AC3E}">
        <p14:creationId xmlns:p14="http://schemas.microsoft.com/office/powerpoint/2010/main" val="221099874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5CEEEBC-1E71-99DA-809A-C16A4025C890}"/>
              </a:ext>
            </a:extLst>
          </p:cNvPr>
          <p:cNvSpPr>
            <a:spLocks noGrp="1"/>
          </p:cNvSpPr>
          <p:nvPr>
            <p:ph type="ctrTitle"/>
          </p:nvPr>
        </p:nvSpPr>
        <p:spPr>
          <a:xfrm>
            <a:off x="599935" y="3033937"/>
            <a:ext cx="7729005" cy="636161"/>
          </a:xfrm>
        </p:spPr>
        <p:txBody>
          <a:bodyPr/>
          <a:lstStyle/>
          <a:p>
            <a:r>
              <a:rPr lang="en-GB" dirty="0"/>
              <a:t>FI/Finnish translation</a:t>
            </a:r>
          </a:p>
        </p:txBody>
      </p:sp>
    </p:spTree>
    <p:extLst>
      <p:ext uri="{BB962C8B-B14F-4D97-AF65-F5344CB8AC3E}">
        <p14:creationId xmlns:p14="http://schemas.microsoft.com/office/powerpoint/2010/main" val="302809276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re 6">
            <a:extLst>
              <a:ext uri="{FF2B5EF4-FFF2-40B4-BE49-F238E27FC236}">
                <a16:creationId xmlns:a16="http://schemas.microsoft.com/office/drawing/2014/main" id="{243D4A79-A79C-1F8F-E24D-DA565717CFDE}"/>
              </a:ext>
            </a:extLst>
          </p:cNvPr>
          <p:cNvSpPr>
            <a:spLocks noGrp="1"/>
          </p:cNvSpPr>
          <p:nvPr>
            <p:ph type="ctrTitle"/>
          </p:nvPr>
        </p:nvSpPr>
        <p:spPr>
          <a:xfrm>
            <a:off x="593492" y="142848"/>
            <a:ext cx="9111713" cy="664842"/>
          </a:xfrm>
        </p:spPr>
        <p:txBody>
          <a:bodyPr/>
          <a:lstStyle/>
          <a:p>
            <a:pPr algn="l" rtl="0"/>
            <a:r>
              <a:rPr lang="fi" sz="3200" b="1" i="0" u="none" baseline="0">
                <a:solidFill>
                  <a:srgbClr val="0D5364"/>
                </a:solidFill>
              </a:rPr>
              <a:t>Hissipuhe</a:t>
            </a:r>
          </a:p>
        </p:txBody>
      </p:sp>
      <p:sp>
        <p:nvSpPr>
          <p:cNvPr id="3" name="Espace réservé du contenu 2">
            <a:extLst>
              <a:ext uri="{FF2B5EF4-FFF2-40B4-BE49-F238E27FC236}">
                <a16:creationId xmlns:a16="http://schemas.microsoft.com/office/drawing/2014/main" id="{03D19ECB-687C-66CD-5642-18F0E5FB2B55}"/>
              </a:ext>
            </a:extLst>
          </p:cNvPr>
          <p:cNvSpPr>
            <a:spLocks noGrp="1"/>
          </p:cNvSpPr>
          <p:nvPr>
            <p:ph idx="1"/>
          </p:nvPr>
        </p:nvSpPr>
        <p:spPr>
          <a:xfrm>
            <a:off x="1158269" y="887464"/>
            <a:ext cx="6265086" cy="4829155"/>
          </a:xfrm>
        </p:spPr>
        <p:txBody>
          <a:bodyPr numCol="1" spcCol="540000"/>
          <a:lstStyle/>
          <a:p>
            <a:pPr marL="0" indent="0" algn="just" rtl="0">
              <a:lnSpc>
                <a:spcPct val="107000"/>
              </a:lnSpc>
              <a:spcAft>
                <a:spcPts val="800"/>
              </a:spcAft>
              <a:buNone/>
            </a:pPr>
            <a:r>
              <a:rPr lang="fi" sz="1200" b="1" i="0" u="none" baseline="0" dirty="0">
                <a:effectLst/>
                <a:latin typeface="+mj-lt"/>
                <a:ea typeface="Calibri" panose="020F0502020204030204" pitchFamily="34" charset="0"/>
                <a:cs typeface="Times New Roman" panose="02020603050405020304" pitchFamily="18" charset="0"/>
              </a:rPr>
              <a:t>Ilmastonmuutos vaikuttaa meihin kaikkiin, ja muutos on väistämätön. Passiivisuus ja seurauksista selviytyminen eivät ole vaihtoehtoja. </a:t>
            </a:r>
            <a:r>
              <a:rPr lang="fi" sz="1200" b="1" i="0" u="none" baseline="0" dirty="0">
                <a:latin typeface="+mj-lt"/>
                <a:ea typeface="Calibri" panose="020F0502020204030204" pitchFamily="34" charset="0"/>
                <a:cs typeface="Times New Roman" panose="02020603050405020304" pitchFamily="18" charset="0"/>
              </a:rPr>
              <a:t>Voimme </a:t>
            </a:r>
            <a:r>
              <a:rPr lang="fi" sz="1200" b="1" i="0" u="none" baseline="0" dirty="0">
                <a:effectLst/>
                <a:latin typeface="+mj-lt"/>
                <a:ea typeface="Calibri" panose="020F0502020204030204" pitchFamily="34" charset="0"/>
                <a:cs typeface="Times New Roman" panose="02020603050405020304" pitchFamily="18" charset="0"/>
              </a:rPr>
              <a:t>pyrkiä muutokseen, joka pelastaa meidät ja luo turvallisen ja vauraan tulevaisuuden kaikille.</a:t>
            </a:r>
            <a:endParaRPr lang="fi" sz="1200" b="1" dirty="0">
              <a:effectLst/>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r>
              <a:rPr lang="fi" sz="1200" b="1" i="0" u="none" baseline="0" dirty="0">
                <a:effectLst/>
                <a:latin typeface="+mj-lt"/>
                <a:ea typeface="Calibri" panose="020F0502020204030204" pitchFamily="34" charset="0"/>
                <a:cs typeface="Times New Roman" panose="02020603050405020304" pitchFamily="18" charset="0"/>
              </a:rPr>
              <a:t>Tiedämme, etteivät tekniset innovaatiot riitä. Meidän on muutettava elin- ja työskentelytapojamme.  Vain yhteinen ponnistus riittää tehtävään. Tulemme onnistumaan tekemällä kaiken yhdessä, ennennäkemättömällä yhteistyöllä ja yhteisillä ponnisteluilla käsiteltävänä olevien keskeisten haasteiden parissa.</a:t>
            </a:r>
            <a:endParaRPr lang="fi" sz="1200" b="1" dirty="0">
              <a:effectLst/>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r>
              <a:rPr lang="fi" sz="1200" b="1" i="0" u="none" baseline="0" dirty="0">
                <a:effectLst/>
                <a:latin typeface="+mj-lt"/>
                <a:ea typeface="Calibri" panose="020F0502020204030204" pitchFamily="34" charset="0"/>
                <a:cs typeface="Times New Roman" panose="02020603050405020304" pitchFamily="18" charset="0"/>
              </a:rPr>
              <a:t>Liittymällä EU:n kaupunkimissioon pyrimme yhdessä muiden kunnianhimoisten eurooppalaisten kaupunkien kanssa siihen, että meistä tulee ensimmäiset 100 kaupunkia, jotka saavuttavat ilmastoneutraaliuden vuoteen 2030 mennessä. NetZeroCities-projektin hallinnoiman missiofoorumin tuella vauhditamme tätä muutosta testaamalla uusia toimintatapoja ja rahoittamalla yhteistä toimintaamme sekä selvittämällä vaikeita kysymyksiä yhdessä asiantuntijoiden ja vertaisryhmien kanssa. </a:t>
            </a:r>
            <a:endParaRPr lang="fi" sz="1200" b="1" dirty="0">
              <a:effectLst/>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r>
              <a:rPr lang="fi" sz="1200" b="1" i="0" u="none" baseline="0" dirty="0">
                <a:effectLst/>
                <a:latin typeface="+mj-lt"/>
                <a:ea typeface="Calibri" panose="020F0502020204030204" pitchFamily="34" charset="0"/>
                <a:cs typeface="Times New Roman" panose="02020603050405020304" pitchFamily="18" charset="0"/>
              </a:rPr>
              <a:t>Otamme käyttöön vahvan monialaisen tiimin johtamaan ja edistämään tätä muutosta, miettimään roolimme uudelleen ja muokkaamaan radikaalisti rahoitus-, hankinta- ja yhteistyötapojamme. </a:t>
            </a:r>
          </a:p>
          <a:p>
            <a:pPr marL="0" indent="0" algn="just" rtl="0">
              <a:lnSpc>
                <a:spcPct val="107000"/>
              </a:lnSpc>
              <a:spcAft>
                <a:spcPts val="800"/>
              </a:spcAft>
              <a:buNone/>
            </a:pPr>
            <a:r>
              <a:rPr lang="fi" sz="1200" b="1" i="0" u="none" baseline="0" dirty="0">
                <a:latin typeface="+mj-lt"/>
                <a:ea typeface="Calibri" panose="020F0502020204030204" pitchFamily="34" charset="0"/>
                <a:cs typeface="Times New Roman" panose="02020603050405020304" pitchFamily="18" charset="0"/>
              </a:rPr>
              <a:t>Tämä yhteinen hanke auttaa meitä rakentamaan parempaa tulevaisuutta kaikille kaupunkimme asukkaille. Ilmaston lisäksi se muuttaa myönteisesti myös tapaa, jolla elämme ja työskentelemme, sillä se parantaa liikennettä, rakennuksia, energiajärjestelmiä, terveyttämme ja paljon muuta.</a:t>
            </a:r>
            <a:r>
              <a:rPr lang="fi" sz="1200" b="1" i="0" u="none" baseline="0" dirty="0">
                <a:effectLst/>
                <a:latin typeface="+mj-lt"/>
                <a:ea typeface="Calibri" panose="020F0502020204030204" pitchFamily="34" charset="0"/>
                <a:cs typeface="Times New Roman" panose="02020603050405020304" pitchFamily="18" charset="0"/>
              </a:rPr>
              <a:t> Tämän saavuttamiseksi teemme yhteistyötä yritysten, kansalaisten ja paikallisten toimijoiden kanssa pitkällä aikavälillä ja moninkertaistamme niiden toimijoiden määrän, jotka ovat kanssamme tällä matkalla.</a:t>
            </a:r>
          </a:p>
          <a:p>
            <a:pPr marL="0" indent="0" algn="just" rtl="0">
              <a:lnSpc>
                <a:spcPct val="107000"/>
              </a:lnSpc>
              <a:spcAft>
                <a:spcPts val="800"/>
              </a:spcAft>
              <a:buNone/>
            </a:pPr>
            <a:endParaRPr lang="fi" sz="1200" b="1" dirty="0">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endParaRPr lang="fi" sz="1200" b="1" dirty="0">
              <a:latin typeface="+mj-lt"/>
              <a:ea typeface="Calibri" panose="020F0502020204030204" pitchFamily="34" charset="0"/>
              <a:cs typeface="Times New Roman" panose="02020603050405020304" pitchFamily="18" charset="0"/>
            </a:endParaRPr>
          </a:p>
        </p:txBody>
      </p:sp>
      <p:pic>
        <p:nvPicPr>
          <p:cNvPr id="10" name="Image 9">
            <a:extLst>
              <a:ext uri="{FF2B5EF4-FFF2-40B4-BE49-F238E27FC236}">
                <a16:creationId xmlns:a16="http://schemas.microsoft.com/office/drawing/2014/main" id="{DF907714-F33B-E7E5-92DE-ADAFDF3CF4C6}"/>
              </a:ext>
            </a:extLst>
          </p:cNvPr>
          <p:cNvPicPr>
            <a:picLocks noChangeAspect="1"/>
          </p:cNvPicPr>
          <p:nvPr/>
        </p:nvPicPr>
        <p:blipFill rotWithShape="1">
          <a:blip r:embed="rId2">
            <a:extLst>
              <a:ext uri="{28A0092B-C50C-407E-A947-70E740481C1C}">
                <a14:useLocalDpi xmlns:a14="http://schemas.microsoft.com/office/drawing/2010/main" val="0"/>
              </a:ext>
            </a:extLst>
          </a:blip>
          <a:srcRect b="15025"/>
          <a:stretch/>
        </p:blipFill>
        <p:spPr>
          <a:xfrm>
            <a:off x="7828288" y="4023834"/>
            <a:ext cx="3410513" cy="2898075"/>
          </a:xfrm>
          <a:prstGeom prst="rect">
            <a:avLst/>
          </a:prstGeom>
        </p:spPr>
      </p:pic>
      <p:sp>
        <p:nvSpPr>
          <p:cNvPr id="11" name="ZoneTexte 10">
            <a:extLst>
              <a:ext uri="{FF2B5EF4-FFF2-40B4-BE49-F238E27FC236}">
                <a16:creationId xmlns:a16="http://schemas.microsoft.com/office/drawing/2014/main" id="{2F8F1830-1156-559F-854A-01D629622690}"/>
              </a:ext>
            </a:extLst>
          </p:cNvPr>
          <p:cNvSpPr txBox="1"/>
          <p:nvPr/>
        </p:nvSpPr>
        <p:spPr>
          <a:xfrm>
            <a:off x="593492" y="559091"/>
            <a:ext cx="564777" cy="1631216"/>
          </a:xfrm>
          <a:prstGeom prst="rect">
            <a:avLst/>
          </a:prstGeom>
          <a:noFill/>
        </p:spPr>
        <p:txBody>
          <a:bodyPr wrap="square" rtlCol="0">
            <a:spAutoFit/>
          </a:bodyPr>
          <a:lstStyle/>
          <a:p>
            <a:pPr algn="l" rtl="0"/>
            <a:r>
              <a:rPr lang="fi" sz="10000" b="0" i="0" u="none" baseline="0">
                <a:solidFill>
                  <a:schemeClr val="bg1"/>
                </a:solidFill>
              </a:rPr>
              <a:t>"</a:t>
            </a:r>
          </a:p>
        </p:txBody>
      </p:sp>
      <p:sp>
        <p:nvSpPr>
          <p:cNvPr id="2" name="TextBox 1">
            <a:extLst>
              <a:ext uri="{FF2B5EF4-FFF2-40B4-BE49-F238E27FC236}">
                <a16:creationId xmlns:a16="http://schemas.microsoft.com/office/drawing/2014/main" id="{BD174913-544A-72B0-7827-D056AB12B2B6}"/>
              </a:ext>
            </a:extLst>
          </p:cNvPr>
          <p:cNvSpPr txBox="1"/>
          <p:nvPr/>
        </p:nvSpPr>
        <p:spPr>
          <a:xfrm>
            <a:off x="1158269" y="7091464"/>
            <a:ext cx="7761995" cy="254237"/>
          </a:xfrm>
          <a:prstGeom prst="rect">
            <a:avLst/>
          </a:prstGeom>
          <a:solidFill>
            <a:schemeClr val="bg1"/>
          </a:solid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fi" sz="1052" b="0" i="0" u="none" strike="noStrike" kern="1200" cap="none" spc="0" normalizeH="0" baseline="0">
                <a:ln>
                  <a:noFill/>
                </a:ln>
                <a:solidFill>
                  <a:prstClr val="black"/>
                </a:solidFill>
                <a:effectLst/>
                <a:uLnTx/>
                <a:uFillTx/>
                <a:latin typeface="Arial" panose="020B0604020202020204"/>
                <a:ea typeface="+mn-ea"/>
                <a:cs typeface="+mn-cs"/>
              </a:rPr>
              <a:t>NetZeroCities on saanut rahoitusta H2020-tutkimus- ja innovaatio-ohjelmasta avustussopimuksella nro 101036519.</a:t>
            </a:r>
            <a:endParaRPr kumimoji="0" lang="fi" sz="1052" b="0" i="0" u="none" strike="noStrike" kern="1200" cap="none" spc="0" normalizeH="0" baseline="0" noProof="0" dirty="0">
              <a:ln>
                <a:noFill/>
              </a:ln>
              <a:solidFill>
                <a:prstClr val="black"/>
              </a:solidFill>
              <a:effectLst/>
              <a:uLnTx/>
              <a:uFillTx/>
              <a:latin typeface="Arial" panose="020B0604020202020204"/>
              <a:ea typeface="+mn-ea"/>
              <a:cs typeface="+mn-cs"/>
            </a:endParaRPr>
          </a:p>
        </p:txBody>
      </p:sp>
    </p:spTree>
    <p:extLst>
      <p:ext uri="{BB962C8B-B14F-4D97-AF65-F5344CB8AC3E}">
        <p14:creationId xmlns:p14="http://schemas.microsoft.com/office/powerpoint/2010/main" val="52063034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re 6">
            <a:extLst>
              <a:ext uri="{FF2B5EF4-FFF2-40B4-BE49-F238E27FC236}">
                <a16:creationId xmlns:a16="http://schemas.microsoft.com/office/drawing/2014/main" id="{243D4A79-A79C-1F8F-E24D-DA565717CFDE}"/>
              </a:ext>
            </a:extLst>
          </p:cNvPr>
          <p:cNvSpPr>
            <a:spLocks noGrp="1"/>
          </p:cNvSpPr>
          <p:nvPr>
            <p:ph type="ctrTitle"/>
          </p:nvPr>
        </p:nvSpPr>
        <p:spPr>
          <a:xfrm>
            <a:off x="333342" y="226635"/>
            <a:ext cx="9111713" cy="664842"/>
          </a:xfrm>
        </p:spPr>
        <p:txBody>
          <a:bodyPr/>
          <a:lstStyle/>
          <a:p>
            <a:pPr algn="l" rtl="0"/>
            <a:r>
              <a:rPr lang="fi" sz="3200" b="1" i="0" u="none" baseline="0"/>
              <a:t>Hissipuhe</a:t>
            </a:r>
          </a:p>
        </p:txBody>
      </p:sp>
      <p:sp>
        <p:nvSpPr>
          <p:cNvPr id="3" name="Espace réservé du contenu 2">
            <a:extLst>
              <a:ext uri="{FF2B5EF4-FFF2-40B4-BE49-F238E27FC236}">
                <a16:creationId xmlns:a16="http://schemas.microsoft.com/office/drawing/2014/main" id="{03D19ECB-687C-66CD-5642-18F0E5FB2B55}"/>
              </a:ext>
            </a:extLst>
          </p:cNvPr>
          <p:cNvSpPr>
            <a:spLocks noGrp="1"/>
          </p:cNvSpPr>
          <p:nvPr>
            <p:ph idx="1"/>
          </p:nvPr>
        </p:nvSpPr>
        <p:spPr>
          <a:xfrm>
            <a:off x="790502" y="1575227"/>
            <a:ext cx="3866842" cy="2127098"/>
          </a:xfrm>
        </p:spPr>
        <p:txBody>
          <a:bodyPr numCol="1" spcCol="540000"/>
          <a:lstStyle/>
          <a:p>
            <a:pPr marL="0" indent="0" algn="just" rtl="0">
              <a:lnSpc>
                <a:spcPct val="107000"/>
              </a:lnSpc>
              <a:spcAft>
                <a:spcPts val="800"/>
              </a:spcAft>
              <a:buNone/>
            </a:pPr>
            <a:r>
              <a:rPr lang="fi" sz="1400" b="1" i="0" u="sng" baseline="0" dirty="0">
                <a:effectLst/>
                <a:latin typeface="+mj-lt"/>
                <a:ea typeface="Calibri" panose="020F0502020204030204" pitchFamily="34" charset="0"/>
                <a:cs typeface="Times New Roman" panose="02020603050405020304" pitchFamily="18" charset="0"/>
              </a:rPr>
              <a:t>Kansalaiset</a:t>
            </a:r>
          </a:p>
          <a:p>
            <a:pPr marL="0" indent="0" algn="just" rtl="0">
              <a:lnSpc>
                <a:spcPct val="107000"/>
              </a:lnSpc>
              <a:spcAft>
                <a:spcPts val="800"/>
              </a:spcAft>
              <a:buNone/>
            </a:pPr>
            <a:r>
              <a:rPr lang="fi" sz="1200" b="1" i="0" u="none" baseline="0" dirty="0">
                <a:latin typeface="+mj-lt"/>
                <a:ea typeface="Calibri" panose="020F0502020204030204" pitchFamily="34" charset="0"/>
                <a:cs typeface="Times New Roman" panose="02020603050405020304" pitchFamily="18" charset="0"/>
              </a:rPr>
              <a:t>Liittyminen EU:n kaupunkimissioon tarjoaa kaupungillemme mahdollisuuden olla ilmastotoimien eturintamassa. Siirrymme ilmastoneutraaliuteen osallistavalla tavalla jättämättä ketään jälkeen. Pyrimme rakentamaan parempaa kaupunkia ja parantamaan kaikkien jokapäiväistä elämää muun muassa liikenteen, energian ja terveyden alalla. Sinua tarvitaan onnistuaksemme tässä siirtymässä! Kansalaisia kuullaan, jotta heidän tarpeensa ja ideansa voidaan ottaa huomioon kaikissa vaiheissa.</a:t>
            </a:r>
            <a:endParaRPr lang="fi" sz="1200" b="1" dirty="0">
              <a:effectLst/>
              <a:latin typeface="+mj-lt"/>
              <a:ea typeface="Calibri" panose="020F0502020204030204" pitchFamily="34" charset="0"/>
              <a:cs typeface="Times New Roman" panose="02020603050405020304" pitchFamily="18" charset="0"/>
            </a:endParaRPr>
          </a:p>
        </p:txBody>
      </p:sp>
      <p:sp>
        <p:nvSpPr>
          <p:cNvPr id="11" name="ZoneTexte 10">
            <a:extLst>
              <a:ext uri="{FF2B5EF4-FFF2-40B4-BE49-F238E27FC236}">
                <a16:creationId xmlns:a16="http://schemas.microsoft.com/office/drawing/2014/main" id="{2F8F1830-1156-559F-854A-01D629622690}"/>
              </a:ext>
            </a:extLst>
          </p:cNvPr>
          <p:cNvSpPr txBox="1"/>
          <p:nvPr/>
        </p:nvSpPr>
        <p:spPr>
          <a:xfrm>
            <a:off x="317572" y="1303747"/>
            <a:ext cx="564777" cy="1323439"/>
          </a:xfrm>
          <a:prstGeom prst="rect">
            <a:avLst/>
          </a:prstGeom>
          <a:noFill/>
        </p:spPr>
        <p:txBody>
          <a:bodyPr wrap="square" rtlCol="0">
            <a:spAutoFit/>
          </a:bodyPr>
          <a:lstStyle/>
          <a:p>
            <a:pPr algn="l" rtl="0"/>
            <a:r>
              <a:rPr lang="fi" sz="8000" b="0" i="0" u="none" baseline="0">
                <a:solidFill>
                  <a:schemeClr val="bg1"/>
                </a:solidFill>
              </a:rPr>
              <a:t>"</a:t>
            </a:r>
          </a:p>
        </p:txBody>
      </p:sp>
      <p:sp>
        <p:nvSpPr>
          <p:cNvPr id="4" name="Espace réservé du texte 10">
            <a:extLst>
              <a:ext uri="{FF2B5EF4-FFF2-40B4-BE49-F238E27FC236}">
                <a16:creationId xmlns:a16="http://schemas.microsoft.com/office/drawing/2014/main" id="{67F2D915-7D6D-CFB7-5D20-3CDB6BB445E1}"/>
              </a:ext>
            </a:extLst>
          </p:cNvPr>
          <p:cNvSpPr txBox="1">
            <a:spLocks/>
          </p:cNvSpPr>
          <p:nvPr/>
        </p:nvSpPr>
        <p:spPr>
          <a:xfrm>
            <a:off x="333342" y="907144"/>
            <a:ext cx="6770663" cy="423665"/>
          </a:xfrm>
          <a:prstGeom prst="rect">
            <a:avLst/>
          </a:prstGeom>
        </p:spPr>
        <p:txBody>
          <a:bodyPr/>
          <a:lstStyle>
            <a:lvl1pPr marL="251986" indent="-251986" algn="l" defTabSz="1007943" rtl="0" eaLnBrk="1" latinLnBrk="0" hangingPunct="1">
              <a:lnSpc>
                <a:spcPct val="90000"/>
              </a:lnSpc>
              <a:spcBef>
                <a:spcPts val="1102"/>
              </a:spcBef>
              <a:buFont typeface="Arial" panose="020B0604020202020204" pitchFamily="34" charset="0"/>
              <a:buChar char="•"/>
              <a:defRPr sz="3086" kern="1200">
                <a:solidFill>
                  <a:schemeClr val="tx1"/>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2646" kern="1200">
                <a:solidFill>
                  <a:schemeClr val="tx1"/>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2205" kern="1200">
                <a:solidFill>
                  <a:schemeClr val="tx1"/>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a:lstStyle>
          <a:p>
            <a:pPr marL="0" indent="0" algn="l" rtl="0">
              <a:buNone/>
            </a:pPr>
            <a:r>
              <a:rPr lang="fi" sz="2000" b="1" i="0" u="none" baseline="0">
                <a:solidFill>
                  <a:schemeClr val="accent4"/>
                </a:solidFill>
              </a:rPr>
              <a:t>Puheesi mukauttaminen usealle eri kuulijakunnalle sopivaksi</a:t>
            </a:r>
          </a:p>
        </p:txBody>
      </p:sp>
      <p:sp>
        <p:nvSpPr>
          <p:cNvPr id="5" name="Espace réservé du contenu 2">
            <a:extLst>
              <a:ext uri="{FF2B5EF4-FFF2-40B4-BE49-F238E27FC236}">
                <a16:creationId xmlns:a16="http://schemas.microsoft.com/office/drawing/2014/main" id="{A37ABC56-C5F1-2859-ADD0-E37DC8DE7831}"/>
              </a:ext>
            </a:extLst>
          </p:cNvPr>
          <p:cNvSpPr txBox="1">
            <a:spLocks/>
          </p:cNvSpPr>
          <p:nvPr/>
        </p:nvSpPr>
        <p:spPr>
          <a:xfrm>
            <a:off x="5213767" y="1502715"/>
            <a:ext cx="5031445" cy="4879675"/>
          </a:xfrm>
          <a:prstGeom prst="rect">
            <a:avLst/>
          </a:prstGeom>
        </p:spPr>
        <p:txBody>
          <a:bodyPr numCol="1" spcCol="540000"/>
          <a:lstStyle>
            <a:lvl1pPr marL="251986" indent="-251986" algn="l" defTabSz="1007943" rtl="0" eaLnBrk="1" latinLnBrk="0" hangingPunct="1">
              <a:lnSpc>
                <a:spcPct val="90000"/>
              </a:lnSpc>
              <a:spcBef>
                <a:spcPts val="1102"/>
              </a:spcBef>
              <a:buFont typeface="Arial" panose="020B0604020202020204" pitchFamily="34" charset="0"/>
              <a:buChar char="•"/>
              <a:defRPr sz="2000" kern="1200">
                <a:solidFill>
                  <a:schemeClr val="tx2"/>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1800" kern="1200">
                <a:solidFill>
                  <a:schemeClr val="tx2"/>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1600" kern="1200">
                <a:solidFill>
                  <a:schemeClr val="tx2"/>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400" kern="1200">
                <a:solidFill>
                  <a:schemeClr val="tx2"/>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200" kern="1200">
                <a:solidFill>
                  <a:schemeClr val="tx2"/>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a:lstStyle>
          <a:p>
            <a:pPr marL="0" indent="0" algn="just" rtl="0">
              <a:lnSpc>
                <a:spcPct val="107000"/>
              </a:lnSpc>
              <a:spcAft>
                <a:spcPts val="800"/>
              </a:spcAft>
              <a:buFont typeface="Arial" panose="020B0604020202020204" pitchFamily="34" charset="0"/>
              <a:buNone/>
            </a:pPr>
            <a:r>
              <a:rPr lang="fi" sz="1400" b="1" i="0" u="sng" baseline="0" dirty="0">
                <a:latin typeface="+mj-lt"/>
                <a:ea typeface="Calibri" panose="020F0502020204030204" pitchFamily="34" charset="0"/>
                <a:cs typeface="Times New Roman" panose="02020603050405020304" pitchFamily="18" charset="0"/>
              </a:rPr>
              <a:t>Kaupungin vaaleilla valitut virkamiehet ja osastopäälliköt</a:t>
            </a:r>
          </a:p>
          <a:p>
            <a:pPr marL="0" indent="0" algn="just" rtl="0">
              <a:lnSpc>
                <a:spcPct val="107000"/>
              </a:lnSpc>
              <a:spcAft>
                <a:spcPts val="600"/>
              </a:spcAft>
              <a:buFont typeface="Arial" panose="020B0604020202020204" pitchFamily="34" charset="0"/>
              <a:buNone/>
            </a:pPr>
            <a:r>
              <a:rPr lang="fi" sz="1200" b="1" i="0" u="sng" baseline="0" dirty="0">
                <a:latin typeface="+mj-lt"/>
                <a:ea typeface="Calibri" panose="020F0502020204030204" pitchFamily="34" charset="0"/>
                <a:cs typeface="Times New Roman" panose="02020603050405020304" pitchFamily="18" charset="0"/>
              </a:rPr>
              <a:t>Valitut virkamiehet</a:t>
            </a:r>
            <a:endParaRPr lang="fi" sz="1200" b="1" u="sng" dirty="0">
              <a:latin typeface="+mj-lt"/>
              <a:ea typeface="Calibri" panose="020F0502020204030204" pitchFamily="34" charset="0"/>
              <a:cs typeface="Times New Roman" panose="02020603050405020304" pitchFamily="18" charset="0"/>
            </a:endParaRPr>
          </a:p>
          <a:p>
            <a:pPr marL="0" indent="0" algn="just" rtl="0">
              <a:lnSpc>
                <a:spcPct val="107000"/>
              </a:lnSpc>
              <a:spcBef>
                <a:spcPts val="600"/>
              </a:spcBef>
              <a:spcAft>
                <a:spcPts val="800"/>
              </a:spcAft>
              <a:buFont typeface="Arial" panose="020B0604020202020204" pitchFamily="34" charset="0"/>
              <a:buNone/>
            </a:pPr>
            <a:r>
              <a:rPr lang="fi" sz="1200" b="1" i="0" u="none" baseline="0" dirty="0">
                <a:latin typeface="+mj-lt"/>
                <a:ea typeface="Calibri" panose="020F0502020204030204" pitchFamily="34" charset="0"/>
                <a:cs typeface="Times New Roman" panose="02020603050405020304" pitchFamily="18" charset="0"/>
              </a:rPr>
              <a:t>Liittyminen EU:n kaupunkimissioon tarjoaa kaupungillemme mahdollisuuden olla ilmastotoimien eturintamassa Euroopassa. Olemme osa kunnianhimoista kaupunkien muutosliikettä, joka näyttää tietä kohti osallistavaa, kukoistavaa, ilmastosinnikästä ja kestävää tulevaisuutta. Tämä auttaa kaupunkia siirtymään ilmastoneutraaliuteen yhdennetyllä ja osallistavalla tavalla, ottamalla uudelleen yhteyttä kansalaisiin ja sitouttamalla yksityisen sektorin. Tähän missioon osallistuminen edistää rahoitusmahdollisuuksia ja investointeja, mikä mahdollistaa oikeudenmukaisen siirtymän, joka hyödyttää sekä ilmastoa että sosiaalista yhteenkuuluvuutta. </a:t>
            </a:r>
          </a:p>
          <a:p>
            <a:pPr marL="0" indent="0" algn="just" rtl="0">
              <a:lnSpc>
                <a:spcPct val="107000"/>
              </a:lnSpc>
              <a:spcAft>
                <a:spcPts val="600"/>
              </a:spcAft>
              <a:buFont typeface="Arial" panose="020B0604020202020204" pitchFamily="34" charset="0"/>
              <a:buNone/>
            </a:pPr>
            <a:r>
              <a:rPr lang="fi" sz="1200" b="1" i="0" u="sng" baseline="0" dirty="0">
                <a:latin typeface="+mj-lt"/>
                <a:ea typeface="Calibri" panose="020F0502020204030204" pitchFamily="34" charset="0"/>
                <a:cs typeface="Times New Roman" panose="02020603050405020304" pitchFamily="18" charset="0"/>
              </a:rPr>
              <a:t>Osastopäälliköt</a:t>
            </a:r>
            <a:endParaRPr lang="fi" sz="1200" b="1" u="sng" dirty="0">
              <a:latin typeface="+mj-lt"/>
              <a:ea typeface="Calibri" panose="020F0502020204030204" pitchFamily="34" charset="0"/>
              <a:cs typeface="Times New Roman" panose="02020603050405020304" pitchFamily="18" charset="0"/>
            </a:endParaRPr>
          </a:p>
          <a:p>
            <a:pPr marL="0" indent="0" algn="just" rtl="0">
              <a:lnSpc>
                <a:spcPct val="107000"/>
              </a:lnSpc>
              <a:spcBef>
                <a:spcPts val="600"/>
              </a:spcBef>
              <a:spcAft>
                <a:spcPts val="800"/>
              </a:spcAft>
              <a:buFont typeface="Arial" panose="020B0604020202020204" pitchFamily="34" charset="0"/>
              <a:buNone/>
            </a:pPr>
            <a:r>
              <a:rPr lang="fi" sz="1200" b="1" i="0" u="none" baseline="0" dirty="0">
                <a:latin typeface="+mj-lt"/>
                <a:ea typeface="Calibri" panose="020F0502020204030204" pitchFamily="34" charset="0"/>
                <a:cs typeface="Times New Roman" panose="02020603050405020304" pitchFamily="18" charset="0"/>
              </a:rPr>
              <a:t>Liittyminen EU:n kaupunkimissioon tarjoaa kaupungillemme mahdollisuuden olla ilmastotoimien eturintamassa Euroopassa. NetZeroCities-projektin tuella saamme käyttöömme asiantuntemusta ja välineitä, jotka auttavat meitä lähestymään ilmastotoimia järjestelmällisellä tavalla. Tämä auttaa rikkomaan raja-aitoja ja helpottaa tiimien välistä, jotta voimme nopeuttaa siirtymistä kohti ilmastoneutraaliutta. Se on myös tilaisuus oppia muilta kaupungeilta, jakaa tietoa ja toimia nopeammin yhdessä.</a:t>
            </a:r>
          </a:p>
        </p:txBody>
      </p:sp>
      <p:sp>
        <p:nvSpPr>
          <p:cNvPr id="6" name="ZoneTexte 5">
            <a:extLst>
              <a:ext uri="{FF2B5EF4-FFF2-40B4-BE49-F238E27FC236}">
                <a16:creationId xmlns:a16="http://schemas.microsoft.com/office/drawing/2014/main" id="{D4BBBBED-DA40-14C9-116C-00AC9CC5EB13}"/>
              </a:ext>
            </a:extLst>
          </p:cNvPr>
          <p:cNvSpPr txBox="1"/>
          <p:nvPr/>
        </p:nvSpPr>
        <p:spPr>
          <a:xfrm>
            <a:off x="4781547" y="1219911"/>
            <a:ext cx="632502" cy="1323439"/>
          </a:xfrm>
          <a:prstGeom prst="rect">
            <a:avLst/>
          </a:prstGeom>
          <a:noFill/>
        </p:spPr>
        <p:txBody>
          <a:bodyPr wrap="square" rtlCol="0">
            <a:spAutoFit/>
          </a:bodyPr>
          <a:lstStyle/>
          <a:p>
            <a:pPr algn="l" rtl="0"/>
            <a:r>
              <a:rPr lang="fi" sz="8000" b="0" i="0" u="none" baseline="0">
                <a:solidFill>
                  <a:schemeClr val="bg1"/>
                </a:solidFill>
              </a:rPr>
              <a:t>"</a:t>
            </a:r>
          </a:p>
        </p:txBody>
      </p:sp>
      <p:sp>
        <p:nvSpPr>
          <p:cNvPr id="8" name="Espace réservé du contenu 2">
            <a:extLst>
              <a:ext uri="{FF2B5EF4-FFF2-40B4-BE49-F238E27FC236}">
                <a16:creationId xmlns:a16="http://schemas.microsoft.com/office/drawing/2014/main" id="{C8BDB3A0-A44C-FA08-1C0A-F226C0B296B5}"/>
              </a:ext>
            </a:extLst>
          </p:cNvPr>
          <p:cNvSpPr txBox="1">
            <a:spLocks/>
          </p:cNvSpPr>
          <p:nvPr/>
        </p:nvSpPr>
        <p:spPr>
          <a:xfrm>
            <a:off x="790502" y="4170589"/>
            <a:ext cx="3866842" cy="1906629"/>
          </a:xfrm>
          <a:prstGeom prst="rect">
            <a:avLst/>
          </a:prstGeom>
        </p:spPr>
        <p:txBody>
          <a:bodyPr numCol="1" spcCol="540000"/>
          <a:lstStyle>
            <a:lvl1pPr marL="251986" indent="-251986" algn="l" defTabSz="1007943" rtl="0" eaLnBrk="1" latinLnBrk="0" hangingPunct="1">
              <a:lnSpc>
                <a:spcPct val="90000"/>
              </a:lnSpc>
              <a:spcBef>
                <a:spcPts val="1102"/>
              </a:spcBef>
              <a:buFont typeface="Arial" panose="020B0604020202020204" pitchFamily="34" charset="0"/>
              <a:buChar char="•"/>
              <a:defRPr sz="2000" kern="1200">
                <a:solidFill>
                  <a:schemeClr val="tx2"/>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1800" kern="1200">
                <a:solidFill>
                  <a:schemeClr val="tx2"/>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1600" kern="1200">
                <a:solidFill>
                  <a:schemeClr val="tx2"/>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400" kern="1200">
                <a:solidFill>
                  <a:schemeClr val="tx2"/>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200" kern="1200">
                <a:solidFill>
                  <a:schemeClr val="tx2"/>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a:lstStyle>
          <a:p>
            <a:pPr marL="0" indent="0" algn="just" rtl="0">
              <a:lnSpc>
                <a:spcPct val="107000"/>
              </a:lnSpc>
              <a:spcAft>
                <a:spcPts val="800"/>
              </a:spcAft>
              <a:buFont typeface="Arial" panose="020B0604020202020204" pitchFamily="34" charset="0"/>
              <a:buNone/>
            </a:pPr>
            <a:r>
              <a:rPr lang="fi" sz="1400" b="1" i="0" u="sng" baseline="0">
                <a:latin typeface="+mj-lt"/>
                <a:ea typeface="Calibri" panose="020F0502020204030204" pitchFamily="34" charset="0"/>
                <a:cs typeface="Times New Roman" panose="02020603050405020304" pitchFamily="18" charset="0"/>
              </a:rPr>
              <a:t>Yksityinen sektori</a:t>
            </a:r>
            <a:endParaRPr lang="fi" sz="1400" b="1" u="sng">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Font typeface="Arial" panose="020B0604020202020204" pitchFamily="34" charset="0"/>
              <a:buNone/>
            </a:pPr>
            <a:r>
              <a:rPr lang="fi" sz="1200" b="1" i="0" u="none" baseline="0">
                <a:latin typeface="+mj-lt"/>
                <a:ea typeface="Calibri" panose="020F0502020204030204" pitchFamily="34" charset="0"/>
                <a:cs typeface="Times New Roman" panose="02020603050405020304" pitchFamily="18" charset="0"/>
              </a:rPr>
              <a:t>Liittyminen EU:n kaupunkimissioon tarjoaa kaupungillemme mahdollisuuden olla ilmastotoimien eturintamassa. Ole edelläkävijä: sinulla on valta vaikuttaa kaupunkien tulevaisuuden rakentamiseen ja avata uusia liiketoimintamahdollisuuksia. Voidaksemme saavuttaa ilmastoneutraaliuden vuoteen 2030 mennessä, meidän on yhdenmukaistettava tavoitteemme ja ponnistuksemme ja tehtävä yhteistyötä.</a:t>
            </a:r>
          </a:p>
        </p:txBody>
      </p:sp>
      <p:sp>
        <p:nvSpPr>
          <p:cNvPr id="9" name="ZoneTexte 8">
            <a:extLst>
              <a:ext uri="{FF2B5EF4-FFF2-40B4-BE49-F238E27FC236}">
                <a16:creationId xmlns:a16="http://schemas.microsoft.com/office/drawing/2014/main" id="{1C42EB9A-FB4C-F661-B011-2D75940B1AC2}"/>
              </a:ext>
            </a:extLst>
          </p:cNvPr>
          <p:cNvSpPr txBox="1"/>
          <p:nvPr/>
        </p:nvSpPr>
        <p:spPr>
          <a:xfrm>
            <a:off x="333342" y="3925609"/>
            <a:ext cx="564777" cy="1323439"/>
          </a:xfrm>
          <a:prstGeom prst="rect">
            <a:avLst/>
          </a:prstGeom>
          <a:noFill/>
        </p:spPr>
        <p:txBody>
          <a:bodyPr wrap="square" rtlCol="0">
            <a:spAutoFit/>
          </a:bodyPr>
          <a:lstStyle/>
          <a:p>
            <a:pPr algn="l" rtl="0"/>
            <a:r>
              <a:rPr lang="fi" sz="8000" b="0" i="0" u="none" baseline="0">
                <a:solidFill>
                  <a:schemeClr val="bg1"/>
                </a:solidFill>
              </a:rPr>
              <a:t>"</a:t>
            </a:r>
          </a:p>
        </p:txBody>
      </p:sp>
      <p:sp>
        <p:nvSpPr>
          <p:cNvPr id="2" name="TextBox 1">
            <a:extLst>
              <a:ext uri="{FF2B5EF4-FFF2-40B4-BE49-F238E27FC236}">
                <a16:creationId xmlns:a16="http://schemas.microsoft.com/office/drawing/2014/main" id="{AE306DF4-C9B3-6D3E-54DE-A909F5DDFF6F}"/>
              </a:ext>
            </a:extLst>
          </p:cNvPr>
          <p:cNvSpPr txBox="1"/>
          <p:nvPr/>
        </p:nvSpPr>
        <p:spPr>
          <a:xfrm>
            <a:off x="1158269" y="7091464"/>
            <a:ext cx="7761995" cy="254237"/>
          </a:xfrm>
          <a:prstGeom prst="rect">
            <a:avLst/>
          </a:prstGeom>
          <a:solidFill>
            <a:schemeClr val="bg1"/>
          </a:solid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fi" sz="1052" b="0" i="0" u="none" strike="noStrike" kern="1200" cap="none" spc="0" normalizeH="0" baseline="0">
                <a:ln>
                  <a:noFill/>
                </a:ln>
                <a:solidFill>
                  <a:prstClr val="black"/>
                </a:solidFill>
                <a:effectLst/>
                <a:uLnTx/>
                <a:uFillTx/>
                <a:latin typeface="Arial" panose="020B0604020202020204"/>
                <a:ea typeface="+mn-ea"/>
                <a:cs typeface="+mn-cs"/>
              </a:rPr>
              <a:t>NetZeroCities on saanut rahoitusta H2020-tutkimus- ja innovaatio-ohjelmasta avustussopimuksella nro 101036519.</a:t>
            </a:r>
            <a:endParaRPr kumimoji="0" lang="fi" sz="1052" b="0" i="0" u="none" strike="noStrike" kern="1200" cap="none" spc="0" normalizeH="0" baseline="0" noProof="0" dirty="0">
              <a:ln>
                <a:noFill/>
              </a:ln>
              <a:solidFill>
                <a:prstClr val="black"/>
              </a:solidFill>
              <a:effectLst/>
              <a:uLnTx/>
              <a:uFillTx/>
              <a:latin typeface="Arial" panose="020B0604020202020204"/>
              <a:ea typeface="+mn-ea"/>
              <a:cs typeface="+mn-cs"/>
            </a:endParaRPr>
          </a:p>
        </p:txBody>
      </p:sp>
    </p:spTree>
    <p:extLst>
      <p:ext uri="{BB962C8B-B14F-4D97-AF65-F5344CB8AC3E}">
        <p14:creationId xmlns:p14="http://schemas.microsoft.com/office/powerpoint/2010/main" val="268499559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5CEEEBC-1E71-99DA-809A-C16A4025C890}"/>
              </a:ext>
            </a:extLst>
          </p:cNvPr>
          <p:cNvSpPr>
            <a:spLocks noGrp="1"/>
          </p:cNvSpPr>
          <p:nvPr>
            <p:ph type="ctrTitle"/>
          </p:nvPr>
        </p:nvSpPr>
        <p:spPr>
          <a:xfrm>
            <a:off x="599935" y="3033937"/>
            <a:ext cx="7729005" cy="636161"/>
          </a:xfrm>
        </p:spPr>
        <p:txBody>
          <a:bodyPr/>
          <a:lstStyle/>
          <a:p>
            <a:r>
              <a:rPr lang="en-GB" dirty="0"/>
              <a:t>FR/French translation</a:t>
            </a:r>
          </a:p>
        </p:txBody>
      </p:sp>
    </p:spTree>
    <p:extLst>
      <p:ext uri="{BB962C8B-B14F-4D97-AF65-F5344CB8AC3E}">
        <p14:creationId xmlns:p14="http://schemas.microsoft.com/office/powerpoint/2010/main" val="348208117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re 6">
            <a:extLst>
              <a:ext uri="{FF2B5EF4-FFF2-40B4-BE49-F238E27FC236}">
                <a16:creationId xmlns:a16="http://schemas.microsoft.com/office/drawing/2014/main" id="{243D4A79-A79C-1F8F-E24D-DA565717CFDE}"/>
              </a:ext>
            </a:extLst>
          </p:cNvPr>
          <p:cNvSpPr>
            <a:spLocks noGrp="1"/>
          </p:cNvSpPr>
          <p:nvPr>
            <p:ph type="ctrTitle"/>
          </p:nvPr>
        </p:nvSpPr>
        <p:spPr>
          <a:xfrm>
            <a:off x="593492" y="142848"/>
            <a:ext cx="9111713" cy="664842"/>
          </a:xfrm>
        </p:spPr>
        <p:txBody>
          <a:bodyPr/>
          <a:lstStyle/>
          <a:p>
            <a:pPr algn="l" rtl="0"/>
            <a:r>
              <a:rPr lang="fr" sz="3200" b="1" i="0" u="none" baseline="0">
                <a:solidFill>
                  <a:srgbClr val="0D5364"/>
                </a:solidFill>
              </a:rPr>
              <a:t>L’argumentaire </a:t>
            </a:r>
            <a:r>
              <a:rPr lang="fr" sz="3200" b="1" i="0" u="none" baseline="0"/>
              <a:t>éclair</a:t>
            </a:r>
          </a:p>
        </p:txBody>
      </p:sp>
      <p:sp>
        <p:nvSpPr>
          <p:cNvPr id="3" name="Espace réservé du contenu 2">
            <a:extLst>
              <a:ext uri="{FF2B5EF4-FFF2-40B4-BE49-F238E27FC236}">
                <a16:creationId xmlns:a16="http://schemas.microsoft.com/office/drawing/2014/main" id="{03D19ECB-687C-66CD-5642-18F0E5FB2B55}"/>
              </a:ext>
            </a:extLst>
          </p:cNvPr>
          <p:cNvSpPr>
            <a:spLocks noGrp="1"/>
          </p:cNvSpPr>
          <p:nvPr>
            <p:ph idx="1"/>
          </p:nvPr>
        </p:nvSpPr>
        <p:spPr>
          <a:xfrm>
            <a:off x="1158269" y="1266845"/>
            <a:ext cx="6265086" cy="4829155"/>
          </a:xfrm>
        </p:spPr>
        <p:txBody>
          <a:bodyPr numCol="1" spcCol="540000"/>
          <a:lstStyle/>
          <a:p>
            <a:pPr marL="0" indent="0" algn="just" rtl="0">
              <a:lnSpc>
                <a:spcPct val="107000"/>
              </a:lnSpc>
              <a:spcAft>
                <a:spcPts val="800"/>
              </a:spcAft>
              <a:buNone/>
            </a:pPr>
            <a:r>
              <a:rPr lang="fr" sz="1100" b="1" i="0" u="none" baseline="0" dirty="0">
                <a:effectLst/>
                <a:latin typeface="+mj-lt"/>
                <a:ea typeface="Calibri" panose="020F0502020204030204" pitchFamily="34" charset="0"/>
                <a:cs typeface="Times New Roman" panose="02020603050405020304" pitchFamily="18" charset="0"/>
              </a:rPr>
              <a:t>Le changement climatique est en passe d’affecter chacun d’entre nous, et cette évolution est inévitable. Il n’est pas envisageable de rester passifs et d’en affronter les conséquences. </a:t>
            </a:r>
            <a:r>
              <a:rPr lang="fr" sz="1100" b="1" i="0" u="none" baseline="0" dirty="0">
                <a:latin typeface="+mj-lt"/>
                <a:ea typeface="Calibri" panose="020F0502020204030204" pitchFamily="34" charset="0"/>
                <a:cs typeface="Times New Roman" panose="02020603050405020304" pitchFamily="18" charset="0"/>
              </a:rPr>
              <a:t>Nou</a:t>
            </a:r>
            <a:r>
              <a:rPr lang="fr" sz="1100" b="1" i="0" u="none" baseline="0" dirty="0">
                <a:effectLst/>
                <a:latin typeface="+mj-lt"/>
                <a:ea typeface="Calibri" panose="020F0502020204030204" pitchFamily="34" charset="0"/>
                <a:cs typeface="Times New Roman" panose="02020603050405020304" pitchFamily="18" charset="0"/>
              </a:rPr>
              <a:t>s pouvons susciter le type de changement qui nous sauvera et nous permettra de créer un avenir sûr et prospère pour nous tous.</a:t>
            </a:r>
            <a:endParaRPr lang="fr" sz="1100" b="1" dirty="0">
              <a:effectLst/>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r>
              <a:rPr lang="fr" sz="1100" b="1" i="0" u="none" baseline="0" dirty="0">
                <a:effectLst/>
                <a:latin typeface="+mj-lt"/>
                <a:ea typeface="Calibri" panose="020F0502020204030204" pitchFamily="34" charset="0"/>
                <a:cs typeface="Times New Roman" panose="02020603050405020304" pitchFamily="18" charset="0"/>
              </a:rPr>
              <a:t>Nous savons que les innovations techniques ne suffiront pas. Nous devons transformer notre façon de vivre et de travailler.  Seul un effort collectif sera à la hauteur des enjeux. Nous y parviendrons si nous nous y consacrons tous ensemble, dans le cadre de collaborations et d’efforts collectifs sans précédent visant à relever les défis clés auxquels nous sommes confrontés.</a:t>
            </a:r>
            <a:endParaRPr lang="fr" sz="1100" b="1" dirty="0">
              <a:effectLst/>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r>
              <a:rPr lang="fr" sz="1100" b="1" i="0" u="none" baseline="0" dirty="0">
                <a:effectLst/>
                <a:latin typeface="+mj-lt"/>
                <a:ea typeface="Calibri" panose="020F0502020204030204" pitchFamily="34" charset="0"/>
                <a:cs typeface="Times New Roman" panose="02020603050405020304" pitchFamily="18" charset="0"/>
              </a:rPr>
              <a:t>En rejoignant la Mission Villes de l’UE, nous nous mobilisons avec d’autres villes européennes ambitieuses en vue de devenir les 100 premières villes à atteindre la neutralité climatique d’ici 2030. Avec le soutien de la Plateforme de la mission gérée par NetZeroCities, nous allons accélérer cette transformation en testant de nouvelles manières de travailler et en finançant notre action collective, apportant ainsi des solutions à ces questions difficiles avec l’aide d’experts et de pairs. </a:t>
            </a:r>
            <a:endParaRPr lang="fr" sz="1100" b="1" dirty="0">
              <a:effectLst/>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r>
              <a:rPr lang="fr" sz="1100" b="1" i="0" u="none" baseline="0" dirty="0">
                <a:effectLst/>
                <a:latin typeface="+mj-lt"/>
                <a:ea typeface="Calibri" panose="020F0502020204030204" pitchFamily="34" charset="0"/>
                <a:cs typeface="Times New Roman" panose="02020603050405020304" pitchFamily="18" charset="0"/>
              </a:rPr>
              <a:t>Nous mobiliserons une équipe interdisciplinaire solide pour diriger et soutenir ce changement, en repensant notre rôle, en refaçonnant radicalement notre façon de gérer les finances, les achats et la collaboration. </a:t>
            </a:r>
          </a:p>
          <a:p>
            <a:pPr marL="0" indent="0" algn="just" rtl="0">
              <a:lnSpc>
                <a:spcPct val="107000"/>
              </a:lnSpc>
              <a:spcAft>
                <a:spcPts val="800"/>
              </a:spcAft>
              <a:buNone/>
            </a:pPr>
            <a:r>
              <a:rPr lang="fr" sz="1100" b="1" i="0" u="none" baseline="0" dirty="0">
                <a:latin typeface="+mj-lt"/>
                <a:ea typeface="Calibri" panose="020F0502020204030204" pitchFamily="34" charset="0"/>
                <a:cs typeface="Times New Roman" panose="02020603050405020304" pitchFamily="18" charset="0"/>
              </a:rPr>
              <a:t>Cette entreprise collective nous aidera à bâtir un avenir meilleur pour tous dans nos villes. Au-delà du climat, cela nous aidera également à apporter un changement positif à la manière dont nous vivons et travaillons en améliorant les transports, les bâtiments, les systèmes énergétiques, notre santé, et bien davantage encore.</a:t>
            </a:r>
            <a:r>
              <a:rPr lang="fr" sz="1100" b="1" i="0" u="none" baseline="0" dirty="0">
                <a:effectLst/>
                <a:latin typeface="+mj-lt"/>
                <a:ea typeface="Calibri" panose="020F0502020204030204" pitchFamily="34" charset="0"/>
                <a:cs typeface="Times New Roman" panose="02020603050405020304" pitchFamily="18" charset="0"/>
              </a:rPr>
              <a:t> Pour atteindre cet objectif, nous collaborerons avec les entreprises, les citoyens et les acteurs locaux sur le long terme, en multipliant le nombre d’acteurs participant à ce voyage collectif.</a:t>
            </a:r>
          </a:p>
          <a:p>
            <a:pPr marL="0" indent="0" algn="just" rtl="0">
              <a:lnSpc>
                <a:spcPct val="107000"/>
              </a:lnSpc>
              <a:spcAft>
                <a:spcPts val="800"/>
              </a:spcAft>
              <a:buNone/>
            </a:pPr>
            <a:endParaRPr lang="fr" sz="1100" b="1" dirty="0">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endParaRPr lang="fr" sz="1100" b="1" dirty="0">
              <a:latin typeface="+mj-lt"/>
              <a:ea typeface="Calibri" panose="020F0502020204030204" pitchFamily="34" charset="0"/>
              <a:cs typeface="Times New Roman" panose="02020603050405020304" pitchFamily="18" charset="0"/>
            </a:endParaRPr>
          </a:p>
        </p:txBody>
      </p:sp>
      <p:pic>
        <p:nvPicPr>
          <p:cNvPr id="10" name="Image 9">
            <a:extLst>
              <a:ext uri="{FF2B5EF4-FFF2-40B4-BE49-F238E27FC236}">
                <a16:creationId xmlns:a16="http://schemas.microsoft.com/office/drawing/2014/main" id="{DF907714-F33B-E7E5-92DE-ADAFDF3CF4C6}"/>
              </a:ext>
            </a:extLst>
          </p:cNvPr>
          <p:cNvPicPr>
            <a:picLocks noChangeAspect="1"/>
          </p:cNvPicPr>
          <p:nvPr/>
        </p:nvPicPr>
        <p:blipFill rotWithShape="1">
          <a:blip r:embed="rId2">
            <a:extLst>
              <a:ext uri="{28A0092B-C50C-407E-A947-70E740481C1C}">
                <a14:useLocalDpi xmlns:a14="http://schemas.microsoft.com/office/drawing/2010/main" val="0"/>
              </a:ext>
            </a:extLst>
          </a:blip>
          <a:srcRect b="15025"/>
          <a:stretch/>
        </p:blipFill>
        <p:spPr>
          <a:xfrm>
            <a:off x="7828288" y="4023834"/>
            <a:ext cx="3410513" cy="2898075"/>
          </a:xfrm>
          <a:prstGeom prst="rect">
            <a:avLst/>
          </a:prstGeom>
        </p:spPr>
      </p:pic>
      <p:sp>
        <p:nvSpPr>
          <p:cNvPr id="11" name="ZoneTexte 10">
            <a:extLst>
              <a:ext uri="{FF2B5EF4-FFF2-40B4-BE49-F238E27FC236}">
                <a16:creationId xmlns:a16="http://schemas.microsoft.com/office/drawing/2014/main" id="{2F8F1830-1156-559F-854A-01D629622690}"/>
              </a:ext>
            </a:extLst>
          </p:cNvPr>
          <p:cNvSpPr txBox="1"/>
          <p:nvPr/>
        </p:nvSpPr>
        <p:spPr>
          <a:xfrm>
            <a:off x="593492" y="938472"/>
            <a:ext cx="564777" cy="1631216"/>
          </a:xfrm>
          <a:prstGeom prst="rect">
            <a:avLst/>
          </a:prstGeom>
          <a:noFill/>
        </p:spPr>
        <p:txBody>
          <a:bodyPr wrap="square" rtlCol="0">
            <a:spAutoFit/>
          </a:bodyPr>
          <a:lstStyle/>
          <a:p>
            <a:pPr algn="l" rtl="0"/>
            <a:r>
              <a:rPr lang="fr" sz="10000" b="0" i="0" u="none" baseline="0">
                <a:solidFill>
                  <a:schemeClr val="bg1"/>
                </a:solidFill>
              </a:rPr>
              <a:t>"</a:t>
            </a:r>
          </a:p>
        </p:txBody>
      </p:sp>
      <p:sp>
        <p:nvSpPr>
          <p:cNvPr id="2" name="TextBox 1">
            <a:extLst>
              <a:ext uri="{FF2B5EF4-FFF2-40B4-BE49-F238E27FC236}">
                <a16:creationId xmlns:a16="http://schemas.microsoft.com/office/drawing/2014/main" id="{BD174913-544A-72B0-7827-D056AB12B2B6}"/>
              </a:ext>
            </a:extLst>
          </p:cNvPr>
          <p:cNvSpPr txBox="1"/>
          <p:nvPr/>
        </p:nvSpPr>
        <p:spPr>
          <a:xfrm>
            <a:off x="1158269" y="7042824"/>
            <a:ext cx="9357331" cy="416140"/>
          </a:xfrm>
          <a:prstGeom prst="rect">
            <a:avLst/>
          </a:prstGeom>
          <a:solidFill>
            <a:schemeClr val="bg1"/>
          </a:solid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fr" sz="1052" b="0" i="0" u="none" strike="noStrike" kern="1200" cap="none" spc="0" normalizeH="0" baseline="0" dirty="0">
                <a:ln>
                  <a:noFill/>
                </a:ln>
                <a:solidFill>
                  <a:prstClr val="black"/>
                </a:solidFill>
                <a:effectLst/>
                <a:uLnTx/>
                <a:uFillTx/>
                <a:latin typeface="Arial" panose="020B0604020202020204"/>
                <a:ea typeface="+mn-ea"/>
                <a:cs typeface="+mn-cs"/>
              </a:rPr>
              <a:t>NetZeroCities a reçu le financement du programme de recherche et d’innovation Horizon 2020 de l’Union européenne, dans le cadre de la convention de subvention n° 101036519.</a:t>
            </a:r>
            <a:endParaRPr kumimoji="0" lang="fr" sz="1052" b="0" i="0" u="none" strike="noStrike" kern="1200" cap="none" spc="0" normalizeH="0" baseline="0" noProof="0" dirty="0">
              <a:ln>
                <a:noFill/>
              </a:ln>
              <a:solidFill>
                <a:prstClr val="black"/>
              </a:solidFill>
              <a:effectLst/>
              <a:uLnTx/>
              <a:uFillTx/>
              <a:latin typeface="Arial" panose="020B0604020202020204"/>
              <a:ea typeface="+mn-ea"/>
              <a:cs typeface="+mn-cs"/>
            </a:endParaRPr>
          </a:p>
        </p:txBody>
      </p:sp>
    </p:spTree>
    <p:extLst>
      <p:ext uri="{BB962C8B-B14F-4D97-AF65-F5344CB8AC3E}">
        <p14:creationId xmlns:p14="http://schemas.microsoft.com/office/powerpoint/2010/main" val="60980879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re 6">
            <a:extLst>
              <a:ext uri="{FF2B5EF4-FFF2-40B4-BE49-F238E27FC236}">
                <a16:creationId xmlns:a16="http://schemas.microsoft.com/office/drawing/2014/main" id="{243D4A79-A79C-1F8F-E24D-DA565717CFDE}"/>
              </a:ext>
            </a:extLst>
          </p:cNvPr>
          <p:cNvSpPr>
            <a:spLocks noGrp="1"/>
          </p:cNvSpPr>
          <p:nvPr>
            <p:ph type="ctrTitle"/>
          </p:nvPr>
        </p:nvSpPr>
        <p:spPr>
          <a:xfrm>
            <a:off x="333342" y="226635"/>
            <a:ext cx="9111713" cy="664842"/>
          </a:xfrm>
        </p:spPr>
        <p:txBody>
          <a:bodyPr/>
          <a:lstStyle/>
          <a:p>
            <a:pPr algn="l" rtl="0"/>
            <a:r>
              <a:rPr lang="fr" sz="3200" b="1" i="0" u="none" baseline="0"/>
              <a:t>L’argumentaire éclair</a:t>
            </a:r>
          </a:p>
        </p:txBody>
      </p:sp>
      <p:sp>
        <p:nvSpPr>
          <p:cNvPr id="3" name="Espace réservé du contenu 2">
            <a:extLst>
              <a:ext uri="{FF2B5EF4-FFF2-40B4-BE49-F238E27FC236}">
                <a16:creationId xmlns:a16="http://schemas.microsoft.com/office/drawing/2014/main" id="{03D19ECB-687C-66CD-5642-18F0E5FB2B55}"/>
              </a:ext>
            </a:extLst>
          </p:cNvPr>
          <p:cNvSpPr>
            <a:spLocks noGrp="1"/>
          </p:cNvSpPr>
          <p:nvPr>
            <p:ph idx="1"/>
          </p:nvPr>
        </p:nvSpPr>
        <p:spPr>
          <a:xfrm>
            <a:off x="790502" y="1682234"/>
            <a:ext cx="3866842" cy="2127098"/>
          </a:xfrm>
        </p:spPr>
        <p:txBody>
          <a:bodyPr numCol="1" spcCol="540000"/>
          <a:lstStyle/>
          <a:p>
            <a:pPr marL="0" indent="0" algn="just" rtl="0">
              <a:lnSpc>
                <a:spcPct val="107000"/>
              </a:lnSpc>
              <a:spcAft>
                <a:spcPts val="800"/>
              </a:spcAft>
              <a:buNone/>
            </a:pPr>
            <a:r>
              <a:rPr lang="fr" sz="1200" b="1" i="0" u="sng" baseline="0" dirty="0">
                <a:effectLst/>
                <a:latin typeface="+mj-lt"/>
                <a:ea typeface="Calibri" panose="020F0502020204030204" pitchFamily="34" charset="0"/>
                <a:cs typeface="Times New Roman" panose="02020603050405020304" pitchFamily="18" charset="0"/>
              </a:rPr>
              <a:t>Citoyens</a:t>
            </a:r>
          </a:p>
          <a:p>
            <a:pPr marL="0" indent="0" algn="just" rtl="0">
              <a:lnSpc>
                <a:spcPct val="107000"/>
              </a:lnSpc>
              <a:spcAft>
                <a:spcPts val="800"/>
              </a:spcAft>
              <a:buNone/>
            </a:pPr>
            <a:r>
              <a:rPr lang="fr" sz="1100" b="1" i="0" u="none" baseline="0" dirty="0">
                <a:latin typeface="+mj-lt"/>
                <a:ea typeface="Calibri" panose="020F0502020204030204" pitchFamily="34" charset="0"/>
                <a:cs typeface="Times New Roman" panose="02020603050405020304" pitchFamily="18" charset="0"/>
              </a:rPr>
              <a:t>Rejoindre la Mission Villes de l’UE est l’occasion pour notre ville de se placer à l’avant-garde de l’action pour le climat. Nous passerons à la neutralité climatique de manière inclusive, en ne laissant personne de côté. Nous sommes à pied d'œuvre pour bâtir une ville meilleure et améliorer le quotidien de tous en matière de transport, d'énergie, de santé, et dans bien d’autres domaines. Nous avons besoin de vous pour faire de cette transition une réussite ! Les citoyens seront consultés afin d’intégrer leurs besoins et leurs idées à chaque étape du parcours.</a:t>
            </a:r>
            <a:endParaRPr lang="fr" sz="1100" b="1" dirty="0">
              <a:effectLst/>
              <a:latin typeface="+mj-lt"/>
              <a:ea typeface="Calibri" panose="020F0502020204030204" pitchFamily="34" charset="0"/>
              <a:cs typeface="Times New Roman" panose="02020603050405020304" pitchFamily="18" charset="0"/>
            </a:endParaRPr>
          </a:p>
        </p:txBody>
      </p:sp>
      <p:sp>
        <p:nvSpPr>
          <p:cNvPr id="11" name="ZoneTexte 10">
            <a:extLst>
              <a:ext uri="{FF2B5EF4-FFF2-40B4-BE49-F238E27FC236}">
                <a16:creationId xmlns:a16="http://schemas.microsoft.com/office/drawing/2014/main" id="{2F8F1830-1156-559F-854A-01D629622690}"/>
              </a:ext>
            </a:extLst>
          </p:cNvPr>
          <p:cNvSpPr txBox="1"/>
          <p:nvPr/>
        </p:nvSpPr>
        <p:spPr>
          <a:xfrm>
            <a:off x="317572" y="1410754"/>
            <a:ext cx="564777" cy="1323439"/>
          </a:xfrm>
          <a:prstGeom prst="rect">
            <a:avLst/>
          </a:prstGeom>
          <a:noFill/>
        </p:spPr>
        <p:txBody>
          <a:bodyPr wrap="square" rtlCol="0">
            <a:spAutoFit/>
          </a:bodyPr>
          <a:lstStyle/>
          <a:p>
            <a:pPr algn="l" rtl="0"/>
            <a:r>
              <a:rPr lang="fr" sz="8000" b="0" i="0" u="none" baseline="0">
                <a:solidFill>
                  <a:schemeClr val="bg1"/>
                </a:solidFill>
              </a:rPr>
              <a:t>"</a:t>
            </a:r>
          </a:p>
        </p:txBody>
      </p:sp>
      <p:sp>
        <p:nvSpPr>
          <p:cNvPr id="4" name="Espace réservé du texte 10">
            <a:extLst>
              <a:ext uri="{FF2B5EF4-FFF2-40B4-BE49-F238E27FC236}">
                <a16:creationId xmlns:a16="http://schemas.microsoft.com/office/drawing/2014/main" id="{67F2D915-7D6D-CFB7-5D20-3CDB6BB445E1}"/>
              </a:ext>
            </a:extLst>
          </p:cNvPr>
          <p:cNvSpPr txBox="1">
            <a:spLocks/>
          </p:cNvSpPr>
          <p:nvPr/>
        </p:nvSpPr>
        <p:spPr>
          <a:xfrm>
            <a:off x="333342" y="907144"/>
            <a:ext cx="6770663" cy="423665"/>
          </a:xfrm>
          <a:prstGeom prst="rect">
            <a:avLst/>
          </a:prstGeom>
        </p:spPr>
        <p:txBody>
          <a:bodyPr/>
          <a:lstStyle>
            <a:lvl1pPr marL="251986" indent="-251986" algn="l" defTabSz="1007943" rtl="0" eaLnBrk="1" latinLnBrk="0" hangingPunct="1">
              <a:lnSpc>
                <a:spcPct val="90000"/>
              </a:lnSpc>
              <a:spcBef>
                <a:spcPts val="1102"/>
              </a:spcBef>
              <a:buFont typeface="Arial" panose="020B0604020202020204" pitchFamily="34" charset="0"/>
              <a:buChar char="•"/>
              <a:defRPr sz="3086" kern="1200">
                <a:solidFill>
                  <a:schemeClr val="tx1"/>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2646" kern="1200">
                <a:solidFill>
                  <a:schemeClr val="tx1"/>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2205" kern="1200">
                <a:solidFill>
                  <a:schemeClr val="tx1"/>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a:lstStyle>
          <a:p>
            <a:pPr marL="0" indent="0" algn="l" rtl="0">
              <a:buNone/>
            </a:pPr>
            <a:r>
              <a:rPr lang="fr" sz="2000" b="1" i="0" u="none" baseline="0">
                <a:solidFill>
                  <a:schemeClr val="accent4"/>
                </a:solidFill>
              </a:rPr>
              <a:t>Adapter votre discours à plusieurs types de public</a:t>
            </a:r>
          </a:p>
        </p:txBody>
      </p:sp>
      <p:sp>
        <p:nvSpPr>
          <p:cNvPr id="5" name="Espace réservé du contenu 2">
            <a:extLst>
              <a:ext uri="{FF2B5EF4-FFF2-40B4-BE49-F238E27FC236}">
                <a16:creationId xmlns:a16="http://schemas.microsoft.com/office/drawing/2014/main" id="{A37ABC56-C5F1-2859-ADD0-E37DC8DE7831}"/>
              </a:ext>
            </a:extLst>
          </p:cNvPr>
          <p:cNvSpPr txBox="1">
            <a:spLocks/>
          </p:cNvSpPr>
          <p:nvPr/>
        </p:nvSpPr>
        <p:spPr>
          <a:xfrm>
            <a:off x="5213767" y="1619448"/>
            <a:ext cx="5031445" cy="4879675"/>
          </a:xfrm>
          <a:prstGeom prst="rect">
            <a:avLst/>
          </a:prstGeom>
        </p:spPr>
        <p:txBody>
          <a:bodyPr numCol="1" spcCol="540000"/>
          <a:lstStyle>
            <a:lvl1pPr marL="251986" indent="-251986" algn="l" defTabSz="1007943" rtl="0" eaLnBrk="1" latinLnBrk="0" hangingPunct="1">
              <a:lnSpc>
                <a:spcPct val="90000"/>
              </a:lnSpc>
              <a:spcBef>
                <a:spcPts val="1102"/>
              </a:spcBef>
              <a:buFont typeface="Arial" panose="020B0604020202020204" pitchFamily="34" charset="0"/>
              <a:buChar char="•"/>
              <a:defRPr sz="2000" kern="1200">
                <a:solidFill>
                  <a:schemeClr val="tx2"/>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1800" kern="1200">
                <a:solidFill>
                  <a:schemeClr val="tx2"/>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1600" kern="1200">
                <a:solidFill>
                  <a:schemeClr val="tx2"/>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400" kern="1200">
                <a:solidFill>
                  <a:schemeClr val="tx2"/>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200" kern="1200">
                <a:solidFill>
                  <a:schemeClr val="tx2"/>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a:lstStyle>
          <a:p>
            <a:pPr marL="0" indent="0" algn="just" rtl="0">
              <a:lnSpc>
                <a:spcPct val="107000"/>
              </a:lnSpc>
              <a:spcAft>
                <a:spcPts val="800"/>
              </a:spcAft>
              <a:buFont typeface="Arial" panose="020B0604020202020204" pitchFamily="34" charset="0"/>
              <a:buNone/>
            </a:pPr>
            <a:r>
              <a:rPr lang="fr" sz="1200" b="1" i="0" u="sng" baseline="0" dirty="0">
                <a:latin typeface="+mj-lt"/>
                <a:ea typeface="Calibri" panose="020F0502020204030204" pitchFamily="34" charset="0"/>
                <a:cs typeface="Times New Roman" panose="02020603050405020304" pitchFamily="18" charset="0"/>
              </a:rPr>
              <a:t>Responsables élus et chefs de département dans votre ville</a:t>
            </a:r>
          </a:p>
          <a:p>
            <a:pPr marL="0" indent="0" algn="just" rtl="0">
              <a:lnSpc>
                <a:spcPct val="107000"/>
              </a:lnSpc>
              <a:spcAft>
                <a:spcPts val="600"/>
              </a:spcAft>
              <a:buFont typeface="Arial" panose="020B0604020202020204" pitchFamily="34" charset="0"/>
              <a:buNone/>
            </a:pPr>
            <a:r>
              <a:rPr lang="fr" sz="1200" b="1" i="0" u="sng" baseline="0" dirty="0">
                <a:latin typeface="+mj-lt"/>
                <a:ea typeface="Calibri" panose="020F0502020204030204" pitchFamily="34" charset="0"/>
                <a:cs typeface="Times New Roman" panose="02020603050405020304" pitchFamily="18" charset="0"/>
              </a:rPr>
              <a:t>Responsables élus</a:t>
            </a:r>
            <a:endParaRPr lang="fr" sz="1200" b="1" u="sng" dirty="0">
              <a:latin typeface="+mj-lt"/>
              <a:ea typeface="Calibri" panose="020F0502020204030204" pitchFamily="34" charset="0"/>
              <a:cs typeface="Times New Roman" panose="02020603050405020304" pitchFamily="18" charset="0"/>
            </a:endParaRPr>
          </a:p>
          <a:p>
            <a:pPr marL="0" indent="0" algn="just" rtl="0">
              <a:lnSpc>
                <a:spcPct val="107000"/>
              </a:lnSpc>
              <a:spcBef>
                <a:spcPts val="600"/>
              </a:spcBef>
              <a:spcAft>
                <a:spcPts val="800"/>
              </a:spcAft>
              <a:buFont typeface="Arial" panose="020B0604020202020204" pitchFamily="34" charset="0"/>
              <a:buNone/>
            </a:pPr>
            <a:r>
              <a:rPr lang="fr" sz="1100" b="1" i="0" u="none" baseline="0" dirty="0">
                <a:latin typeface="+mj-lt"/>
                <a:ea typeface="Calibri" panose="020F0502020204030204" pitchFamily="34" charset="0"/>
                <a:cs typeface="Times New Roman" panose="02020603050405020304" pitchFamily="18" charset="0"/>
              </a:rPr>
              <a:t>Le fait de rejoindre la Mission Villes de l’UE est l’occasion pour notre ville de se placer à l’avant-garde de l’action pour le climat en Europe. Nous faisons partie d’un mouvement ambitieux de transformation des villes qui montre la voie à suivre vers un avenir inclusif, prospère, résilient au changement climatique et durable. Cela aidera notre ville à passer à la neutralité climatique de manière inclusive et intégrée, en recréant un lien avec les citoyens et en faisant participer le secteur privé. Le fait d’intégrer la Mission génèrera des opportunités de financement et d’investissement, favorisant ainsi une transition équitable qui profitera aussi bien au climat qu’à la cohésion sociale. </a:t>
            </a:r>
          </a:p>
          <a:p>
            <a:pPr marL="0" indent="0" algn="just" rtl="0">
              <a:lnSpc>
                <a:spcPct val="107000"/>
              </a:lnSpc>
              <a:spcAft>
                <a:spcPts val="600"/>
              </a:spcAft>
              <a:buFont typeface="Arial" panose="020B0604020202020204" pitchFamily="34" charset="0"/>
              <a:buNone/>
            </a:pPr>
            <a:r>
              <a:rPr lang="fr" sz="1200" b="1" i="0" u="sng" baseline="0" dirty="0">
                <a:latin typeface="+mj-lt"/>
                <a:ea typeface="Calibri" panose="020F0502020204030204" pitchFamily="34" charset="0"/>
                <a:cs typeface="Times New Roman" panose="02020603050405020304" pitchFamily="18" charset="0"/>
              </a:rPr>
              <a:t>Chefs de départements</a:t>
            </a:r>
            <a:endParaRPr lang="fr" sz="1200" b="1" u="sng" dirty="0">
              <a:latin typeface="+mj-lt"/>
              <a:ea typeface="Calibri" panose="020F0502020204030204" pitchFamily="34" charset="0"/>
              <a:cs typeface="Times New Roman" panose="02020603050405020304" pitchFamily="18" charset="0"/>
            </a:endParaRPr>
          </a:p>
          <a:p>
            <a:pPr marL="0" indent="0" algn="just" rtl="0">
              <a:lnSpc>
                <a:spcPct val="107000"/>
              </a:lnSpc>
              <a:spcBef>
                <a:spcPts val="600"/>
              </a:spcBef>
              <a:spcAft>
                <a:spcPts val="800"/>
              </a:spcAft>
              <a:buFont typeface="Arial" panose="020B0604020202020204" pitchFamily="34" charset="0"/>
              <a:buNone/>
            </a:pPr>
            <a:r>
              <a:rPr lang="fr" sz="1100" b="1" i="0" u="none" baseline="0" dirty="0">
                <a:latin typeface="+mj-lt"/>
                <a:ea typeface="Calibri" panose="020F0502020204030204" pitchFamily="34" charset="0"/>
                <a:cs typeface="Times New Roman" panose="02020603050405020304" pitchFamily="18" charset="0"/>
              </a:rPr>
              <a:t>Le fait de rejoindre la Mission Villes de l’UE est l’occasion pour notre ville de se placer à l’avant-garde de l’action pour le climat en Europe. Avec le soutien de NetZeroCities, nous aurons accès à l’expertise et aux outils qui nous aideront à envisager l’action climatique d’une manière systémique. Cela contribuera à décloisonner nos efforts et à travailler entre équipes afin d’accélérer notre transition vers la neutralité climatique. Nous aurons aussi l’occasion d’apprendre des autres villes, de partager nos connaissances et d’agir plus rapidement ensemble.</a:t>
            </a:r>
          </a:p>
        </p:txBody>
      </p:sp>
      <p:sp>
        <p:nvSpPr>
          <p:cNvPr id="6" name="ZoneTexte 5">
            <a:extLst>
              <a:ext uri="{FF2B5EF4-FFF2-40B4-BE49-F238E27FC236}">
                <a16:creationId xmlns:a16="http://schemas.microsoft.com/office/drawing/2014/main" id="{D4BBBBED-DA40-14C9-116C-00AC9CC5EB13}"/>
              </a:ext>
            </a:extLst>
          </p:cNvPr>
          <p:cNvSpPr txBox="1"/>
          <p:nvPr/>
        </p:nvSpPr>
        <p:spPr>
          <a:xfrm>
            <a:off x="4781547" y="1336644"/>
            <a:ext cx="632502" cy="1323439"/>
          </a:xfrm>
          <a:prstGeom prst="rect">
            <a:avLst/>
          </a:prstGeom>
          <a:noFill/>
        </p:spPr>
        <p:txBody>
          <a:bodyPr wrap="square" rtlCol="0">
            <a:spAutoFit/>
          </a:bodyPr>
          <a:lstStyle/>
          <a:p>
            <a:pPr algn="l" rtl="0"/>
            <a:r>
              <a:rPr lang="fr" sz="8000" b="0" i="0" u="none" baseline="0">
                <a:solidFill>
                  <a:schemeClr val="bg1"/>
                </a:solidFill>
              </a:rPr>
              <a:t>"</a:t>
            </a:r>
          </a:p>
        </p:txBody>
      </p:sp>
      <p:sp>
        <p:nvSpPr>
          <p:cNvPr id="8" name="Espace réservé du contenu 2">
            <a:extLst>
              <a:ext uri="{FF2B5EF4-FFF2-40B4-BE49-F238E27FC236}">
                <a16:creationId xmlns:a16="http://schemas.microsoft.com/office/drawing/2014/main" id="{C8BDB3A0-A44C-FA08-1C0A-F226C0B296B5}"/>
              </a:ext>
            </a:extLst>
          </p:cNvPr>
          <p:cNvSpPr txBox="1">
            <a:spLocks/>
          </p:cNvSpPr>
          <p:nvPr/>
        </p:nvSpPr>
        <p:spPr>
          <a:xfrm>
            <a:off x="790502" y="4170589"/>
            <a:ext cx="3866842" cy="1906629"/>
          </a:xfrm>
          <a:prstGeom prst="rect">
            <a:avLst/>
          </a:prstGeom>
        </p:spPr>
        <p:txBody>
          <a:bodyPr numCol="1" spcCol="540000"/>
          <a:lstStyle>
            <a:lvl1pPr marL="251986" indent="-251986" algn="l" defTabSz="1007943" rtl="0" eaLnBrk="1" latinLnBrk="0" hangingPunct="1">
              <a:lnSpc>
                <a:spcPct val="90000"/>
              </a:lnSpc>
              <a:spcBef>
                <a:spcPts val="1102"/>
              </a:spcBef>
              <a:buFont typeface="Arial" panose="020B0604020202020204" pitchFamily="34" charset="0"/>
              <a:buChar char="•"/>
              <a:defRPr sz="2000" kern="1200">
                <a:solidFill>
                  <a:schemeClr val="tx2"/>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1800" kern="1200">
                <a:solidFill>
                  <a:schemeClr val="tx2"/>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1600" kern="1200">
                <a:solidFill>
                  <a:schemeClr val="tx2"/>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400" kern="1200">
                <a:solidFill>
                  <a:schemeClr val="tx2"/>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200" kern="1200">
                <a:solidFill>
                  <a:schemeClr val="tx2"/>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a:lstStyle>
          <a:p>
            <a:pPr marL="0" indent="0" algn="just" rtl="0">
              <a:lnSpc>
                <a:spcPct val="107000"/>
              </a:lnSpc>
              <a:spcAft>
                <a:spcPts val="800"/>
              </a:spcAft>
              <a:buFont typeface="Arial" panose="020B0604020202020204" pitchFamily="34" charset="0"/>
              <a:buNone/>
            </a:pPr>
            <a:r>
              <a:rPr lang="fr" sz="1200" b="1" i="0" u="sng" baseline="0" dirty="0">
                <a:latin typeface="+mj-lt"/>
                <a:ea typeface="Calibri" panose="020F0502020204030204" pitchFamily="34" charset="0"/>
                <a:cs typeface="Times New Roman" panose="02020603050405020304" pitchFamily="18" charset="0"/>
              </a:rPr>
              <a:t>Secteur privé</a:t>
            </a:r>
            <a:endParaRPr lang="fr" sz="1200" b="1" u="sng" dirty="0">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Font typeface="Arial" panose="020B0604020202020204" pitchFamily="34" charset="0"/>
              <a:buNone/>
            </a:pPr>
            <a:r>
              <a:rPr lang="fr" sz="1100" b="1" i="0" u="none" baseline="0" dirty="0">
                <a:latin typeface="+mj-lt"/>
                <a:ea typeface="Calibri" panose="020F0502020204030204" pitchFamily="34" charset="0"/>
                <a:cs typeface="Times New Roman" panose="02020603050405020304" pitchFamily="18" charset="0"/>
              </a:rPr>
              <a:t>Rejoindre la Mission Villes de l’UE est l’occasion pour notre ville de se placer à l’avant-garde de l’action pour le climat. Soyez précurseur : vous avez le pouvoir de contribuer à bâtir l’avenir des villes et d’ouvrir de nouvelles opportunités commerciales. Pour atteindre la neutralité climatique d’ici 2030, nous devons aligner nos objectifs et nos efforts et travailler ensemble.</a:t>
            </a:r>
          </a:p>
        </p:txBody>
      </p:sp>
      <p:sp>
        <p:nvSpPr>
          <p:cNvPr id="9" name="ZoneTexte 8">
            <a:extLst>
              <a:ext uri="{FF2B5EF4-FFF2-40B4-BE49-F238E27FC236}">
                <a16:creationId xmlns:a16="http://schemas.microsoft.com/office/drawing/2014/main" id="{1C42EB9A-FB4C-F661-B011-2D75940B1AC2}"/>
              </a:ext>
            </a:extLst>
          </p:cNvPr>
          <p:cNvSpPr txBox="1"/>
          <p:nvPr/>
        </p:nvSpPr>
        <p:spPr>
          <a:xfrm>
            <a:off x="333342" y="3925609"/>
            <a:ext cx="564777" cy="1323439"/>
          </a:xfrm>
          <a:prstGeom prst="rect">
            <a:avLst/>
          </a:prstGeom>
          <a:noFill/>
        </p:spPr>
        <p:txBody>
          <a:bodyPr wrap="square" rtlCol="0">
            <a:spAutoFit/>
          </a:bodyPr>
          <a:lstStyle/>
          <a:p>
            <a:pPr algn="l" rtl="0"/>
            <a:r>
              <a:rPr lang="fr" sz="8000" b="0" i="0" u="none" baseline="0">
                <a:solidFill>
                  <a:schemeClr val="bg1"/>
                </a:solidFill>
              </a:rPr>
              <a:t>"</a:t>
            </a:r>
          </a:p>
        </p:txBody>
      </p:sp>
      <p:sp>
        <p:nvSpPr>
          <p:cNvPr id="2" name="TextBox 1">
            <a:extLst>
              <a:ext uri="{FF2B5EF4-FFF2-40B4-BE49-F238E27FC236}">
                <a16:creationId xmlns:a16="http://schemas.microsoft.com/office/drawing/2014/main" id="{AE306DF4-C9B3-6D3E-54DE-A909F5DDFF6F}"/>
              </a:ext>
            </a:extLst>
          </p:cNvPr>
          <p:cNvSpPr txBox="1"/>
          <p:nvPr/>
        </p:nvSpPr>
        <p:spPr>
          <a:xfrm>
            <a:off x="1158269" y="7033096"/>
            <a:ext cx="9357331" cy="416140"/>
          </a:xfrm>
          <a:prstGeom prst="rect">
            <a:avLst/>
          </a:prstGeom>
          <a:solidFill>
            <a:schemeClr val="bg1"/>
          </a:solid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fr" sz="1052" b="0" i="0" u="none" strike="noStrike" kern="1200" cap="none" spc="0" normalizeH="0" baseline="0" dirty="0">
                <a:ln>
                  <a:noFill/>
                </a:ln>
                <a:solidFill>
                  <a:prstClr val="black"/>
                </a:solidFill>
                <a:effectLst/>
                <a:uLnTx/>
                <a:uFillTx/>
                <a:latin typeface="Arial" panose="020B0604020202020204"/>
                <a:ea typeface="+mn-ea"/>
                <a:cs typeface="+mn-cs"/>
              </a:rPr>
              <a:t>NetZeroCities a reçu le financement du programme de recherche et d’innovation Horizon 2020 de l’Union européenne, dans le cadre de la convention de subvention n° 101036519.</a:t>
            </a:r>
            <a:endParaRPr kumimoji="0" lang="fr" sz="1052" b="0" i="0" u="none" strike="noStrike" kern="1200" cap="none" spc="0" normalizeH="0" baseline="0" noProof="0" dirty="0">
              <a:ln>
                <a:noFill/>
              </a:ln>
              <a:solidFill>
                <a:prstClr val="black"/>
              </a:solidFill>
              <a:effectLst/>
              <a:uLnTx/>
              <a:uFillTx/>
              <a:latin typeface="Arial" panose="020B0604020202020204"/>
              <a:ea typeface="+mn-ea"/>
              <a:cs typeface="+mn-cs"/>
            </a:endParaRPr>
          </a:p>
        </p:txBody>
      </p:sp>
    </p:spTree>
    <p:extLst>
      <p:ext uri="{BB962C8B-B14F-4D97-AF65-F5344CB8AC3E}">
        <p14:creationId xmlns:p14="http://schemas.microsoft.com/office/powerpoint/2010/main" val="98867403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5CEEEBC-1E71-99DA-809A-C16A4025C890}"/>
              </a:ext>
            </a:extLst>
          </p:cNvPr>
          <p:cNvSpPr>
            <a:spLocks noGrp="1"/>
          </p:cNvSpPr>
          <p:nvPr>
            <p:ph type="ctrTitle"/>
          </p:nvPr>
        </p:nvSpPr>
        <p:spPr>
          <a:xfrm>
            <a:off x="599935" y="3033937"/>
            <a:ext cx="7729005" cy="636161"/>
          </a:xfrm>
        </p:spPr>
        <p:txBody>
          <a:bodyPr lIns="91440" tIns="45720" rIns="91440" bIns="45720" anchor="b"/>
          <a:lstStyle/>
          <a:p>
            <a:r>
              <a:rPr lang="en-GB" dirty="0"/>
              <a:t>GK/Greek translation</a:t>
            </a:r>
          </a:p>
        </p:txBody>
      </p:sp>
    </p:spTree>
    <p:extLst>
      <p:ext uri="{BB962C8B-B14F-4D97-AF65-F5344CB8AC3E}">
        <p14:creationId xmlns:p14="http://schemas.microsoft.com/office/powerpoint/2010/main" val="275034382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re 6">
            <a:extLst>
              <a:ext uri="{FF2B5EF4-FFF2-40B4-BE49-F238E27FC236}">
                <a16:creationId xmlns:a16="http://schemas.microsoft.com/office/drawing/2014/main" id="{243D4A79-A79C-1F8F-E24D-DA565717CFDE}"/>
              </a:ext>
            </a:extLst>
          </p:cNvPr>
          <p:cNvSpPr>
            <a:spLocks noGrp="1"/>
          </p:cNvSpPr>
          <p:nvPr>
            <p:ph type="ctrTitle"/>
          </p:nvPr>
        </p:nvSpPr>
        <p:spPr>
          <a:xfrm>
            <a:off x="593492" y="142848"/>
            <a:ext cx="9111713" cy="664842"/>
          </a:xfrm>
        </p:spPr>
        <p:txBody>
          <a:bodyPr/>
          <a:lstStyle/>
          <a:p>
            <a:pPr algn="l" rtl="0"/>
            <a:r>
              <a:rPr lang="el" sz="3200" b="1" i="0" u="none" baseline="0">
                <a:solidFill>
                  <a:srgbClr val="0D5364"/>
                </a:solidFill>
              </a:rPr>
              <a:t>Συνοπτική </a:t>
            </a:r>
            <a:r>
              <a:rPr lang="el" sz="3200" b="1" i="0" u="none" baseline="0"/>
              <a:t>παρουσίαση</a:t>
            </a:r>
          </a:p>
        </p:txBody>
      </p:sp>
      <p:sp>
        <p:nvSpPr>
          <p:cNvPr id="3" name="Espace réservé du contenu 2">
            <a:extLst>
              <a:ext uri="{FF2B5EF4-FFF2-40B4-BE49-F238E27FC236}">
                <a16:creationId xmlns:a16="http://schemas.microsoft.com/office/drawing/2014/main" id="{03D19ECB-687C-66CD-5642-18F0E5FB2B55}"/>
              </a:ext>
            </a:extLst>
          </p:cNvPr>
          <p:cNvSpPr>
            <a:spLocks noGrp="1"/>
          </p:cNvSpPr>
          <p:nvPr>
            <p:ph idx="1"/>
          </p:nvPr>
        </p:nvSpPr>
        <p:spPr>
          <a:xfrm>
            <a:off x="1158269" y="1004196"/>
            <a:ext cx="6769774" cy="4829155"/>
          </a:xfrm>
        </p:spPr>
        <p:txBody>
          <a:bodyPr numCol="1" spcCol="540000"/>
          <a:lstStyle/>
          <a:p>
            <a:pPr marL="0" indent="0" algn="just" rtl="0">
              <a:lnSpc>
                <a:spcPct val="107000"/>
              </a:lnSpc>
              <a:spcAft>
                <a:spcPts val="800"/>
              </a:spcAft>
              <a:buNone/>
            </a:pPr>
            <a:r>
              <a:rPr lang="el" sz="1150" b="1" i="0" u="none" baseline="0" dirty="0">
                <a:effectLst/>
                <a:latin typeface="+mj-lt"/>
                <a:ea typeface="Calibri" panose="020F0502020204030204" pitchFamily="34" charset="0"/>
                <a:cs typeface="Times New Roman" panose="02020603050405020304" pitchFamily="18" charset="0"/>
              </a:rPr>
              <a:t>Η κλιματική αλλαγή μας επηρεάζει όλους και η αλλαγή είναι αναπόφευκτη. Το να μείνουμε παθητικοί και να αντιμετωπίσουμε τις συνέπειες δεν είναι επιλογή. Μπορούμε να επιλέξουμε εμείς το είδος της αλλαγής που θα μας σώσει και να δημιουργήσουμε ένα μέλλον ασφάλειας και ευημερίας για όλους.</a:t>
            </a:r>
            <a:endParaRPr lang="el" sz="1150" b="1" dirty="0">
              <a:effectLst/>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r>
              <a:rPr lang="el" sz="1150" b="1" i="0" u="none" baseline="0" dirty="0">
                <a:effectLst/>
                <a:latin typeface="+mj-lt"/>
                <a:ea typeface="Calibri" panose="020F0502020204030204" pitchFamily="34" charset="0"/>
                <a:cs typeface="Times New Roman" panose="02020603050405020304" pitchFamily="18" charset="0"/>
              </a:rPr>
              <a:t>Γνωρίζουμε ότι οι τεχνικές καινοτομίες δεν επαρκούν. Πρέπει να μετασχηματίσουμε τον τρόπο που ζούμε και εργαζόμαστε.  Μόνο με μια συλλογική προσπάθεια θα έχουμε αποτελέσματα. Θα επιτύχουμε, εάν ενεργήσουμε όλοι μαζί μέσω συνεργασιών άνευ προηγουμένου και συλλογικών προσπαθειών γύρω από τις βασικές προκλήσεις που έχουν τεθεί επί τάπητος.</a:t>
            </a:r>
            <a:endParaRPr lang="el" sz="1150" b="1" dirty="0">
              <a:effectLst/>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r>
              <a:rPr lang="el" sz="1150" b="1" i="0" u="none" baseline="0" dirty="0">
                <a:effectLst/>
                <a:latin typeface="+mj-lt"/>
                <a:ea typeface="Calibri" panose="020F0502020204030204" pitchFamily="34" charset="0"/>
                <a:cs typeface="Times New Roman" panose="02020603050405020304" pitchFamily="18" charset="0"/>
              </a:rPr>
              <a:t>Συμμετέχοντας στην Αποστολή της ΕΕ για κλιματικά ουδέτερες και έξυπνες πόλεις, επιστρατευόμαστε μαζί με άλλες φιλόδοξες ευρωπαϊκές πόλεις προκειμένου να γίνουμε οι 100 πρώτοι δήμοι που θα επιτύχουν κλιματική ουδετερότητα έως το 2030. Με την υποστήριξη της πλατφόρμας της αποστολής την οποία διαχειρίζεται, το NetZeroCities, θα επισπεύσουμε αυτόν τον μετασχηματισμό δοκιμάζοντας νέους τρόπους εργασίας και χρηματοδότησης της συλλογικής δράσης μας και βρίσκοντας απαντήσεις στις δύσκολες ερωτήσεις μαζί με εμπειρογνώμονες και εταίρους. </a:t>
            </a:r>
            <a:endParaRPr lang="el" sz="1150" b="1" dirty="0">
              <a:effectLst/>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r>
              <a:rPr lang="el" sz="1150" b="1" i="0" u="none" baseline="0" dirty="0">
                <a:effectLst/>
                <a:latin typeface="+mj-lt"/>
                <a:ea typeface="Calibri" panose="020F0502020204030204" pitchFamily="34" charset="0"/>
                <a:cs typeface="Times New Roman" panose="02020603050405020304" pitchFamily="18" charset="0"/>
              </a:rPr>
              <a:t>Θα κινητοποιήσουμε μια ισχυρή διατομεακή ομάδα που θα ηγηθεί αυτής της αλλαγής και θα την προωθήσει, επανεξετάζοντας τον ρόλο μας και αναδιαμορφώνοντας ριζικά τη χρηματοδότηση, τις προμήθειες και τη συνεργασία. </a:t>
            </a:r>
          </a:p>
          <a:p>
            <a:pPr marL="0" indent="0" algn="just" rtl="0">
              <a:lnSpc>
                <a:spcPct val="107000"/>
              </a:lnSpc>
              <a:spcAft>
                <a:spcPts val="800"/>
              </a:spcAft>
              <a:buNone/>
            </a:pPr>
            <a:r>
              <a:rPr lang="el" sz="1150" b="1" i="0" u="none" baseline="0" dirty="0">
                <a:latin typeface="+mj-lt"/>
                <a:ea typeface="Calibri" panose="020F0502020204030204" pitchFamily="34" charset="0"/>
                <a:cs typeface="Times New Roman" panose="02020603050405020304" pitchFamily="18" charset="0"/>
              </a:rPr>
              <a:t>Αυτό το συλλογικό εγχείρημα θα μας βοηθήσει να χτίσουμε ένα καλύτερο μέλλον για όλους στην πόλη μας. Εκτός από το κλίμα, θα αλλάξει με θετικό τρόπο και τον τρόπο που ζούμε και εργαζόμαστε βελτιώνοντας τις μεταφορές, τα κτίρια, τα ενεργειακά συστήματα, την υγεία μας κ.ά.</a:t>
            </a:r>
            <a:r>
              <a:rPr lang="el" sz="1150" b="1" i="0" u="none" baseline="0" dirty="0">
                <a:effectLst/>
                <a:latin typeface="+mj-lt"/>
                <a:ea typeface="Calibri" panose="020F0502020204030204" pitchFamily="34" charset="0"/>
                <a:cs typeface="Times New Roman" panose="02020603050405020304" pitchFamily="18" charset="0"/>
              </a:rPr>
              <a:t> Για να το επιτύχουμε αυτό, θα συνεργαστούμε με επιχειρήσεις, πολίτες και τοπικούς φορείς σε μακροπρόθεσμη βάση, πολλαπλασιάζοντας τον αριθμό των φορέων που είναι μαζί μας σε αυτό το ταξίδι.</a:t>
            </a:r>
          </a:p>
          <a:p>
            <a:pPr marL="0" indent="0" algn="just" rtl="0">
              <a:lnSpc>
                <a:spcPct val="107000"/>
              </a:lnSpc>
              <a:spcAft>
                <a:spcPts val="800"/>
              </a:spcAft>
              <a:buNone/>
            </a:pPr>
            <a:endParaRPr lang="el" sz="1150" b="1" dirty="0">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endParaRPr lang="el" sz="1150" b="1" dirty="0">
              <a:latin typeface="+mj-lt"/>
              <a:ea typeface="Calibri" panose="020F0502020204030204" pitchFamily="34" charset="0"/>
              <a:cs typeface="Times New Roman" panose="02020603050405020304" pitchFamily="18" charset="0"/>
            </a:endParaRPr>
          </a:p>
        </p:txBody>
      </p:sp>
      <p:pic>
        <p:nvPicPr>
          <p:cNvPr id="10" name="Image 9">
            <a:extLst>
              <a:ext uri="{FF2B5EF4-FFF2-40B4-BE49-F238E27FC236}">
                <a16:creationId xmlns:a16="http://schemas.microsoft.com/office/drawing/2014/main" id="{DF907714-F33B-E7E5-92DE-ADAFDF3CF4C6}"/>
              </a:ext>
            </a:extLst>
          </p:cNvPr>
          <p:cNvPicPr>
            <a:picLocks noChangeAspect="1"/>
          </p:cNvPicPr>
          <p:nvPr/>
        </p:nvPicPr>
        <p:blipFill rotWithShape="1">
          <a:blip r:embed="rId2">
            <a:extLst>
              <a:ext uri="{28A0092B-C50C-407E-A947-70E740481C1C}">
                <a14:useLocalDpi xmlns:a14="http://schemas.microsoft.com/office/drawing/2010/main" val="0"/>
              </a:ext>
            </a:extLst>
          </a:blip>
          <a:srcRect b="15025"/>
          <a:stretch/>
        </p:blipFill>
        <p:spPr>
          <a:xfrm>
            <a:off x="7906112" y="4004378"/>
            <a:ext cx="3410513" cy="2898075"/>
          </a:xfrm>
          <a:prstGeom prst="rect">
            <a:avLst/>
          </a:prstGeom>
        </p:spPr>
      </p:pic>
      <p:sp>
        <p:nvSpPr>
          <p:cNvPr id="11" name="ZoneTexte 10">
            <a:extLst>
              <a:ext uri="{FF2B5EF4-FFF2-40B4-BE49-F238E27FC236}">
                <a16:creationId xmlns:a16="http://schemas.microsoft.com/office/drawing/2014/main" id="{2F8F1830-1156-559F-854A-01D629622690}"/>
              </a:ext>
            </a:extLst>
          </p:cNvPr>
          <p:cNvSpPr txBox="1"/>
          <p:nvPr/>
        </p:nvSpPr>
        <p:spPr>
          <a:xfrm>
            <a:off x="593492" y="802280"/>
            <a:ext cx="564777" cy="1631216"/>
          </a:xfrm>
          <a:prstGeom prst="rect">
            <a:avLst/>
          </a:prstGeom>
          <a:noFill/>
        </p:spPr>
        <p:txBody>
          <a:bodyPr wrap="square" rtlCol="0">
            <a:spAutoFit/>
          </a:bodyPr>
          <a:lstStyle/>
          <a:p>
            <a:pPr algn="l" rtl="0"/>
            <a:r>
              <a:rPr lang="el" sz="10000" b="0" i="0" u="none" baseline="0" dirty="0">
                <a:solidFill>
                  <a:schemeClr val="bg1"/>
                </a:solidFill>
              </a:rPr>
              <a:t>"</a:t>
            </a:r>
          </a:p>
        </p:txBody>
      </p:sp>
      <p:sp>
        <p:nvSpPr>
          <p:cNvPr id="2" name="TextBox 1">
            <a:extLst>
              <a:ext uri="{FF2B5EF4-FFF2-40B4-BE49-F238E27FC236}">
                <a16:creationId xmlns:a16="http://schemas.microsoft.com/office/drawing/2014/main" id="{BD174913-544A-72B0-7827-D056AB12B2B6}"/>
              </a:ext>
            </a:extLst>
          </p:cNvPr>
          <p:cNvSpPr txBox="1"/>
          <p:nvPr/>
        </p:nvSpPr>
        <p:spPr>
          <a:xfrm>
            <a:off x="1158269" y="7091464"/>
            <a:ext cx="7761995" cy="254237"/>
          </a:xfrm>
          <a:prstGeom prst="rect">
            <a:avLst/>
          </a:prstGeom>
          <a:solidFill>
            <a:schemeClr val="bg1"/>
          </a:solid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l" sz="1052" b="0" i="0" u="none" strike="noStrike" kern="1200" cap="none" spc="0" normalizeH="0" baseline="0">
                <a:ln>
                  <a:noFill/>
                </a:ln>
                <a:solidFill>
                  <a:prstClr val="black"/>
                </a:solidFill>
                <a:effectLst/>
                <a:uLnTx/>
                <a:uFillTx/>
                <a:latin typeface="Arial" panose="020B0604020202020204"/>
                <a:ea typeface="+mn-ea"/>
                <a:cs typeface="+mn-cs"/>
              </a:rPr>
              <a:t>Το NetZeroCities έχει λάβει χρηματοδότηση από το πρόγραμμα έρευνας και καινοτομίας «Ορίζων 2020» στο πλαίσιο της συμφωνίας επιχορήγησης με αριθ. 101036519.</a:t>
            </a:r>
            <a:endParaRPr kumimoji="0" lang="el" sz="1052" b="0" i="0" u="none" strike="noStrike" kern="1200" cap="none" spc="0" normalizeH="0" baseline="0" noProof="0" dirty="0">
              <a:ln>
                <a:noFill/>
              </a:ln>
              <a:solidFill>
                <a:prstClr val="black"/>
              </a:solidFill>
              <a:effectLst/>
              <a:uLnTx/>
              <a:uFillTx/>
              <a:latin typeface="Arial" panose="020B0604020202020204"/>
              <a:ea typeface="+mn-ea"/>
              <a:cs typeface="+mn-cs"/>
            </a:endParaRPr>
          </a:p>
        </p:txBody>
      </p:sp>
    </p:spTree>
    <p:extLst>
      <p:ext uri="{BB962C8B-B14F-4D97-AF65-F5344CB8AC3E}">
        <p14:creationId xmlns:p14="http://schemas.microsoft.com/office/powerpoint/2010/main" val="117171734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re 6">
            <a:extLst>
              <a:ext uri="{FF2B5EF4-FFF2-40B4-BE49-F238E27FC236}">
                <a16:creationId xmlns:a16="http://schemas.microsoft.com/office/drawing/2014/main" id="{243D4A79-A79C-1F8F-E24D-DA565717CFDE}"/>
              </a:ext>
            </a:extLst>
          </p:cNvPr>
          <p:cNvSpPr>
            <a:spLocks noGrp="1"/>
          </p:cNvSpPr>
          <p:nvPr>
            <p:ph type="ctrTitle"/>
          </p:nvPr>
        </p:nvSpPr>
        <p:spPr>
          <a:xfrm>
            <a:off x="333342" y="226635"/>
            <a:ext cx="9111713" cy="664842"/>
          </a:xfrm>
        </p:spPr>
        <p:txBody>
          <a:bodyPr/>
          <a:lstStyle/>
          <a:p>
            <a:pPr algn="l" rtl="0"/>
            <a:r>
              <a:rPr lang="el" sz="3200" b="1" i="0" u="none" baseline="0"/>
              <a:t>Συνοπτική παρουσίαση</a:t>
            </a:r>
          </a:p>
        </p:txBody>
      </p:sp>
      <p:sp>
        <p:nvSpPr>
          <p:cNvPr id="3" name="Espace réservé du contenu 2">
            <a:extLst>
              <a:ext uri="{FF2B5EF4-FFF2-40B4-BE49-F238E27FC236}">
                <a16:creationId xmlns:a16="http://schemas.microsoft.com/office/drawing/2014/main" id="{03D19ECB-687C-66CD-5642-18F0E5FB2B55}"/>
              </a:ext>
            </a:extLst>
          </p:cNvPr>
          <p:cNvSpPr>
            <a:spLocks noGrp="1"/>
          </p:cNvSpPr>
          <p:nvPr>
            <p:ph idx="1"/>
          </p:nvPr>
        </p:nvSpPr>
        <p:spPr>
          <a:xfrm>
            <a:off x="790501" y="1682234"/>
            <a:ext cx="3991045" cy="2127098"/>
          </a:xfrm>
        </p:spPr>
        <p:txBody>
          <a:bodyPr numCol="1" spcCol="540000"/>
          <a:lstStyle/>
          <a:p>
            <a:pPr marL="0" indent="0" algn="just" rtl="0">
              <a:lnSpc>
                <a:spcPct val="107000"/>
              </a:lnSpc>
              <a:spcAft>
                <a:spcPts val="800"/>
              </a:spcAft>
              <a:buNone/>
            </a:pPr>
            <a:r>
              <a:rPr lang="el" sz="1200" b="1" i="0" u="sng" baseline="0" dirty="0">
                <a:effectLst/>
                <a:latin typeface="+mj-lt"/>
                <a:ea typeface="Calibri" panose="020F0502020204030204" pitchFamily="34" charset="0"/>
                <a:cs typeface="Times New Roman" panose="02020603050405020304" pitchFamily="18" charset="0"/>
              </a:rPr>
              <a:t>Πολίτες</a:t>
            </a:r>
          </a:p>
          <a:p>
            <a:pPr marL="0" indent="0" algn="just" rtl="0">
              <a:lnSpc>
                <a:spcPct val="107000"/>
              </a:lnSpc>
              <a:spcAft>
                <a:spcPts val="800"/>
              </a:spcAft>
              <a:buNone/>
            </a:pPr>
            <a:r>
              <a:rPr lang="el" sz="1100" b="1" i="0" u="none" baseline="0" dirty="0">
                <a:latin typeface="+mj-lt"/>
                <a:ea typeface="Calibri" panose="020F0502020204030204" pitchFamily="34" charset="0"/>
                <a:cs typeface="Times New Roman" panose="02020603050405020304" pitchFamily="18" charset="0"/>
              </a:rPr>
              <a:t>Η συμμετοχή στην Αποστολή της ΕΕ για κλιματικά ουδέτερες και έξυπνες πόλεις είναι μια ευκαιρία για την πόλη μας να βρεθεί στο προσκήνιο της δράσης για το κλίμα. Θα μεταβούμε στην κλιματική ουδετερότητα με συμμετοχικό τρόπο, χωρίς να αφήσουμε κανέναν πίσω. Εργαζόμαστε για να χτίσουμε μια καλύτερη πόλη και να βελτιώσουμε την καθημερινή ζωή για όλους όσον αφορά τις μεταφορές, την ενέργεια, την υγεία κ.ά. Η συμβολή σας είναι αναγκαία προκειμένου αυτή η μετάβαση να στεφθεί με επιτυχία! Θα ζητηθεί η γνώμη των πολιτών, έτσι ώστε οι ανάγκες και οι ιδέες τους να ενσωματώνονται σε κάθε στάδιο της διαδρομής.</a:t>
            </a:r>
            <a:endParaRPr lang="el" sz="1100" b="1" dirty="0">
              <a:effectLst/>
              <a:latin typeface="+mj-lt"/>
              <a:ea typeface="Calibri" panose="020F0502020204030204" pitchFamily="34" charset="0"/>
              <a:cs typeface="Times New Roman" panose="02020603050405020304" pitchFamily="18" charset="0"/>
            </a:endParaRPr>
          </a:p>
        </p:txBody>
      </p:sp>
      <p:sp>
        <p:nvSpPr>
          <p:cNvPr id="11" name="ZoneTexte 10">
            <a:extLst>
              <a:ext uri="{FF2B5EF4-FFF2-40B4-BE49-F238E27FC236}">
                <a16:creationId xmlns:a16="http://schemas.microsoft.com/office/drawing/2014/main" id="{2F8F1830-1156-559F-854A-01D629622690}"/>
              </a:ext>
            </a:extLst>
          </p:cNvPr>
          <p:cNvSpPr txBox="1"/>
          <p:nvPr/>
        </p:nvSpPr>
        <p:spPr>
          <a:xfrm>
            <a:off x="317572" y="1410754"/>
            <a:ext cx="564777" cy="1323439"/>
          </a:xfrm>
          <a:prstGeom prst="rect">
            <a:avLst/>
          </a:prstGeom>
          <a:noFill/>
        </p:spPr>
        <p:txBody>
          <a:bodyPr wrap="square" rtlCol="0">
            <a:spAutoFit/>
          </a:bodyPr>
          <a:lstStyle/>
          <a:p>
            <a:pPr algn="l" rtl="0"/>
            <a:r>
              <a:rPr lang="el" sz="8000" b="0" i="0" u="none" baseline="0">
                <a:solidFill>
                  <a:schemeClr val="bg1"/>
                </a:solidFill>
              </a:rPr>
              <a:t>"</a:t>
            </a:r>
          </a:p>
        </p:txBody>
      </p:sp>
      <p:sp>
        <p:nvSpPr>
          <p:cNvPr id="4" name="Espace réservé du texte 10">
            <a:extLst>
              <a:ext uri="{FF2B5EF4-FFF2-40B4-BE49-F238E27FC236}">
                <a16:creationId xmlns:a16="http://schemas.microsoft.com/office/drawing/2014/main" id="{67F2D915-7D6D-CFB7-5D20-3CDB6BB445E1}"/>
              </a:ext>
            </a:extLst>
          </p:cNvPr>
          <p:cNvSpPr txBox="1">
            <a:spLocks/>
          </p:cNvSpPr>
          <p:nvPr/>
        </p:nvSpPr>
        <p:spPr>
          <a:xfrm>
            <a:off x="333342" y="907144"/>
            <a:ext cx="6770663" cy="423665"/>
          </a:xfrm>
          <a:prstGeom prst="rect">
            <a:avLst/>
          </a:prstGeom>
        </p:spPr>
        <p:txBody>
          <a:bodyPr/>
          <a:lstStyle>
            <a:lvl1pPr marL="251986" indent="-251986" algn="l" defTabSz="1007943" rtl="0" eaLnBrk="1" latinLnBrk="0" hangingPunct="1">
              <a:lnSpc>
                <a:spcPct val="90000"/>
              </a:lnSpc>
              <a:spcBef>
                <a:spcPts val="1102"/>
              </a:spcBef>
              <a:buFont typeface="Arial" panose="020B0604020202020204" pitchFamily="34" charset="0"/>
              <a:buChar char="•"/>
              <a:defRPr sz="3086" kern="1200">
                <a:solidFill>
                  <a:schemeClr val="tx1"/>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2646" kern="1200">
                <a:solidFill>
                  <a:schemeClr val="tx1"/>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2205" kern="1200">
                <a:solidFill>
                  <a:schemeClr val="tx1"/>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a:lstStyle>
          <a:p>
            <a:pPr marL="0" indent="0" algn="l" rtl="0">
              <a:buNone/>
            </a:pPr>
            <a:r>
              <a:rPr lang="el" sz="2000" b="1" i="0" u="none" baseline="0">
                <a:solidFill>
                  <a:schemeClr val="accent4"/>
                </a:solidFill>
              </a:rPr>
              <a:t>Προσαρμόζοντας την ομιλία σας σε διαφορετικά είδη ακροατηρίου</a:t>
            </a:r>
          </a:p>
        </p:txBody>
      </p:sp>
      <p:sp>
        <p:nvSpPr>
          <p:cNvPr id="5" name="Espace réservé du contenu 2">
            <a:extLst>
              <a:ext uri="{FF2B5EF4-FFF2-40B4-BE49-F238E27FC236}">
                <a16:creationId xmlns:a16="http://schemas.microsoft.com/office/drawing/2014/main" id="{A37ABC56-C5F1-2859-ADD0-E37DC8DE7831}"/>
              </a:ext>
            </a:extLst>
          </p:cNvPr>
          <p:cNvSpPr txBox="1">
            <a:spLocks/>
          </p:cNvSpPr>
          <p:nvPr/>
        </p:nvSpPr>
        <p:spPr>
          <a:xfrm>
            <a:off x="5136206" y="1434622"/>
            <a:ext cx="5371655" cy="4879675"/>
          </a:xfrm>
          <a:prstGeom prst="rect">
            <a:avLst/>
          </a:prstGeom>
        </p:spPr>
        <p:txBody>
          <a:bodyPr numCol="1" spcCol="540000"/>
          <a:lstStyle>
            <a:lvl1pPr marL="251986" indent="-251986" algn="l" defTabSz="1007943" rtl="0" eaLnBrk="1" latinLnBrk="0" hangingPunct="1">
              <a:lnSpc>
                <a:spcPct val="90000"/>
              </a:lnSpc>
              <a:spcBef>
                <a:spcPts val="1102"/>
              </a:spcBef>
              <a:buFont typeface="Arial" panose="020B0604020202020204" pitchFamily="34" charset="0"/>
              <a:buChar char="•"/>
              <a:defRPr sz="2000" kern="1200">
                <a:solidFill>
                  <a:schemeClr val="tx2"/>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1800" kern="1200">
                <a:solidFill>
                  <a:schemeClr val="tx2"/>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1600" kern="1200">
                <a:solidFill>
                  <a:schemeClr val="tx2"/>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400" kern="1200">
                <a:solidFill>
                  <a:schemeClr val="tx2"/>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200" kern="1200">
                <a:solidFill>
                  <a:schemeClr val="tx2"/>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a:lstStyle>
          <a:p>
            <a:pPr marL="0" indent="0" algn="just" rtl="0">
              <a:lnSpc>
                <a:spcPct val="107000"/>
              </a:lnSpc>
              <a:spcAft>
                <a:spcPts val="800"/>
              </a:spcAft>
              <a:buFont typeface="Arial" panose="020B0604020202020204" pitchFamily="34" charset="0"/>
              <a:buNone/>
            </a:pPr>
            <a:r>
              <a:rPr lang="el" sz="1200" b="1" i="0" u="sng" baseline="0" dirty="0">
                <a:latin typeface="+mj-lt"/>
                <a:ea typeface="Calibri" panose="020F0502020204030204" pitchFamily="34" charset="0"/>
                <a:cs typeface="Times New Roman" panose="02020603050405020304" pitchFamily="18" charset="0"/>
              </a:rPr>
              <a:t>Εκλεγμένοι αξιωματούχοι και προϊστάμενοι υπηρεσιών στην πόλη σας</a:t>
            </a:r>
          </a:p>
          <a:p>
            <a:pPr marL="0" indent="0" algn="just" rtl="0">
              <a:lnSpc>
                <a:spcPct val="107000"/>
              </a:lnSpc>
              <a:spcAft>
                <a:spcPts val="600"/>
              </a:spcAft>
              <a:buFont typeface="Arial" panose="020B0604020202020204" pitchFamily="34" charset="0"/>
              <a:buNone/>
            </a:pPr>
            <a:r>
              <a:rPr lang="el" sz="1100" b="1" i="0" u="sng" baseline="0" dirty="0">
                <a:latin typeface="+mj-lt"/>
                <a:ea typeface="Calibri" panose="020F0502020204030204" pitchFamily="34" charset="0"/>
                <a:cs typeface="Times New Roman" panose="02020603050405020304" pitchFamily="18" charset="0"/>
              </a:rPr>
              <a:t>Εκλεγμένοι αξιωματούχοι</a:t>
            </a:r>
            <a:endParaRPr lang="el" sz="1100" b="1" u="sng" dirty="0">
              <a:latin typeface="+mj-lt"/>
              <a:ea typeface="Calibri" panose="020F0502020204030204" pitchFamily="34" charset="0"/>
              <a:cs typeface="Times New Roman" panose="02020603050405020304" pitchFamily="18" charset="0"/>
            </a:endParaRPr>
          </a:p>
          <a:p>
            <a:pPr marL="0" indent="0" algn="just" rtl="0">
              <a:lnSpc>
                <a:spcPct val="107000"/>
              </a:lnSpc>
              <a:spcBef>
                <a:spcPts val="600"/>
              </a:spcBef>
              <a:spcAft>
                <a:spcPts val="800"/>
              </a:spcAft>
              <a:buFont typeface="Arial" panose="020B0604020202020204" pitchFamily="34" charset="0"/>
              <a:buNone/>
            </a:pPr>
            <a:r>
              <a:rPr lang="el" sz="1100" b="1" i="0" u="none" baseline="0" dirty="0">
                <a:latin typeface="+mj-lt"/>
                <a:ea typeface="Calibri" panose="020F0502020204030204" pitchFamily="34" charset="0"/>
                <a:cs typeface="Times New Roman" panose="02020603050405020304" pitchFamily="18" charset="0"/>
              </a:rPr>
              <a:t>Η συμμετοχή στην Αποστολή της ΕΕ για κλιματικά ουδέτερες και έξυπνες πόλεις είναι μια ευκαιρία για την πόλη μας να βρεθεί στο προσκήνιο της δράσης για το κλίμα στην Ευρώπη. Είμαστε μέρος ενός φιλόδοξου κινήματος μετασχηματισμού των πόλεων, δείχνοντας τον δρόμο προς ένα μέλλον συμμετοχικότητας, ευημερίας, ανθεκτικότητας στην κλιματική αλλαγή και βιωσιμότητας. Αυτό θα βοηθήσει την πόλη μας να πραγματοποιήσει τη μετάβασή της στην κλιματική ουδετερότητα με ολοκληρωμένο και συμμετοχικό τρόπο, μέσω της επανασύνδεσής της με τους πολίτες και της αξιοποίησης του ιδιωτικού τομέα. Η συμμετοχή στην αποστολή της ΕΕ θα προσφέρει ευκαιρίες χρηματοδότησης και επενδύσεις, προωθώντας μια δίκαιη μετάβαση, που θα ωφελήσει τόσο την κλιματική όσο και την κοινωνική συνοχή. </a:t>
            </a:r>
          </a:p>
          <a:p>
            <a:pPr marL="0" indent="0" algn="just" rtl="0">
              <a:lnSpc>
                <a:spcPct val="107000"/>
              </a:lnSpc>
              <a:spcAft>
                <a:spcPts val="600"/>
              </a:spcAft>
              <a:buFont typeface="Arial" panose="020B0604020202020204" pitchFamily="34" charset="0"/>
              <a:buNone/>
            </a:pPr>
            <a:r>
              <a:rPr lang="el" sz="1100" b="1" i="0" u="sng" baseline="0" dirty="0">
                <a:latin typeface="+mj-lt"/>
                <a:ea typeface="Calibri" panose="020F0502020204030204" pitchFamily="34" charset="0"/>
                <a:cs typeface="Times New Roman" panose="02020603050405020304" pitchFamily="18" charset="0"/>
              </a:rPr>
              <a:t>Προϊστάμενοι υπηρεσιών</a:t>
            </a:r>
            <a:endParaRPr lang="el" sz="1100" b="1" u="sng" dirty="0">
              <a:latin typeface="+mj-lt"/>
              <a:ea typeface="Calibri" panose="020F0502020204030204" pitchFamily="34" charset="0"/>
              <a:cs typeface="Times New Roman" panose="02020603050405020304" pitchFamily="18" charset="0"/>
            </a:endParaRPr>
          </a:p>
          <a:p>
            <a:pPr marL="0" indent="0" algn="just" rtl="0">
              <a:lnSpc>
                <a:spcPct val="107000"/>
              </a:lnSpc>
              <a:spcBef>
                <a:spcPts val="600"/>
              </a:spcBef>
              <a:spcAft>
                <a:spcPts val="800"/>
              </a:spcAft>
              <a:buFont typeface="Arial" panose="020B0604020202020204" pitchFamily="34" charset="0"/>
              <a:buNone/>
            </a:pPr>
            <a:r>
              <a:rPr lang="el" sz="1100" b="1" i="0" u="none" baseline="0" dirty="0">
                <a:latin typeface="+mj-lt"/>
                <a:ea typeface="Calibri" panose="020F0502020204030204" pitchFamily="34" charset="0"/>
                <a:cs typeface="Times New Roman" panose="02020603050405020304" pitchFamily="18" charset="0"/>
              </a:rPr>
              <a:t>Η συμμετοχή στην Αποστολή της ΕΕ για κλιματικά ουδέτερες και έξυπνες πόλεις είναι μια ευκαιρία για την πόλη μας να βρεθεί στο προσκήνιο της δράσης για το κλίμα στην Ευρώπη. Με την υποστήριξη του NetZeroCities, θα αποκτήσουμε πρόσβαση σε εμπειρογνωμοσύνη και εργαλεία που θα μας βοηθήσουν να προσεγγίσουμε συστημικά τη δράση για το κλίμα. Αυτό θα συμβάλει στο να καταργηθεί η νοοτροπία της απομόνωσης και να υπάρξει συνεργασία μεταξύ των ομάδων, προκειμένου να επιταχυνθεί η μετάβασή μας στην κλιματική ουδετερότητα. Επίσης, είναι μια ευκαιρία να διδαχθούμε από άλλες πόλεις, να ανταλλάξουμε γνώσεις και, μαζί, να δράσουμε ταχύτερα.</a:t>
            </a:r>
          </a:p>
        </p:txBody>
      </p:sp>
      <p:sp>
        <p:nvSpPr>
          <p:cNvPr id="6" name="ZoneTexte 5">
            <a:extLst>
              <a:ext uri="{FF2B5EF4-FFF2-40B4-BE49-F238E27FC236}">
                <a16:creationId xmlns:a16="http://schemas.microsoft.com/office/drawing/2014/main" id="{D4BBBBED-DA40-14C9-116C-00AC9CC5EB13}"/>
              </a:ext>
            </a:extLst>
          </p:cNvPr>
          <p:cNvSpPr txBox="1"/>
          <p:nvPr/>
        </p:nvSpPr>
        <p:spPr>
          <a:xfrm>
            <a:off x="4781547" y="1151818"/>
            <a:ext cx="632502" cy="1323439"/>
          </a:xfrm>
          <a:prstGeom prst="rect">
            <a:avLst/>
          </a:prstGeom>
          <a:noFill/>
        </p:spPr>
        <p:txBody>
          <a:bodyPr wrap="square" rtlCol="0">
            <a:spAutoFit/>
          </a:bodyPr>
          <a:lstStyle/>
          <a:p>
            <a:pPr algn="l" rtl="0"/>
            <a:r>
              <a:rPr lang="el" sz="8000" b="0" i="0" u="none" baseline="0">
                <a:solidFill>
                  <a:schemeClr val="bg1"/>
                </a:solidFill>
              </a:rPr>
              <a:t>"</a:t>
            </a:r>
          </a:p>
        </p:txBody>
      </p:sp>
      <p:sp>
        <p:nvSpPr>
          <p:cNvPr id="8" name="Espace réservé du contenu 2">
            <a:extLst>
              <a:ext uri="{FF2B5EF4-FFF2-40B4-BE49-F238E27FC236}">
                <a16:creationId xmlns:a16="http://schemas.microsoft.com/office/drawing/2014/main" id="{C8BDB3A0-A44C-FA08-1C0A-F226C0B296B5}"/>
              </a:ext>
            </a:extLst>
          </p:cNvPr>
          <p:cNvSpPr txBox="1">
            <a:spLocks/>
          </p:cNvSpPr>
          <p:nvPr/>
        </p:nvSpPr>
        <p:spPr>
          <a:xfrm>
            <a:off x="790501" y="4481874"/>
            <a:ext cx="4102511" cy="1906629"/>
          </a:xfrm>
          <a:prstGeom prst="rect">
            <a:avLst/>
          </a:prstGeom>
        </p:spPr>
        <p:txBody>
          <a:bodyPr numCol="1" spcCol="540000"/>
          <a:lstStyle>
            <a:lvl1pPr marL="251986" indent="-251986" algn="l" defTabSz="1007943" rtl="0" eaLnBrk="1" latinLnBrk="0" hangingPunct="1">
              <a:lnSpc>
                <a:spcPct val="90000"/>
              </a:lnSpc>
              <a:spcBef>
                <a:spcPts val="1102"/>
              </a:spcBef>
              <a:buFont typeface="Arial" panose="020B0604020202020204" pitchFamily="34" charset="0"/>
              <a:buChar char="•"/>
              <a:defRPr sz="2000" kern="1200">
                <a:solidFill>
                  <a:schemeClr val="tx2"/>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1800" kern="1200">
                <a:solidFill>
                  <a:schemeClr val="tx2"/>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1600" kern="1200">
                <a:solidFill>
                  <a:schemeClr val="tx2"/>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400" kern="1200">
                <a:solidFill>
                  <a:schemeClr val="tx2"/>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200" kern="1200">
                <a:solidFill>
                  <a:schemeClr val="tx2"/>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a:lstStyle>
          <a:p>
            <a:pPr marL="0" indent="0" algn="just" rtl="0">
              <a:lnSpc>
                <a:spcPct val="107000"/>
              </a:lnSpc>
              <a:spcAft>
                <a:spcPts val="800"/>
              </a:spcAft>
              <a:buFont typeface="Arial" panose="020B0604020202020204" pitchFamily="34" charset="0"/>
              <a:buNone/>
            </a:pPr>
            <a:r>
              <a:rPr lang="el" sz="1200" b="1" i="0" u="sng" baseline="0" dirty="0">
                <a:latin typeface="+mj-lt"/>
                <a:ea typeface="Calibri" panose="020F0502020204030204" pitchFamily="34" charset="0"/>
                <a:cs typeface="Times New Roman" panose="02020603050405020304" pitchFamily="18" charset="0"/>
              </a:rPr>
              <a:t>Ιδιωτικός τομέας</a:t>
            </a:r>
            <a:endParaRPr lang="el" sz="1200" b="1" u="sng" dirty="0">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Font typeface="Arial" panose="020B0604020202020204" pitchFamily="34" charset="0"/>
              <a:buNone/>
            </a:pPr>
            <a:r>
              <a:rPr lang="el" sz="1100" b="1" i="0" u="none" baseline="0" dirty="0">
                <a:latin typeface="+mj-lt"/>
                <a:ea typeface="Calibri" panose="020F0502020204030204" pitchFamily="34" charset="0"/>
                <a:cs typeface="Times New Roman" panose="02020603050405020304" pitchFamily="18" charset="0"/>
              </a:rPr>
              <a:t>Η συμμετοχή στην Αποστολή της ΕΕ για κλιματικά ουδέτερες και έξυπνες πόλεις είναι μια ευκαιρία για την πόλη μας να βρεθεί στο προσκήνιο της δράσης για το κλίμα. Γίνετε πρωτοπόροι: έχετε τη δύναμη να συμβάλετε στη διαμόρφωση του μέλλοντος των πόλεων και να δημιουργήσετε νέες επιχειρηματικές ευκαιρίες. Για να επιτύχουμε κλιματική ουδετερότητα έως το 2030, πρέπει να συντονίσουμε τους στόχους και τις προσπάθειές μας και να συνεργαστούμε.</a:t>
            </a:r>
          </a:p>
        </p:txBody>
      </p:sp>
      <p:sp>
        <p:nvSpPr>
          <p:cNvPr id="9" name="ZoneTexte 8">
            <a:extLst>
              <a:ext uri="{FF2B5EF4-FFF2-40B4-BE49-F238E27FC236}">
                <a16:creationId xmlns:a16="http://schemas.microsoft.com/office/drawing/2014/main" id="{1C42EB9A-FB4C-F661-B011-2D75940B1AC2}"/>
              </a:ext>
            </a:extLst>
          </p:cNvPr>
          <p:cNvSpPr txBox="1"/>
          <p:nvPr/>
        </p:nvSpPr>
        <p:spPr>
          <a:xfrm>
            <a:off x="304158" y="4557906"/>
            <a:ext cx="564777" cy="1323439"/>
          </a:xfrm>
          <a:prstGeom prst="rect">
            <a:avLst/>
          </a:prstGeom>
          <a:noFill/>
        </p:spPr>
        <p:txBody>
          <a:bodyPr wrap="square" rtlCol="0">
            <a:spAutoFit/>
          </a:bodyPr>
          <a:lstStyle/>
          <a:p>
            <a:pPr algn="l" rtl="0"/>
            <a:r>
              <a:rPr lang="el" sz="8000" b="0" i="0" u="none" baseline="0" dirty="0">
                <a:solidFill>
                  <a:schemeClr val="bg1"/>
                </a:solidFill>
              </a:rPr>
              <a:t>"</a:t>
            </a:r>
          </a:p>
        </p:txBody>
      </p:sp>
      <p:sp>
        <p:nvSpPr>
          <p:cNvPr id="2" name="TextBox 1">
            <a:extLst>
              <a:ext uri="{FF2B5EF4-FFF2-40B4-BE49-F238E27FC236}">
                <a16:creationId xmlns:a16="http://schemas.microsoft.com/office/drawing/2014/main" id="{AE306DF4-C9B3-6D3E-54DE-A909F5DDFF6F}"/>
              </a:ext>
            </a:extLst>
          </p:cNvPr>
          <p:cNvSpPr txBox="1"/>
          <p:nvPr/>
        </p:nvSpPr>
        <p:spPr>
          <a:xfrm>
            <a:off x="1158269" y="7091464"/>
            <a:ext cx="7761995" cy="254237"/>
          </a:xfrm>
          <a:prstGeom prst="rect">
            <a:avLst/>
          </a:prstGeom>
          <a:solidFill>
            <a:schemeClr val="bg1"/>
          </a:solid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l" sz="1052" b="0" i="0" u="none" strike="noStrike" kern="1200" cap="none" spc="0" normalizeH="0" baseline="0">
                <a:ln>
                  <a:noFill/>
                </a:ln>
                <a:solidFill>
                  <a:prstClr val="black"/>
                </a:solidFill>
                <a:effectLst/>
                <a:uLnTx/>
                <a:uFillTx/>
                <a:latin typeface="Arial" panose="020B0604020202020204"/>
                <a:ea typeface="+mn-ea"/>
                <a:cs typeface="+mn-cs"/>
              </a:rPr>
              <a:t>Το NetZeroCities έχει λάβει χρηματοδότηση από το πρόγραμμα έρευνας και καινοτομίας «Ορίζων 2020» στο πλαίσιο της συμφωνίας επιχορήγησης με αριθ. 101036519.</a:t>
            </a:r>
            <a:endParaRPr kumimoji="0" lang="el" sz="1052" b="0" i="0" u="none" strike="noStrike" kern="1200" cap="none" spc="0" normalizeH="0" baseline="0" noProof="0" dirty="0">
              <a:ln>
                <a:noFill/>
              </a:ln>
              <a:solidFill>
                <a:prstClr val="black"/>
              </a:solidFill>
              <a:effectLst/>
              <a:uLnTx/>
              <a:uFillTx/>
              <a:latin typeface="Arial" panose="020B0604020202020204"/>
              <a:ea typeface="+mn-ea"/>
              <a:cs typeface="+mn-cs"/>
            </a:endParaRPr>
          </a:p>
        </p:txBody>
      </p:sp>
    </p:spTree>
    <p:extLst>
      <p:ext uri="{BB962C8B-B14F-4D97-AF65-F5344CB8AC3E}">
        <p14:creationId xmlns:p14="http://schemas.microsoft.com/office/powerpoint/2010/main" val="49763103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5CEEEBC-1E71-99DA-809A-C16A4025C890}"/>
              </a:ext>
            </a:extLst>
          </p:cNvPr>
          <p:cNvSpPr>
            <a:spLocks noGrp="1"/>
          </p:cNvSpPr>
          <p:nvPr>
            <p:ph type="ctrTitle"/>
          </p:nvPr>
        </p:nvSpPr>
        <p:spPr>
          <a:xfrm>
            <a:off x="599935" y="3033937"/>
            <a:ext cx="7729005" cy="636161"/>
          </a:xfrm>
        </p:spPr>
        <p:txBody>
          <a:bodyPr/>
          <a:lstStyle/>
          <a:p>
            <a:r>
              <a:rPr lang="en-GB" dirty="0"/>
              <a:t>HE/Hebrew translation</a:t>
            </a:r>
          </a:p>
        </p:txBody>
      </p:sp>
    </p:spTree>
    <p:extLst>
      <p:ext uri="{BB962C8B-B14F-4D97-AF65-F5344CB8AC3E}">
        <p14:creationId xmlns:p14="http://schemas.microsoft.com/office/powerpoint/2010/main" val="415826528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re 6">
            <a:extLst>
              <a:ext uri="{FF2B5EF4-FFF2-40B4-BE49-F238E27FC236}">
                <a16:creationId xmlns:a16="http://schemas.microsoft.com/office/drawing/2014/main" id="{243D4A79-A79C-1F8F-E24D-DA565717CFDE}"/>
              </a:ext>
            </a:extLst>
          </p:cNvPr>
          <p:cNvSpPr>
            <a:spLocks noGrp="1"/>
          </p:cNvSpPr>
          <p:nvPr>
            <p:ph type="ctrTitle"/>
          </p:nvPr>
        </p:nvSpPr>
        <p:spPr>
          <a:xfrm>
            <a:off x="593492" y="142848"/>
            <a:ext cx="9111713" cy="664842"/>
          </a:xfrm>
        </p:spPr>
        <p:txBody>
          <a:bodyPr/>
          <a:lstStyle/>
          <a:p>
            <a:pPr algn="r" rtl="1"/>
            <a:r>
              <a:rPr lang="he" sz="3200" b="1" i="0" u="none" baseline="0">
                <a:solidFill>
                  <a:srgbClr val="0D5364"/>
                </a:solidFill>
              </a:rPr>
              <a:t>נאום</a:t>
            </a:r>
            <a:r>
              <a:rPr lang="he" sz="3200" b="1" i="0" u="none" baseline="0"/>
              <a:t> המעלית</a:t>
            </a:r>
          </a:p>
        </p:txBody>
      </p:sp>
      <p:sp>
        <p:nvSpPr>
          <p:cNvPr id="3" name="Espace réservé du contenu 2">
            <a:extLst>
              <a:ext uri="{FF2B5EF4-FFF2-40B4-BE49-F238E27FC236}">
                <a16:creationId xmlns:a16="http://schemas.microsoft.com/office/drawing/2014/main" id="{03D19ECB-687C-66CD-5642-18F0E5FB2B55}"/>
              </a:ext>
            </a:extLst>
          </p:cNvPr>
          <p:cNvSpPr>
            <a:spLocks noGrp="1"/>
          </p:cNvSpPr>
          <p:nvPr>
            <p:ph idx="1"/>
          </p:nvPr>
        </p:nvSpPr>
        <p:spPr>
          <a:xfrm>
            <a:off x="1158269" y="1266845"/>
            <a:ext cx="6265086" cy="4829155"/>
          </a:xfrm>
        </p:spPr>
        <p:txBody>
          <a:bodyPr numCol="1" spcCol="540000"/>
          <a:lstStyle/>
          <a:p>
            <a:pPr marL="0" indent="0" algn="just" rtl="1">
              <a:lnSpc>
                <a:spcPct val="107000"/>
              </a:lnSpc>
              <a:spcAft>
                <a:spcPts val="800"/>
              </a:spcAft>
              <a:buNone/>
            </a:pPr>
            <a:r>
              <a:rPr lang="he" sz="1200" b="1" i="0" u="none" baseline="0">
                <a:effectLst/>
                <a:latin typeface="+mj-lt"/>
                <a:ea typeface="Calibri" panose="020F0502020204030204" pitchFamily="34" charset="0"/>
                <a:cs typeface="Times New Roman" panose="02020603050405020304" pitchFamily="18" charset="0"/>
              </a:rPr>
              <a:t>שינוי האקלים משפיע על כולנו והשינוי הוא בלתי נמנע. אי אפשר להישאר פסיביים ולהתמודד עם התוצאות בדיעבד. </a:t>
            </a:r>
            <a:r>
              <a:rPr lang="he" sz="1200" b="1" i="0" u="none" baseline="0">
                <a:latin typeface="+mj-lt"/>
                <a:ea typeface="Calibri" panose="020F0502020204030204" pitchFamily="34" charset="0"/>
                <a:cs typeface="Times New Roman" panose="02020603050405020304" pitchFamily="18" charset="0"/>
              </a:rPr>
              <a:t>אנו</a:t>
            </a:r>
            <a:r>
              <a:rPr lang="he" sz="1200" b="1" i="0" u="none" baseline="0">
                <a:effectLst/>
                <a:latin typeface="+mj-lt"/>
                <a:ea typeface="Calibri" panose="020F0502020204030204" pitchFamily="34" charset="0"/>
                <a:cs typeface="Times New Roman" panose="02020603050405020304" pitchFamily="18" charset="0"/>
              </a:rPr>
              <a:t> יכולים להניע את סוג השינוי שיציל איתנו וייצור עתיד בטוח ומשגשג לכולם.</a:t>
            </a:r>
            <a:endParaRPr lang="he" sz="1200" b="1">
              <a:effectLst/>
              <a:latin typeface="+mj-lt"/>
              <a:ea typeface="Calibri" panose="020F0502020204030204" pitchFamily="34" charset="0"/>
              <a:cs typeface="Times New Roman" panose="02020603050405020304" pitchFamily="18" charset="0"/>
            </a:endParaRPr>
          </a:p>
          <a:p>
            <a:pPr marL="0" indent="0" algn="just" rtl="1">
              <a:lnSpc>
                <a:spcPct val="107000"/>
              </a:lnSpc>
              <a:spcAft>
                <a:spcPts val="800"/>
              </a:spcAft>
              <a:buNone/>
            </a:pPr>
            <a:r>
              <a:rPr lang="he" sz="1200" b="1" i="0" u="none" baseline="0">
                <a:effectLst/>
                <a:latin typeface="+mj-lt"/>
                <a:ea typeface="Calibri" panose="020F0502020204030204" pitchFamily="34" charset="0"/>
                <a:cs typeface="Times New Roman" panose="02020603050405020304" pitchFamily="18" charset="0"/>
              </a:rPr>
              <a:t>אנו יודעים שחידושים טכנולוגיים לכשעצמם לא יספיקו. עלינו לשנות את האופן שבו אנו חיים ועובדים.  רק באמצעות מאמץ משותף נצליח להשיג את המטרה. אנו נצליח אם נעשה זאת ביחד, באמצעות שיתופי פעולה חסרי תקדים ומאמצים משותפים אל מול האתגרים העיקריים שעל הפרק.</a:t>
            </a:r>
            <a:endParaRPr lang="he" sz="1200" b="1">
              <a:effectLst/>
              <a:latin typeface="+mj-lt"/>
              <a:ea typeface="Calibri" panose="020F0502020204030204" pitchFamily="34" charset="0"/>
              <a:cs typeface="Times New Roman" panose="02020603050405020304" pitchFamily="18" charset="0"/>
            </a:endParaRPr>
          </a:p>
          <a:p>
            <a:pPr marL="0" indent="0" algn="just" rtl="1">
              <a:lnSpc>
                <a:spcPct val="107000"/>
              </a:lnSpc>
              <a:spcAft>
                <a:spcPts val="800"/>
              </a:spcAft>
              <a:buNone/>
            </a:pPr>
            <a:r>
              <a:rPr lang="he" sz="1200" b="1" i="0" u="none" baseline="0">
                <a:effectLst/>
                <a:latin typeface="+mj-lt"/>
                <a:ea typeface="Calibri" panose="020F0502020204030204" pitchFamily="34" charset="0"/>
                <a:cs typeface="Times New Roman" panose="02020603050405020304" pitchFamily="18" charset="0"/>
              </a:rPr>
              <a:t>בהצטרפותנו למשימת ערי האיחוד האירופי (EU Cities Mission), אנו מצטרפים לערים שאפתניות אחרות באירופה שתהיינה בין 100 הערים הראשונות שיגיעו לניטרליות אקלימית עד שנת 2030. באמצעות תמיכה מפלטפורמת המשימה (Mission Platform) שמנוהלת על-ידי NetZeroCities, אנו נאיץ את הטרנספורמציה הזו באמצעות בחינת דרכי עבודה חדשות ודרכים חדשות למימון הפעולה המשותפת שלנו, תוך דיון בסוגיות הקשות עם מומחים ועמיתים. </a:t>
            </a:r>
            <a:endParaRPr lang="he" sz="1200" b="1">
              <a:effectLst/>
              <a:latin typeface="+mj-lt"/>
              <a:ea typeface="Calibri" panose="020F0502020204030204" pitchFamily="34" charset="0"/>
              <a:cs typeface="Times New Roman" panose="02020603050405020304" pitchFamily="18" charset="0"/>
            </a:endParaRPr>
          </a:p>
          <a:p>
            <a:pPr marL="0" indent="0" algn="just" rtl="1">
              <a:lnSpc>
                <a:spcPct val="107000"/>
              </a:lnSpc>
              <a:spcAft>
                <a:spcPts val="800"/>
              </a:spcAft>
              <a:buNone/>
            </a:pPr>
            <a:r>
              <a:rPr lang="he" sz="1200" b="1" i="0" u="none" baseline="0">
                <a:effectLst/>
                <a:latin typeface="+mj-lt"/>
                <a:ea typeface="Calibri" panose="020F0502020204030204" pitchFamily="34" charset="0"/>
                <a:cs typeface="Times New Roman" panose="02020603050405020304" pitchFamily="18" charset="0"/>
              </a:rPr>
              <a:t>אנו נגייס צוות בין-תחומי חזק שיוביל ויקדם את השינוי הזה, יגדיר מחדש את תפקידנו וישנה באופן מהפכני את הדרך שבה אנו מממנים, רוכשים ועובדים ביחד. </a:t>
            </a:r>
          </a:p>
          <a:p>
            <a:pPr marL="0" indent="0" algn="just" rtl="1">
              <a:lnSpc>
                <a:spcPct val="107000"/>
              </a:lnSpc>
              <a:spcAft>
                <a:spcPts val="800"/>
              </a:spcAft>
              <a:buNone/>
            </a:pPr>
            <a:r>
              <a:rPr lang="he" sz="1200" b="1" i="0" u="none" baseline="0">
                <a:latin typeface="+mj-lt"/>
                <a:ea typeface="Calibri" panose="020F0502020204030204" pitchFamily="34" charset="0"/>
                <a:cs typeface="Times New Roman" panose="02020603050405020304" pitchFamily="18" charset="0"/>
              </a:rPr>
              <a:t>המשימה המשותפת הזו תעזור לנו לבנות עתיד טוב יותר לכולם בעירנו. מעבר לאקלים, היא תשנה לחיוב גם את האופן שבו אנו חיים ועובדים, באמצעות שיפור התחבורה, הבניינים, מערכות האנרגיה, הבריאות ועוד.</a:t>
            </a:r>
            <a:r>
              <a:rPr lang="he" sz="1200" b="1" i="0" u="none" baseline="0">
                <a:effectLst/>
                <a:latin typeface="+mj-lt"/>
                <a:ea typeface="Calibri" panose="020F0502020204030204" pitchFamily="34" charset="0"/>
                <a:cs typeface="Times New Roman" panose="02020603050405020304" pitchFamily="18" charset="0"/>
              </a:rPr>
              <a:t> כדי להשיג את כל הדברים האלה, אנו ניצור שותפויות ארוכות-טווח עם עסקים, אזרחים ובעלי עניין מקומיים ונכפיל את מספר השחקנים שיתלוו אלינו במסע הזה.</a:t>
            </a:r>
          </a:p>
          <a:p>
            <a:pPr marL="0" indent="0" algn="just" rtl="1">
              <a:lnSpc>
                <a:spcPct val="107000"/>
              </a:lnSpc>
              <a:spcAft>
                <a:spcPts val="800"/>
              </a:spcAft>
              <a:buNone/>
            </a:pPr>
            <a:endParaRPr lang="he" sz="1200" b="1">
              <a:latin typeface="+mj-lt"/>
              <a:ea typeface="Calibri" panose="020F0502020204030204" pitchFamily="34" charset="0"/>
              <a:cs typeface="Times New Roman" panose="02020603050405020304" pitchFamily="18" charset="0"/>
            </a:endParaRPr>
          </a:p>
          <a:p>
            <a:pPr marL="0" indent="0" algn="just" rtl="1">
              <a:lnSpc>
                <a:spcPct val="107000"/>
              </a:lnSpc>
              <a:spcAft>
                <a:spcPts val="800"/>
              </a:spcAft>
              <a:buNone/>
            </a:pPr>
            <a:endParaRPr lang="he" sz="1200" b="1">
              <a:latin typeface="+mj-lt"/>
              <a:ea typeface="Calibri" panose="020F0502020204030204" pitchFamily="34" charset="0"/>
              <a:cs typeface="Times New Roman" panose="02020603050405020304" pitchFamily="18" charset="0"/>
            </a:endParaRPr>
          </a:p>
        </p:txBody>
      </p:sp>
      <p:pic>
        <p:nvPicPr>
          <p:cNvPr id="10" name="Image 9">
            <a:extLst>
              <a:ext uri="{FF2B5EF4-FFF2-40B4-BE49-F238E27FC236}">
                <a16:creationId xmlns:a16="http://schemas.microsoft.com/office/drawing/2014/main" id="{DF907714-F33B-E7E5-92DE-ADAFDF3CF4C6}"/>
              </a:ext>
            </a:extLst>
          </p:cNvPr>
          <p:cNvPicPr>
            <a:picLocks noChangeAspect="1"/>
          </p:cNvPicPr>
          <p:nvPr/>
        </p:nvPicPr>
        <p:blipFill rotWithShape="1">
          <a:blip r:embed="rId2">
            <a:extLst>
              <a:ext uri="{28A0092B-C50C-407E-A947-70E740481C1C}">
                <a14:useLocalDpi xmlns:a14="http://schemas.microsoft.com/office/drawing/2010/main" val="0"/>
              </a:ext>
            </a:extLst>
          </a:blip>
          <a:srcRect b="15025"/>
          <a:stretch/>
        </p:blipFill>
        <p:spPr>
          <a:xfrm>
            <a:off x="7828288" y="4023834"/>
            <a:ext cx="3410513" cy="2898075"/>
          </a:xfrm>
          <a:prstGeom prst="rect">
            <a:avLst/>
          </a:prstGeom>
        </p:spPr>
      </p:pic>
      <p:sp>
        <p:nvSpPr>
          <p:cNvPr id="11" name="ZoneTexte 10">
            <a:extLst>
              <a:ext uri="{FF2B5EF4-FFF2-40B4-BE49-F238E27FC236}">
                <a16:creationId xmlns:a16="http://schemas.microsoft.com/office/drawing/2014/main" id="{2F8F1830-1156-559F-854A-01D629622690}"/>
              </a:ext>
            </a:extLst>
          </p:cNvPr>
          <p:cNvSpPr txBox="1"/>
          <p:nvPr/>
        </p:nvSpPr>
        <p:spPr>
          <a:xfrm>
            <a:off x="593492" y="938472"/>
            <a:ext cx="564777" cy="1631216"/>
          </a:xfrm>
          <a:prstGeom prst="rect">
            <a:avLst/>
          </a:prstGeom>
          <a:noFill/>
        </p:spPr>
        <p:txBody>
          <a:bodyPr wrap="square" rtlCol="0">
            <a:spAutoFit/>
          </a:bodyPr>
          <a:lstStyle/>
          <a:p>
            <a:pPr algn="r" rtl="1"/>
            <a:r>
              <a:rPr lang="he" sz="10000" b="0" i="0" u="none" baseline="0">
                <a:solidFill>
                  <a:schemeClr val="bg1"/>
                </a:solidFill>
              </a:rPr>
              <a:t>"</a:t>
            </a:r>
          </a:p>
        </p:txBody>
      </p:sp>
      <p:sp>
        <p:nvSpPr>
          <p:cNvPr id="2" name="TextBox 1">
            <a:extLst>
              <a:ext uri="{FF2B5EF4-FFF2-40B4-BE49-F238E27FC236}">
                <a16:creationId xmlns:a16="http://schemas.microsoft.com/office/drawing/2014/main" id="{BD174913-544A-72B0-7827-D056AB12B2B6}"/>
              </a:ext>
            </a:extLst>
          </p:cNvPr>
          <p:cNvSpPr txBox="1"/>
          <p:nvPr/>
        </p:nvSpPr>
        <p:spPr>
          <a:xfrm>
            <a:off x="1158269" y="7091464"/>
            <a:ext cx="7761995" cy="254237"/>
          </a:xfrm>
          <a:prstGeom prst="rect">
            <a:avLst/>
          </a:prstGeom>
          <a:solidFill>
            <a:schemeClr val="bg1"/>
          </a:solidFill>
        </p:spPr>
        <p:txBody>
          <a:bodyPr wrap="square" rtlCol="0">
            <a:spAutoFit/>
          </a:bodyPr>
          <a:lstStyle/>
          <a:p>
            <a:pPr marL="0" marR="0" lvl="0" indent="0" algn="r" defTabSz="457200" rtl="1" eaLnBrk="1" fontAlgn="auto" latinLnBrk="0" hangingPunct="1">
              <a:lnSpc>
                <a:spcPct val="100000"/>
              </a:lnSpc>
              <a:spcBef>
                <a:spcPts val="0"/>
              </a:spcBef>
              <a:spcAft>
                <a:spcPts val="0"/>
              </a:spcAft>
              <a:buClrTx/>
              <a:buSzTx/>
              <a:buFontTx/>
              <a:buNone/>
              <a:tabLst/>
              <a:defRPr/>
            </a:pPr>
            <a:r>
              <a:rPr kumimoji="0" lang="he" sz="1052" b="0" i="0" u="none" strike="noStrike" kern="1200" cap="none" spc="0" normalizeH="0" baseline="0" dirty="0">
                <a:ln>
                  <a:noFill/>
                </a:ln>
                <a:solidFill>
                  <a:prstClr val="black"/>
                </a:solidFill>
                <a:effectLst/>
                <a:uLnTx/>
                <a:uFillTx/>
                <a:latin typeface="Arial" panose="020B0604020202020204"/>
                <a:ea typeface="+mn-ea"/>
                <a:cs typeface="+mn-cs"/>
              </a:rPr>
              <a:t>מיזם NetZeroCities קיבל מימון מתוכנית המחקר והחדשנות </a:t>
            </a:r>
            <a:r>
              <a:rPr kumimoji="0" lang="en-US" sz="1052" b="0" i="0" u="none" strike="noStrike" kern="1200" cap="none" spc="0" normalizeH="0" baseline="0" dirty="0">
                <a:ln>
                  <a:noFill/>
                </a:ln>
                <a:solidFill>
                  <a:prstClr val="black"/>
                </a:solidFill>
                <a:effectLst/>
                <a:uLnTx/>
                <a:uFillTx/>
                <a:latin typeface="Arial" panose="020B0604020202020204"/>
                <a:ea typeface="+mn-ea"/>
                <a:cs typeface="+mn-cs"/>
              </a:rPr>
              <a:t>H2020</a:t>
            </a:r>
            <a:r>
              <a:rPr kumimoji="0" lang="he" sz="1052" b="0" i="0" u="none" strike="noStrike" kern="1200" cap="none" spc="0" normalizeH="0" baseline="0" dirty="0">
                <a:ln>
                  <a:noFill/>
                </a:ln>
                <a:solidFill>
                  <a:prstClr val="black"/>
                </a:solidFill>
                <a:effectLst/>
                <a:uLnTx/>
                <a:uFillTx/>
                <a:latin typeface="Arial" panose="020B0604020202020204"/>
                <a:ea typeface="+mn-ea"/>
                <a:cs typeface="+mn-cs"/>
              </a:rPr>
              <a:t> במסגרת מענק מס' 101036519.</a:t>
            </a:r>
            <a:endParaRPr kumimoji="0" lang="he" sz="1052" b="0" i="0" u="none" strike="noStrike" kern="1200" cap="none" spc="0" normalizeH="0" baseline="0" noProof="0" dirty="0">
              <a:ln>
                <a:noFill/>
              </a:ln>
              <a:solidFill>
                <a:prstClr val="black"/>
              </a:solidFill>
              <a:effectLst/>
              <a:uLnTx/>
              <a:uFillTx/>
              <a:latin typeface="Arial" panose="020B0604020202020204"/>
              <a:ea typeface="+mn-ea"/>
              <a:cs typeface="+mn-cs"/>
            </a:endParaRPr>
          </a:p>
        </p:txBody>
      </p:sp>
    </p:spTree>
    <p:extLst>
      <p:ext uri="{BB962C8B-B14F-4D97-AF65-F5344CB8AC3E}">
        <p14:creationId xmlns:p14="http://schemas.microsoft.com/office/powerpoint/2010/main" val="121715079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re 6">
            <a:extLst>
              <a:ext uri="{FF2B5EF4-FFF2-40B4-BE49-F238E27FC236}">
                <a16:creationId xmlns:a16="http://schemas.microsoft.com/office/drawing/2014/main" id="{243D4A79-A79C-1F8F-E24D-DA565717CFDE}"/>
              </a:ext>
            </a:extLst>
          </p:cNvPr>
          <p:cNvSpPr>
            <a:spLocks noGrp="1"/>
          </p:cNvSpPr>
          <p:nvPr>
            <p:ph type="ctrTitle"/>
          </p:nvPr>
        </p:nvSpPr>
        <p:spPr>
          <a:xfrm>
            <a:off x="333342" y="226635"/>
            <a:ext cx="9111713" cy="664842"/>
          </a:xfrm>
        </p:spPr>
        <p:txBody>
          <a:bodyPr/>
          <a:lstStyle/>
          <a:p>
            <a:pPr algn="r" rtl="1"/>
            <a:r>
              <a:rPr lang="he" sz="3200" b="1" i="0" u="none" baseline="0"/>
              <a:t>נאום המעלית</a:t>
            </a:r>
          </a:p>
        </p:txBody>
      </p:sp>
      <p:sp>
        <p:nvSpPr>
          <p:cNvPr id="3" name="Espace réservé du contenu 2">
            <a:extLst>
              <a:ext uri="{FF2B5EF4-FFF2-40B4-BE49-F238E27FC236}">
                <a16:creationId xmlns:a16="http://schemas.microsoft.com/office/drawing/2014/main" id="{03D19ECB-687C-66CD-5642-18F0E5FB2B55}"/>
              </a:ext>
            </a:extLst>
          </p:cNvPr>
          <p:cNvSpPr>
            <a:spLocks noGrp="1"/>
          </p:cNvSpPr>
          <p:nvPr>
            <p:ph idx="1"/>
          </p:nvPr>
        </p:nvSpPr>
        <p:spPr>
          <a:xfrm>
            <a:off x="790502" y="1682234"/>
            <a:ext cx="3866842" cy="2127098"/>
          </a:xfrm>
        </p:spPr>
        <p:txBody>
          <a:bodyPr numCol="1" spcCol="540000"/>
          <a:lstStyle/>
          <a:p>
            <a:pPr marL="0" indent="0" algn="just" rtl="1">
              <a:lnSpc>
                <a:spcPct val="107000"/>
              </a:lnSpc>
              <a:spcAft>
                <a:spcPts val="800"/>
              </a:spcAft>
              <a:buNone/>
            </a:pPr>
            <a:r>
              <a:rPr lang="he" sz="1400" b="1" i="0" u="sng" baseline="0" dirty="0">
                <a:effectLst/>
                <a:latin typeface="+mj-lt"/>
                <a:ea typeface="Calibri" panose="020F0502020204030204" pitchFamily="34" charset="0"/>
                <a:cs typeface="Times New Roman" panose="02020603050405020304" pitchFamily="18" charset="0"/>
              </a:rPr>
              <a:t>אזרחים</a:t>
            </a:r>
          </a:p>
          <a:p>
            <a:pPr marL="0" indent="0" algn="just" rtl="1">
              <a:lnSpc>
                <a:spcPct val="107000"/>
              </a:lnSpc>
              <a:spcAft>
                <a:spcPts val="800"/>
              </a:spcAft>
              <a:buNone/>
            </a:pPr>
            <a:r>
              <a:rPr lang="he" sz="1200" b="1" i="0" u="none" baseline="0" dirty="0">
                <a:latin typeface="+mj-lt"/>
                <a:ea typeface="Calibri" panose="020F0502020204030204" pitchFamily="34" charset="0"/>
                <a:cs typeface="Times New Roman" panose="02020603050405020304" pitchFamily="18" charset="0"/>
              </a:rPr>
              <a:t>הצטרפות למשימת ערי האיחוד האירופי מהווה הזדמנות לעירנו להיות בחזית ההתמודדות עם שינוי האקלים. אנו נעבור לניטרליות אקלימית באופן כוללני, בלי להשאיר </a:t>
            </a:r>
            <a:r>
              <a:rPr lang="he-IL" sz="1200" b="1" i="0" u="none" baseline="0" dirty="0">
                <a:solidFill>
                  <a:schemeClr val="tx1"/>
                </a:solidFill>
                <a:latin typeface="+mj-lt"/>
                <a:ea typeface="Calibri" panose="020F0502020204030204" pitchFamily="34" charset="0"/>
                <a:cs typeface="Times New Roman" panose="02020603050405020304" pitchFamily="18" charset="0"/>
              </a:rPr>
              <a:t>אף</a:t>
            </a:r>
            <a:r>
              <a:rPr lang="he-IL" sz="1200" b="1" i="0" u="none" baseline="0" dirty="0">
                <a:latin typeface="+mj-lt"/>
                <a:ea typeface="Calibri" panose="020F0502020204030204" pitchFamily="34" charset="0"/>
                <a:cs typeface="Times New Roman" panose="02020603050405020304" pitchFamily="18" charset="0"/>
              </a:rPr>
              <a:t> </a:t>
            </a:r>
            <a:r>
              <a:rPr lang="he" sz="1200" b="1" i="0" u="none" baseline="0" dirty="0">
                <a:latin typeface="+mj-lt"/>
                <a:ea typeface="Calibri" panose="020F0502020204030204" pitchFamily="34" charset="0"/>
                <a:cs typeface="Times New Roman" panose="02020603050405020304" pitchFamily="18" charset="0"/>
              </a:rPr>
              <a:t>אחד מאחור. אנו שוקדים על בניית עיר טובה יותר ועל שיפור חיי היומיום מבחינת תחבורה, אנרגיה, בריאות ועוד. אנחנו צריכים אתכם כדי שהמעבר הזה יצליח! אנו נתייעץ עם אזרחים כדי לשלב את צרכיהם ורעיונותיהם לכל </a:t>
            </a:r>
            <a:r>
              <a:rPr lang="he-IL" sz="1200" b="1" i="0" u="none" baseline="0" dirty="0">
                <a:latin typeface="+mj-lt"/>
                <a:ea typeface="Calibri" panose="020F0502020204030204" pitchFamily="34" charset="0"/>
                <a:cs typeface="Times New Roman" panose="02020603050405020304" pitchFamily="18" charset="0"/>
              </a:rPr>
              <a:t>א</a:t>
            </a:r>
            <a:r>
              <a:rPr lang="he" sz="1200" b="1" i="0" u="none" baseline="0" dirty="0">
                <a:latin typeface="+mj-lt"/>
                <a:ea typeface="Calibri" panose="020F0502020204030204" pitchFamily="34" charset="0"/>
                <a:cs typeface="Times New Roman" panose="02020603050405020304" pitchFamily="18" charset="0"/>
              </a:rPr>
              <a:t>ורך הדרך.</a:t>
            </a:r>
            <a:endParaRPr lang="he" sz="1200" b="1" dirty="0">
              <a:effectLst/>
              <a:latin typeface="+mj-lt"/>
              <a:ea typeface="Calibri" panose="020F0502020204030204" pitchFamily="34" charset="0"/>
              <a:cs typeface="Times New Roman" panose="02020603050405020304" pitchFamily="18" charset="0"/>
            </a:endParaRPr>
          </a:p>
        </p:txBody>
      </p:sp>
      <p:sp>
        <p:nvSpPr>
          <p:cNvPr id="11" name="ZoneTexte 10">
            <a:extLst>
              <a:ext uri="{FF2B5EF4-FFF2-40B4-BE49-F238E27FC236}">
                <a16:creationId xmlns:a16="http://schemas.microsoft.com/office/drawing/2014/main" id="{2F8F1830-1156-559F-854A-01D629622690}"/>
              </a:ext>
            </a:extLst>
          </p:cNvPr>
          <p:cNvSpPr txBox="1"/>
          <p:nvPr/>
        </p:nvSpPr>
        <p:spPr>
          <a:xfrm>
            <a:off x="317572" y="1410754"/>
            <a:ext cx="564777" cy="1323439"/>
          </a:xfrm>
          <a:prstGeom prst="rect">
            <a:avLst/>
          </a:prstGeom>
          <a:noFill/>
        </p:spPr>
        <p:txBody>
          <a:bodyPr wrap="square" rtlCol="0">
            <a:spAutoFit/>
          </a:bodyPr>
          <a:lstStyle/>
          <a:p>
            <a:pPr algn="r" rtl="1"/>
            <a:r>
              <a:rPr lang="he" sz="8000" b="0" i="0" u="none" baseline="0">
                <a:solidFill>
                  <a:schemeClr val="bg1"/>
                </a:solidFill>
              </a:rPr>
              <a:t>"</a:t>
            </a:r>
          </a:p>
        </p:txBody>
      </p:sp>
      <p:sp>
        <p:nvSpPr>
          <p:cNvPr id="4" name="Espace réservé du texte 10">
            <a:extLst>
              <a:ext uri="{FF2B5EF4-FFF2-40B4-BE49-F238E27FC236}">
                <a16:creationId xmlns:a16="http://schemas.microsoft.com/office/drawing/2014/main" id="{67F2D915-7D6D-CFB7-5D20-3CDB6BB445E1}"/>
              </a:ext>
            </a:extLst>
          </p:cNvPr>
          <p:cNvSpPr txBox="1">
            <a:spLocks/>
          </p:cNvSpPr>
          <p:nvPr/>
        </p:nvSpPr>
        <p:spPr>
          <a:xfrm>
            <a:off x="333342" y="907144"/>
            <a:ext cx="6770663" cy="423665"/>
          </a:xfrm>
          <a:prstGeom prst="rect">
            <a:avLst/>
          </a:prstGeom>
        </p:spPr>
        <p:txBody>
          <a:bodyPr/>
          <a:lstStyle>
            <a:lvl1pPr marL="251986" indent="-251986" algn="l" defTabSz="1007943" rtl="0" eaLnBrk="1" latinLnBrk="0" hangingPunct="1">
              <a:lnSpc>
                <a:spcPct val="90000"/>
              </a:lnSpc>
              <a:spcBef>
                <a:spcPts val="1102"/>
              </a:spcBef>
              <a:buFont typeface="Arial" panose="020B0604020202020204" pitchFamily="34" charset="0"/>
              <a:buChar char="•"/>
              <a:defRPr sz="3086" kern="1200">
                <a:solidFill>
                  <a:schemeClr val="tx1"/>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2646" kern="1200">
                <a:solidFill>
                  <a:schemeClr val="tx1"/>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2205" kern="1200">
                <a:solidFill>
                  <a:schemeClr val="tx1"/>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a:lstStyle>
          <a:p>
            <a:pPr marL="0" indent="0" algn="r" rtl="1">
              <a:buNone/>
            </a:pPr>
            <a:r>
              <a:rPr lang="he" sz="2000" b="1" i="0" u="none" baseline="0">
                <a:solidFill>
                  <a:schemeClr val="accent4"/>
                </a:solidFill>
              </a:rPr>
              <a:t>התאמת הנאום שלכם לסוגי קהל שונים</a:t>
            </a:r>
          </a:p>
        </p:txBody>
      </p:sp>
      <p:sp>
        <p:nvSpPr>
          <p:cNvPr id="5" name="Espace réservé du contenu 2">
            <a:extLst>
              <a:ext uri="{FF2B5EF4-FFF2-40B4-BE49-F238E27FC236}">
                <a16:creationId xmlns:a16="http://schemas.microsoft.com/office/drawing/2014/main" id="{A37ABC56-C5F1-2859-ADD0-E37DC8DE7831}"/>
              </a:ext>
            </a:extLst>
          </p:cNvPr>
          <p:cNvSpPr txBox="1">
            <a:spLocks/>
          </p:cNvSpPr>
          <p:nvPr/>
        </p:nvSpPr>
        <p:spPr>
          <a:xfrm>
            <a:off x="5213767" y="1619448"/>
            <a:ext cx="5031445" cy="4879675"/>
          </a:xfrm>
          <a:prstGeom prst="rect">
            <a:avLst/>
          </a:prstGeom>
        </p:spPr>
        <p:txBody>
          <a:bodyPr numCol="1" spcCol="540000"/>
          <a:lstStyle>
            <a:lvl1pPr marL="251986" indent="-251986" algn="l" defTabSz="1007943" rtl="0" eaLnBrk="1" latinLnBrk="0" hangingPunct="1">
              <a:lnSpc>
                <a:spcPct val="90000"/>
              </a:lnSpc>
              <a:spcBef>
                <a:spcPts val="1102"/>
              </a:spcBef>
              <a:buFont typeface="Arial" panose="020B0604020202020204" pitchFamily="34" charset="0"/>
              <a:buChar char="•"/>
              <a:defRPr sz="2000" kern="1200">
                <a:solidFill>
                  <a:schemeClr val="tx2"/>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1800" kern="1200">
                <a:solidFill>
                  <a:schemeClr val="tx2"/>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1600" kern="1200">
                <a:solidFill>
                  <a:schemeClr val="tx2"/>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400" kern="1200">
                <a:solidFill>
                  <a:schemeClr val="tx2"/>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200" kern="1200">
                <a:solidFill>
                  <a:schemeClr val="tx2"/>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a:lstStyle>
          <a:p>
            <a:pPr marL="0" indent="0" algn="just" rtl="1">
              <a:lnSpc>
                <a:spcPct val="107000"/>
              </a:lnSpc>
              <a:spcAft>
                <a:spcPts val="800"/>
              </a:spcAft>
              <a:buFont typeface="Arial" panose="020B0604020202020204" pitchFamily="34" charset="0"/>
              <a:buNone/>
            </a:pPr>
            <a:r>
              <a:rPr lang="he" sz="1400" b="1" i="0" u="sng" baseline="0">
                <a:latin typeface="+mj-lt"/>
                <a:ea typeface="Calibri" panose="020F0502020204030204" pitchFamily="34" charset="0"/>
                <a:cs typeface="Times New Roman" panose="02020603050405020304" pitchFamily="18" charset="0"/>
              </a:rPr>
              <a:t>עובדי ציבור נבחרים וראשי מחלקות בעירכם</a:t>
            </a:r>
          </a:p>
          <a:p>
            <a:pPr marL="0" indent="0" algn="just" rtl="1">
              <a:lnSpc>
                <a:spcPct val="107000"/>
              </a:lnSpc>
              <a:spcAft>
                <a:spcPts val="600"/>
              </a:spcAft>
              <a:buFont typeface="Arial" panose="020B0604020202020204" pitchFamily="34" charset="0"/>
              <a:buNone/>
            </a:pPr>
            <a:r>
              <a:rPr lang="he" sz="1200" b="1" i="0" u="sng" baseline="0">
                <a:latin typeface="+mj-lt"/>
                <a:ea typeface="Calibri" panose="020F0502020204030204" pitchFamily="34" charset="0"/>
                <a:cs typeface="Times New Roman" panose="02020603050405020304" pitchFamily="18" charset="0"/>
              </a:rPr>
              <a:t>עובדי ציבור נבחרים</a:t>
            </a:r>
            <a:endParaRPr lang="he" sz="1200" b="1" u="sng">
              <a:latin typeface="+mj-lt"/>
              <a:ea typeface="Calibri" panose="020F0502020204030204" pitchFamily="34" charset="0"/>
              <a:cs typeface="Times New Roman" panose="02020603050405020304" pitchFamily="18" charset="0"/>
            </a:endParaRPr>
          </a:p>
          <a:p>
            <a:pPr marL="0" indent="0" algn="just" rtl="1">
              <a:lnSpc>
                <a:spcPct val="107000"/>
              </a:lnSpc>
              <a:spcBef>
                <a:spcPts val="600"/>
              </a:spcBef>
              <a:spcAft>
                <a:spcPts val="800"/>
              </a:spcAft>
              <a:buFont typeface="Arial" panose="020B0604020202020204" pitchFamily="34" charset="0"/>
              <a:buNone/>
            </a:pPr>
            <a:r>
              <a:rPr lang="he" sz="1200" b="1" i="0" u="none" baseline="0">
                <a:latin typeface="+mj-lt"/>
                <a:ea typeface="Calibri" panose="020F0502020204030204" pitchFamily="34" charset="0"/>
                <a:cs typeface="Times New Roman" panose="02020603050405020304" pitchFamily="18" charset="0"/>
              </a:rPr>
              <a:t>הצטרפות למשימת ערי האיחוד האירופי מהווה הזדמנות לעירנו להיות בחזית ההתמודדות עם שינוי האקלים באירופה. אנו חלק מתנועה טרנספורמטיבית שאפתנית של ערים שמפלסות את הדרך לקראת עתיד מכליל, משגשג, עמיד בפני אקלים ובר-קיימא. פעילות זו תעזור לעירנו להשיג ניטרליות אקלימית בדרך משולבת ומכלילה, תוך חידוש הקשר עם האזרחים ושילוב המגזר הפרטי. השתתפותנו במשימה תקדם הזדמנויות מימון והשקעה ותאפשר מעבר הוגן שיועיל גם לאקלים וגם ללכידות החברתית. </a:t>
            </a:r>
          </a:p>
          <a:p>
            <a:pPr marL="0" indent="0" algn="just" rtl="1">
              <a:lnSpc>
                <a:spcPct val="107000"/>
              </a:lnSpc>
              <a:spcAft>
                <a:spcPts val="600"/>
              </a:spcAft>
              <a:buFont typeface="Arial" panose="020B0604020202020204" pitchFamily="34" charset="0"/>
              <a:buNone/>
            </a:pPr>
            <a:r>
              <a:rPr lang="he" sz="1200" b="1" i="0" u="sng" baseline="0">
                <a:latin typeface="+mj-lt"/>
                <a:ea typeface="Calibri" panose="020F0502020204030204" pitchFamily="34" charset="0"/>
                <a:cs typeface="Times New Roman" panose="02020603050405020304" pitchFamily="18" charset="0"/>
              </a:rPr>
              <a:t>ראשי מחלקות</a:t>
            </a:r>
            <a:endParaRPr lang="he" sz="1200" b="1" u="sng">
              <a:latin typeface="+mj-lt"/>
              <a:ea typeface="Calibri" panose="020F0502020204030204" pitchFamily="34" charset="0"/>
              <a:cs typeface="Times New Roman" panose="02020603050405020304" pitchFamily="18" charset="0"/>
            </a:endParaRPr>
          </a:p>
          <a:p>
            <a:pPr marL="0" indent="0" algn="just" rtl="1">
              <a:lnSpc>
                <a:spcPct val="107000"/>
              </a:lnSpc>
              <a:spcBef>
                <a:spcPts val="600"/>
              </a:spcBef>
              <a:spcAft>
                <a:spcPts val="800"/>
              </a:spcAft>
              <a:buFont typeface="Arial" panose="020B0604020202020204" pitchFamily="34" charset="0"/>
              <a:buNone/>
            </a:pPr>
            <a:r>
              <a:rPr lang="he" sz="1200" b="1" i="0" u="none" baseline="0">
                <a:latin typeface="+mj-lt"/>
                <a:ea typeface="Calibri" panose="020F0502020204030204" pitchFamily="34" charset="0"/>
                <a:cs typeface="Times New Roman" panose="02020603050405020304" pitchFamily="18" charset="0"/>
              </a:rPr>
              <a:t>הצטרפות למשימת ערי האיחוד האירופי מהווה הזדמנות לעירנו להיות בחזית ההתמודדות עם שינוי האקלים באירופה. באמצעות תמיכה מ-NetZeroCities, נקבל גישה למומחיות וכלים שיעזרו לנו להתמודד עם שינוי האקלים באופן מערכתי. תמיכה זו תעזור לנו לפרק ממגורות ולעבוד עם צוותים מגוונים כדי להאיץ את מעברנו לניטרליות אקלימית. זו גם הזדמנות ללמוד מערים אחרות, לשתף ידע ולפעול מהר יותר ביחד.</a:t>
            </a:r>
          </a:p>
        </p:txBody>
      </p:sp>
      <p:sp>
        <p:nvSpPr>
          <p:cNvPr id="6" name="ZoneTexte 5">
            <a:extLst>
              <a:ext uri="{FF2B5EF4-FFF2-40B4-BE49-F238E27FC236}">
                <a16:creationId xmlns:a16="http://schemas.microsoft.com/office/drawing/2014/main" id="{D4BBBBED-DA40-14C9-116C-00AC9CC5EB13}"/>
              </a:ext>
            </a:extLst>
          </p:cNvPr>
          <p:cNvSpPr txBox="1"/>
          <p:nvPr/>
        </p:nvSpPr>
        <p:spPr>
          <a:xfrm>
            <a:off x="4781547" y="1336644"/>
            <a:ext cx="632502" cy="1323439"/>
          </a:xfrm>
          <a:prstGeom prst="rect">
            <a:avLst/>
          </a:prstGeom>
          <a:noFill/>
        </p:spPr>
        <p:txBody>
          <a:bodyPr wrap="square" rtlCol="0">
            <a:spAutoFit/>
          </a:bodyPr>
          <a:lstStyle/>
          <a:p>
            <a:pPr algn="r" rtl="1"/>
            <a:r>
              <a:rPr lang="he" sz="8000" b="0" i="0" u="none" baseline="0">
                <a:solidFill>
                  <a:schemeClr val="bg1"/>
                </a:solidFill>
              </a:rPr>
              <a:t>"</a:t>
            </a:r>
          </a:p>
        </p:txBody>
      </p:sp>
      <p:sp>
        <p:nvSpPr>
          <p:cNvPr id="8" name="Espace réservé du contenu 2">
            <a:extLst>
              <a:ext uri="{FF2B5EF4-FFF2-40B4-BE49-F238E27FC236}">
                <a16:creationId xmlns:a16="http://schemas.microsoft.com/office/drawing/2014/main" id="{C8BDB3A0-A44C-FA08-1C0A-F226C0B296B5}"/>
              </a:ext>
            </a:extLst>
          </p:cNvPr>
          <p:cNvSpPr txBox="1">
            <a:spLocks/>
          </p:cNvSpPr>
          <p:nvPr/>
        </p:nvSpPr>
        <p:spPr>
          <a:xfrm>
            <a:off x="790502" y="4170589"/>
            <a:ext cx="3866842" cy="1906629"/>
          </a:xfrm>
          <a:prstGeom prst="rect">
            <a:avLst/>
          </a:prstGeom>
        </p:spPr>
        <p:txBody>
          <a:bodyPr numCol="1" spcCol="540000"/>
          <a:lstStyle>
            <a:lvl1pPr marL="251986" indent="-251986" algn="l" defTabSz="1007943" rtl="0" eaLnBrk="1" latinLnBrk="0" hangingPunct="1">
              <a:lnSpc>
                <a:spcPct val="90000"/>
              </a:lnSpc>
              <a:spcBef>
                <a:spcPts val="1102"/>
              </a:spcBef>
              <a:buFont typeface="Arial" panose="020B0604020202020204" pitchFamily="34" charset="0"/>
              <a:buChar char="•"/>
              <a:defRPr sz="2000" kern="1200">
                <a:solidFill>
                  <a:schemeClr val="tx2"/>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1800" kern="1200">
                <a:solidFill>
                  <a:schemeClr val="tx2"/>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1600" kern="1200">
                <a:solidFill>
                  <a:schemeClr val="tx2"/>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400" kern="1200">
                <a:solidFill>
                  <a:schemeClr val="tx2"/>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200" kern="1200">
                <a:solidFill>
                  <a:schemeClr val="tx2"/>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a:lstStyle>
          <a:p>
            <a:pPr marL="0" indent="0" algn="just" rtl="1">
              <a:lnSpc>
                <a:spcPct val="107000"/>
              </a:lnSpc>
              <a:spcAft>
                <a:spcPts val="800"/>
              </a:spcAft>
              <a:buFont typeface="Arial" panose="020B0604020202020204" pitchFamily="34" charset="0"/>
              <a:buNone/>
            </a:pPr>
            <a:r>
              <a:rPr lang="he" sz="1400" b="1" i="0" u="sng" baseline="0" dirty="0">
                <a:latin typeface="+mj-lt"/>
                <a:ea typeface="Calibri" panose="020F0502020204030204" pitchFamily="34" charset="0"/>
                <a:cs typeface="Times New Roman" panose="02020603050405020304" pitchFamily="18" charset="0"/>
              </a:rPr>
              <a:t>המגזר הפרטי</a:t>
            </a:r>
            <a:endParaRPr lang="he" sz="1400" b="1" u="sng" dirty="0">
              <a:latin typeface="+mj-lt"/>
              <a:ea typeface="Calibri" panose="020F0502020204030204" pitchFamily="34" charset="0"/>
              <a:cs typeface="Times New Roman" panose="02020603050405020304" pitchFamily="18" charset="0"/>
            </a:endParaRPr>
          </a:p>
          <a:p>
            <a:pPr marL="0" indent="0" algn="just" rtl="1">
              <a:lnSpc>
                <a:spcPct val="107000"/>
              </a:lnSpc>
              <a:spcAft>
                <a:spcPts val="800"/>
              </a:spcAft>
              <a:buFont typeface="Arial" panose="020B0604020202020204" pitchFamily="34" charset="0"/>
              <a:buNone/>
            </a:pPr>
            <a:r>
              <a:rPr lang="he" sz="1200" b="1" i="0" u="none" baseline="0" dirty="0">
                <a:latin typeface="+mj-lt"/>
                <a:ea typeface="Calibri" panose="020F0502020204030204" pitchFamily="34" charset="0"/>
                <a:cs typeface="Times New Roman" panose="02020603050405020304" pitchFamily="18" charset="0"/>
              </a:rPr>
              <a:t>הצטרפות למשימת ערי האיחוד האירופי מהווה הזדמנות לעירנו להיות בחזית ההתמודדות עם שינוי האקלים. היו חלוצים: יש לכם את היכולת לתרום לבניית העתיד של ערים ולפתוח הזדמנויות עסקיות חדשות. כדי להשיג ניטרליות אקלימית עד שנת 2030, עלינו ליישר קו בנושא המטרות והמאמצים שלנו ולעבוד ביחד.</a:t>
            </a:r>
          </a:p>
        </p:txBody>
      </p:sp>
      <p:sp>
        <p:nvSpPr>
          <p:cNvPr id="9" name="ZoneTexte 8">
            <a:extLst>
              <a:ext uri="{FF2B5EF4-FFF2-40B4-BE49-F238E27FC236}">
                <a16:creationId xmlns:a16="http://schemas.microsoft.com/office/drawing/2014/main" id="{1C42EB9A-FB4C-F661-B011-2D75940B1AC2}"/>
              </a:ext>
            </a:extLst>
          </p:cNvPr>
          <p:cNvSpPr txBox="1"/>
          <p:nvPr/>
        </p:nvSpPr>
        <p:spPr>
          <a:xfrm>
            <a:off x="333342" y="3925609"/>
            <a:ext cx="564777" cy="1323439"/>
          </a:xfrm>
          <a:prstGeom prst="rect">
            <a:avLst/>
          </a:prstGeom>
          <a:noFill/>
        </p:spPr>
        <p:txBody>
          <a:bodyPr wrap="square" rtlCol="0">
            <a:spAutoFit/>
          </a:bodyPr>
          <a:lstStyle/>
          <a:p>
            <a:pPr algn="r" rtl="1"/>
            <a:r>
              <a:rPr lang="he" sz="8000" b="0" i="0" u="none" baseline="0">
                <a:solidFill>
                  <a:schemeClr val="bg1"/>
                </a:solidFill>
              </a:rPr>
              <a:t>"</a:t>
            </a:r>
          </a:p>
        </p:txBody>
      </p:sp>
      <p:sp>
        <p:nvSpPr>
          <p:cNvPr id="2" name="TextBox 1">
            <a:extLst>
              <a:ext uri="{FF2B5EF4-FFF2-40B4-BE49-F238E27FC236}">
                <a16:creationId xmlns:a16="http://schemas.microsoft.com/office/drawing/2014/main" id="{AE306DF4-C9B3-6D3E-54DE-A909F5DDFF6F}"/>
              </a:ext>
            </a:extLst>
          </p:cNvPr>
          <p:cNvSpPr txBox="1"/>
          <p:nvPr/>
        </p:nvSpPr>
        <p:spPr>
          <a:xfrm>
            <a:off x="1158269" y="7091464"/>
            <a:ext cx="7761995" cy="254237"/>
          </a:xfrm>
          <a:prstGeom prst="rect">
            <a:avLst/>
          </a:prstGeom>
          <a:solidFill>
            <a:schemeClr val="bg1"/>
          </a:solidFill>
        </p:spPr>
        <p:txBody>
          <a:bodyPr wrap="square" rtlCol="0">
            <a:spAutoFit/>
          </a:bodyPr>
          <a:lstStyle/>
          <a:p>
            <a:pPr marL="0" marR="0" lvl="0" indent="0" algn="r" defTabSz="457200" rtl="1" eaLnBrk="1" fontAlgn="auto" latinLnBrk="0" hangingPunct="1">
              <a:lnSpc>
                <a:spcPct val="100000"/>
              </a:lnSpc>
              <a:spcBef>
                <a:spcPts val="0"/>
              </a:spcBef>
              <a:spcAft>
                <a:spcPts val="0"/>
              </a:spcAft>
              <a:buClrTx/>
              <a:buSzTx/>
              <a:buFontTx/>
              <a:buNone/>
              <a:tabLst/>
              <a:defRPr/>
            </a:pPr>
            <a:r>
              <a:rPr kumimoji="0" lang="he" sz="1052" b="0" i="0" u="none" strike="noStrike" kern="1200" cap="none" spc="0" normalizeH="0" baseline="0" dirty="0">
                <a:ln>
                  <a:noFill/>
                </a:ln>
                <a:solidFill>
                  <a:prstClr val="black"/>
                </a:solidFill>
                <a:effectLst/>
                <a:uLnTx/>
                <a:uFillTx/>
                <a:latin typeface="Arial" panose="020B0604020202020204"/>
                <a:ea typeface="+mn-ea"/>
                <a:cs typeface="+mn-cs"/>
              </a:rPr>
              <a:t>מיזם NetZeroCities קיבל מימון מתוכנית המחקר והחדשנות 2020</a:t>
            </a:r>
            <a:r>
              <a:rPr lang="en-US" sz="1052" dirty="0">
                <a:solidFill>
                  <a:prstClr val="black"/>
                </a:solidFill>
                <a:latin typeface="Arial" panose="020B0604020202020204"/>
              </a:rPr>
              <a:t>H</a:t>
            </a:r>
            <a:r>
              <a:rPr lang="he-IL" sz="1052" dirty="0">
                <a:solidFill>
                  <a:prstClr val="black"/>
                </a:solidFill>
                <a:latin typeface="Arial" panose="020B0604020202020204"/>
              </a:rPr>
              <a:t> </a:t>
            </a:r>
            <a:r>
              <a:rPr kumimoji="0" lang="he" sz="1052" b="0" i="0" u="none" strike="noStrike" kern="1200" cap="none" spc="0" normalizeH="0" baseline="0" dirty="0">
                <a:ln>
                  <a:noFill/>
                </a:ln>
                <a:solidFill>
                  <a:prstClr val="black"/>
                </a:solidFill>
                <a:effectLst/>
                <a:uLnTx/>
                <a:uFillTx/>
                <a:latin typeface="Arial" panose="020B0604020202020204"/>
                <a:ea typeface="+mn-ea"/>
                <a:cs typeface="+mn-cs"/>
              </a:rPr>
              <a:t>במסגרת מענק מס' 101036519.</a:t>
            </a:r>
            <a:endParaRPr kumimoji="0" lang="he" sz="1052" b="0" i="0" u="none" strike="noStrike" kern="1200" cap="none" spc="0" normalizeH="0" baseline="0" noProof="0" dirty="0">
              <a:ln>
                <a:noFill/>
              </a:ln>
              <a:solidFill>
                <a:prstClr val="black"/>
              </a:solidFill>
              <a:effectLst/>
              <a:uLnTx/>
              <a:uFillTx/>
              <a:latin typeface="Arial" panose="020B0604020202020204"/>
              <a:ea typeface="+mn-ea"/>
              <a:cs typeface="+mn-cs"/>
            </a:endParaRPr>
          </a:p>
        </p:txBody>
      </p:sp>
    </p:spTree>
    <p:extLst>
      <p:ext uri="{BB962C8B-B14F-4D97-AF65-F5344CB8AC3E}">
        <p14:creationId xmlns:p14="http://schemas.microsoft.com/office/powerpoint/2010/main" val="287724816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5CEEEBC-1E71-99DA-809A-C16A4025C890}"/>
              </a:ext>
            </a:extLst>
          </p:cNvPr>
          <p:cNvSpPr>
            <a:spLocks noGrp="1"/>
          </p:cNvSpPr>
          <p:nvPr>
            <p:ph type="ctrTitle"/>
          </p:nvPr>
        </p:nvSpPr>
        <p:spPr>
          <a:xfrm>
            <a:off x="599935" y="3033937"/>
            <a:ext cx="7729005" cy="636161"/>
          </a:xfrm>
        </p:spPr>
        <p:txBody>
          <a:bodyPr/>
          <a:lstStyle/>
          <a:p>
            <a:r>
              <a:rPr lang="en-GB" dirty="0"/>
              <a:t>HR/Croatian translation</a:t>
            </a:r>
          </a:p>
        </p:txBody>
      </p:sp>
    </p:spTree>
    <p:extLst>
      <p:ext uri="{BB962C8B-B14F-4D97-AF65-F5344CB8AC3E}">
        <p14:creationId xmlns:p14="http://schemas.microsoft.com/office/powerpoint/2010/main" val="153802584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re 6">
            <a:extLst>
              <a:ext uri="{FF2B5EF4-FFF2-40B4-BE49-F238E27FC236}">
                <a16:creationId xmlns:a16="http://schemas.microsoft.com/office/drawing/2014/main" id="{243D4A79-A79C-1F8F-E24D-DA565717CFDE}"/>
              </a:ext>
            </a:extLst>
          </p:cNvPr>
          <p:cNvSpPr>
            <a:spLocks noGrp="1"/>
          </p:cNvSpPr>
          <p:nvPr>
            <p:ph type="ctrTitle"/>
          </p:nvPr>
        </p:nvSpPr>
        <p:spPr>
          <a:xfrm>
            <a:off x="593492" y="142848"/>
            <a:ext cx="9111713" cy="664842"/>
          </a:xfrm>
        </p:spPr>
        <p:txBody>
          <a:bodyPr/>
          <a:lstStyle/>
          <a:p>
            <a:pPr algn="l" rtl="0"/>
            <a:r>
              <a:rPr lang="hr" sz="3200" b="1" i="0" u="none" baseline="0">
                <a:solidFill>
                  <a:srgbClr val="0D5364"/>
                </a:solidFill>
              </a:rPr>
              <a:t>Ulet u </a:t>
            </a:r>
            <a:r>
              <a:rPr lang="hr" sz="3200" b="1" i="0" u="none" baseline="0"/>
              <a:t>dizalu</a:t>
            </a:r>
          </a:p>
        </p:txBody>
      </p:sp>
      <p:sp>
        <p:nvSpPr>
          <p:cNvPr id="3" name="Espace réservé du contenu 2">
            <a:extLst>
              <a:ext uri="{FF2B5EF4-FFF2-40B4-BE49-F238E27FC236}">
                <a16:creationId xmlns:a16="http://schemas.microsoft.com/office/drawing/2014/main" id="{03D19ECB-687C-66CD-5642-18F0E5FB2B55}"/>
              </a:ext>
            </a:extLst>
          </p:cNvPr>
          <p:cNvSpPr>
            <a:spLocks noGrp="1"/>
          </p:cNvSpPr>
          <p:nvPr>
            <p:ph idx="1"/>
          </p:nvPr>
        </p:nvSpPr>
        <p:spPr>
          <a:xfrm>
            <a:off x="1158269" y="1112099"/>
            <a:ext cx="6265086" cy="4829155"/>
          </a:xfrm>
        </p:spPr>
        <p:txBody>
          <a:bodyPr numCol="1" spcCol="540000"/>
          <a:lstStyle/>
          <a:p>
            <a:pPr marL="0" indent="0" algn="just" rtl="0">
              <a:lnSpc>
                <a:spcPct val="107000"/>
              </a:lnSpc>
              <a:spcAft>
                <a:spcPts val="800"/>
              </a:spcAft>
              <a:buNone/>
            </a:pPr>
            <a:r>
              <a:rPr lang="hr" sz="1200" b="1" i="0" u="none" baseline="0" dirty="0">
                <a:effectLst/>
                <a:latin typeface="+mj-lt"/>
                <a:ea typeface="Calibri" panose="020F0502020204030204" pitchFamily="34" charset="0"/>
                <a:cs typeface="Times New Roman" panose="02020603050405020304" pitchFamily="18" charset="0"/>
              </a:rPr>
              <a:t>Klimatske promjene utječu na sve nas i promjena je neizbježna. Ne možemo samo pasivno promatrati i suočavati se s posljedicama. </a:t>
            </a:r>
            <a:r>
              <a:rPr lang="hr" sz="1200" b="1" i="0" u="none" baseline="0" dirty="0">
                <a:latin typeface="+mj-lt"/>
                <a:ea typeface="Calibri" panose="020F0502020204030204" pitchFamily="34" charset="0"/>
                <a:cs typeface="Times New Roman" panose="02020603050405020304" pitchFamily="18" charset="0"/>
              </a:rPr>
              <a:t>M</a:t>
            </a:r>
            <a:r>
              <a:rPr lang="hr" sz="1200" b="1" i="0" u="none" baseline="0" dirty="0">
                <a:effectLst/>
                <a:latin typeface="+mj-lt"/>
                <a:ea typeface="Calibri" panose="020F0502020204030204" pitchFamily="34" charset="0"/>
                <a:cs typeface="Times New Roman" panose="02020603050405020304" pitchFamily="18" charset="0"/>
              </a:rPr>
              <a:t>ožemo potaknuti promjene koje će nas spasiti i kojima ćemo stvoriti sigurnu i uspješnu budućnost za sve.</a:t>
            </a:r>
            <a:endParaRPr lang="hr" sz="1200" b="1" dirty="0">
              <a:effectLst/>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r>
              <a:rPr lang="hr" sz="1200" b="1" i="0" u="none" baseline="0" dirty="0">
                <a:effectLst/>
                <a:latin typeface="+mj-lt"/>
                <a:ea typeface="Calibri" panose="020F0502020204030204" pitchFamily="34" charset="0"/>
                <a:cs typeface="Times New Roman" panose="02020603050405020304" pitchFamily="18" charset="0"/>
              </a:rPr>
              <a:t>Znamo da tehničke inovacije neće biti dostatne. Trebamo promijeniti način na koji živimo i radimo.  Samo ćemo zajedničkim naporima ispuniti ovu zadaću. Uspjet ćemo ako radimo svi zajedno, surađujemo kao nikada do sad i zajedno se suočimo s ključnim izazovima koji su pred nama.</a:t>
            </a:r>
            <a:endParaRPr lang="hr" sz="1200" b="1" dirty="0">
              <a:effectLst/>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r>
              <a:rPr lang="hr" sz="1200" b="1" i="0" u="none" baseline="0" dirty="0">
                <a:effectLst/>
                <a:latin typeface="+mj-lt"/>
                <a:ea typeface="Calibri" panose="020F0502020204030204" pitchFamily="34" charset="0"/>
                <a:cs typeface="Times New Roman" panose="02020603050405020304" pitchFamily="18" charset="0"/>
              </a:rPr>
              <a:t>Pridruživanjem Misiji EU-a za gradove, surađivat ćemo s drugim ambicioznim gradovima i tako se pridružiti skupini prvih 100 gradova koji će do 2030. postići klimatsku neutralnost. Uz potporu Platforme Misije kojom upravlja konzorcij NetZeroCities, ubrzat ćemo ovu preobrazbu tako da ćemo tražiti nove načine rada i financirati naše zajedničke aktivnosti, rješavajući pritom teška pitanja zajedno sa stručnjacima i suradnicima. </a:t>
            </a:r>
            <a:endParaRPr lang="hr" sz="1200" b="1" dirty="0">
              <a:effectLst/>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r>
              <a:rPr lang="hr" sz="1200" b="1" i="0" u="none" baseline="0" dirty="0">
                <a:effectLst/>
                <a:latin typeface="+mj-lt"/>
                <a:ea typeface="Calibri" panose="020F0502020204030204" pitchFamily="34" charset="0"/>
                <a:cs typeface="Times New Roman" panose="02020603050405020304" pitchFamily="18" charset="0"/>
              </a:rPr>
              <a:t>Pokrenut ćemo snažnu međusektorsku radnu skupinu koja će voditi i zagovarati ovu promjenu, preispitujući našu ulogu i radikalno preoblikujući način na koji vodimo financije i nabavu te uspostavljamo suradnju. </a:t>
            </a:r>
          </a:p>
          <a:p>
            <a:pPr marL="0" indent="0" algn="just" rtl="0">
              <a:lnSpc>
                <a:spcPct val="107000"/>
              </a:lnSpc>
              <a:spcAft>
                <a:spcPts val="800"/>
              </a:spcAft>
              <a:buNone/>
            </a:pPr>
            <a:r>
              <a:rPr lang="hr" sz="1200" b="1" i="0" u="none" baseline="0" dirty="0">
                <a:latin typeface="+mj-lt"/>
                <a:ea typeface="Calibri" panose="020F0502020204030204" pitchFamily="34" charset="0"/>
                <a:cs typeface="Times New Roman" panose="02020603050405020304" pitchFamily="18" charset="0"/>
              </a:rPr>
              <a:t>Ovaj zajednički pothvat pomoći će nam izgraditi bolju budućnost za sve u našem gradu. Uz suočavanje s klimatskim promjenama, na bolje ćemo promijeniti i način na koji živimo i radimo, tako što ćemo poboljšati promet, zgrade, energetske sustave, naše zdravlje i šire.</a:t>
            </a:r>
            <a:r>
              <a:rPr lang="hr" sz="1200" b="1" i="0" u="none" baseline="0" dirty="0">
                <a:effectLst/>
                <a:latin typeface="+mj-lt"/>
                <a:ea typeface="Calibri" panose="020F0502020204030204" pitchFamily="34" charset="0"/>
                <a:cs typeface="Times New Roman" panose="02020603050405020304" pitchFamily="18" charset="0"/>
              </a:rPr>
              <a:t> Da bismo to postigli, udružit ćemo se dugoročno s poduzećima, građanima i lokalnim dionicima, umnožavajući broj sudionika koji s nama djeluju na ovom putu.</a:t>
            </a:r>
          </a:p>
          <a:p>
            <a:pPr marL="0" indent="0" algn="just" rtl="0">
              <a:lnSpc>
                <a:spcPct val="107000"/>
              </a:lnSpc>
              <a:spcAft>
                <a:spcPts val="800"/>
              </a:spcAft>
              <a:buNone/>
            </a:pPr>
            <a:endParaRPr lang="hr" sz="1200" b="1" dirty="0">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endParaRPr lang="hr" sz="1200" b="1" dirty="0">
              <a:latin typeface="+mj-lt"/>
              <a:ea typeface="Calibri" panose="020F0502020204030204" pitchFamily="34" charset="0"/>
              <a:cs typeface="Times New Roman" panose="02020603050405020304" pitchFamily="18" charset="0"/>
            </a:endParaRPr>
          </a:p>
        </p:txBody>
      </p:sp>
      <p:pic>
        <p:nvPicPr>
          <p:cNvPr id="10" name="Image 9">
            <a:extLst>
              <a:ext uri="{FF2B5EF4-FFF2-40B4-BE49-F238E27FC236}">
                <a16:creationId xmlns:a16="http://schemas.microsoft.com/office/drawing/2014/main" id="{DF907714-F33B-E7E5-92DE-ADAFDF3CF4C6}"/>
              </a:ext>
            </a:extLst>
          </p:cNvPr>
          <p:cNvPicPr>
            <a:picLocks noChangeAspect="1"/>
          </p:cNvPicPr>
          <p:nvPr/>
        </p:nvPicPr>
        <p:blipFill rotWithShape="1">
          <a:blip r:embed="rId2">
            <a:extLst>
              <a:ext uri="{28A0092B-C50C-407E-A947-70E740481C1C}">
                <a14:useLocalDpi xmlns:a14="http://schemas.microsoft.com/office/drawing/2010/main" val="0"/>
              </a:ext>
            </a:extLst>
          </a:blip>
          <a:srcRect b="15025"/>
          <a:stretch/>
        </p:blipFill>
        <p:spPr>
          <a:xfrm>
            <a:off x="7828288" y="4023834"/>
            <a:ext cx="3410513" cy="2898075"/>
          </a:xfrm>
          <a:prstGeom prst="rect">
            <a:avLst/>
          </a:prstGeom>
        </p:spPr>
      </p:pic>
      <p:sp>
        <p:nvSpPr>
          <p:cNvPr id="11" name="ZoneTexte 10">
            <a:extLst>
              <a:ext uri="{FF2B5EF4-FFF2-40B4-BE49-F238E27FC236}">
                <a16:creationId xmlns:a16="http://schemas.microsoft.com/office/drawing/2014/main" id="{2F8F1830-1156-559F-854A-01D629622690}"/>
              </a:ext>
            </a:extLst>
          </p:cNvPr>
          <p:cNvSpPr txBox="1"/>
          <p:nvPr/>
        </p:nvSpPr>
        <p:spPr>
          <a:xfrm>
            <a:off x="593492" y="825928"/>
            <a:ext cx="564777" cy="1631216"/>
          </a:xfrm>
          <a:prstGeom prst="rect">
            <a:avLst/>
          </a:prstGeom>
          <a:noFill/>
        </p:spPr>
        <p:txBody>
          <a:bodyPr wrap="square" rtlCol="0">
            <a:spAutoFit/>
          </a:bodyPr>
          <a:lstStyle/>
          <a:p>
            <a:pPr algn="l" rtl="0"/>
            <a:r>
              <a:rPr lang="hr" sz="10000" b="0" i="0" u="none" baseline="0" dirty="0">
                <a:solidFill>
                  <a:schemeClr val="bg1"/>
                </a:solidFill>
              </a:rPr>
              <a:t>"</a:t>
            </a:r>
          </a:p>
        </p:txBody>
      </p:sp>
      <p:sp>
        <p:nvSpPr>
          <p:cNvPr id="2" name="TextBox 1">
            <a:extLst>
              <a:ext uri="{FF2B5EF4-FFF2-40B4-BE49-F238E27FC236}">
                <a16:creationId xmlns:a16="http://schemas.microsoft.com/office/drawing/2014/main" id="{BD174913-544A-72B0-7827-D056AB12B2B6}"/>
              </a:ext>
            </a:extLst>
          </p:cNvPr>
          <p:cNvSpPr txBox="1"/>
          <p:nvPr/>
        </p:nvSpPr>
        <p:spPr>
          <a:xfrm>
            <a:off x="1158269" y="7091464"/>
            <a:ext cx="7761995" cy="254237"/>
          </a:xfrm>
          <a:prstGeom prst="rect">
            <a:avLst/>
          </a:prstGeom>
          <a:solidFill>
            <a:schemeClr val="bg1"/>
          </a:solid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hr" sz="1052" b="0" i="0" u="none" strike="noStrike" kern="1200" cap="none" spc="0" normalizeH="0" baseline="0">
                <a:ln>
                  <a:noFill/>
                </a:ln>
                <a:solidFill>
                  <a:prstClr val="black"/>
                </a:solidFill>
                <a:effectLst/>
                <a:uLnTx/>
                <a:uFillTx/>
                <a:latin typeface="Arial" panose="020B0604020202020204"/>
                <a:ea typeface="+mn-ea"/>
                <a:cs typeface="+mn-cs"/>
              </a:rPr>
              <a:t>NetZeroCities financiran je sredstvima iz Programa za istraživanje i inovacije Obzor 2020. prema ugovoru o dodjeli bespovratnih sredstava br. 101036519.</a:t>
            </a:r>
            <a:endParaRPr kumimoji="0" lang="hr" sz="1052" b="0" i="0" u="none" strike="noStrike" kern="1200" cap="none" spc="0" normalizeH="0" baseline="0" noProof="0" dirty="0">
              <a:ln>
                <a:noFill/>
              </a:ln>
              <a:solidFill>
                <a:prstClr val="black"/>
              </a:solidFill>
              <a:effectLst/>
              <a:uLnTx/>
              <a:uFillTx/>
              <a:latin typeface="Arial" panose="020B0604020202020204"/>
              <a:ea typeface="+mn-ea"/>
              <a:cs typeface="+mn-cs"/>
            </a:endParaRPr>
          </a:p>
        </p:txBody>
      </p:sp>
    </p:spTree>
    <p:extLst>
      <p:ext uri="{BB962C8B-B14F-4D97-AF65-F5344CB8AC3E}">
        <p14:creationId xmlns:p14="http://schemas.microsoft.com/office/powerpoint/2010/main" val="3550102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re 6">
            <a:extLst>
              <a:ext uri="{FF2B5EF4-FFF2-40B4-BE49-F238E27FC236}">
                <a16:creationId xmlns:a16="http://schemas.microsoft.com/office/drawing/2014/main" id="{243D4A79-A79C-1F8F-E24D-DA565717CFDE}"/>
              </a:ext>
            </a:extLst>
          </p:cNvPr>
          <p:cNvSpPr>
            <a:spLocks noGrp="1"/>
          </p:cNvSpPr>
          <p:nvPr>
            <p:ph type="ctrTitle"/>
          </p:nvPr>
        </p:nvSpPr>
        <p:spPr>
          <a:xfrm>
            <a:off x="333342" y="226635"/>
            <a:ext cx="9111713" cy="664842"/>
          </a:xfrm>
        </p:spPr>
        <p:txBody>
          <a:bodyPr/>
          <a:lstStyle/>
          <a:p>
            <a:pPr algn="l" rtl="0"/>
            <a:r>
              <a:rPr lang="hr" sz="3200" b="1" i="0" u="none" baseline="0"/>
              <a:t>Ulet u dizalu</a:t>
            </a:r>
          </a:p>
        </p:txBody>
      </p:sp>
      <p:sp>
        <p:nvSpPr>
          <p:cNvPr id="3" name="Espace réservé du contenu 2">
            <a:extLst>
              <a:ext uri="{FF2B5EF4-FFF2-40B4-BE49-F238E27FC236}">
                <a16:creationId xmlns:a16="http://schemas.microsoft.com/office/drawing/2014/main" id="{03D19ECB-687C-66CD-5642-18F0E5FB2B55}"/>
              </a:ext>
            </a:extLst>
          </p:cNvPr>
          <p:cNvSpPr>
            <a:spLocks noGrp="1"/>
          </p:cNvSpPr>
          <p:nvPr>
            <p:ph idx="1"/>
          </p:nvPr>
        </p:nvSpPr>
        <p:spPr>
          <a:xfrm>
            <a:off x="790502" y="1682234"/>
            <a:ext cx="3866842" cy="2127098"/>
          </a:xfrm>
        </p:spPr>
        <p:txBody>
          <a:bodyPr numCol="1" spcCol="540000"/>
          <a:lstStyle/>
          <a:p>
            <a:pPr marL="0" indent="0" algn="just" rtl="0">
              <a:lnSpc>
                <a:spcPct val="107000"/>
              </a:lnSpc>
              <a:spcAft>
                <a:spcPts val="800"/>
              </a:spcAft>
              <a:buNone/>
            </a:pPr>
            <a:r>
              <a:rPr lang="hr" sz="1400" b="1" i="0" u="sng" baseline="0" dirty="0">
                <a:effectLst/>
                <a:latin typeface="+mj-lt"/>
                <a:ea typeface="Calibri" panose="020F0502020204030204" pitchFamily="34" charset="0"/>
                <a:cs typeface="Times New Roman" panose="02020603050405020304" pitchFamily="18" charset="0"/>
              </a:rPr>
              <a:t>Građani</a:t>
            </a:r>
          </a:p>
          <a:p>
            <a:pPr marL="0" indent="0" algn="just" rtl="0">
              <a:lnSpc>
                <a:spcPct val="107000"/>
              </a:lnSpc>
              <a:spcAft>
                <a:spcPts val="800"/>
              </a:spcAft>
              <a:buNone/>
            </a:pPr>
            <a:r>
              <a:rPr lang="hr" sz="1200" b="1" i="0" u="none" baseline="0" dirty="0">
                <a:latin typeface="+mj-lt"/>
                <a:ea typeface="Calibri" panose="020F0502020204030204" pitchFamily="34" charset="0"/>
                <a:cs typeface="Times New Roman" panose="02020603050405020304" pitchFamily="18" charset="0"/>
              </a:rPr>
              <a:t>Pridruživanjem Misiji EU-a za gradove, naš grad može postati predvodnik klimatskog djelovanja. Provest ćemo tranziciju prema klimatskoj neutralnosti na uključiv način i nikoga nećemo zapostaviti. Radimo na izgradnji boljeg grada i na poboljšanju svakodnevnog života za sve u pogledu prometa, energije, zdravlja i šire. Trebamo Vas kako bi ova tranzicija bila uspješna! Savjetovat ćemo se s građanima kako bismo uključili njihove potrebe i zamisli tijekom cijelog postupka.</a:t>
            </a:r>
            <a:endParaRPr lang="hr" sz="1200" b="1" dirty="0">
              <a:effectLst/>
              <a:latin typeface="+mj-lt"/>
              <a:ea typeface="Calibri" panose="020F0502020204030204" pitchFamily="34" charset="0"/>
              <a:cs typeface="Times New Roman" panose="02020603050405020304" pitchFamily="18" charset="0"/>
            </a:endParaRPr>
          </a:p>
        </p:txBody>
      </p:sp>
      <p:sp>
        <p:nvSpPr>
          <p:cNvPr id="11" name="ZoneTexte 10">
            <a:extLst>
              <a:ext uri="{FF2B5EF4-FFF2-40B4-BE49-F238E27FC236}">
                <a16:creationId xmlns:a16="http://schemas.microsoft.com/office/drawing/2014/main" id="{2F8F1830-1156-559F-854A-01D629622690}"/>
              </a:ext>
            </a:extLst>
          </p:cNvPr>
          <p:cNvSpPr txBox="1"/>
          <p:nvPr/>
        </p:nvSpPr>
        <p:spPr>
          <a:xfrm>
            <a:off x="317572" y="1410754"/>
            <a:ext cx="564777" cy="1323439"/>
          </a:xfrm>
          <a:prstGeom prst="rect">
            <a:avLst/>
          </a:prstGeom>
          <a:noFill/>
        </p:spPr>
        <p:txBody>
          <a:bodyPr wrap="square" rtlCol="0">
            <a:spAutoFit/>
          </a:bodyPr>
          <a:lstStyle/>
          <a:p>
            <a:pPr algn="l" rtl="0"/>
            <a:r>
              <a:rPr lang="hr" sz="8000" b="0" i="0" u="none" baseline="0">
                <a:solidFill>
                  <a:schemeClr val="bg1"/>
                </a:solidFill>
              </a:rPr>
              <a:t>"</a:t>
            </a:r>
          </a:p>
        </p:txBody>
      </p:sp>
      <p:sp>
        <p:nvSpPr>
          <p:cNvPr id="4" name="Espace réservé du texte 10">
            <a:extLst>
              <a:ext uri="{FF2B5EF4-FFF2-40B4-BE49-F238E27FC236}">
                <a16:creationId xmlns:a16="http://schemas.microsoft.com/office/drawing/2014/main" id="{67F2D915-7D6D-CFB7-5D20-3CDB6BB445E1}"/>
              </a:ext>
            </a:extLst>
          </p:cNvPr>
          <p:cNvSpPr txBox="1">
            <a:spLocks/>
          </p:cNvSpPr>
          <p:nvPr/>
        </p:nvSpPr>
        <p:spPr>
          <a:xfrm>
            <a:off x="333342" y="907144"/>
            <a:ext cx="6770663" cy="423665"/>
          </a:xfrm>
          <a:prstGeom prst="rect">
            <a:avLst/>
          </a:prstGeom>
        </p:spPr>
        <p:txBody>
          <a:bodyPr/>
          <a:lstStyle>
            <a:lvl1pPr marL="251986" indent="-251986" algn="l" defTabSz="1007943" rtl="0" eaLnBrk="1" latinLnBrk="0" hangingPunct="1">
              <a:lnSpc>
                <a:spcPct val="90000"/>
              </a:lnSpc>
              <a:spcBef>
                <a:spcPts val="1102"/>
              </a:spcBef>
              <a:buFont typeface="Arial" panose="020B0604020202020204" pitchFamily="34" charset="0"/>
              <a:buChar char="•"/>
              <a:defRPr sz="3086" kern="1200">
                <a:solidFill>
                  <a:schemeClr val="tx1"/>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2646" kern="1200">
                <a:solidFill>
                  <a:schemeClr val="tx1"/>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2205" kern="1200">
                <a:solidFill>
                  <a:schemeClr val="tx1"/>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a:lstStyle>
          <a:p>
            <a:pPr marL="0" indent="0" algn="l" rtl="0">
              <a:buNone/>
            </a:pPr>
            <a:r>
              <a:rPr lang="hr" sz="2000" b="1" i="0" u="none" baseline="0">
                <a:solidFill>
                  <a:schemeClr val="accent4"/>
                </a:solidFill>
              </a:rPr>
              <a:t>Prilagodba Vašeg govora određenim vrstama publike</a:t>
            </a:r>
          </a:p>
        </p:txBody>
      </p:sp>
      <p:sp>
        <p:nvSpPr>
          <p:cNvPr id="5" name="Espace réservé du contenu 2">
            <a:extLst>
              <a:ext uri="{FF2B5EF4-FFF2-40B4-BE49-F238E27FC236}">
                <a16:creationId xmlns:a16="http://schemas.microsoft.com/office/drawing/2014/main" id="{A37ABC56-C5F1-2859-ADD0-E37DC8DE7831}"/>
              </a:ext>
            </a:extLst>
          </p:cNvPr>
          <p:cNvSpPr txBox="1">
            <a:spLocks/>
          </p:cNvSpPr>
          <p:nvPr/>
        </p:nvSpPr>
        <p:spPr>
          <a:xfrm>
            <a:off x="5213767" y="1619448"/>
            <a:ext cx="5031445" cy="4879675"/>
          </a:xfrm>
          <a:prstGeom prst="rect">
            <a:avLst/>
          </a:prstGeom>
        </p:spPr>
        <p:txBody>
          <a:bodyPr numCol="1" spcCol="540000"/>
          <a:lstStyle>
            <a:lvl1pPr marL="251986" indent="-251986" algn="l" defTabSz="1007943" rtl="0" eaLnBrk="1" latinLnBrk="0" hangingPunct="1">
              <a:lnSpc>
                <a:spcPct val="90000"/>
              </a:lnSpc>
              <a:spcBef>
                <a:spcPts val="1102"/>
              </a:spcBef>
              <a:buFont typeface="Arial" panose="020B0604020202020204" pitchFamily="34" charset="0"/>
              <a:buChar char="•"/>
              <a:defRPr sz="2000" kern="1200">
                <a:solidFill>
                  <a:schemeClr val="tx2"/>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1800" kern="1200">
                <a:solidFill>
                  <a:schemeClr val="tx2"/>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1600" kern="1200">
                <a:solidFill>
                  <a:schemeClr val="tx2"/>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400" kern="1200">
                <a:solidFill>
                  <a:schemeClr val="tx2"/>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200" kern="1200">
                <a:solidFill>
                  <a:schemeClr val="tx2"/>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a:lstStyle>
          <a:p>
            <a:pPr marL="0" indent="0" algn="just" rtl="0">
              <a:lnSpc>
                <a:spcPct val="107000"/>
              </a:lnSpc>
              <a:spcAft>
                <a:spcPts val="800"/>
              </a:spcAft>
              <a:buFont typeface="Arial" panose="020B0604020202020204" pitchFamily="34" charset="0"/>
              <a:buNone/>
            </a:pPr>
            <a:r>
              <a:rPr lang="hr" sz="1400" b="1" i="0" u="sng" baseline="0">
                <a:latin typeface="+mj-lt"/>
                <a:ea typeface="Calibri" panose="020F0502020204030204" pitchFamily="34" charset="0"/>
                <a:cs typeface="Times New Roman" panose="02020603050405020304" pitchFamily="18" charset="0"/>
              </a:rPr>
              <a:t>Izabrani dužnosnici i voditelji odjela u Vašem gradu</a:t>
            </a:r>
          </a:p>
          <a:p>
            <a:pPr marL="0" indent="0" algn="just" rtl="0">
              <a:lnSpc>
                <a:spcPct val="107000"/>
              </a:lnSpc>
              <a:spcAft>
                <a:spcPts val="600"/>
              </a:spcAft>
              <a:buFont typeface="Arial" panose="020B0604020202020204" pitchFamily="34" charset="0"/>
              <a:buNone/>
            </a:pPr>
            <a:r>
              <a:rPr lang="hr" sz="1200" b="1" i="0" u="sng" baseline="0">
                <a:latin typeface="+mj-lt"/>
                <a:ea typeface="Calibri" panose="020F0502020204030204" pitchFamily="34" charset="0"/>
                <a:cs typeface="Times New Roman" panose="02020603050405020304" pitchFamily="18" charset="0"/>
              </a:rPr>
              <a:t>Izabrani dužnosnici</a:t>
            </a:r>
            <a:endParaRPr lang="hr" sz="1200" b="1" u="sng">
              <a:latin typeface="+mj-lt"/>
              <a:ea typeface="Calibri" panose="020F0502020204030204" pitchFamily="34" charset="0"/>
              <a:cs typeface="Times New Roman" panose="02020603050405020304" pitchFamily="18" charset="0"/>
            </a:endParaRPr>
          </a:p>
          <a:p>
            <a:pPr marL="0" indent="0" algn="just" rtl="0">
              <a:lnSpc>
                <a:spcPct val="107000"/>
              </a:lnSpc>
              <a:spcBef>
                <a:spcPts val="600"/>
              </a:spcBef>
              <a:spcAft>
                <a:spcPts val="800"/>
              </a:spcAft>
              <a:buFont typeface="Arial" panose="020B0604020202020204" pitchFamily="34" charset="0"/>
              <a:buNone/>
            </a:pPr>
            <a:r>
              <a:rPr lang="hr" sz="1200" b="1" i="0" u="none" baseline="0">
                <a:latin typeface="+mj-lt"/>
                <a:ea typeface="Calibri" panose="020F0502020204030204" pitchFamily="34" charset="0"/>
                <a:cs typeface="Times New Roman" panose="02020603050405020304" pitchFamily="18" charset="0"/>
              </a:rPr>
              <a:t>Pridruživanjem Misiji EU-a za gradove, naš grad može se pridružiti europskim predvodnicima u klimatskom djelovanju. Dio smo ambicioznog transformativnog pokreta gradova, koji pokazuju put prema uključivoj, uspješnoj, klimatski otpornoj i održivoj budućnosti. Tako ćemo pomoći našem gradu da postane klimatski neutralan na integriran i uključiv način, ponovno se povezujući s građanima i uključujući privatni sektor. Sudjelovanje u Misiji otvorit će nam mogućnosti financiranja i ulaganja, što će potaknuti pravednu tranziciju koja će koristiti i klimatskoj i društvenoj koheziji. </a:t>
            </a:r>
          </a:p>
          <a:p>
            <a:pPr marL="0" indent="0" algn="just" rtl="0">
              <a:lnSpc>
                <a:spcPct val="107000"/>
              </a:lnSpc>
              <a:spcAft>
                <a:spcPts val="600"/>
              </a:spcAft>
              <a:buFont typeface="Arial" panose="020B0604020202020204" pitchFamily="34" charset="0"/>
              <a:buNone/>
            </a:pPr>
            <a:r>
              <a:rPr lang="hr" sz="1200" b="1" i="0" u="sng" baseline="0">
                <a:latin typeface="+mj-lt"/>
                <a:ea typeface="Calibri" panose="020F0502020204030204" pitchFamily="34" charset="0"/>
                <a:cs typeface="Times New Roman" panose="02020603050405020304" pitchFamily="18" charset="0"/>
              </a:rPr>
              <a:t>Voditelji odjela</a:t>
            </a:r>
            <a:endParaRPr lang="hr" sz="1200" b="1" u="sng">
              <a:latin typeface="+mj-lt"/>
              <a:ea typeface="Calibri" panose="020F0502020204030204" pitchFamily="34" charset="0"/>
              <a:cs typeface="Times New Roman" panose="02020603050405020304" pitchFamily="18" charset="0"/>
            </a:endParaRPr>
          </a:p>
          <a:p>
            <a:pPr marL="0" indent="0" algn="just" rtl="0">
              <a:lnSpc>
                <a:spcPct val="107000"/>
              </a:lnSpc>
              <a:spcBef>
                <a:spcPts val="600"/>
              </a:spcBef>
              <a:spcAft>
                <a:spcPts val="800"/>
              </a:spcAft>
              <a:buFont typeface="Arial" panose="020B0604020202020204" pitchFamily="34" charset="0"/>
              <a:buNone/>
            </a:pPr>
            <a:r>
              <a:rPr lang="hr" sz="1200" b="1" i="0" u="none" baseline="0">
                <a:latin typeface="+mj-lt"/>
                <a:ea typeface="Calibri" panose="020F0502020204030204" pitchFamily="34" charset="0"/>
                <a:cs typeface="Times New Roman" panose="02020603050405020304" pitchFamily="18" charset="0"/>
              </a:rPr>
              <a:t>Pridruživanjem Misiji EU-a za gradove, naš grad može se pridružiti europskim predvodnicima u klimatskom djelovanju. Uz potporu konzorcija NetZeroCities, dobit ćemo pristup stručnim znanjima i alatima uz pomoć kojih ćemo moći sustavno djelovati protiv klimatskih promjena. Tako ćemo potaknuti suradnju i razmjenu među odjelima te ubrzati tranziciju prema klimatskoj neutralnosti. To je i prilika da se nauči od drugih gradova, da se dijeli znanje te da se zajedno brže djeluje.</a:t>
            </a:r>
          </a:p>
        </p:txBody>
      </p:sp>
      <p:sp>
        <p:nvSpPr>
          <p:cNvPr id="6" name="ZoneTexte 5">
            <a:extLst>
              <a:ext uri="{FF2B5EF4-FFF2-40B4-BE49-F238E27FC236}">
                <a16:creationId xmlns:a16="http://schemas.microsoft.com/office/drawing/2014/main" id="{D4BBBBED-DA40-14C9-116C-00AC9CC5EB13}"/>
              </a:ext>
            </a:extLst>
          </p:cNvPr>
          <p:cNvSpPr txBox="1"/>
          <p:nvPr/>
        </p:nvSpPr>
        <p:spPr>
          <a:xfrm>
            <a:off x="4781547" y="1336644"/>
            <a:ext cx="632502" cy="1323439"/>
          </a:xfrm>
          <a:prstGeom prst="rect">
            <a:avLst/>
          </a:prstGeom>
          <a:noFill/>
        </p:spPr>
        <p:txBody>
          <a:bodyPr wrap="square" rtlCol="0">
            <a:spAutoFit/>
          </a:bodyPr>
          <a:lstStyle/>
          <a:p>
            <a:pPr algn="l" rtl="0"/>
            <a:r>
              <a:rPr lang="hr" sz="8000" b="0" i="0" u="none" baseline="0">
                <a:solidFill>
                  <a:schemeClr val="bg1"/>
                </a:solidFill>
              </a:rPr>
              <a:t>"</a:t>
            </a:r>
          </a:p>
        </p:txBody>
      </p:sp>
      <p:sp>
        <p:nvSpPr>
          <p:cNvPr id="8" name="Espace réservé du contenu 2">
            <a:extLst>
              <a:ext uri="{FF2B5EF4-FFF2-40B4-BE49-F238E27FC236}">
                <a16:creationId xmlns:a16="http://schemas.microsoft.com/office/drawing/2014/main" id="{C8BDB3A0-A44C-FA08-1C0A-F226C0B296B5}"/>
              </a:ext>
            </a:extLst>
          </p:cNvPr>
          <p:cNvSpPr txBox="1">
            <a:spLocks/>
          </p:cNvSpPr>
          <p:nvPr/>
        </p:nvSpPr>
        <p:spPr>
          <a:xfrm>
            <a:off x="790502" y="4170589"/>
            <a:ext cx="3866842" cy="1906629"/>
          </a:xfrm>
          <a:prstGeom prst="rect">
            <a:avLst/>
          </a:prstGeom>
        </p:spPr>
        <p:txBody>
          <a:bodyPr numCol="1" spcCol="540000"/>
          <a:lstStyle>
            <a:lvl1pPr marL="251986" indent="-251986" algn="l" defTabSz="1007943" rtl="0" eaLnBrk="1" latinLnBrk="0" hangingPunct="1">
              <a:lnSpc>
                <a:spcPct val="90000"/>
              </a:lnSpc>
              <a:spcBef>
                <a:spcPts val="1102"/>
              </a:spcBef>
              <a:buFont typeface="Arial" panose="020B0604020202020204" pitchFamily="34" charset="0"/>
              <a:buChar char="•"/>
              <a:defRPr sz="2000" kern="1200">
                <a:solidFill>
                  <a:schemeClr val="tx2"/>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1800" kern="1200">
                <a:solidFill>
                  <a:schemeClr val="tx2"/>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1600" kern="1200">
                <a:solidFill>
                  <a:schemeClr val="tx2"/>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400" kern="1200">
                <a:solidFill>
                  <a:schemeClr val="tx2"/>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200" kern="1200">
                <a:solidFill>
                  <a:schemeClr val="tx2"/>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a:lstStyle>
          <a:p>
            <a:pPr marL="0" indent="0" algn="just" rtl="0">
              <a:lnSpc>
                <a:spcPct val="107000"/>
              </a:lnSpc>
              <a:spcAft>
                <a:spcPts val="800"/>
              </a:spcAft>
              <a:buFont typeface="Arial" panose="020B0604020202020204" pitchFamily="34" charset="0"/>
              <a:buNone/>
            </a:pPr>
            <a:r>
              <a:rPr lang="hr" sz="1400" b="1" i="0" u="sng" baseline="0">
                <a:latin typeface="+mj-lt"/>
                <a:ea typeface="Calibri" panose="020F0502020204030204" pitchFamily="34" charset="0"/>
                <a:cs typeface="Times New Roman" panose="02020603050405020304" pitchFamily="18" charset="0"/>
              </a:rPr>
              <a:t>Privatni sektor</a:t>
            </a:r>
            <a:endParaRPr lang="hr" sz="1400" b="1" u="sng">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Font typeface="Arial" panose="020B0604020202020204" pitchFamily="34" charset="0"/>
              <a:buNone/>
            </a:pPr>
            <a:r>
              <a:rPr lang="hr" sz="1200" b="1" i="0" u="none" baseline="0">
                <a:latin typeface="+mj-lt"/>
                <a:ea typeface="Calibri" panose="020F0502020204030204" pitchFamily="34" charset="0"/>
                <a:cs typeface="Times New Roman" panose="02020603050405020304" pitchFamily="18" charset="0"/>
              </a:rPr>
              <a:t>Pridruživanjem Misiji EU-a za gradove, naš grad može postati predvodnik klimatskog djelovanja. Budite predvodnik: imate moć doprinijeti izgradnji budućnosti gradova i otvoriti nove poslovne mogućnosti. Da bi se postigla klimatska neutralnost do 2030., trebamo uskladiti naše ciljeve i napore te surađivati.</a:t>
            </a:r>
          </a:p>
        </p:txBody>
      </p:sp>
      <p:sp>
        <p:nvSpPr>
          <p:cNvPr id="9" name="ZoneTexte 8">
            <a:extLst>
              <a:ext uri="{FF2B5EF4-FFF2-40B4-BE49-F238E27FC236}">
                <a16:creationId xmlns:a16="http://schemas.microsoft.com/office/drawing/2014/main" id="{1C42EB9A-FB4C-F661-B011-2D75940B1AC2}"/>
              </a:ext>
            </a:extLst>
          </p:cNvPr>
          <p:cNvSpPr txBox="1"/>
          <p:nvPr/>
        </p:nvSpPr>
        <p:spPr>
          <a:xfrm>
            <a:off x="333342" y="3925609"/>
            <a:ext cx="564777" cy="1323439"/>
          </a:xfrm>
          <a:prstGeom prst="rect">
            <a:avLst/>
          </a:prstGeom>
          <a:noFill/>
        </p:spPr>
        <p:txBody>
          <a:bodyPr wrap="square" rtlCol="0">
            <a:spAutoFit/>
          </a:bodyPr>
          <a:lstStyle/>
          <a:p>
            <a:pPr algn="l" rtl="0"/>
            <a:r>
              <a:rPr lang="hr" sz="8000" b="0" i="0" u="none" baseline="0">
                <a:solidFill>
                  <a:schemeClr val="bg1"/>
                </a:solidFill>
              </a:rPr>
              <a:t>"</a:t>
            </a:r>
          </a:p>
        </p:txBody>
      </p:sp>
      <p:sp>
        <p:nvSpPr>
          <p:cNvPr id="2" name="TextBox 1">
            <a:extLst>
              <a:ext uri="{FF2B5EF4-FFF2-40B4-BE49-F238E27FC236}">
                <a16:creationId xmlns:a16="http://schemas.microsoft.com/office/drawing/2014/main" id="{AE306DF4-C9B3-6D3E-54DE-A909F5DDFF6F}"/>
              </a:ext>
            </a:extLst>
          </p:cNvPr>
          <p:cNvSpPr txBox="1"/>
          <p:nvPr/>
        </p:nvSpPr>
        <p:spPr>
          <a:xfrm>
            <a:off x="1158269" y="7091464"/>
            <a:ext cx="7761995" cy="254237"/>
          </a:xfrm>
          <a:prstGeom prst="rect">
            <a:avLst/>
          </a:prstGeom>
          <a:solidFill>
            <a:schemeClr val="bg1"/>
          </a:solid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hr" sz="1052" b="0" i="0" u="none" strike="noStrike" kern="1200" cap="none" spc="0" normalizeH="0" baseline="0">
                <a:ln>
                  <a:noFill/>
                </a:ln>
                <a:solidFill>
                  <a:prstClr val="black"/>
                </a:solidFill>
                <a:effectLst/>
                <a:uLnTx/>
                <a:uFillTx/>
                <a:latin typeface="Arial" panose="020B0604020202020204"/>
                <a:ea typeface="+mn-ea"/>
                <a:cs typeface="+mn-cs"/>
              </a:rPr>
              <a:t>NetZeroCities financiran je sredstvima iz Programa za istraživanje i inovacije Obzor 2020. prema ugovoru o dodjeli bespovratnih sredstava br. 101036519.</a:t>
            </a:r>
            <a:endParaRPr kumimoji="0" lang="hr" sz="1052" b="0" i="0" u="none" strike="noStrike" kern="1200" cap="none" spc="0" normalizeH="0" baseline="0" noProof="0" dirty="0">
              <a:ln>
                <a:noFill/>
              </a:ln>
              <a:solidFill>
                <a:prstClr val="black"/>
              </a:solidFill>
              <a:effectLst/>
              <a:uLnTx/>
              <a:uFillTx/>
              <a:latin typeface="Arial" panose="020B0604020202020204"/>
              <a:ea typeface="+mn-ea"/>
              <a:cs typeface="+mn-cs"/>
            </a:endParaRPr>
          </a:p>
        </p:txBody>
      </p:sp>
    </p:spTree>
    <p:extLst>
      <p:ext uri="{BB962C8B-B14F-4D97-AF65-F5344CB8AC3E}">
        <p14:creationId xmlns:p14="http://schemas.microsoft.com/office/powerpoint/2010/main" val="311727614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5CEEEBC-1E71-99DA-809A-C16A4025C890}"/>
              </a:ext>
            </a:extLst>
          </p:cNvPr>
          <p:cNvSpPr>
            <a:spLocks noGrp="1"/>
          </p:cNvSpPr>
          <p:nvPr>
            <p:ph type="ctrTitle"/>
          </p:nvPr>
        </p:nvSpPr>
        <p:spPr>
          <a:xfrm>
            <a:off x="599935" y="3033937"/>
            <a:ext cx="7729005" cy="636161"/>
          </a:xfrm>
        </p:spPr>
        <p:txBody>
          <a:bodyPr/>
          <a:lstStyle/>
          <a:p>
            <a:r>
              <a:rPr lang="en-GB" dirty="0"/>
              <a:t>HU/Hungarian translation</a:t>
            </a:r>
          </a:p>
        </p:txBody>
      </p:sp>
    </p:spTree>
    <p:extLst>
      <p:ext uri="{BB962C8B-B14F-4D97-AF65-F5344CB8AC3E}">
        <p14:creationId xmlns:p14="http://schemas.microsoft.com/office/powerpoint/2010/main" val="223333073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re 6">
            <a:extLst>
              <a:ext uri="{FF2B5EF4-FFF2-40B4-BE49-F238E27FC236}">
                <a16:creationId xmlns:a16="http://schemas.microsoft.com/office/drawing/2014/main" id="{243D4A79-A79C-1F8F-E24D-DA565717CFDE}"/>
              </a:ext>
            </a:extLst>
          </p:cNvPr>
          <p:cNvSpPr>
            <a:spLocks noGrp="1"/>
          </p:cNvSpPr>
          <p:nvPr>
            <p:ph type="ctrTitle"/>
          </p:nvPr>
        </p:nvSpPr>
        <p:spPr>
          <a:xfrm>
            <a:off x="593492" y="142848"/>
            <a:ext cx="9111713" cy="664842"/>
          </a:xfrm>
        </p:spPr>
        <p:txBody>
          <a:bodyPr/>
          <a:lstStyle/>
          <a:p>
            <a:pPr algn="l" rtl="0"/>
            <a:r>
              <a:rPr lang="hu" sz="3200" b="1" i="0" u="none" baseline="0">
                <a:solidFill>
                  <a:srgbClr val="0D5364"/>
                </a:solidFill>
              </a:rPr>
              <a:t>Elevator pitch </a:t>
            </a:r>
            <a:r>
              <a:rPr lang="hu" sz="3200" b="1" i="0" u="none" baseline="0"/>
              <a:t>technika</a:t>
            </a:r>
          </a:p>
        </p:txBody>
      </p:sp>
      <p:sp>
        <p:nvSpPr>
          <p:cNvPr id="3" name="Espace réservé du contenu 2">
            <a:extLst>
              <a:ext uri="{FF2B5EF4-FFF2-40B4-BE49-F238E27FC236}">
                <a16:creationId xmlns:a16="http://schemas.microsoft.com/office/drawing/2014/main" id="{03D19ECB-687C-66CD-5642-18F0E5FB2B55}"/>
              </a:ext>
            </a:extLst>
          </p:cNvPr>
          <p:cNvSpPr>
            <a:spLocks noGrp="1"/>
          </p:cNvSpPr>
          <p:nvPr>
            <p:ph idx="1"/>
          </p:nvPr>
        </p:nvSpPr>
        <p:spPr>
          <a:xfrm>
            <a:off x="1158269" y="1266845"/>
            <a:ext cx="6265086" cy="4829155"/>
          </a:xfrm>
        </p:spPr>
        <p:txBody>
          <a:bodyPr numCol="1" spcCol="540000"/>
          <a:lstStyle/>
          <a:p>
            <a:pPr marL="0" indent="0" algn="just" rtl="0">
              <a:lnSpc>
                <a:spcPct val="107000"/>
              </a:lnSpc>
              <a:spcAft>
                <a:spcPts val="800"/>
              </a:spcAft>
              <a:buNone/>
            </a:pPr>
            <a:r>
              <a:rPr lang="hu" sz="1100" b="1" i="0" u="none" baseline="0" dirty="0">
                <a:effectLst/>
                <a:latin typeface="+mj-lt"/>
                <a:ea typeface="Calibri" panose="020F0502020204030204" pitchFamily="34" charset="0"/>
                <a:cs typeface="Times New Roman" panose="02020603050405020304" pitchFamily="18" charset="0"/>
              </a:rPr>
              <a:t>Az éghajlatváltozás mindannyiunkat érint, és a változás elkerülhetetlen. A passzív viselkedés és csupán a következmények kezelése nem járható út. Olyan változást mozdíthatunk elő, amely megment minket, és biztonságos és virágzó jövőt teremt mindenki számára.</a:t>
            </a:r>
            <a:endParaRPr lang="hu" sz="1100" b="1" dirty="0">
              <a:effectLst/>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r>
              <a:rPr lang="hu" sz="1100" b="1" i="0" u="none" baseline="0" dirty="0">
                <a:effectLst/>
                <a:latin typeface="+mj-lt"/>
                <a:ea typeface="Calibri" panose="020F0502020204030204" pitchFamily="34" charset="0"/>
                <a:cs typeface="Times New Roman" panose="02020603050405020304" pitchFamily="18" charset="0"/>
              </a:rPr>
              <a:t>Tisztában vagyunk azzal, hogy önmagukban a technikai újítások nem lesznek elegendőek. Át kell alakítanunk az életformánkat és a munkamódszereinket.  Csak közös erőfeszítéssel lehet megfelelni a feladatnak. Csakis akkor járunk majd sikerrel, ha a korunk főbb kihívásainak megoldása érdekében összefogunk, példátlan együttműködést tanúsítunk, és közös erőfeszítéseket teszünk.</a:t>
            </a:r>
            <a:endParaRPr lang="hu" sz="1100" b="1" dirty="0">
              <a:effectLst/>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r>
              <a:rPr lang="hu" sz="1100" b="1" i="0" u="none" baseline="0" dirty="0">
                <a:effectLst/>
                <a:latin typeface="+mj-lt"/>
                <a:ea typeface="Calibri" panose="020F0502020204030204" pitchFamily="34" charset="0"/>
                <a:cs typeface="Times New Roman" panose="02020603050405020304" pitchFamily="18" charset="0"/>
              </a:rPr>
              <a:t>A Klímasemleges és intelligens városok uniós küldetéshez való csatlakozással más ambiciózus európai városokkal karöltve arra törekszünk, hogy 2030-ra az első 100 olyan város közé kerüljünk, amely eléri az klímasemlegességet. A NetZeroCities projekt által kezelt küldetési platform támogatásával felgyorsítjuk ezt az átalakulást azáltal, hogy új munkamódszereket tesztelünk, és finanszírozzuk kollektív fellépésünket, valamint szakértők és partnerek segítségével választ adunk a nehéz kérdésekre. </a:t>
            </a:r>
            <a:endParaRPr lang="hu" sz="1100" b="1" dirty="0">
              <a:effectLst/>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r>
              <a:rPr lang="hu" sz="1100" b="1" i="0" u="none" baseline="0" dirty="0">
                <a:effectLst/>
                <a:latin typeface="+mj-lt"/>
                <a:ea typeface="Calibri" panose="020F0502020204030204" pitchFamily="34" charset="0"/>
                <a:cs typeface="Times New Roman" panose="02020603050405020304" pitchFamily="18" charset="0"/>
              </a:rPr>
              <a:t>Erős ágazatközi csapatot fogunk mozgósítani ezen változás irányítására és támogatására, újragondolva szerepünket és gyökeresen átformálva a finanszírozási, beszerzési és együttműködési módszereinket. </a:t>
            </a:r>
          </a:p>
          <a:p>
            <a:pPr marL="0" indent="0" algn="just" rtl="0">
              <a:lnSpc>
                <a:spcPct val="107000"/>
              </a:lnSpc>
              <a:spcAft>
                <a:spcPts val="800"/>
              </a:spcAft>
              <a:buNone/>
            </a:pPr>
            <a:r>
              <a:rPr lang="hu" sz="1100" b="1" i="0" u="none" baseline="0" dirty="0">
                <a:latin typeface="+mj-lt"/>
                <a:ea typeface="Calibri" panose="020F0502020204030204" pitchFamily="34" charset="0"/>
                <a:cs typeface="Times New Roman" panose="02020603050405020304" pitchFamily="18" charset="0"/>
              </a:rPr>
              <a:t>Ez a kollektív vállalkozás segíteni fog abban, hogy egy szebb jövőt építsünk városunk minden lakója számára. Az éghajlaton túl – többek között a közlekedés, az épületek, az energiarendszerek és egészségünk javításával – pozitív hatással lesz életmódunkra és munkamódszereinkre.</a:t>
            </a:r>
            <a:r>
              <a:rPr lang="hu" sz="1100" b="1" i="0" u="none" baseline="0" dirty="0">
                <a:effectLst/>
                <a:latin typeface="+mj-lt"/>
                <a:ea typeface="Calibri" panose="020F0502020204030204" pitchFamily="34" charset="0"/>
                <a:cs typeface="Times New Roman" panose="02020603050405020304" pitchFamily="18" charset="0"/>
              </a:rPr>
              <a:t> Ennek elérése céljából hosszú távú partnerségre lépünk a vállalkozásokkal, a polgárokkal és a helyi szereplőkkel, megsokszorozva a velünk együttműködők számát.</a:t>
            </a:r>
          </a:p>
          <a:p>
            <a:pPr marL="0" indent="0" algn="just" rtl="0">
              <a:lnSpc>
                <a:spcPct val="107000"/>
              </a:lnSpc>
              <a:spcAft>
                <a:spcPts val="800"/>
              </a:spcAft>
              <a:buNone/>
            </a:pPr>
            <a:endParaRPr lang="hu" sz="1100" b="1" dirty="0">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endParaRPr lang="hu" sz="1100" b="1" dirty="0">
              <a:latin typeface="+mj-lt"/>
              <a:ea typeface="Calibri" panose="020F0502020204030204" pitchFamily="34" charset="0"/>
              <a:cs typeface="Times New Roman" panose="02020603050405020304" pitchFamily="18" charset="0"/>
            </a:endParaRPr>
          </a:p>
        </p:txBody>
      </p:sp>
      <p:pic>
        <p:nvPicPr>
          <p:cNvPr id="10" name="Image 9">
            <a:extLst>
              <a:ext uri="{FF2B5EF4-FFF2-40B4-BE49-F238E27FC236}">
                <a16:creationId xmlns:a16="http://schemas.microsoft.com/office/drawing/2014/main" id="{DF907714-F33B-E7E5-92DE-ADAFDF3CF4C6}"/>
              </a:ext>
            </a:extLst>
          </p:cNvPr>
          <p:cNvPicPr>
            <a:picLocks noChangeAspect="1"/>
          </p:cNvPicPr>
          <p:nvPr/>
        </p:nvPicPr>
        <p:blipFill rotWithShape="1">
          <a:blip r:embed="rId2">
            <a:extLst>
              <a:ext uri="{28A0092B-C50C-407E-A947-70E740481C1C}">
                <a14:useLocalDpi xmlns:a14="http://schemas.microsoft.com/office/drawing/2010/main" val="0"/>
              </a:ext>
            </a:extLst>
          </a:blip>
          <a:srcRect b="15025"/>
          <a:stretch/>
        </p:blipFill>
        <p:spPr>
          <a:xfrm>
            <a:off x="7828288" y="4023834"/>
            <a:ext cx="3410513" cy="2898075"/>
          </a:xfrm>
          <a:prstGeom prst="rect">
            <a:avLst/>
          </a:prstGeom>
        </p:spPr>
      </p:pic>
      <p:sp>
        <p:nvSpPr>
          <p:cNvPr id="11" name="ZoneTexte 10">
            <a:extLst>
              <a:ext uri="{FF2B5EF4-FFF2-40B4-BE49-F238E27FC236}">
                <a16:creationId xmlns:a16="http://schemas.microsoft.com/office/drawing/2014/main" id="{2F8F1830-1156-559F-854A-01D629622690}"/>
              </a:ext>
            </a:extLst>
          </p:cNvPr>
          <p:cNvSpPr txBox="1"/>
          <p:nvPr/>
        </p:nvSpPr>
        <p:spPr>
          <a:xfrm>
            <a:off x="593492" y="938472"/>
            <a:ext cx="564777" cy="1631216"/>
          </a:xfrm>
          <a:prstGeom prst="rect">
            <a:avLst/>
          </a:prstGeom>
          <a:noFill/>
        </p:spPr>
        <p:txBody>
          <a:bodyPr wrap="square" rtlCol="0">
            <a:spAutoFit/>
          </a:bodyPr>
          <a:lstStyle/>
          <a:p>
            <a:pPr algn="l" rtl="0"/>
            <a:r>
              <a:rPr lang="hu" sz="10000" b="0" i="0" u="none" baseline="0">
                <a:solidFill>
                  <a:schemeClr val="bg1"/>
                </a:solidFill>
              </a:rPr>
              <a:t>"</a:t>
            </a:r>
          </a:p>
        </p:txBody>
      </p:sp>
      <p:sp>
        <p:nvSpPr>
          <p:cNvPr id="2" name="TextBox 1">
            <a:extLst>
              <a:ext uri="{FF2B5EF4-FFF2-40B4-BE49-F238E27FC236}">
                <a16:creationId xmlns:a16="http://schemas.microsoft.com/office/drawing/2014/main" id="{BD174913-544A-72B0-7827-D056AB12B2B6}"/>
              </a:ext>
            </a:extLst>
          </p:cNvPr>
          <p:cNvSpPr txBox="1"/>
          <p:nvPr/>
        </p:nvSpPr>
        <p:spPr>
          <a:xfrm>
            <a:off x="1158269" y="7091464"/>
            <a:ext cx="9230871" cy="254237"/>
          </a:xfrm>
          <a:prstGeom prst="rect">
            <a:avLst/>
          </a:prstGeom>
          <a:solidFill>
            <a:schemeClr val="bg1"/>
          </a:solid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hu" sz="1052" b="0" i="0" u="none" strike="noStrike" kern="1200" cap="none" spc="0" normalizeH="0" baseline="0" dirty="0">
                <a:ln>
                  <a:noFill/>
                </a:ln>
                <a:solidFill>
                  <a:prstClr val="black"/>
                </a:solidFill>
                <a:effectLst/>
                <a:uLnTx/>
                <a:uFillTx/>
                <a:latin typeface="Arial" panose="020B0604020202020204"/>
                <a:ea typeface="+mn-ea"/>
                <a:cs typeface="+mn-cs"/>
              </a:rPr>
              <a:t>A NetZeroCities projektet a Horizont 2020 kutatási és innovációs programja finanszírozta a 101036519. számú támogatási megállapodás keretében.</a:t>
            </a:r>
            <a:endParaRPr kumimoji="0" lang="hu" sz="1052" b="0" i="0" u="none" strike="noStrike" kern="1200" cap="none" spc="0" normalizeH="0" baseline="0" noProof="0" dirty="0">
              <a:ln>
                <a:noFill/>
              </a:ln>
              <a:solidFill>
                <a:prstClr val="black"/>
              </a:solidFill>
              <a:effectLst/>
              <a:uLnTx/>
              <a:uFillTx/>
              <a:latin typeface="Arial" panose="020B0604020202020204"/>
              <a:ea typeface="+mn-ea"/>
              <a:cs typeface="+mn-cs"/>
            </a:endParaRPr>
          </a:p>
        </p:txBody>
      </p:sp>
    </p:spTree>
    <p:extLst>
      <p:ext uri="{BB962C8B-B14F-4D97-AF65-F5344CB8AC3E}">
        <p14:creationId xmlns:p14="http://schemas.microsoft.com/office/powerpoint/2010/main" val="246602110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re 6">
            <a:extLst>
              <a:ext uri="{FF2B5EF4-FFF2-40B4-BE49-F238E27FC236}">
                <a16:creationId xmlns:a16="http://schemas.microsoft.com/office/drawing/2014/main" id="{243D4A79-A79C-1F8F-E24D-DA565717CFDE}"/>
              </a:ext>
            </a:extLst>
          </p:cNvPr>
          <p:cNvSpPr>
            <a:spLocks noGrp="1"/>
          </p:cNvSpPr>
          <p:nvPr>
            <p:ph type="ctrTitle"/>
          </p:nvPr>
        </p:nvSpPr>
        <p:spPr>
          <a:xfrm>
            <a:off x="333342" y="226635"/>
            <a:ext cx="9111713" cy="664842"/>
          </a:xfrm>
        </p:spPr>
        <p:txBody>
          <a:bodyPr/>
          <a:lstStyle/>
          <a:p>
            <a:pPr algn="l" rtl="0"/>
            <a:r>
              <a:rPr lang="hu" sz="3200" b="1" i="0" u="none" baseline="0"/>
              <a:t>Elevator pitch technika</a:t>
            </a:r>
          </a:p>
        </p:txBody>
      </p:sp>
      <p:sp>
        <p:nvSpPr>
          <p:cNvPr id="3" name="Espace réservé du contenu 2">
            <a:extLst>
              <a:ext uri="{FF2B5EF4-FFF2-40B4-BE49-F238E27FC236}">
                <a16:creationId xmlns:a16="http://schemas.microsoft.com/office/drawing/2014/main" id="{03D19ECB-687C-66CD-5642-18F0E5FB2B55}"/>
              </a:ext>
            </a:extLst>
          </p:cNvPr>
          <p:cNvSpPr>
            <a:spLocks noGrp="1"/>
          </p:cNvSpPr>
          <p:nvPr>
            <p:ph idx="1"/>
          </p:nvPr>
        </p:nvSpPr>
        <p:spPr>
          <a:xfrm>
            <a:off x="790502" y="1682234"/>
            <a:ext cx="3866842" cy="2127098"/>
          </a:xfrm>
        </p:spPr>
        <p:txBody>
          <a:bodyPr numCol="1" spcCol="540000"/>
          <a:lstStyle/>
          <a:p>
            <a:pPr marL="0" indent="0" algn="just" rtl="0">
              <a:lnSpc>
                <a:spcPct val="107000"/>
              </a:lnSpc>
              <a:spcAft>
                <a:spcPts val="800"/>
              </a:spcAft>
              <a:buNone/>
            </a:pPr>
            <a:r>
              <a:rPr lang="hu" sz="1100" b="1" i="0" u="sng" baseline="0" dirty="0">
                <a:effectLst/>
                <a:latin typeface="+mj-lt"/>
                <a:ea typeface="Calibri" panose="020F0502020204030204" pitchFamily="34" charset="0"/>
                <a:cs typeface="Times New Roman" panose="02020603050405020304" pitchFamily="18" charset="0"/>
              </a:rPr>
              <a:t>Polgárok</a:t>
            </a:r>
          </a:p>
          <a:p>
            <a:pPr marL="0" indent="0" algn="just" rtl="0">
              <a:lnSpc>
                <a:spcPct val="107000"/>
              </a:lnSpc>
              <a:spcAft>
                <a:spcPts val="800"/>
              </a:spcAft>
              <a:buNone/>
            </a:pPr>
            <a:r>
              <a:rPr lang="hu" sz="1000" b="1" i="0" u="none" baseline="0" dirty="0">
                <a:latin typeface="+mj-lt"/>
                <a:ea typeface="Calibri" panose="020F0502020204030204" pitchFamily="34" charset="0"/>
                <a:cs typeface="Times New Roman" panose="02020603050405020304" pitchFamily="18" charset="0"/>
              </a:rPr>
              <a:t>A Klímasemleges és intelligens városok uniós küldetéséhez való csatlakozás lehetőséget teremt városunk számára, hogy az éghajlat-politika élvonalába tartozzon. A klímasemlegességre való átállást inkluzív módon hajtjuk végre, ügyelve arra, hogy senkit se hagyjunk magára. Azon dolgozunk, hogy egy jobb, élhetőbb várost építsünk ki, és javítsuk a mindennapi életminőséget mindenki számára egyebek mellett a közlekedés, az energia és az egészség tekintetében. Önökre is szükségünk van, hogy ez az átállás sikeres legyen! Konzultálni fogunk a lakossággal, hogy igényeiket és ötleteiket a cél felé vezető út minden lépésében érvényre juttathassák.</a:t>
            </a:r>
            <a:endParaRPr lang="hu" sz="1000" b="1" dirty="0">
              <a:effectLst/>
              <a:latin typeface="+mj-lt"/>
              <a:ea typeface="Calibri" panose="020F0502020204030204" pitchFamily="34" charset="0"/>
              <a:cs typeface="Times New Roman" panose="02020603050405020304" pitchFamily="18" charset="0"/>
            </a:endParaRPr>
          </a:p>
        </p:txBody>
      </p:sp>
      <p:sp>
        <p:nvSpPr>
          <p:cNvPr id="11" name="ZoneTexte 10">
            <a:extLst>
              <a:ext uri="{FF2B5EF4-FFF2-40B4-BE49-F238E27FC236}">
                <a16:creationId xmlns:a16="http://schemas.microsoft.com/office/drawing/2014/main" id="{2F8F1830-1156-559F-854A-01D629622690}"/>
              </a:ext>
            </a:extLst>
          </p:cNvPr>
          <p:cNvSpPr txBox="1"/>
          <p:nvPr/>
        </p:nvSpPr>
        <p:spPr>
          <a:xfrm>
            <a:off x="317572" y="1410754"/>
            <a:ext cx="564777" cy="1323439"/>
          </a:xfrm>
          <a:prstGeom prst="rect">
            <a:avLst/>
          </a:prstGeom>
          <a:noFill/>
        </p:spPr>
        <p:txBody>
          <a:bodyPr wrap="square" rtlCol="0">
            <a:spAutoFit/>
          </a:bodyPr>
          <a:lstStyle/>
          <a:p>
            <a:pPr algn="l" rtl="0"/>
            <a:r>
              <a:rPr lang="hu" sz="8000" b="0" i="0" u="none" baseline="0">
                <a:solidFill>
                  <a:schemeClr val="bg1"/>
                </a:solidFill>
              </a:rPr>
              <a:t>"</a:t>
            </a:r>
          </a:p>
        </p:txBody>
      </p:sp>
      <p:sp>
        <p:nvSpPr>
          <p:cNvPr id="4" name="Espace réservé du texte 10">
            <a:extLst>
              <a:ext uri="{FF2B5EF4-FFF2-40B4-BE49-F238E27FC236}">
                <a16:creationId xmlns:a16="http://schemas.microsoft.com/office/drawing/2014/main" id="{67F2D915-7D6D-CFB7-5D20-3CDB6BB445E1}"/>
              </a:ext>
            </a:extLst>
          </p:cNvPr>
          <p:cNvSpPr txBox="1">
            <a:spLocks/>
          </p:cNvSpPr>
          <p:nvPr/>
        </p:nvSpPr>
        <p:spPr>
          <a:xfrm>
            <a:off x="333342" y="907144"/>
            <a:ext cx="6770663" cy="423665"/>
          </a:xfrm>
          <a:prstGeom prst="rect">
            <a:avLst/>
          </a:prstGeom>
        </p:spPr>
        <p:txBody>
          <a:bodyPr/>
          <a:lstStyle>
            <a:lvl1pPr marL="251986" indent="-251986" algn="l" defTabSz="1007943" rtl="0" eaLnBrk="1" latinLnBrk="0" hangingPunct="1">
              <a:lnSpc>
                <a:spcPct val="90000"/>
              </a:lnSpc>
              <a:spcBef>
                <a:spcPts val="1102"/>
              </a:spcBef>
              <a:buFont typeface="Arial" panose="020B0604020202020204" pitchFamily="34" charset="0"/>
              <a:buChar char="•"/>
              <a:defRPr sz="3086" kern="1200">
                <a:solidFill>
                  <a:schemeClr val="tx1"/>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2646" kern="1200">
                <a:solidFill>
                  <a:schemeClr val="tx1"/>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2205" kern="1200">
                <a:solidFill>
                  <a:schemeClr val="tx1"/>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a:lstStyle>
          <a:p>
            <a:pPr marL="0" indent="0" algn="l" rtl="0">
              <a:buNone/>
            </a:pPr>
            <a:r>
              <a:rPr lang="hu" sz="2000" b="1" i="0" u="none" baseline="0">
                <a:solidFill>
                  <a:schemeClr val="accent4"/>
                </a:solidFill>
              </a:rPr>
              <a:t>Többféle közönségtípus megszólítása</a:t>
            </a:r>
          </a:p>
        </p:txBody>
      </p:sp>
      <p:sp>
        <p:nvSpPr>
          <p:cNvPr id="5" name="Espace réservé du contenu 2">
            <a:extLst>
              <a:ext uri="{FF2B5EF4-FFF2-40B4-BE49-F238E27FC236}">
                <a16:creationId xmlns:a16="http://schemas.microsoft.com/office/drawing/2014/main" id="{A37ABC56-C5F1-2859-ADD0-E37DC8DE7831}"/>
              </a:ext>
            </a:extLst>
          </p:cNvPr>
          <p:cNvSpPr txBox="1">
            <a:spLocks/>
          </p:cNvSpPr>
          <p:nvPr/>
        </p:nvSpPr>
        <p:spPr>
          <a:xfrm>
            <a:off x="5213767" y="1619448"/>
            <a:ext cx="5031445" cy="4879675"/>
          </a:xfrm>
          <a:prstGeom prst="rect">
            <a:avLst/>
          </a:prstGeom>
        </p:spPr>
        <p:txBody>
          <a:bodyPr numCol="1" spcCol="540000"/>
          <a:lstStyle>
            <a:lvl1pPr marL="251986" indent="-251986" algn="l" defTabSz="1007943" rtl="0" eaLnBrk="1" latinLnBrk="0" hangingPunct="1">
              <a:lnSpc>
                <a:spcPct val="90000"/>
              </a:lnSpc>
              <a:spcBef>
                <a:spcPts val="1102"/>
              </a:spcBef>
              <a:buFont typeface="Arial" panose="020B0604020202020204" pitchFamily="34" charset="0"/>
              <a:buChar char="•"/>
              <a:defRPr sz="2000" kern="1200">
                <a:solidFill>
                  <a:schemeClr val="tx2"/>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1800" kern="1200">
                <a:solidFill>
                  <a:schemeClr val="tx2"/>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1600" kern="1200">
                <a:solidFill>
                  <a:schemeClr val="tx2"/>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400" kern="1200">
                <a:solidFill>
                  <a:schemeClr val="tx2"/>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200" kern="1200">
                <a:solidFill>
                  <a:schemeClr val="tx2"/>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a:lstStyle>
          <a:p>
            <a:pPr marL="0" indent="0" algn="just" rtl="0">
              <a:lnSpc>
                <a:spcPct val="107000"/>
              </a:lnSpc>
              <a:spcAft>
                <a:spcPts val="800"/>
              </a:spcAft>
              <a:buFont typeface="Arial" panose="020B0604020202020204" pitchFamily="34" charset="0"/>
              <a:buNone/>
            </a:pPr>
            <a:r>
              <a:rPr lang="hu" sz="1200" b="1" i="0" u="sng" baseline="0" dirty="0">
                <a:latin typeface="+mj-lt"/>
                <a:ea typeface="Calibri" panose="020F0502020204030204" pitchFamily="34" charset="0"/>
                <a:cs typeface="Times New Roman" panose="02020603050405020304" pitchFamily="18" charset="0"/>
              </a:rPr>
              <a:t>A város választott tisztségviselői és osztályvezetői</a:t>
            </a:r>
          </a:p>
          <a:p>
            <a:pPr marL="0" indent="0" algn="just" rtl="0">
              <a:lnSpc>
                <a:spcPct val="107000"/>
              </a:lnSpc>
              <a:spcAft>
                <a:spcPts val="600"/>
              </a:spcAft>
              <a:buFont typeface="Arial" panose="020B0604020202020204" pitchFamily="34" charset="0"/>
              <a:buNone/>
            </a:pPr>
            <a:r>
              <a:rPr lang="hu" sz="1100" b="1" i="0" u="sng" baseline="0" dirty="0">
                <a:latin typeface="+mj-lt"/>
                <a:ea typeface="Calibri" panose="020F0502020204030204" pitchFamily="34" charset="0"/>
                <a:cs typeface="Times New Roman" panose="02020603050405020304" pitchFamily="18" charset="0"/>
              </a:rPr>
              <a:t>Választott tisztségviselők</a:t>
            </a:r>
            <a:endParaRPr lang="hu" sz="1100" b="1" u="sng" dirty="0">
              <a:latin typeface="+mj-lt"/>
              <a:ea typeface="Calibri" panose="020F0502020204030204" pitchFamily="34" charset="0"/>
              <a:cs typeface="Times New Roman" panose="02020603050405020304" pitchFamily="18" charset="0"/>
            </a:endParaRPr>
          </a:p>
          <a:p>
            <a:pPr marL="0" indent="0" algn="just" rtl="0">
              <a:lnSpc>
                <a:spcPct val="107000"/>
              </a:lnSpc>
              <a:spcBef>
                <a:spcPts val="600"/>
              </a:spcBef>
              <a:spcAft>
                <a:spcPts val="800"/>
              </a:spcAft>
              <a:buFont typeface="Arial" panose="020B0604020202020204" pitchFamily="34" charset="0"/>
              <a:buNone/>
            </a:pPr>
            <a:r>
              <a:rPr lang="hu" sz="1000" b="1" i="0" u="none" baseline="0" dirty="0">
                <a:latin typeface="+mj-lt"/>
                <a:ea typeface="Calibri" panose="020F0502020204030204" pitchFamily="34" charset="0"/>
                <a:cs typeface="Times New Roman" panose="02020603050405020304" pitchFamily="18" charset="0"/>
              </a:rPr>
              <a:t>A Klímasemleges és intelligens városok uniós küldetéséhez való csatlakozás lehetőséget teremt városunk számára, hogy az európai éghajlat-politika élvonalába tartozzon. Ezáltal részesei lehetünk egy olyan ambiciózus, városokat átalakító mozgalomnak, amely utat mutat egy befogadó, virágzó, éghajlatváltozással szemben ellenálló és fenntartható jövő felé. Ez integrált és inkluzív módon fogja segíteni városunkat a klímasemlegességre való átállásban, a polgárokkal való kapcsolat helyreállításában és a magánszektor bevonásában. A küldetésben való részvétel finanszírozási lehetőségeket és beruházásokat eredményez, lehetővé téve az éghajlat és a társadalmi kohézió szempontjából egyaránt előnyös, méltányos átállást. </a:t>
            </a:r>
          </a:p>
          <a:p>
            <a:pPr marL="0" indent="0" algn="just" rtl="0">
              <a:lnSpc>
                <a:spcPct val="107000"/>
              </a:lnSpc>
              <a:spcAft>
                <a:spcPts val="600"/>
              </a:spcAft>
              <a:buFont typeface="Arial" panose="020B0604020202020204" pitchFamily="34" charset="0"/>
              <a:buNone/>
            </a:pPr>
            <a:r>
              <a:rPr lang="hu" sz="1100" b="1" i="0" u="sng" baseline="0" dirty="0">
                <a:latin typeface="+mj-lt"/>
                <a:ea typeface="Calibri" panose="020F0502020204030204" pitchFamily="34" charset="0"/>
                <a:cs typeface="Times New Roman" panose="02020603050405020304" pitchFamily="18" charset="0"/>
              </a:rPr>
              <a:t>Osztályvezetők</a:t>
            </a:r>
            <a:endParaRPr lang="hu" sz="1100" b="1" u="sng" dirty="0">
              <a:latin typeface="+mj-lt"/>
              <a:ea typeface="Calibri" panose="020F0502020204030204" pitchFamily="34" charset="0"/>
              <a:cs typeface="Times New Roman" panose="02020603050405020304" pitchFamily="18" charset="0"/>
            </a:endParaRPr>
          </a:p>
          <a:p>
            <a:pPr marL="0" indent="0" algn="just" rtl="0">
              <a:lnSpc>
                <a:spcPct val="107000"/>
              </a:lnSpc>
              <a:spcBef>
                <a:spcPts val="600"/>
              </a:spcBef>
              <a:spcAft>
                <a:spcPts val="800"/>
              </a:spcAft>
              <a:buFont typeface="Arial" panose="020B0604020202020204" pitchFamily="34" charset="0"/>
              <a:buNone/>
            </a:pPr>
            <a:r>
              <a:rPr lang="hu" sz="1000" b="1" i="0" u="none" baseline="0" dirty="0">
                <a:latin typeface="+mj-lt"/>
                <a:ea typeface="Calibri" panose="020F0502020204030204" pitchFamily="34" charset="0"/>
                <a:cs typeface="Times New Roman" panose="02020603050405020304" pitchFamily="18" charset="0"/>
              </a:rPr>
              <a:t>A Klímasemleges és intelligens városok uniós küldetéséhez való csatlakozás lehetőséget teremt városunk számára, hogy az európai éghajlat-politika élvonalába tartozzon. A NetZeroCities projekt támogatásával olyan szakértelem és eszközök birtokába juthatunk, amelyek segítenek az éghajlat-politika szisztematikus megközelítésében. Ez segíteni fog a silómentalitás felszámolásában és a csapatok közötti együttműködés javításában, így felgyorsíthatjuk a klímasemlegességre való átállást. Arra is lehetőségünk adódik, hogy más városoktól tanuljunk, megosszuk a tudást, és együtt gyorsabban cselekedjünk.</a:t>
            </a:r>
          </a:p>
        </p:txBody>
      </p:sp>
      <p:sp>
        <p:nvSpPr>
          <p:cNvPr id="6" name="ZoneTexte 5">
            <a:extLst>
              <a:ext uri="{FF2B5EF4-FFF2-40B4-BE49-F238E27FC236}">
                <a16:creationId xmlns:a16="http://schemas.microsoft.com/office/drawing/2014/main" id="{D4BBBBED-DA40-14C9-116C-00AC9CC5EB13}"/>
              </a:ext>
            </a:extLst>
          </p:cNvPr>
          <p:cNvSpPr txBox="1"/>
          <p:nvPr/>
        </p:nvSpPr>
        <p:spPr>
          <a:xfrm>
            <a:off x="4781547" y="1336644"/>
            <a:ext cx="632502" cy="1323439"/>
          </a:xfrm>
          <a:prstGeom prst="rect">
            <a:avLst/>
          </a:prstGeom>
          <a:noFill/>
        </p:spPr>
        <p:txBody>
          <a:bodyPr wrap="square" rtlCol="0">
            <a:spAutoFit/>
          </a:bodyPr>
          <a:lstStyle/>
          <a:p>
            <a:pPr algn="l" rtl="0"/>
            <a:r>
              <a:rPr lang="hu" sz="8000" b="0" i="0" u="none" baseline="0">
                <a:solidFill>
                  <a:schemeClr val="bg1"/>
                </a:solidFill>
              </a:rPr>
              <a:t>"</a:t>
            </a:r>
          </a:p>
        </p:txBody>
      </p:sp>
      <p:sp>
        <p:nvSpPr>
          <p:cNvPr id="8" name="Espace réservé du contenu 2">
            <a:extLst>
              <a:ext uri="{FF2B5EF4-FFF2-40B4-BE49-F238E27FC236}">
                <a16:creationId xmlns:a16="http://schemas.microsoft.com/office/drawing/2014/main" id="{C8BDB3A0-A44C-FA08-1C0A-F226C0B296B5}"/>
              </a:ext>
            </a:extLst>
          </p:cNvPr>
          <p:cNvSpPr txBox="1">
            <a:spLocks/>
          </p:cNvSpPr>
          <p:nvPr/>
        </p:nvSpPr>
        <p:spPr>
          <a:xfrm>
            <a:off x="790502" y="4170589"/>
            <a:ext cx="3866842" cy="1906629"/>
          </a:xfrm>
          <a:prstGeom prst="rect">
            <a:avLst/>
          </a:prstGeom>
        </p:spPr>
        <p:txBody>
          <a:bodyPr numCol="1" spcCol="540000"/>
          <a:lstStyle>
            <a:lvl1pPr marL="251986" indent="-251986" algn="l" defTabSz="1007943" rtl="0" eaLnBrk="1" latinLnBrk="0" hangingPunct="1">
              <a:lnSpc>
                <a:spcPct val="90000"/>
              </a:lnSpc>
              <a:spcBef>
                <a:spcPts val="1102"/>
              </a:spcBef>
              <a:buFont typeface="Arial" panose="020B0604020202020204" pitchFamily="34" charset="0"/>
              <a:buChar char="•"/>
              <a:defRPr sz="2000" kern="1200">
                <a:solidFill>
                  <a:schemeClr val="tx2"/>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1800" kern="1200">
                <a:solidFill>
                  <a:schemeClr val="tx2"/>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1600" kern="1200">
                <a:solidFill>
                  <a:schemeClr val="tx2"/>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400" kern="1200">
                <a:solidFill>
                  <a:schemeClr val="tx2"/>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200" kern="1200">
                <a:solidFill>
                  <a:schemeClr val="tx2"/>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a:lstStyle>
          <a:p>
            <a:pPr marL="0" indent="0" algn="just" rtl="0">
              <a:lnSpc>
                <a:spcPct val="107000"/>
              </a:lnSpc>
              <a:spcAft>
                <a:spcPts val="800"/>
              </a:spcAft>
              <a:buFont typeface="Arial" panose="020B0604020202020204" pitchFamily="34" charset="0"/>
              <a:buNone/>
            </a:pPr>
            <a:r>
              <a:rPr lang="hu" sz="1100" b="1" i="0" u="sng" baseline="0" dirty="0">
                <a:latin typeface="+mj-lt"/>
                <a:ea typeface="Calibri" panose="020F0502020204030204" pitchFamily="34" charset="0"/>
                <a:cs typeface="Times New Roman" panose="02020603050405020304" pitchFamily="18" charset="0"/>
              </a:rPr>
              <a:t>Magánszektor</a:t>
            </a:r>
            <a:endParaRPr lang="hu" sz="1100" b="1" u="sng" dirty="0">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Font typeface="Arial" panose="020B0604020202020204" pitchFamily="34" charset="0"/>
              <a:buNone/>
            </a:pPr>
            <a:r>
              <a:rPr lang="hu" sz="1000" b="1" i="0" u="none" baseline="0" dirty="0">
                <a:latin typeface="+mj-lt"/>
                <a:ea typeface="Calibri" panose="020F0502020204030204" pitchFamily="34" charset="0"/>
                <a:cs typeface="Times New Roman" panose="02020603050405020304" pitchFamily="18" charset="0"/>
              </a:rPr>
              <a:t>A Klímasemleges és intelligens városok uniós küldetéséhez való csatlakozás lehetőséget teremt városunk számára, hogy az éghajlat-politika élvonalába tartozzon. Járjon az élen: vállalkozása erejével segíthet városaink jövőjének felépítésében és az új üzleti lehetőségek kiaknázásában. Ahhoz, hogy 2030-ra elérjük a klímasemlegességet, össze kell hangolnunk céljainkat és erőfeszítéseinket, és együtt kell működnünk.</a:t>
            </a:r>
          </a:p>
        </p:txBody>
      </p:sp>
      <p:sp>
        <p:nvSpPr>
          <p:cNvPr id="9" name="ZoneTexte 8">
            <a:extLst>
              <a:ext uri="{FF2B5EF4-FFF2-40B4-BE49-F238E27FC236}">
                <a16:creationId xmlns:a16="http://schemas.microsoft.com/office/drawing/2014/main" id="{1C42EB9A-FB4C-F661-B011-2D75940B1AC2}"/>
              </a:ext>
            </a:extLst>
          </p:cNvPr>
          <p:cNvSpPr txBox="1"/>
          <p:nvPr/>
        </p:nvSpPr>
        <p:spPr>
          <a:xfrm>
            <a:off x="333342" y="3925609"/>
            <a:ext cx="564777" cy="1323439"/>
          </a:xfrm>
          <a:prstGeom prst="rect">
            <a:avLst/>
          </a:prstGeom>
          <a:noFill/>
        </p:spPr>
        <p:txBody>
          <a:bodyPr wrap="square" rtlCol="0">
            <a:spAutoFit/>
          </a:bodyPr>
          <a:lstStyle/>
          <a:p>
            <a:pPr algn="l" rtl="0"/>
            <a:r>
              <a:rPr lang="hu" sz="8000" b="0" i="0" u="none" baseline="0">
                <a:solidFill>
                  <a:schemeClr val="bg1"/>
                </a:solidFill>
              </a:rPr>
              <a:t>"</a:t>
            </a:r>
          </a:p>
        </p:txBody>
      </p:sp>
      <p:sp>
        <p:nvSpPr>
          <p:cNvPr id="2" name="TextBox 1">
            <a:extLst>
              <a:ext uri="{FF2B5EF4-FFF2-40B4-BE49-F238E27FC236}">
                <a16:creationId xmlns:a16="http://schemas.microsoft.com/office/drawing/2014/main" id="{AE306DF4-C9B3-6D3E-54DE-A909F5DDFF6F}"/>
              </a:ext>
            </a:extLst>
          </p:cNvPr>
          <p:cNvSpPr txBox="1"/>
          <p:nvPr/>
        </p:nvSpPr>
        <p:spPr>
          <a:xfrm>
            <a:off x="1158269" y="7091464"/>
            <a:ext cx="9533544" cy="254237"/>
          </a:xfrm>
          <a:prstGeom prst="rect">
            <a:avLst/>
          </a:prstGeom>
          <a:solidFill>
            <a:schemeClr val="bg1"/>
          </a:solid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hu" sz="1052" b="0" i="0" u="none" strike="noStrike" kern="1200" cap="none" spc="0" normalizeH="0" baseline="0" dirty="0">
                <a:ln>
                  <a:noFill/>
                </a:ln>
                <a:solidFill>
                  <a:prstClr val="black"/>
                </a:solidFill>
                <a:effectLst/>
                <a:uLnTx/>
                <a:uFillTx/>
                <a:latin typeface="Arial" panose="020B0604020202020204"/>
                <a:ea typeface="+mn-ea"/>
                <a:cs typeface="+mn-cs"/>
              </a:rPr>
              <a:t>A NetZeroCities projektet a Horizont 2020 kutatási és innovációs programja finanszírozta a 101036519. számú támogatási megállapodás keretében.</a:t>
            </a:r>
            <a:endParaRPr kumimoji="0" lang="hu" sz="1052" b="0" i="0" u="none" strike="noStrike" kern="1200" cap="none" spc="0" normalizeH="0" baseline="0" noProof="0" dirty="0">
              <a:ln>
                <a:noFill/>
              </a:ln>
              <a:solidFill>
                <a:prstClr val="black"/>
              </a:solidFill>
              <a:effectLst/>
              <a:uLnTx/>
              <a:uFillTx/>
              <a:latin typeface="Arial" panose="020B0604020202020204"/>
              <a:ea typeface="+mn-ea"/>
              <a:cs typeface="+mn-cs"/>
            </a:endParaRPr>
          </a:p>
        </p:txBody>
      </p:sp>
    </p:spTree>
    <p:extLst>
      <p:ext uri="{BB962C8B-B14F-4D97-AF65-F5344CB8AC3E}">
        <p14:creationId xmlns:p14="http://schemas.microsoft.com/office/powerpoint/2010/main" val="122822129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5CEEEBC-1E71-99DA-809A-C16A4025C890}"/>
              </a:ext>
            </a:extLst>
          </p:cNvPr>
          <p:cNvSpPr>
            <a:spLocks noGrp="1"/>
          </p:cNvSpPr>
          <p:nvPr>
            <p:ph type="ctrTitle"/>
          </p:nvPr>
        </p:nvSpPr>
        <p:spPr>
          <a:xfrm>
            <a:off x="599935" y="3033937"/>
            <a:ext cx="7729005" cy="636161"/>
          </a:xfrm>
        </p:spPr>
        <p:txBody>
          <a:bodyPr/>
          <a:lstStyle/>
          <a:p>
            <a:r>
              <a:rPr lang="en-GB" dirty="0"/>
              <a:t>IE/Irish translation</a:t>
            </a:r>
          </a:p>
        </p:txBody>
      </p:sp>
    </p:spTree>
    <p:extLst>
      <p:ext uri="{BB962C8B-B14F-4D97-AF65-F5344CB8AC3E}">
        <p14:creationId xmlns:p14="http://schemas.microsoft.com/office/powerpoint/2010/main" val="273895941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re 6">
            <a:extLst>
              <a:ext uri="{FF2B5EF4-FFF2-40B4-BE49-F238E27FC236}">
                <a16:creationId xmlns:a16="http://schemas.microsoft.com/office/drawing/2014/main" id="{243D4A79-A79C-1F8F-E24D-DA565717CFDE}"/>
              </a:ext>
            </a:extLst>
          </p:cNvPr>
          <p:cNvSpPr>
            <a:spLocks noGrp="1"/>
          </p:cNvSpPr>
          <p:nvPr>
            <p:ph type="ctrTitle"/>
          </p:nvPr>
        </p:nvSpPr>
        <p:spPr>
          <a:xfrm>
            <a:off x="593492" y="142848"/>
            <a:ext cx="9111713" cy="664842"/>
          </a:xfrm>
        </p:spPr>
        <p:txBody>
          <a:bodyPr/>
          <a:lstStyle/>
          <a:p>
            <a:pPr algn="l" rtl="0"/>
            <a:r>
              <a:rPr lang="ga" sz="3200" b="1" i="0" u="none" baseline="0">
                <a:solidFill>
                  <a:srgbClr val="0D5364"/>
                </a:solidFill>
              </a:rPr>
              <a:t>Cur i Láthair </a:t>
            </a:r>
            <a:r>
              <a:rPr lang="ga" sz="3200" b="1" i="0" u="none" baseline="0"/>
              <a:t>Fíorghonta</a:t>
            </a:r>
          </a:p>
        </p:txBody>
      </p:sp>
      <p:sp>
        <p:nvSpPr>
          <p:cNvPr id="3" name="Espace réservé du contenu 2">
            <a:extLst>
              <a:ext uri="{FF2B5EF4-FFF2-40B4-BE49-F238E27FC236}">
                <a16:creationId xmlns:a16="http://schemas.microsoft.com/office/drawing/2014/main" id="{03D19ECB-687C-66CD-5642-18F0E5FB2B55}"/>
              </a:ext>
            </a:extLst>
          </p:cNvPr>
          <p:cNvSpPr>
            <a:spLocks noGrp="1"/>
          </p:cNvSpPr>
          <p:nvPr>
            <p:ph idx="1"/>
          </p:nvPr>
        </p:nvSpPr>
        <p:spPr>
          <a:xfrm>
            <a:off x="1158269" y="1266845"/>
            <a:ext cx="6265086" cy="4829155"/>
          </a:xfrm>
        </p:spPr>
        <p:txBody>
          <a:bodyPr numCol="1" spcCol="540000"/>
          <a:lstStyle/>
          <a:p>
            <a:pPr marL="0" indent="0" algn="just" rtl="0">
              <a:lnSpc>
                <a:spcPct val="107000"/>
              </a:lnSpc>
              <a:spcAft>
                <a:spcPts val="800"/>
              </a:spcAft>
              <a:buNone/>
            </a:pPr>
            <a:r>
              <a:rPr lang="ga" sz="1100" b="1" i="0" u="none" baseline="0" dirty="0">
                <a:effectLst/>
                <a:latin typeface="+mj-lt"/>
                <a:ea typeface="Calibri" panose="020F0502020204030204" pitchFamily="34" charset="0"/>
                <a:cs typeface="Times New Roman" panose="02020603050405020304" pitchFamily="18" charset="0"/>
              </a:rPr>
              <a:t>Tá an t-athrú aeráide ag dul i gcion orainn go léir agus níl aon dul as an athrú. Ní ghlacfar le daoine bheith ag fanacht neamhghníomhach agus ag iarraidh déileáil leis na torthaí. </a:t>
            </a:r>
            <a:r>
              <a:rPr lang="ga" sz="1100" b="1" i="0" u="none" baseline="0" dirty="0">
                <a:latin typeface="+mj-lt"/>
                <a:ea typeface="Calibri" panose="020F0502020204030204" pitchFamily="34" charset="0"/>
                <a:cs typeface="Times New Roman" panose="02020603050405020304" pitchFamily="18" charset="0"/>
              </a:rPr>
              <a:t>I</a:t>
            </a:r>
            <a:r>
              <a:rPr lang="ga" sz="1100" b="1" i="0" u="none" baseline="0" dirty="0">
                <a:effectLst/>
                <a:latin typeface="+mj-lt"/>
                <a:ea typeface="Calibri" panose="020F0502020204030204" pitchFamily="34" charset="0"/>
                <a:cs typeface="Times New Roman" panose="02020603050405020304" pitchFamily="18" charset="0"/>
              </a:rPr>
              <a:t>s féidir linn dlús a chur leis an gcineál athraithe lena sábhálfar sinn agus a chinntiú go mbeidh an tslándáil agus an rachmas i ndán dúinn go léir amach anseo.</a:t>
            </a:r>
            <a:endParaRPr lang="ga" sz="1100" b="1" dirty="0">
              <a:effectLst/>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r>
              <a:rPr lang="ga" sz="1100" b="1" i="0" u="none" baseline="0" dirty="0">
                <a:effectLst/>
                <a:latin typeface="+mj-lt"/>
                <a:ea typeface="Calibri" panose="020F0502020204030204" pitchFamily="34" charset="0"/>
                <a:cs typeface="Times New Roman" panose="02020603050405020304" pitchFamily="18" charset="0"/>
              </a:rPr>
              <a:t>Tá fhios againn nach leor nuálacha teicniúla a chur i bhfeidhm. Is gá dúinn an bealach ina mairimid agus a n-oibrímid a bhunathrú.  Iarracht chomhchoiteann amháin a bheidh inchurtha leis an dtasc. Éireoimid nuair a chuirfimid go léir le chéile, ag obair as láimh a chéile i mbealaí nua agus ag déanamh iarrachtaí comhchoiteanna a bheidh dírithe ar na dúshláin lárnacha atá romhainn.</a:t>
            </a:r>
            <a:endParaRPr lang="ga" sz="1100" b="1" dirty="0">
              <a:effectLst/>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r>
              <a:rPr lang="ga" sz="1100" b="1" i="0" u="none" baseline="0" dirty="0">
                <a:effectLst/>
                <a:latin typeface="+mj-lt"/>
                <a:ea typeface="Calibri" panose="020F0502020204030204" pitchFamily="34" charset="0"/>
                <a:cs typeface="Times New Roman" panose="02020603050405020304" pitchFamily="18" charset="0"/>
              </a:rPr>
              <a:t>Trí ghabháil le Misean Cathracha an AE, táimid ag seasamh le cathracha uaillmhianacha eile san AE a bheidh ar an 100 cathair is túisce a bheidh neodracht aeráide bainte amach acu faoi 2030. Le tacaíocht ón gClár Misin arna bhainistiú ag Cathracha Glan-Nialais, cuirfimid dlús leis an mbunathrú seo trí bhealaí nua oibre a thástáil mar aon le bealaí nua lenár ngníomhú comhchoiteann a mhaoiniú, ag fáil réiteach dúinn ar na fadhbanna crua in éineacht le saineolaithe agus lenár bpiaraí. </a:t>
            </a:r>
            <a:endParaRPr lang="ga" sz="1100" b="1" dirty="0">
              <a:effectLst/>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r>
              <a:rPr lang="ga" sz="1100" b="1" i="0" u="none" baseline="0" dirty="0">
                <a:effectLst/>
                <a:latin typeface="+mj-lt"/>
                <a:ea typeface="Calibri" panose="020F0502020204030204" pitchFamily="34" charset="0"/>
                <a:cs typeface="Times New Roman" panose="02020603050405020304" pitchFamily="18" charset="0"/>
              </a:rPr>
              <a:t>Eagróimid foireann láidir tras-earnála chun an t-athrú seo a threorú agus a chosaint, ár ról a athcheapadh, agus an bealach ina ndéanaimid airgeadas, soláthar agus comhoibriú a athchruthú ó bhonn. </a:t>
            </a:r>
          </a:p>
          <a:p>
            <a:pPr marL="0" indent="0" algn="just" rtl="0">
              <a:lnSpc>
                <a:spcPct val="107000"/>
              </a:lnSpc>
              <a:spcAft>
                <a:spcPts val="800"/>
              </a:spcAft>
              <a:buNone/>
            </a:pPr>
            <a:r>
              <a:rPr lang="ga" sz="1100" b="1" i="0" u="none" baseline="0" dirty="0">
                <a:latin typeface="+mj-lt"/>
                <a:ea typeface="Calibri" panose="020F0502020204030204" pitchFamily="34" charset="0"/>
                <a:cs typeface="Times New Roman" panose="02020603050405020304" pitchFamily="18" charset="0"/>
              </a:rPr>
              <a:t>Beidh an tiomantas comhchoiteann seo ina chabhair dúinn chun todhchaí níos fearr a chur ar fáil do gach duine sa chathair againn. Seachas an aeráid féin, cuirfidh sé athrú chun feabhais chomh maith ar an mbealach ina mairimid agus ina n-oibrímid trí feabhas a chur ar an iompar, ar fhoirgnimh, ar chórais fuinnimh, ar an tsláinte againn, agus ar nithe eile.</a:t>
            </a:r>
            <a:r>
              <a:rPr lang="ga" sz="1100" b="1" i="0" u="none" baseline="0" dirty="0">
                <a:effectLst/>
                <a:latin typeface="+mj-lt"/>
                <a:ea typeface="Calibri" panose="020F0502020204030204" pitchFamily="34" charset="0"/>
                <a:cs typeface="Times New Roman" panose="02020603050405020304" pitchFamily="18" charset="0"/>
              </a:rPr>
              <a:t> Chun é seo a bhaint amach, rachaimid i gcomhpháirtíocht le gnólachtaí, le saoránaigh agus le gníomhairí áitiúla go fadtéarmach, ag cur le líonmhaire na ngníomhairí a bheidh in éineacht linn ar an aistear seo.</a:t>
            </a:r>
          </a:p>
          <a:p>
            <a:pPr marL="0" indent="0" algn="just" rtl="0">
              <a:lnSpc>
                <a:spcPct val="107000"/>
              </a:lnSpc>
              <a:spcAft>
                <a:spcPts val="800"/>
              </a:spcAft>
              <a:buNone/>
            </a:pPr>
            <a:endParaRPr lang="ga" sz="1100" b="1" dirty="0">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endParaRPr lang="ga" sz="1100" b="1" dirty="0">
              <a:latin typeface="+mj-lt"/>
              <a:ea typeface="Calibri" panose="020F0502020204030204" pitchFamily="34" charset="0"/>
              <a:cs typeface="Times New Roman" panose="02020603050405020304" pitchFamily="18" charset="0"/>
            </a:endParaRPr>
          </a:p>
        </p:txBody>
      </p:sp>
      <p:pic>
        <p:nvPicPr>
          <p:cNvPr id="10" name="Image 9">
            <a:extLst>
              <a:ext uri="{FF2B5EF4-FFF2-40B4-BE49-F238E27FC236}">
                <a16:creationId xmlns:a16="http://schemas.microsoft.com/office/drawing/2014/main" id="{DF907714-F33B-E7E5-92DE-ADAFDF3CF4C6}"/>
              </a:ext>
            </a:extLst>
          </p:cNvPr>
          <p:cNvPicPr>
            <a:picLocks noChangeAspect="1"/>
          </p:cNvPicPr>
          <p:nvPr/>
        </p:nvPicPr>
        <p:blipFill rotWithShape="1">
          <a:blip r:embed="rId2">
            <a:extLst>
              <a:ext uri="{28A0092B-C50C-407E-A947-70E740481C1C}">
                <a14:useLocalDpi xmlns:a14="http://schemas.microsoft.com/office/drawing/2010/main" val="0"/>
              </a:ext>
            </a:extLst>
          </a:blip>
          <a:srcRect b="15025"/>
          <a:stretch/>
        </p:blipFill>
        <p:spPr>
          <a:xfrm>
            <a:off x="7828288" y="4023834"/>
            <a:ext cx="3410513" cy="2898075"/>
          </a:xfrm>
          <a:prstGeom prst="rect">
            <a:avLst/>
          </a:prstGeom>
        </p:spPr>
      </p:pic>
      <p:sp>
        <p:nvSpPr>
          <p:cNvPr id="11" name="ZoneTexte 10">
            <a:extLst>
              <a:ext uri="{FF2B5EF4-FFF2-40B4-BE49-F238E27FC236}">
                <a16:creationId xmlns:a16="http://schemas.microsoft.com/office/drawing/2014/main" id="{2F8F1830-1156-559F-854A-01D629622690}"/>
              </a:ext>
            </a:extLst>
          </p:cNvPr>
          <p:cNvSpPr txBox="1"/>
          <p:nvPr/>
        </p:nvSpPr>
        <p:spPr>
          <a:xfrm>
            <a:off x="593492" y="938472"/>
            <a:ext cx="564777" cy="1631216"/>
          </a:xfrm>
          <a:prstGeom prst="rect">
            <a:avLst/>
          </a:prstGeom>
          <a:noFill/>
        </p:spPr>
        <p:txBody>
          <a:bodyPr wrap="square" rtlCol="0">
            <a:spAutoFit/>
          </a:bodyPr>
          <a:lstStyle/>
          <a:p>
            <a:pPr algn="l" rtl="0"/>
            <a:r>
              <a:rPr lang="ga" sz="10000" b="0" i="0" u="none" baseline="0">
                <a:solidFill>
                  <a:schemeClr val="bg1"/>
                </a:solidFill>
              </a:rPr>
              <a:t>"</a:t>
            </a:r>
          </a:p>
        </p:txBody>
      </p:sp>
      <p:sp>
        <p:nvSpPr>
          <p:cNvPr id="2" name="TextBox 1">
            <a:extLst>
              <a:ext uri="{FF2B5EF4-FFF2-40B4-BE49-F238E27FC236}">
                <a16:creationId xmlns:a16="http://schemas.microsoft.com/office/drawing/2014/main" id="{BD174913-544A-72B0-7827-D056AB12B2B6}"/>
              </a:ext>
            </a:extLst>
          </p:cNvPr>
          <p:cNvSpPr txBox="1"/>
          <p:nvPr/>
        </p:nvSpPr>
        <p:spPr>
          <a:xfrm>
            <a:off x="1158269" y="7091464"/>
            <a:ext cx="7761995" cy="254237"/>
          </a:xfrm>
          <a:prstGeom prst="rect">
            <a:avLst/>
          </a:prstGeom>
          <a:solidFill>
            <a:schemeClr val="bg1"/>
          </a:solid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ga" sz="1052" b="0" i="0" u="none" strike="noStrike" kern="1200" cap="none" spc="0" normalizeH="0" baseline="0">
                <a:ln>
                  <a:noFill/>
                </a:ln>
                <a:solidFill>
                  <a:prstClr val="black"/>
                </a:solidFill>
                <a:effectLst/>
                <a:uLnTx/>
                <a:uFillTx/>
                <a:latin typeface="Arial" panose="020B0604020202020204"/>
                <a:ea typeface="+mn-ea"/>
                <a:cs typeface="+mn-cs"/>
              </a:rPr>
              <a:t>Tá maoiniú ag Cathracha Glan-Nialais ón gClár Taighde agus Nuála Fís 2020 faoi chomhaontú deontais n°101036519.</a:t>
            </a:r>
            <a:endParaRPr kumimoji="0" lang="ga" sz="1052" b="0" i="0" u="none" strike="noStrike" kern="1200" cap="none" spc="0" normalizeH="0" baseline="0" noProof="0" dirty="0">
              <a:ln>
                <a:noFill/>
              </a:ln>
              <a:solidFill>
                <a:prstClr val="black"/>
              </a:solidFill>
              <a:effectLst/>
              <a:uLnTx/>
              <a:uFillTx/>
              <a:latin typeface="Arial" panose="020B0604020202020204"/>
              <a:ea typeface="+mn-ea"/>
              <a:cs typeface="+mn-cs"/>
            </a:endParaRPr>
          </a:p>
        </p:txBody>
      </p:sp>
    </p:spTree>
    <p:extLst>
      <p:ext uri="{BB962C8B-B14F-4D97-AF65-F5344CB8AC3E}">
        <p14:creationId xmlns:p14="http://schemas.microsoft.com/office/powerpoint/2010/main" val="95502748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re 6">
            <a:extLst>
              <a:ext uri="{FF2B5EF4-FFF2-40B4-BE49-F238E27FC236}">
                <a16:creationId xmlns:a16="http://schemas.microsoft.com/office/drawing/2014/main" id="{243D4A79-A79C-1F8F-E24D-DA565717CFDE}"/>
              </a:ext>
            </a:extLst>
          </p:cNvPr>
          <p:cNvSpPr>
            <a:spLocks noGrp="1"/>
          </p:cNvSpPr>
          <p:nvPr>
            <p:ph type="ctrTitle"/>
          </p:nvPr>
        </p:nvSpPr>
        <p:spPr>
          <a:xfrm>
            <a:off x="333342" y="226635"/>
            <a:ext cx="9111713" cy="664842"/>
          </a:xfrm>
        </p:spPr>
        <p:txBody>
          <a:bodyPr/>
          <a:lstStyle/>
          <a:p>
            <a:pPr algn="l" rtl="0"/>
            <a:r>
              <a:rPr lang="ga" sz="3200" b="1" i="0" u="none" baseline="0"/>
              <a:t>Cur i Láthair Fíorghonta</a:t>
            </a:r>
          </a:p>
        </p:txBody>
      </p:sp>
      <p:sp>
        <p:nvSpPr>
          <p:cNvPr id="3" name="Espace réservé du contenu 2">
            <a:extLst>
              <a:ext uri="{FF2B5EF4-FFF2-40B4-BE49-F238E27FC236}">
                <a16:creationId xmlns:a16="http://schemas.microsoft.com/office/drawing/2014/main" id="{03D19ECB-687C-66CD-5642-18F0E5FB2B55}"/>
              </a:ext>
            </a:extLst>
          </p:cNvPr>
          <p:cNvSpPr>
            <a:spLocks noGrp="1"/>
          </p:cNvSpPr>
          <p:nvPr>
            <p:ph idx="1"/>
          </p:nvPr>
        </p:nvSpPr>
        <p:spPr>
          <a:xfrm>
            <a:off x="790502" y="1682234"/>
            <a:ext cx="3866842" cy="2127098"/>
          </a:xfrm>
        </p:spPr>
        <p:txBody>
          <a:bodyPr numCol="1" spcCol="540000"/>
          <a:lstStyle/>
          <a:p>
            <a:pPr marL="0" indent="0" algn="just" rtl="0">
              <a:lnSpc>
                <a:spcPct val="107000"/>
              </a:lnSpc>
              <a:spcAft>
                <a:spcPts val="800"/>
              </a:spcAft>
              <a:buNone/>
            </a:pPr>
            <a:r>
              <a:rPr lang="ga" sz="1200" b="1" i="0" u="sng" baseline="0" dirty="0">
                <a:effectLst/>
                <a:latin typeface="+mj-lt"/>
                <a:ea typeface="Calibri" panose="020F0502020204030204" pitchFamily="34" charset="0"/>
                <a:cs typeface="Times New Roman" panose="02020603050405020304" pitchFamily="18" charset="0"/>
              </a:rPr>
              <a:t>Saoránaigh</a:t>
            </a:r>
          </a:p>
          <a:p>
            <a:pPr marL="0" indent="0" algn="just" rtl="0">
              <a:lnSpc>
                <a:spcPct val="107000"/>
              </a:lnSpc>
              <a:spcAft>
                <a:spcPts val="800"/>
              </a:spcAft>
              <a:buNone/>
            </a:pPr>
            <a:r>
              <a:rPr lang="ga" sz="1100" b="1" i="0" u="none" baseline="0" dirty="0">
                <a:latin typeface="+mj-lt"/>
                <a:ea typeface="Calibri" panose="020F0502020204030204" pitchFamily="34" charset="0"/>
                <a:cs typeface="Times New Roman" panose="02020603050405020304" pitchFamily="18" charset="0"/>
              </a:rPr>
              <a:t>Tá deis á thabhairt dúinn ag Misean Cathracha an AE chun bheith ar tús cadhnaíochta sa ghníomhaíocht aeráide. Déanfaimid an aistriú go dtí an neodracht aeráide i mbealach cuimsitheach gan aon duine a fhágáil ar chúl. Táimid i mbun oibre chun cathair níos fearr a thógáil agus an saol laethúil a fheabhsú do chách i dtéarmaí iompair, fuinnimh, sláinte agus nithe eile. Beidh tusa ag teastáil chun go n-éireoidh leis an athrú seo! Rachfar i gcomhairle le saoránaigh chun a gcuid riachtanas agus smaointe a chomhtháthú ag gach céim den tslí.</a:t>
            </a:r>
            <a:endParaRPr lang="ga" sz="1100" b="1" dirty="0">
              <a:effectLst/>
              <a:latin typeface="+mj-lt"/>
              <a:ea typeface="Calibri" panose="020F0502020204030204" pitchFamily="34" charset="0"/>
              <a:cs typeface="Times New Roman" panose="02020603050405020304" pitchFamily="18" charset="0"/>
            </a:endParaRPr>
          </a:p>
        </p:txBody>
      </p:sp>
      <p:sp>
        <p:nvSpPr>
          <p:cNvPr id="11" name="ZoneTexte 10">
            <a:extLst>
              <a:ext uri="{FF2B5EF4-FFF2-40B4-BE49-F238E27FC236}">
                <a16:creationId xmlns:a16="http://schemas.microsoft.com/office/drawing/2014/main" id="{2F8F1830-1156-559F-854A-01D629622690}"/>
              </a:ext>
            </a:extLst>
          </p:cNvPr>
          <p:cNvSpPr txBox="1"/>
          <p:nvPr/>
        </p:nvSpPr>
        <p:spPr>
          <a:xfrm>
            <a:off x="317572" y="1410754"/>
            <a:ext cx="564777" cy="1323439"/>
          </a:xfrm>
          <a:prstGeom prst="rect">
            <a:avLst/>
          </a:prstGeom>
          <a:noFill/>
        </p:spPr>
        <p:txBody>
          <a:bodyPr wrap="square" rtlCol="0">
            <a:spAutoFit/>
          </a:bodyPr>
          <a:lstStyle/>
          <a:p>
            <a:pPr algn="l" rtl="0"/>
            <a:r>
              <a:rPr lang="ga" sz="8000" b="0" i="0" u="none" baseline="0">
                <a:solidFill>
                  <a:schemeClr val="bg1"/>
                </a:solidFill>
              </a:rPr>
              <a:t>"</a:t>
            </a:r>
          </a:p>
        </p:txBody>
      </p:sp>
      <p:sp>
        <p:nvSpPr>
          <p:cNvPr id="4" name="Espace réservé du texte 10">
            <a:extLst>
              <a:ext uri="{FF2B5EF4-FFF2-40B4-BE49-F238E27FC236}">
                <a16:creationId xmlns:a16="http://schemas.microsoft.com/office/drawing/2014/main" id="{67F2D915-7D6D-CFB7-5D20-3CDB6BB445E1}"/>
              </a:ext>
            </a:extLst>
          </p:cNvPr>
          <p:cNvSpPr txBox="1">
            <a:spLocks/>
          </p:cNvSpPr>
          <p:nvPr/>
        </p:nvSpPr>
        <p:spPr>
          <a:xfrm>
            <a:off x="333342" y="907144"/>
            <a:ext cx="6770663" cy="423665"/>
          </a:xfrm>
          <a:prstGeom prst="rect">
            <a:avLst/>
          </a:prstGeom>
        </p:spPr>
        <p:txBody>
          <a:bodyPr/>
          <a:lstStyle>
            <a:lvl1pPr marL="251986" indent="-251986" algn="l" defTabSz="1007943" rtl="0" eaLnBrk="1" latinLnBrk="0" hangingPunct="1">
              <a:lnSpc>
                <a:spcPct val="90000"/>
              </a:lnSpc>
              <a:spcBef>
                <a:spcPts val="1102"/>
              </a:spcBef>
              <a:buFont typeface="Arial" panose="020B0604020202020204" pitchFamily="34" charset="0"/>
              <a:buChar char="•"/>
              <a:defRPr sz="3086" kern="1200">
                <a:solidFill>
                  <a:schemeClr val="tx1"/>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2646" kern="1200">
                <a:solidFill>
                  <a:schemeClr val="tx1"/>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2205" kern="1200">
                <a:solidFill>
                  <a:schemeClr val="tx1"/>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a:lstStyle>
          <a:p>
            <a:pPr marL="0" indent="0" algn="l" rtl="0">
              <a:buNone/>
            </a:pPr>
            <a:r>
              <a:rPr lang="ga" sz="2000" b="1" i="0" u="none" baseline="0">
                <a:solidFill>
                  <a:schemeClr val="accent4"/>
                </a:solidFill>
              </a:rPr>
              <a:t>An óráid a chur in oiriúint do líon cineálacha éisteoirí</a:t>
            </a:r>
          </a:p>
        </p:txBody>
      </p:sp>
      <p:sp>
        <p:nvSpPr>
          <p:cNvPr id="5" name="Espace réservé du contenu 2">
            <a:extLst>
              <a:ext uri="{FF2B5EF4-FFF2-40B4-BE49-F238E27FC236}">
                <a16:creationId xmlns:a16="http://schemas.microsoft.com/office/drawing/2014/main" id="{A37ABC56-C5F1-2859-ADD0-E37DC8DE7831}"/>
              </a:ext>
            </a:extLst>
          </p:cNvPr>
          <p:cNvSpPr txBox="1">
            <a:spLocks/>
          </p:cNvSpPr>
          <p:nvPr/>
        </p:nvSpPr>
        <p:spPr>
          <a:xfrm>
            <a:off x="5213767" y="1570808"/>
            <a:ext cx="5031445" cy="4879675"/>
          </a:xfrm>
          <a:prstGeom prst="rect">
            <a:avLst/>
          </a:prstGeom>
        </p:spPr>
        <p:txBody>
          <a:bodyPr numCol="1" spcCol="540000"/>
          <a:lstStyle>
            <a:lvl1pPr marL="251986" indent="-251986" algn="l" defTabSz="1007943" rtl="0" eaLnBrk="1" latinLnBrk="0" hangingPunct="1">
              <a:lnSpc>
                <a:spcPct val="90000"/>
              </a:lnSpc>
              <a:spcBef>
                <a:spcPts val="1102"/>
              </a:spcBef>
              <a:buFont typeface="Arial" panose="020B0604020202020204" pitchFamily="34" charset="0"/>
              <a:buChar char="•"/>
              <a:defRPr sz="2000" kern="1200">
                <a:solidFill>
                  <a:schemeClr val="tx2"/>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1800" kern="1200">
                <a:solidFill>
                  <a:schemeClr val="tx2"/>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1600" kern="1200">
                <a:solidFill>
                  <a:schemeClr val="tx2"/>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400" kern="1200">
                <a:solidFill>
                  <a:schemeClr val="tx2"/>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200" kern="1200">
                <a:solidFill>
                  <a:schemeClr val="tx2"/>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a:lstStyle>
          <a:p>
            <a:pPr marL="0" indent="0" algn="just" rtl="0">
              <a:lnSpc>
                <a:spcPct val="107000"/>
              </a:lnSpc>
              <a:spcAft>
                <a:spcPts val="800"/>
              </a:spcAft>
              <a:buFont typeface="Arial" panose="020B0604020202020204" pitchFamily="34" charset="0"/>
              <a:buNone/>
            </a:pPr>
            <a:r>
              <a:rPr lang="ga" sz="1300" b="1" i="0" u="sng" baseline="0" dirty="0">
                <a:latin typeface="+mj-lt"/>
                <a:ea typeface="Calibri" panose="020F0502020204030204" pitchFamily="34" charset="0"/>
                <a:cs typeface="Times New Roman" panose="02020603050405020304" pitchFamily="18" charset="0"/>
              </a:rPr>
              <a:t>Oifigigh Tofa &amp; Ceannairí Roinne sa chathair agat</a:t>
            </a:r>
          </a:p>
          <a:p>
            <a:pPr marL="0" indent="0" algn="just" rtl="0">
              <a:lnSpc>
                <a:spcPct val="107000"/>
              </a:lnSpc>
              <a:spcAft>
                <a:spcPts val="600"/>
              </a:spcAft>
              <a:buFont typeface="Arial" panose="020B0604020202020204" pitchFamily="34" charset="0"/>
              <a:buNone/>
            </a:pPr>
            <a:r>
              <a:rPr lang="ga" sz="1200" b="1" i="0" u="sng" baseline="0" dirty="0">
                <a:latin typeface="+mj-lt"/>
                <a:ea typeface="Calibri" panose="020F0502020204030204" pitchFamily="34" charset="0"/>
                <a:cs typeface="Times New Roman" panose="02020603050405020304" pitchFamily="18" charset="0"/>
              </a:rPr>
              <a:t>Oifigigh Tofa</a:t>
            </a:r>
            <a:endParaRPr lang="ga" sz="1200" b="1" u="sng" dirty="0">
              <a:latin typeface="+mj-lt"/>
              <a:ea typeface="Calibri" panose="020F0502020204030204" pitchFamily="34" charset="0"/>
              <a:cs typeface="Times New Roman" panose="02020603050405020304" pitchFamily="18" charset="0"/>
            </a:endParaRPr>
          </a:p>
          <a:p>
            <a:pPr marL="0" indent="0" algn="just" rtl="0">
              <a:lnSpc>
                <a:spcPct val="107000"/>
              </a:lnSpc>
              <a:spcBef>
                <a:spcPts val="600"/>
              </a:spcBef>
              <a:spcAft>
                <a:spcPts val="800"/>
              </a:spcAft>
              <a:buFont typeface="Arial" panose="020B0604020202020204" pitchFamily="34" charset="0"/>
              <a:buNone/>
            </a:pPr>
            <a:r>
              <a:rPr lang="ga" sz="1100" b="1" i="0" u="none" baseline="0" dirty="0">
                <a:latin typeface="+mj-lt"/>
                <a:ea typeface="Calibri" panose="020F0502020204030204" pitchFamily="34" charset="0"/>
                <a:cs typeface="Times New Roman" panose="02020603050405020304" pitchFamily="18" charset="0"/>
              </a:rPr>
              <a:t>Tá deis á tabhairt dúinn ag Misean Cathracha an AE chun go mbeidh ár gcathair ar tús cadhnaíochta sa ghníomhaíocht aeráide san Eoraip. Táimid mar chuid de ghluaiseacht uaillmhianach bhunathraitheach cathracha, a bheidh mar lóchrann ag dul i dtreo todhchaí a bheidh cuimsitheach, séanmhar, athléimneach ó thaobh na haeráide de agus inbhuanaithe. Beidh sé seo ina chabhair don chathair againn agus í ag aistriú chuig an neodracht aeráide i mbealach imeasctha, cuimsitheach, í ag déanamh ateagmhála le saoránaigh agus ag gabháil leis an earnáil phríobháideach. De bharr go mbeimid rannpháirteach sa Mhisean, cuirfear dlús le deiseanna maoinithe agus infheistíochta, lena gcumasófar trasdul cothrom a rachaidh chun leasa don aeráid agus don chomhtháthú sóisialta araon. </a:t>
            </a:r>
          </a:p>
          <a:p>
            <a:pPr marL="0" indent="0" algn="just" rtl="0">
              <a:lnSpc>
                <a:spcPct val="107000"/>
              </a:lnSpc>
              <a:spcAft>
                <a:spcPts val="600"/>
              </a:spcAft>
              <a:buFont typeface="Arial" panose="020B0604020202020204" pitchFamily="34" charset="0"/>
              <a:buNone/>
            </a:pPr>
            <a:r>
              <a:rPr lang="ga" sz="1200" b="1" i="0" u="sng" baseline="0" dirty="0">
                <a:latin typeface="+mj-lt"/>
                <a:ea typeface="Calibri" panose="020F0502020204030204" pitchFamily="34" charset="0"/>
                <a:cs typeface="Times New Roman" panose="02020603050405020304" pitchFamily="18" charset="0"/>
              </a:rPr>
              <a:t>Oifigigh Ranna</a:t>
            </a:r>
            <a:endParaRPr lang="ga" sz="1200" b="1" u="sng" dirty="0">
              <a:latin typeface="+mj-lt"/>
              <a:ea typeface="Calibri" panose="020F0502020204030204" pitchFamily="34" charset="0"/>
              <a:cs typeface="Times New Roman" panose="02020603050405020304" pitchFamily="18" charset="0"/>
            </a:endParaRPr>
          </a:p>
          <a:p>
            <a:pPr marL="0" indent="0" algn="just" rtl="0">
              <a:lnSpc>
                <a:spcPct val="107000"/>
              </a:lnSpc>
              <a:spcBef>
                <a:spcPts val="600"/>
              </a:spcBef>
              <a:spcAft>
                <a:spcPts val="800"/>
              </a:spcAft>
              <a:buFont typeface="Arial" panose="020B0604020202020204" pitchFamily="34" charset="0"/>
              <a:buNone/>
            </a:pPr>
            <a:r>
              <a:rPr lang="ga" sz="1100" b="1" i="0" u="none" baseline="0" dirty="0">
                <a:latin typeface="+mj-lt"/>
                <a:ea typeface="Calibri" panose="020F0502020204030204" pitchFamily="34" charset="0"/>
                <a:cs typeface="Times New Roman" panose="02020603050405020304" pitchFamily="18" charset="0"/>
              </a:rPr>
              <a:t>Tá deis á tabhairt dúinn ag Misean Cathracha an AE chun go mbeidh ár gcathair ar tús cadhnaíochta sa ghníomhaíocht aeráide san Eoraip. Le tacaíocht ó Chathracha Glan-Nialais gheobhaimid rochtain ar shaineolas agus ar uirlisí chun cuidiú linn cur chuige córasach a ghlacadh i leith na gníomhaíochta aeráide. Rachaidh sé seo chun ranna neamhchomhtháite a bhriseadh síos agus chun na hoibre trasna na bhfoirne chun dlús a chur leis an trasdul i dtreo na neodrachta aeráide. Deis é chomh maith ar fhoghlaim ó chathracha eile, ag comhroinnt an eolais agus ag gníomhú níos tapúla i gcomhar lena chéile.</a:t>
            </a:r>
          </a:p>
        </p:txBody>
      </p:sp>
      <p:sp>
        <p:nvSpPr>
          <p:cNvPr id="6" name="ZoneTexte 5">
            <a:extLst>
              <a:ext uri="{FF2B5EF4-FFF2-40B4-BE49-F238E27FC236}">
                <a16:creationId xmlns:a16="http://schemas.microsoft.com/office/drawing/2014/main" id="{D4BBBBED-DA40-14C9-116C-00AC9CC5EB13}"/>
              </a:ext>
            </a:extLst>
          </p:cNvPr>
          <p:cNvSpPr txBox="1"/>
          <p:nvPr/>
        </p:nvSpPr>
        <p:spPr>
          <a:xfrm>
            <a:off x="4781547" y="1336644"/>
            <a:ext cx="632502" cy="1323439"/>
          </a:xfrm>
          <a:prstGeom prst="rect">
            <a:avLst/>
          </a:prstGeom>
          <a:noFill/>
        </p:spPr>
        <p:txBody>
          <a:bodyPr wrap="square" rtlCol="0">
            <a:spAutoFit/>
          </a:bodyPr>
          <a:lstStyle/>
          <a:p>
            <a:pPr algn="l" rtl="0"/>
            <a:r>
              <a:rPr lang="ga" sz="8000" b="0" i="0" u="none" baseline="0">
                <a:solidFill>
                  <a:schemeClr val="bg1"/>
                </a:solidFill>
              </a:rPr>
              <a:t>"</a:t>
            </a:r>
          </a:p>
        </p:txBody>
      </p:sp>
      <p:sp>
        <p:nvSpPr>
          <p:cNvPr id="8" name="Espace réservé du contenu 2">
            <a:extLst>
              <a:ext uri="{FF2B5EF4-FFF2-40B4-BE49-F238E27FC236}">
                <a16:creationId xmlns:a16="http://schemas.microsoft.com/office/drawing/2014/main" id="{C8BDB3A0-A44C-FA08-1C0A-F226C0B296B5}"/>
              </a:ext>
            </a:extLst>
          </p:cNvPr>
          <p:cNvSpPr txBox="1">
            <a:spLocks/>
          </p:cNvSpPr>
          <p:nvPr/>
        </p:nvSpPr>
        <p:spPr>
          <a:xfrm>
            <a:off x="790502" y="4170589"/>
            <a:ext cx="3866842" cy="1906629"/>
          </a:xfrm>
          <a:prstGeom prst="rect">
            <a:avLst/>
          </a:prstGeom>
        </p:spPr>
        <p:txBody>
          <a:bodyPr numCol="1" spcCol="540000"/>
          <a:lstStyle>
            <a:lvl1pPr marL="251986" indent="-251986" algn="l" defTabSz="1007943" rtl="0" eaLnBrk="1" latinLnBrk="0" hangingPunct="1">
              <a:lnSpc>
                <a:spcPct val="90000"/>
              </a:lnSpc>
              <a:spcBef>
                <a:spcPts val="1102"/>
              </a:spcBef>
              <a:buFont typeface="Arial" panose="020B0604020202020204" pitchFamily="34" charset="0"/>
              <a:buChar char="•"/>
              <a:defRPr sz="2000" kern="1200">
                <a:solidFill>
                  <a:schemeClr val="tx2"/>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1800" kern="1200">
                <a:solidFill>
                  <a:schemeClr val="tx2"/>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1600" kern="1200">
                <a:solidFill>
                  <a:schemeClr val="tx2"/>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400" kern="1200">
                <a:solidFill>
                  <a:schemeClr val="tx2"/>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200" kern="1200">
                <a:solidFill>
                  <a:schemeClr val="tx2"/>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a:lstStyle>
          <a:p>
            <a:pPr marL="0" indent="0" algn="just" rtl="0">
              <a:lnSpc>
                <a:spcPct val="107000"/>
              </a:lnSpc>
              <a:spcAft>
                <a:spcPts val="800"/>
              </a:spcAft>
              <a:buFont typeface="Arial" panose="020B0604020202020204" pitchFamily="34" charset="0"/>
              <a:buNone/>
            </a:pPr>
            <a:r>
              <a:rPr lang="ga" sz="1200" b="1" i="0" u="sng" baseline="0" dirty="0">
                <a:latin typeface="+mj-lt"/>
                <a:ea typeface="Calibri" panose="020F0502020204030204" pitchFamily="34" charset="0"/>
                <a:cs typeface="Times New Roman" panose="02020603050405020304" pitchFamily="18" charset="0"/>
              </a:rPr>
              <a:t>An Earnáil Phríobháideach</a:t>
            </a:r>
            <a:endParaRPr lang="ga" sz="1200" b="1" u="sng" dirty="0">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Font typeface="Arial" panose="020B0604020202020204" pitchFamily="34" charset="0"/>
              <a:buNone/>
            </a:pPr>
            <a:r>
              <a:rPr lang="ga" sz="1100" b="1" i="0" u="none" baseline="0" dirty="0">
                <a:latin typeface="+mj-lt"/>
                <a:ea typeface="Calibri" panose="020F0502020204030204" pitchFamily="34" charset="0"/>
                <a:cs typeface="Times New Roman" panose="02020603050405020304" pitchFamily="18" charset="0"/>
              </a:rPr>
              <a:t>Tá deis á thabhairt dúinn ag Misean Cathracha an AE chun bheith ar tús cadhnaíochta sa ghníomhaíocht aeráide. Bí ar tús cadhnaíochta: tá de chumas ionat rannchuidiú lena bhfuil i ndán do cathracha a chinneadh agus deiseanna nua gnó a oscailt. Chun neodracht aeráide a bhaint amach faoi 2030, beidh orainn ár spriocanna agus ár n-iarrachtaí a ailíniú, agus oibriú as láimh a chéile.</a:t>
            </a:r>
          </a:p>
        </p:txBody>
      </p:sp>
      <p:sp>
        <p:nvSpPr>
          <p:cNvPr id="9" name="ZoneTexte 8">
            <a:extLst>
              <a:ext uri="{FF2B5EF4-FFF2-40B4-BE49-F238E27FC236}">
                <a16:creationId xmlns:a16="http://schemas.microsoft.com/office/drawing/2014/main" id="{1C42EB9A-FB4C-F661-B011-2D75940B1AC2}"/>
              </a:ext>
            </a:extLst>
          </p:cNvPr>
          <p:cNvSpPr txBox="1"/>
          <p:nvPr/>
        </p:nvSpPr>
        <p:spPr>
          <a:xfrm>
            <a:off x="333342" y="3925609"/>
            <a:ext cx="564777" cy="1323439"/>
          </a:xfrm>
          <a:prstGeom prst="rect">
            <a:avLst/>
          </a:prstGeom>
          <a:noFill/>
        </p:spPr>
        <p:txBody>
          <a:bodyPr wrap="square" rtlCol="0">
            <a:spAutoFit/>
          </a:bodyPr>
          <a:lstStyle/>
          <a:p>
            <a:pPr algn="l" rtl="0"/>
            <a:r>
              <a:rPr lang="ga" sz="8000" b="0" i="0" u="none" baseline="0">
                <a:solidFill>
                  <a:schemeClr val="bg1"/>
                </a:solidFill>
              </a:rPr>
              <a:t>"</a:t>
            </a:r>
          </a:p>
        </p:txBody>
      </p:sp>
      <p:sp>
        <p:nvSpPr>
          <p:cNvPr id="2" name="TextBox 1">
            <a:extLst>
              <a:ext uri="{FF2B5EF4-FFF2-40B4-BE49-F238E27FC236}">
                <a16:creationId xmlns:a16="http://schemas.microsoft.com/office/drawing/2014/main" id="{AE306DF4-C9B3-6D3E-54DE-A909F5DDFF6F}"/>
              </a:ext>
            </a:extLst>
          </p:cNvPr>
          <p:cNvSpPr txBox="1"/>
          <p:nvPr/>
        </p:nvSpPr>
        <p:spPr>
          <a:xfrm>
            <a:off x="1158269" y="7091464"/>
            <a:ext cx="7761995" cy="254237"/>
          </a:xfrm>
          <a:prstGeom prst="rect">
            <a:avLst/>
          </a:prstGeom>
          <a:solidFill>
            <a:schemeClr val="bg1"/>
          </a:solid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ga" sz="1052" b="0" i="0" u="none" strike="noStrike" kern="1200" cap="none" spc="0" normalizeH="0" baseline="0">
                <a:ln>
                  <a:noFill/>
                </a:ln>
                <a:solidFill>
                  <a:prstClr val="black"/>
                </a:solidFill>
                <a:effectLst/>
                <a:uLnTx/>
                <a:uFillTx/>
                <a:latin typeface="Arial" panose="020B0604020202020204"/>
                <a:ea typeface="+mn-ea"/>
                <a:cs typeface="+mn-cs"/>
              </a:rPr>
              <a:t>Tá maoiniú ag Cathracha Glan-Nialais ón gClár Taighde agus Nuála Fís 2020 faoi chomhaontú deontais n°101036519.</a:t>
            </a:r>
            <a:endParaRPr kumimoji="0" lang="ga" sz="1052" b="0" i="0" u="none" strike="noStrike" kern="1200" cap="none" spc="0" normalizeH="0" baseline="0" noProof="0" dirty="0">
              <a:ln>
                <a:noFill/>
              </a:ln>
              <a:solidFill>
                <a:prstClr val="black"/>
              </a:solidFill>
              <a:effectLst/>
              <a:uLnTx/>
              <a:uFillTx/>
              <a:latin typeface="Arial" panose="020B0604020202020204"/>
              <a:ea typeface="+mn-ea"/>
              <a:cs typeface="+mn-cs"/>
            </a:endParaRPr>
          </a:p>
        </p:txBody>
      </p:sp>
    </p:spTree>
    <p:extLst>
      <p:ext uri="{BB962C8B-B14F-4D97-AF65-F5344CB8AC3E}">
        <p14:creationId xmlns:p14="http://schemas.microsoft.com/office/powerpoint/2010/main" val="245900241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5CEEEBC-1E71-99DA-809A-C16A4025C890}"/>
              </a:ext>
            </a:extLst>
          </p:cNvPr>
          <p:cNvSpPr>
            <a:spLocks noGrp="1"/>
          </p:cNvSpPr>
          <p:nvPr>
            <p:ph type="ctrTitle"/>
          </p:nvPr>
        </p:nvSpPr>
        <p:spPr>
          <a:xfrm>
            <a:off x="599935" y="3033937"/>
            <a:ext cx="7729005" cy="636161"/>
          </a:xfrm>
        </p:spPr>
        <p:txBody>
          <a:bodyPr/>
          <a:lstStyle/>
          <a:p>
            <a:r>
              <a:rPr lang="en-GB" dirty="0"/>
              <a:t>IS/Icelandic translation</a:t>
            </a:r>
          </a:p>
        </p:txBody>
      </p:sp>
    </p:spTree>
    <p:extLst>
      <p:ext uri="{BB962C8B-B14F-4D97-AF65-F5344CB8AC3E}">
        <p14:creationId xmlns:p14="http://schemas.microsoft.com/office/powerpoint/2010/main" val="55660381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re 6">
            <a:extLst>
              <a:ext uri="{FF2B5EF4-FFF2-40B4-BE49-F238E27FC236}">
                <a16:creationId xmlns:a16="http://schemas.microsoft.com/office/drawing/2014/main" id="{243D4A79-A79C-1F8F-E24D-DA565717CFDE}"/>
              </a:ext>
            </a:extLst>
          </p:cNvPr>
          <p:cNvSpPr>
            <a:spLocks noGrp="1"/>
          </p:cNvSpPr>
          <p:nvPr>
            <p:ph type="ctrTitle"/>
          </p:nvPr>
        </p:nvSpPr>
        <p:spPr>
          <a:xfrm>
            <a:off x="593492" y="142848"/>
            <a:ext cx="9111713" cy="664842"/>
          </a:xfrm>
        </p:spPr>
        <p:txBody>
          <a:bodyPr/>
          <a:lstStyle/>
          <a:p>
            <a:pPr algn="l" rtl="0"/>
            <a:r>
              <a:rPr lang="is" sz="3200" b="1" i="0" u="none" baseline="0">
                <a:solidFill>
                  <a:srgbClr val="0D5364"/>
                </a:solidFill>
              </a:rPr>
              <a:t>Áhrifamikil </a:t>
            </a:r>
            <a:r>
              <a:rPr lang="is" sz="3200" b="1" i="0" u="none" baseline="0"/>
              <a:t>kynning</a:t>
            </a:r>
          </a:p>
        </p:txBody>
      </p:sp>
      <p:sp>
        <p:nvSpPr>
          <p:cNvPr id="3" name="Espace réservé du contenu 2">
            <a:extLst>
              <a:ext uri="{FF2B5EF4-FFF2-40B4-BE49-F238E27FC236}">
                <a16:creationId xmlns:a16="http://schemas.microsoft.com/office/drawing/2014/main" id="{03D19ECB-687C-66CD-5642-18F0E5FB2B55}"/>
              </a:ext>
            </a:extLst>
          </p:cNvPr>
          <p:cNvSpPr>
            <a:spLocks noGrp="1"/>
          </p:cNvSpPr>
          <p:nvPr>
            <p:ph idx="1"/>
          </p:nvPr>
        </p:nvSpPr>
        <p:spPr>
          <a:xfrm>
            <a:off x="1158269" y="1062561"/>
            <a:ext cx="6265086" cy="4829155"/>
          </a:xfrm>
        </p:spPr>
        <p:txBody>
          <a:bodyPr numCol="1" spcCol="540000"/>
          <a:lstStyle/>
          <a:p>
            <a:pPr marL="0" indent="0" algn="just" rtl="0">
              <a:lnSpc>
                <a:spcPct val="107000"/>
              </a:lnSpc>
              <a:spcAft>
                <a:spcPts val="800"/>
              </a:spcAft>
              <a:buNone/>
            </a:pPr>
            <a:r>
              <a:rPr lang="is" sz="1200" b="1" i="0" u="none" baseline="0" dirty="0">
                <a:effectLst/>
                <a:latin typeface="+mj-lt"/>
                <a:ea typeface="Calibri" panose="020F0502020204030204" pitchFamily="34" charset="0"/>
                <a:cs typeface="Times New Roman" panose="02020603050405020304" pitchFamily="18" charset="0"/>
              </a:rPr>
              <a:t>Veðurfarsbreytingar hafa áhrif á alla og breyting er óumflýjanleg. Að standa aðgerðarlaus hjá og glíma við afleiðingarnar er ekki valkostur. </a:t>
            </a:r>
            <a:r>
              <a:rPr lang="is" sz="1200" b="1" i="0" u="none" baseline="0" dirty="0">
                <a:latin typeface="+mj-lt"/>
                <a:ea typeface="Calibri" panose="020F0502020204030204" pitchFamily="34" charset="0"/>
                <a:cs typeface="Times New Roman" panose="02020603050405020304" pitchFamily="18" charset="0"/>
              </a:rPr>
              <a:t>V</a:t>
            </a:r>
            <a:r>
              <a:rPr lang="is" sz="1200" b="1" i="0" u="none" baseline="0" dirty="0">
                <a:effectLst/>
                <a:latin typeface="+mj-lt"/>
                <a:ea typeface="Calibri" panose="020F0502020204030204" pitchFamily="34" charset="0"/>
                <a:cs typeface="Times New Roman" panose="02020603050405020304" pitchFamily="18" charset="0"/>
              </a:rPr>
              <a:t>ið getum knúið áfram þær tegundir breytinga sem geta bjargað okkur og búið til örugga og farsæla framtíð fyrir alla.</a:t>
            </a:r>
            <a:endParaRPr lang="is" sz="1200" b="1" dirty="0">
              <a:effectLst/>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r>
              <a:rPr lang="is" sz="1200" b="1" i="0" u="none" baseline="0" dirty="0">
                <a:effectLst/>
                <a:latin typeface="+mj-lt"/>
                <a:ea typeface="Calibri" panose="020F0502020204030204" pitchFamily="34" charset="0"/>
                <a:cs typeface="Times New Roman" panose="02020603050405020304" pitchFamily="18" charset="0"/>
              </a:rPr>
              <a:t>Við vitum að tæknilegar nýjungar munu ekki duga til. Við þurfum að umbreyta því hvernig við lifum og störfum.  Einungis sameiginlegt átak getur leyst verkefnið. Við leysum það farsællega með því að gera þetta saman, í dæmalausu samstarfi og sameiginlegu átaki um þær kjarnaáskoranir sem fyrir liggja.</a:t>
            </a:r>
            <a:endParaRPr lang="is" sz="1200" b="1" dirty="0">
              <a:effectLst/>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r>
              <a:rPr lang="is" sz="1200" b="1" i="0" u="none" baseline="0" dirty="0">
                <a:effectLst/>
                <a:latin typeface="+mj-lt"/>
                <a:ea typeface="Calibri" panose="020F0502020204030204" pitchFamily="34" charset="0"/>
                <a:cs typeface="Times New Roman" panose="02020603050405020304" pitchFamily="18" charset="0"/>
              </a:rPr>
              <a:t>Með því að ganga inn í ESB borgarverkefni, keppumst við ásamt öðrum metnaðarfullum evrópskum borgum að því að verða fyrstu 100 borgirnar til að ná loftslagsjöfnun fyrir 2030. Með stuðningi vettvangi verkefnisins sem er stýrt af NetZeroCities, munum við hraða þessari umbreytingu með því að prófa nýjar leiðir vinnu og fjármögnun sameiginlegra aðgerða, finna út úr erfiðu spurningunum ásamt sérfræðingum og jafningjum. </a:t>
            </a:r>
            <a:endParaRPr lang="is" sz="1200" b="1" dirty="0">
              <a:effectLst/>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r>
              <a:rPr lang="is" sz="1200" b="1" i="0" u="none" baseline="0" dirty="0">
                <a:effectLst/>
                <a:latin typeface="+mj-lt"/>
                <a:ea typeface="Calibri" panose="020F0502020204030204" pitchFamily="34" charset="0"/>
                <a:cs typeface="Times New Roman" panose="02020603050405020304" pitchFamily="18" charset="0"/>
              </a:rPr>
              <a:t>Við munum kalla til öflugt teymi þvert á geira til að leiða og takast á við þessa breytingu, endurhugsa hlutverk okkar, endurskapa á róttækan hátt hvernig við stundum fjármögnun, innkaup og samstarf. </a:t>
            </a:r>
          </a:p>
          <a:p>
            <a:pPr marL="0" indent="0" algn="just" rtl="0">
              <a:lnSpc>
                <a:spcPct val="107000"/>
              </a:lnSpc>
              <a:spcAft>
                <a:spcPts val="800"/>
              </a:spcAft>
              <a:buNone/>
            </a:pPr>
            <a:r>
              <a:rPr lang="is" sz="1200" b="1" i="0" u="none" baseline="0" dirty="0">
                <a:latin typeface="+mj-lt"/>
                <a:ea typeface="Calibri" panose="020F0502020204030204" pitchFamily="34" charset="0"/>
                <a:cs typeface="Times New Roman" panose="02020603050405020304" pitchFamily="18" charset="0"/>
              </a:rPr>
              <a:t>Þetta sameiginlega átak mun hjálpa okkur að búa til betri framtíð fyrir alla í borginni okkar. Fyrir utan loftslagið mun það einnig breyta á jákvæðan hátt hvernig við búum og stundum atvinnu með því að bæta samgöngur, byggingar, orkukerfi, heilsu okkar og fleira.</a:t>
            </a:r>
            <a:r>
              <a:rPr lang="is" sz="1200" b="1" i="0" u="none" baseline="0" dirty="0">
                <a:effectLst/>
                <a:latin typeface="+mj-lt"/>
                <a:ea typeface="Calibri" panose="020F0502020204030204" pitchFamily="34" charset="0"/>
                <a:cs typeface="Times New Roman" panose="02020603050405020304" pitchFamily="18" charset="0"/>
              </a:rPr>
              <a:t> Til að ná þessu munum við taka upp samstarf við fyrirtæki, borgara og aðila á staðnum til langframa, með því að margfalda fjölda aðila með okkur á þessari vegferð.</a:t>
            </a:r>
          </a:p>
          <a:p>
            <a:pPr marL="0" indent="0" algn="just" rtl="0">
              <a:lnSpc>
                <a:spcPct val="107000"/>
              </a:lnSpc>
              <a:spcAft>
                <a:spcPts val="800"/>
              </a:spcAft>
              <a:buNone/>
            </a:pPr>
            <a:endParaRPr lang="is" sz="1200" b="1" dirty="0">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endParaRPr lang="is" sz="1200" b="1" dirty="0">
              <a:latin typeface="+mj-lt"/>
              <a:ea typeface="Calibri" panose="020F0502020204030204" pitchFamily="34" charset="0"/>
              <a:cs typeface="Times New Roman" panose="02020603050405020304" pitchFamily="18" charset="0"/>
            </a:endParaRPr>
          </a:p>
        </p:txBody>
      </p:sp>
      <p:pic>
        <p:nvPicPr>
          <p:cNvPr id="10" name="Image 9">
            <a:extLst>
              <a:ext uri="{FF2B5EF4-FFF2-40B4-BE49-F238E27FC236}">
                <a16:creationId xmlns:a16="http://schemas.microsoft.com/office/drawing/2014/main" id="{DF907714-F33B-E7E5-92DE-ADAFDF3CF4C6}"/>
              </a:ext>
            </a:extLst>
          </p:cNvPr>
          <p:cNvPicPr>
            <a:picLocks noChangeAspect="1"/>
          </p:cNvPicPr>
          <p:nvPr/>
        </p:nvPicPr>
        <p:blipFill rotWithShape="1">
          <a:blip r:embed="rId2">
            <a:extLst>
              <a:ext uri="{28A0092B-C50C-407E-A947-70E740481C1C}">
                <a14:useLocalDpi xmlns:a14="http://schemas.microsoft.com/office/drawing/2010/main" val="0"/>
              </a:ext>
            </a:extLst>
          </a:blip>
          <a:srcRect b="15025"/>
          <a:stretch/>
        </p:blipFill>
        <p:spPr>
          <a:xfrm>
            <a:off x="7828288" y="4023834"/>
            <a:ext cx="3410513" cy="2898075"/>
          </a:xfrm>
          <a:prstGeom prst="rect">
            <a:avLst/>
          </a:prstGeom>
        </p:spPr>
      </p:pic>
      <p:sp>
        <p:nvSpPr>
          <p:cNvPr id="11" name="ZoneTexte 10">
            <a:extLst>
              <a:ext uri="{FF2B5EF4-FFF2-40B4-BE49-F238E27FC236}">
                <a16:creationId xmlns:a16="http://schemas.microsoft.com/office/drawing/2014/main" id="{2F8F1830-1156-559F-854A-01D629622690}"/>
              </a:ext>
            </a:extLst>
          </p:cNvPr>
          <p:cNvSpPr txBox="1"/>
          <p:nvPr/>
        </p:nvSpPr>
        <p:spPr>
          <a:xfrm>
            <a:off x="593492" y="734188"/>
            <a:ext cx="564777" cy="1631216"/>
          </a:xfrm>
          <a:prstGeom prst="rect">
            <a:avLst/>
          </a:prstGeom>
          <a:noFill/>
        </p:spPr>
        <p:txBody>
          <a:bodyPr wrap="square" rtlCol="0">
            <a:spAutoFit/>
          </a:bodyPr>
          <a:lstStyle/>
          <a:p>
            <a:pPr algn="l" rtl="0"/>
            <a:r>
              <a:rPr lang="is" sz="10000" b="0" i="0" u="none" baseline="0">
                <a:solidFill>
                  <a:schemeClr val="bg1"/>
                </a:solidFill>
              </a:rPr>
              <a:t>"</a:t>
            </a:r>
          </a:p>
        </p:txBody>
      </p:sp>
      <p:sp>
        <p:nvSpPr>
          <p:cNvPr id="2" name="TextBox 1">
            <a:extLst>
              <a:ext uri="{FF2B5EF4-FFF2-40B4-BE49-F238E27FC236}">
                <a16:creationId xmlns:a16="http://schemas.microsoft.com/office/drawing/2014/main" id="{BD174913-544A-72B0-7827-D056AB12B2B6}"/>
              </a:ext>
            </a:extLst>
          </p:cNvPr>
          <p:cNvSpPr txBox="1"/>
          <p:nvPr/>
        </p:nvSpPr>
        <p:spPr>
          <a:xfrm>
            <a:off x="1158269" y="7091464"/>
            <a:ext cx="7761995" cy="254237"/>
          </a:xfrm>
          <a:prstGeom prst="rect">
            <a:avLst/>
          </a:prstGeom>
          <a:solidFill>
            <a:schemeClr val="bg1"/>
          </a:solid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is" sz="1052" b="0" i="0" u="none" strike="noStrike" kern="1200" cap="none" spc="0" normalizeH="0" baseline="0">
                <a:ln>
                  <a:noFill/>
                </a:ln>
                <a:solidFill>
                  <a:prstClr val="black"/>
                </a:solidFill>
                <a:effectLst/>
                <a:uLnTx/>
                <a:uFillTx/>
                <a:latin typeface="Arial" panose="020B0604020202020204"/>
                <a:ea typeface="+mn-ea"/>
                <a:cs typeface="+mn-cs"/>
              </a:rPr>
              <a:t>NetZeroCities hefur hlotið fjármögnun úr H2020 rannsóknar- og nýsköpunaráætluninni undir samningsnúmeri 101036519.</a:t>
            </a:r>
            <a:endParaRPr kumimoji="0" lang="is" sz="1052" b="0" i="0" u="none" strike="noStrike" kern="1200" cap="none" spc="0" normalizeH="0" baseline="0" noProof="0" dirty="0">
              <a:ln>
                <a:noFill/>
              </a:ln>
              <a:solidFill>
                <a:prstClr val="black"/>
              </a:solidFill>
              <a:effectLst/>
              <a:uLnTx/>
              <a:uFillTx/>
              <a:latin typeface="Arial" panose="020B0604020202020204"/>
              <a:ea typeface="+mn-ea"/>
              <a:cs typeface="+mn-cs"/>
            </a:endParaRPr>
          </a:p>
        </p:txBody>
      </p:sp>
    </p:spTree>
    <p:extLst>
      <p:ext uri="{BB962C8B-B14F-4D97-AF65-F5344CB8AC3E}">
        <p14:creationId xmlns:p14="http://schemas.microsoft.com/office/powerpoint/2010/main" val="387717533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re 6">
            <a:extLst>
              <a:ext uri="{FF2B5EF4-FFF2-40B4-BE49-F238E27FC236}">
                <a16:creationId xmlns:a16="http://schemas.microsoft.com/office/drawing/2014/main" id="{243D4A79-A79C-1F8F-E24D-DA565717CFDE}"/>
              </a:ext>
            </a:extLst>
          </p:cNvPr>
          <p:cNvSpPr>
            <a:spLocks noGrp="1"/>
          </p:cNvSpPr>
          <p:nvPr>
            <p:ph type="ctrTitle"/>
          </p:nvPr>
        </p:nvSpPr>
        <p:spPr>
          <a:xfrm>
            <a:off x="333342" y="226635"/>
            <a:ext cx="9111713" cy="664842"/>
          </a:xfrm>
        </p:spPr>
        <p:txBody>
          <a:bodyPr/>
          <a:lstStyle/>
          <a:p>
            <a:pPr algn="l" rtl="0"/>
            <a:r>
              <a:rPr lang="is" sz="3200" b="1" i="0" u="none" baseline="0"/>
              <a:t>Áhrifamikil kynning</a:t>
            </a:r>
          </a:p>
        </p:txBody>
      </p:sp>
      <p:sp>
        <p:nvSpPr>
          <p:cNvPr id="3" name="Espace réservé du contenu 2">
            <a:extLst>
              <a:ext uri="{FF2B5EF4-FFF2-40B4-BE49-F238E27FC236}">
                <a16:creationId xmlns:a16="http://schemas.microsoft.com/office/drawing/2014/main" id="{03D19ECB-687C-66CD-5642-18F0E5FB2B55}"/>
              </a:ext>
            </a:extLst>
          </p:cNvPr>
          <p:cNvSpPr>
            <a:spLocks noGrp="1"/>
          </p:cNvSpPr>
          <p:nvPr>
            <p:ph idx="1"/>
          </p:nvPr>
        </p:nvSpPr>
        <p:spPr>
          <a:xfrm>
            <a:off x="790502" y="1682234"/>
            <a:ext cx="3866842" cy="2127098"/>
          </a:xfrm>
        </p:spPr>
        <p:txBody>
          <a:bodyPr numCol="1" spcCol="540000"/>
          <a:lstStyle/>
          <a:p>
            <a:pPr marL="0" indent="0" algn="just" rtl="0">
              <a:lnSpc>
                <a:spcPct val="107000"/>
              </a:lnSpc>
              <a:spcAft>
                <a:spcPts val="800"/>
              </a:spcAft>
              <a:buNone/>
            </a:pPr>
            <a:r>
              <a:rPr lang="is" sz="1400" b="1" i="0" u="sng" baseline="0" dirty="0">
                <a:effectLst/>
                <a:latin typeface="+mj-lt"/>
                <a:ea typeface="Calibri" panose="020F0502020204030204" pitchFamily="34" charset="0"/>
                <a:cs typeface="Times New Roman" panose="02020603050405020304" pitchFamily="18" charset="0"/>
              </a:rPr>
              <a:t>Borgarar</a:t>
            </a:r>
          </a:p>
          <a:p>
            <a:pPr marL="0" indent="0" algn="just" rtl="0">
              <a:lnSpc>
                <a:spcPct val="107000"/>
              </a:lnSpc>
              <a:spcAft>
                <a:spcPts val="800"/>
              </a:spcAft>
              <a:buNone/>
            </a:pPr>
            <a:r>
              <a:rPr lang="is" sz="1200" b="1" i="0" u="none" baseline="0" dirty="0">
                <a:latin typeface="+mj-lt"/>
                <a:ea typeface="Calibri" panose="020F0502020204030204" pitchFamily="34" charset="0"/>
                <a:cs typeface="Times New Roman" panose="02020603050405020304" pitchFamily="18" charset="0"/>
              </a:rPr>
              <a:t>Það að ganga til liðs við ESB borgarverkefni er tækifæri fyrir borgina okkar til að vera framarlega í loftlagsaðgerðum. Við munum umbreytast að loftslagshlutleysi á inngildandi hátt þar sem enginn verður undanskilinn. Við erum að vinna að því að byggja betri borg og bæta daglegt líf fyrir alla að því er varðar flutninga, orku, heilbrigði og fleira. Þú þarft að aðstoða við að gera þessa umbreytingu farsæla! Borgarar verða hafðir með í ráðum til að samþætta þarfir þeirra og hugmyndir í hverju skrefi.</a:t>
            </a:r>
            <a:endParaRPr lang="is" sz="1200" b="1" dirty="0">
              <a:effectLst/>
              <a:latin typeface="+mj-lt"/>
              <a:ea typeface="Calibri" panose="020F0502020204030204" pitchFamily="34" charset="0"/>
              <a:cs typeface="Times New Roman" panose="02020603050405020304" pitchFamily="18" charset="0"/>
            </a:endParaRPr>
          </a:p>
        </p:txBody>
      </p:sp>
      <p:sp>
        <p:nvSpPr>
          <p:cNvPr id="11" name="ZoneTexte 10">
            <a:extLst>
              <a:ext uri="{FF2B5EF4-FFF2-40B4-BE49-F238E27FC236}">
                <a16:creationId xmlns:a16="http://schemas.microsoft.com/office/drawing/2014/main" id="{2F8F1830-1156-559F-854A-01D629622690}"/>
              </a:ext>
            </a:extLst>
          </p:cNvPr>
          <p:cNvSpPr txBox="1"/>
          <p:nvPr/>
        </p:nvSpPr>
        <p:spPr>
          <a:xfrm>
            <a:off x="317572" y="1410754"/>
            <a:ext cx="564777" cy="1323439"/>
          </a:xfrm>
          <a:prstGeom prst="rect">
            <a:avLst/>
          </a:prstGeom>
          <a:noFill/>
        </p:spPr>
        <p:txBody>
          <a:bodyPr wrap="square" rtlCol="0">
            <a:spAutoFit/>
          </a:bodyPr>
          <a:lstStyle/>
          <a:p>
            <a:pPr algn="l" rtl="0"/>
            <a:r>
              <a:rPr lang="is" sz="8000" b="0" i="0" u="none" baseline="0">
                <a:solidFill>
                  <a:schemeClr val="bg1"/>
                </a:solidFill>
              </a:rPr>
              <a:t>"</a:t>
            </a:r>
          </a:p>
        </p:txBody>
      </p:sp>
      <p:sp>
        <p:nvSpPr>
          <p:cNvPr id="4" name="Espace réservé du texte 10">
            <a:extLst>
              <a:ext uri="{FF2B5EF4-FFF2-40B4-BE49-F238E27FC236}">
                <a16:creationId xmlns:a16="http://schemas.microsoft.com/office/drawing/2014/main" id="{67F2D915-7D6D-CFB7-5D20-3CDB6BB445E1}"/>
              </a:ext>
            </a:extLst>
          </p:cNvPr>
          <p:cNvSpPr txBox="1">
            <a:spLocks/>
          </p:cNvSpPr>
          <p:nvPr/>
        </p:nvSpPr>
        <p:spPr>
          <a:xfrm>
            <a:off x="333342" y="907144"/>
            <a:ext cx="6770663" cy="423665"/>
          </a:xfrm>
          <a:prstGeom prst="rect">
            <a:avLst/>
          </a:prstGeom>
        </p:spPr>
        <p:txBody>
          <a:bodyPr/>
          <a:lstStyle>
            <a:lvl1pPr marL="251986" indent="-251986" algn="l" defTabSz="1007943" rtl="0" eaLnBrk="1" latinLnBrk="0" hangingPunct="1">
              <a:lnSpc>
                <a:spcPct val="90000"/>
              </a:lnSpc>
              <a:spcBef>
                <a:spcPts val="1102"/>
              </a:spcBef>
              <a:buFont typeface="Arial" panose="020B0604020202020204" pitchFamily="34" charset="0"/>
              <a:buChar char="•"/>
              <a:defRPr sz="3086" kern="1200">
                <a:solidFill>
                  <a:schemeClr val="tx1"/>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2646" kern="1200">
                <a:solidFill>
                  <a:schemeClr val="tx1"/>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2205" kern="1200">
                <a:solidFill>
                  <a:schemeClr val="tx1"/>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a:lstStyle>
          <a:p>
            <a:pPr marL="0" indent="0" algn="l" rtl="0">
              <a:buNone/>
            </a:pPr>
            <a:r>
              <a:rPr lang="is" sz="2000" b="1" i="0" u="none" baseline="0" dirty="0">
                <a:solidFill>
                  <a:schemeClr val="accent4"/>
                </a:solidFill>
              </a:rPr>
              <a:t>Aðlögun ræðu þinnar að nokkrum áheyrendategundum</a:t>
            </a:r>
          </a:p>
        </p:txBody>
      </p:sp>
      <p:sp>
        <p:nvSpPr>
          <p:cNvPr id="5" name="Espace réservé du contenu 2">
            <a:extLst>
              <a:ext uri="{FF2B5EF4-FFF2-40B4-BE49-F238E27FC236}">
                <a16:creationId xmlns:a16="http://schemas.microsoft.com/office/drawing/2014/main" id="{A37ABC56-C5F1-2859-ADD0-E37DC8DE7831}"/>
              </a:ext>
            </a:extLst>
          </p:cNvPr>
          <p:cNvSpPr txBox="1">
            <a:spLocks/>
          </p:cNvSpPr>
          <p:nvPr/>
        </p:nvSpPr>
        <p:spPr>
          <a:xfrm>
            <a:off x="5213767" y="1317889"/>
            <a:ext cx="5031445" cy="4879675"/>
          </a:xfrm>
          <a:prstGeom prst="rect">
            <a:avLst/>
          </a:prstGeom>
        </p:spPr>
        <p:txBody>
          <a:bodyPr numCol="1" spcCol="540000"/>
          <a:lstStyle>
            <a:lvl1pPr marL="251986" indent="-251986" algn="l" defTabSz="1007943" rtl="0" eaLnBrk="1" latinLnBrk="0" hangingPunct="1">
              <a:lnSpc>
                <a:spcPct val="90000"/>
              </a:lnSpc>
              <a:spcBef>
                <a:spcPts val="1102"/>
              </a:spcBef>
              <a:buFont typeface="Arial" panose="020B0604020202020204" pitchFamily="34" charset="0"/>
              <a:buChar char="•"/>
              <a:defRPr sz="2000" kern="1200">
                <a:solidFill>
                  <a:schemeClr val="tx2"/>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1800" kern="1200">
                <a:solidFill>
                  <a:schemeClr val="tx2"/>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1600" kern="1200">
                <a:solidFill>
                  <a:schemeClr val="tx2"/>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400" kern="1200">
                <a:solidFill>
                  <a:schemeClr val="tx2"/>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200" kern="1200">
                <a:solidFill>
                  <a:schemeClr val="tx2"/>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a:lstStyle>
          <a:p>
            <a:pPr marL="0" indent="0" algn="just" rtl="0">
              <a:lnSpc>
                <a:spcPct val="107000"/>
              </a:lnSpc>
              <a:spcAft>
                <a:spcPts val="800"/>
              </a:spcAft>
              <a:buFont typeface="Arial" panose="020B0604020202020204" pitchFamily="34" charset="0"/>
              <a:buNone/>
            </a:pPr>
            <a:r>
              <a:rPr lang="is" sz="1400" b="1" i="0" u="sng" baseline="0" dirty="0">
                <a:latin typeface="+mj-lt"/>
                <a:ea typeface="Calibri" panose="020F0502020204030204" pitchFamily="34" charset="0"/>
                <a:cs typeface="Times New Roman" panose="02020603050405020304" pitchFamily="18" charset="0"/>
              </a:rPr>
              <a:t>Kjörnir fulltrúar &amp; yfirmenn deilda innan þinnar borgar</a:t>
            </a:r>
          </a:p>
          <a:p>
            <a:pPr marL="0" indent="0" algn="just" rtl="0">
              <a:lnSpc>
                <a:spcPct val="107000"/>
              </a:lnSpc>
              <a:spcAft>
                <a:spcPts val="600"/>
              </a:spcAft>
              <a:buFont typeface="Arial" panose="020B0604020202020204" pitchFamily="34" charset="0"/>
              <a:buNone/>
            </a:pPr>
            <a:r>
              <a:rPr lang="is" sz="1200" b="1" i="0" u="sng" baseline="0" dirty="0">
                <a:latin typeface="+mj-lt"/>
                <a:ea typeface="Calibri" panose="020F0502020204030204" pitchFamily="34" charset="0"/>
                <a:cs typeface="Times New Roman" panose="02020603050405020304" pitchFamily="18" charset="0"/>
              </a:rPr>
              <a:t>Kjörnir fulltrúar</a:t>
            </a:r>
            <a:endParaRPr lang="is" sz="1200" b="1" u="sng" dirty="0">
              <a:latin typeface="+mj-lt"/>
              <a:ea typeface="Calibri" panose="020F0502020204030204" pitchFamily="34" charset="0"/>
              <a:cs typeface="Times New Roman" panose="02020603050405020304" pitchFamily="18" charset="0"/>
            </a:endParaRPr>
          </a:p>
          <a:p>
            <a:pPr marL="0" indent="0" algn="just" rtl="0">
              <a:lnSpc>
                <a:spcPct val="107000"/>
              </a:lnSpc>
              <a:spcBef>
                <a:spcPts val="600"/>
              </a:spcBef>
              <a:spcAft>
                <a:spcPts val="800"/>
              </a:spcAft>
              <a:buFont typeface="Arial" panose="020B0604020202020204" pitchFamily="34" charset="0"/>
              <a:buNone/>
            </a:pPr>
            <a:r>
              <a:rPr lang="is" sz="1200" b="1" i="0" u="none" baseline="0" dirty="0">
                <a:latin typeface="+mj-lt"/>
                <a:ea typeface="Calibri" panose="020F0502020204030204" pitchFamily="34" charset="0"/>
                <a:cs typeface="Times New Roman" panose="02020603050405020304" pitchFamily="18" charset="0"/>
              </a:rPr>
              <a:t>Með því að ganga til liðs við ESB borgarverkefni er það tækifæri fyrir borgina okkar til að vera framarlega í loftlagsbreytingum í Evrópu. Við erum hluti af metnaðarfullu umbreytingarafli borga sem vísar veginn áfram til inngildandi, farsællar, loftslagsþolinnar og sjálfbærrar framtíðar. Þetta mun hjálpa borginni okkar að umbreytast til loftslagshlutleysis á samþættan og inngildandi hátt, með því að endurtengjast við borgarana og virkja einkageirann. Að vera hluti af verkefninu mun hvetja til fjármögnunartækifæra og fjárfestingar, sem gerir sanngjarna umbreytingu kleifa sem mun koma bæði loftslags- og félagslegri aðlögun til góða. </a:t>
            </a:r>
          </a:p>
          <a:p>
            <a:pPr marL="0" indent="0" algn="just" rtl="0">
              <a:lnSpc>
                <a:spcPct val="107000"/>
              </a:lnSpc>
              <a:spcAft>
                <a:spcPts val="600"/>
              </a:spcAft>
              <a:buFont typeface="Arial" panose="020B0604020202020204" pitchFamily="34" charset="0"/>
              <a:buNone/>
            </a:pPr>
            <a:r>
              <a:rPr lang="is" sz="1200" b="1" i="0" u="sng" baseline="0" dirty="0">
                <a:latin typeface="+mj-lt"/>
                <a:ea typeface="Calibri" panose="020F0502020204030204" pitchFamily="34" charset="0"/>
                <a:cs typeface="Times New Roman" panose="02020603050405020304" pitchFamily="18" charset="0"/>
              </a:rPr>
              <a:t>Yfirmenn deilda</a:t>
            </a:r>
            <a:endParaRPr lang="is" sz="1200" b="1" u="sng" dirty="0">
              <a:latin typeface="+mj-lt"/>
              <a:ea typeface="Calibri" panose="020F0502020204030204" pitchFamily="34" charset="0"/>
              <a:cs typeface="Times New Roman" panose="02020603050405020304" pitchFamily="18" charset="0"/>
            </a:endParaRPr>
          </a:p>
          <a:p>
            <a:pPr marL="0" indent="0" algn="just" rtl="0">
              <a:lnSpc>
                <a:spcPct val="107000"/>
              </a:lnSpc>
              <a:spcBef>
                <a:spcPts val="600"/>
              </a:spcBef>
              <a:spcAft>
                <a:spcPts val="800"/>
              </a:spcAft>
              <a:buFont typeface="Arial" panose="020B0604020202020204" pitchFamily="34" charset="0"/>
              <a:buNone/>
            </a:pPr>
            <a:r>
              <a:rPr lang="is" sz="1200" b="1" i="0" u="none" baseline="0" dirty="0">
                <a:latin typeface="+mj-lt"/>
                <a:ea typeface="Calibri" panose="020F0502020204030204" pitchFamily="34" charset="0"/>
                <a:cs typeface="Times New Roman" panose="02020603050405020304" pitchFamily="18" charset="0"/>
              </a:rPr>
              <a:t>Með því að ganga til liðs við ESB borgarverkefni er það tækifæri fyrir borgina okkar til að vera framarlega í loftlagsbreytingum í Evrópu. Með stuðningi frá NetZeroCities, fáum við aðgengi að sérfræðiþekkingu og verkfærum til að hjálpa okkur við að ná loftslagsaðgerðum á kerfisbundinn hátt. Þetta mun hjálpa til við að brjóta niður múra og vinna þvert á teymi til að flýta fyrir umbreytingu okkar að loftslagshlutleysi. Þetta er einnig tækifærið til að læra af öðrum borgum, miðla þekkingu og að grípa til aðgerða saman á fljótlegri hátt.</a:t>
            </a:r>
          </a:p>
        </p:txBody>
      </p:sp>
      <p:sp>
        <p:nvSpPr>
          <p:cNvPr id="6" name="ZoneTexte 5">
            <a:extLst>
              <a:ext uri="{FF2B5EF4-FFF2-40B4-BE49-F238E27FC236}">
                <a16:creationId xmlns:a16="http://schemas.microsoft.com/office/drawing/2014/main" id="{D4BBBBED-DA40-14C9-116C-00AC9CC5EB13}"/>
              </a:ext>
            </a:extLst>
          </p:cNvPr>
          <p:cNvSpPr txBox="1"/>
          <p:nvPr/>
        </p:nvSpPr>
        <p:spPr>
          <a:xfrm>
            <a:off x="4781547" y="1035085"/>
            <a:ext cx="632502" cy="1323439"/>
          </a:xfrm>
          <a:prstGeom prst="rect">
            <a:avLst/>
          </a:prstGeom>
          <a:noFill/>
        </p:spPr>
        <p:txBody>
          <a:bodyPr wrap="square" rtlCol="0">
            <a:spAutoFit/>
          </a:bodyPr>
          <a:lstStyle/>
          <a:p>
            <a:pPr algn="l" rtl="0"/>
            <a:r>
              <a:rPr lang="is" sz="8000" b="0" i="0" u="none" baseline="0">
                <a:solidFill>
                  <a:schemeClr val="bg1"/>
                </a:solidFill>
              </a:rPr>
              <a:t>"</a:t>
            </a:r>
          </a:p>
        </p:txBody>
      </p:sp>
      <p:sp>
        <p:nvSpPr>
          <p:cNvPr id="8" name="Espace réservé du contenu 2">
            <a:extLst>
              <a:ext uri="{FF2B5EF4-FFF2-40B4-BE49-F238E27FC236}">
                <a16:creationId xmlns:a16="http://schemas.microsoft.com/office/drawing/2014/main" id="{C8BDB3A0-A44C-FA08-1C0A-F226C0B296B5}"/>
              </a:ext>
            </a:extLst>
          </p:cNvPr>
          <p:cNvSpPr txBox="1">
            <a:spLocks/>
          </p:cNvSpPr>
          <p:nvPr/>
        </p:nvSpPr>
        <p:spPr>
          <a:xfrm>
            <a:off x="790502" y="4170589"/>
            <a:ext cx="3866842" cy="1906629"/>
          </a:xfrm>
          <a:prstGeom prst="rect">
            <a:avLst/>
          </a:prstGeom>
        </p:spPr>
        <p:txBody>
          <a:bodyPr numCol="1" spcCol="540000"/>
          <a:lstStyle>
            <a:lvl1pPr marL="251986" indent="-251986" algn="l" defTabSz="1007943" rtl="0" eaLnBrk="1" latinLnBrk="0" hangingPunct="1">
              <a:lnSpc>
                <a:spcPct val="90000"/>
              </a:lnSpc>
              <a:spcBef>
                <a:spcPts val="1102"/>
              </a:spcBef>
              <a:buFont typeface="Arial" panose="020B0604020202020204" pitchFamily="34" charset="0"/>
              <a:buChar char="•"/>
              <a:defRPr sz="2000" kern="1200">
                <a:solidFill>
                  <a:schemeClr val="tx2"/>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1800" kern="1200">
                <a:solidFill>
                  <a:schemeClr val="tx2"/>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1600" kern="1200">
                <a:solidFill>
                  <a:schemeClr val="tx2"/>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400" kern="1200">
                <a:solidFill>
                  <a:schemeClr val="tx2"/>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200" kern="1200">
                <a:solidFill>
                  <a:schemeClr val="tx2"/>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a:lstStyle>
          <a:p>
            <a:pPr marL="0" indent="0" algn="just" rtl="0">
              <a:lnSpc>
                <a:spcPct val="107000"/>
              </a:lnSpc>
              <a:spcAft>
                <a:spcPts val="800"/>
              </a:spcAft>
              <a:buFont typeface="Arial" panose="020B0604020202020204" pitchFamily="34" charset="0"/>
              <a:buNone/>
            </a:pPr>
            <a:r>
              <a:rPr lang="is" sz="1400" b="1" i="0" u="sng" baseline="0">
                <a:latin typeface="+mj-lt"/>
                <a:ea typeface="Calibri" panose="020F0502020204030204" pitchFamily="34" charset="0"/>
                <a:cs typeface="Times New Roman" panose="02020603050405020304" pitchFamily="18" charset="0"/>
              </a:rPr>
              <a:t>Einkageiri</a:t>
            </a:r>
            <a:endParaRPr lang="is" sz="1400" b="1" u="sng">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Font typeface="Arial" panose="020B0604020202020204" pitchFamily="34" charset="0"/>
              <a:buNone/>
            </a:pPr>
            <a:r>
              <a:rPr lang="is" sz="1200" b="1" i="0" u="none" baseline="0">
                <a:latin typeface="+mj-lt"/>
                <a:ea typeface="Calibri" panose="020F0502020204030204" pitchFamily="34" charset="0"/>
                <a:cs typeface="Times New Roman" panose="02020603050405020304" pitchFamily="18" charset="0"/>
              </a:rPr>
              <a:t>Það að ganga til liðs við ESB borgarverkefni er tækifæri fyrir borgina okkar til að vera framarlega í loftlagsaðgerðum. Vertu leiðandi: þú býrð yfir afli til að leggja þitt af mörkum til að byggja framtíð borga og búa til ný viðskiptatækifæri. Til að ná loftslagshlutleysi fyrir 2030 þurfum við að samræma markmið okkar og átak og vinna saman.</a:t>
            </a:r>
          </a:p>
        </p:txBody>
      </p:sp>
      <p:sp>
        <p:nvSpPr>
          <p:cNvPr id="9" name="ZoneTexte 8">
            <a:extLst>
              <a:ext uri="{FF2B5EF4-FFF2-40B4-BE49-F238E27FC236}">
                <a16:creationId xmlns:a16="http://schemas.microsoft.com/office/drawing/2014/main" id="{1C42EB9A-FB4C-F661-B011-2D75940B1AC2}"/>
              </a:ext>
            </a:extLst>
          </p:cNvPr>
          <p:cNvSpPr txBox="1"/>
          <p:nvPr/>
        </p:nvSpPr>
        <p:spPr>
          <a:xfrm>
            <a:off x="333342" y="3925609"/>
            <a:ext cx="564777" cy="1323439"/>
          </a:xfrm>
          <a:prstGeom prst="rect">
            <a:avLst/>
          </a:prstGeom>
          <a:noFill/>
        </p:spPr>
        <p:txBody>
          <a:bodyPr wrap="square" rtlCol="0">
            <a:spAutoFit/>
          </a:bodyPr>
          <a:lstStyle/>
          <a:p>
            <a:pPr algn="l" rtl="0"/>
            <a:r>
              <a:rPr lang="is" sz="8000" b="0" i="0" u="none" baseline="0">
                <a:solidFill>
                  <a:schemeClr val="bg1"/>
                </a:solidFill>
              </a:rPr>
              <a:t>"</a:t>
            </a:r>
          </a:p>
        </p:txBody>
      </p:sp>
      <p:sp>
        <p:nvSpPr>
          <p:cNvPr id="2" name="TextBox 1">
            <a:extLst>
              <a:ext uri="{FF2B5EF4-FFF2-40B4-BE49-F238E27FC236}">
                <a16:creationId xmlns:a16="http://schemas.microsoft.com/office/drawing/2014/main" id="{AE306DF4-C9B3-6D3E-54DE-A909F5DDFF6F}"/>
              </a:ext>
            </a:extLst>
          </p:cNvPr>
          <p:cNvSpPr txBox="1"/>
          <p:nvPr/>
        </p:nvSpPr>
        <p:spPr>
          <a:xfrm>
            <a:off x="1158269" y="7091464"/>
            <a:ext cx="7761995" cy="254237"/>
          </a:xfrm>
          <a:prstGeom prst="rect">
            <a:avLst/>
          </a:prstGeom>
          <a:solidFill>
            <a:schemeClr val="bg1"/>
          </a:solid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is" sz="1052" b="0" i="0" u="none" strike="noStrike" kern="1200" cap="none" spc="0" normalizeH="0" baseline="0">
                <a:ln>
                  <a:noFill/>
                </a:ln>
                <a:solidFill>
                  <a:prstClr val="black"/>
                </a:solidFill>
                <a:effectLst/>
                <a:uLnTx/>
                <a:uFillTx/>
                <a:latin typeface="Arial" panose="020B0604020202020204"/>
                <a:ea typeface="+mn-ea"/>
                <a:cs typeface="+mn-cs"/>
              </a:rPr>
              <a:t>NetZeroCities hefur hlotið fjármögnun úr H2020 rannsóknar- og nýsköpunaráætluninni undir samningsnúmeri 101036519.</a:t>
            </a:r>
            <a:endParaRPr kumimoji="0" lang="is" sz="1052" b="0" i="0" u="none" strike="noStrike" kern="1200" cap="none" spc="0" normalizeH="0" baseline="0" noProof="0" dirty="0">
              <a:ln>
                <a:noFill/>
              </a:ln>
              <a:solidFill>
                <a:prstClr val="black"/>
              </a:solidFill>
              <a:effectLst/>
              <a:uLnTx/>
              <a:uFillTx/>
              <a:latin typeface="Arial" panose="020B0604020202020204"/>
              <a:ea typeface="+mn-ea"/>
              <a:cs typeface="+mn-cs"/>
            </a:endParaRPr>
          </a:p>
        </p:txBody>
      </p:sp>
    </p:spTree>
    <p:extLst>
      <p:ext uri="{BB962C8B-B14F-4D97-AF65-F5344CB8AC3E}">
        <p14:creationId xmlns:p14="http://schemas.microsoft.com/office/powerpoint/2010/main" val="3781218227"/>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5CEEEBC-1E71-99DA-809A-C16A4025C890}"/>
              </a:ext>
            </a:extLst>
          </p:cNvPr>
          <p:cNvSpPr>
            <a:spLocks noGrp="1"/>
          </p:cNvSpPr>
          <p:nvPr>
            <p:ph type="ctrTitle"/>
          </p:nvPr>
        </p:nvSpPr>
        <p:spPr>
          <a:xfrm>
            <a:off x="599935" y="3033937"/>
            <a:ext cx="7729005" cy="636161"/>
          </a:xfrm>
        </p:spPr>
        <p:txBody>
          <a:bodyPr/>
          <a:lstStyle/>
          <a:p>
            <a:r>
              <a:rPr lang="en-GB" dirty="0"/>
              <a:t>IT/Italian translation</a:t>
            </a:r>
          </a:p>
        </p:txBody>
      </p:sp>
    </p:spTree>
    <p:extLst>
      <p:ext uri="{BB962C8B-B14F-4D97-AF65-F5344CB8AC3E}">
        <p14:creationId xmlns:p14="http://schemas.microsoft.com/office/powerpoint/2010/main" val="1005314373"/>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re 6">
            <a:extLst>
              <a:ext uri="{FF2B5EF4-FFF2-40B4-BE49-F238E27FC236}">
                <a16:creationId xmlns:a16="http://schemas.microsoft.com/office/drawing/2014/main" id="{243D4A79-A79C-1F8F-E24D-DA565717CFDE}"/>
              </a:ext>
            </a:extLst>
          </p:cNvPr>
          <p:cNvSpPr>
            <a:spLocks noGrp="1"/>
          </p:cNvSpPr>
          <p:nvPr>
            <p:ph type="ctrTitle"/>
          </p:nvPr>
        </p:nvSpPr>
        <p:spPr>
          <a:xfrm>
            <a:off x="593492" y="142848"/>
            <a:ext cx="9111713" cy="664842"/>
          </a:xfrm>
        </p:spPr>
        <p:txBody>
          <a:bodyPr/>
          <a:lstStyle/>
          <a:p>
            <a:pPr algn="l" rtl="0"/>
            <a:r>
              <a:rPr lang="it" sz="3200" b="1" i="0" u="none" baseline="0">
                <a:solidFill>
                  <a:srgbClr val="0D5364"/>
                </a:solidFill>
              </a:rPr>
              <a:t>L’Elevator </a:t>
            </a:r>
            <a:r>
              <a:rPr lang="it" sz="3200" b="1" i="0" u="none" baseline="0"/>
              <a:t>pitch</a:t>
            </a:r>
          </a:p>
        </p:txBody>
      </p:sp>
      <p:sp>
        <p:nvSpPr>
          <p:cNvPr id="3" name="Espace réservé du contenu 2">
            <a:extLst>
              <a:ext uri="{FF2B5EF4-FFF2-40B4-BE49-F238E27FC236}">
                <a16:creationId xmlns:a16="http://schemas.microsoft.com/office/drawing/2014/main" id="{03D19ECB-687C-66CD-5642-18F0E5FB2B55}"/>
              </a:ext>
            </a:extLst>
          </p:cNvPr>
          <p:cNvSpPr>
            <a:spLocks noGrp="1"/>
          </p:cNvSpPr>
          <p:nvPr>
            <p:ph idx="1"/>
          </p:nvPr>
        </p:nvSpPr>
        <p:spPr>
          <a:xfrm>
            <a:off x="1158269" y="1082016"/>
            <a:ext cx="6265086" cy="4829155"/>
          </a:xfrm>
        </p:spPr>
        <p:txBody>
          <a:bodyPr numCol="1" spcCol="540000"/>
          <a:lstStyle/>
          <a:p>
            <a:pPr marL="0" indent="0" algn="just" rtl="0">
              <a:lnSpc>
                <a:spcPct val="107000"/>
              </a:lnSpc>
              <a:spcAft>
                <a:spcPts val="800"/>
              </a:spcAft>
              <a:buNone/>
            </a:pPr>
            <a:r>
              <a:rPr lang="it" sz="1200" b="1" i="0" u="none" baseline="0" dirty="0">
                <a:effectLst/>
                <a:latin typeface="+mj-lt"/>
                <a:ea typeface="Calibri" panose="020F0502020204030204" pitchFamily="34" charset="0"/>
                <a:cs typeface="Times New Roman" panose="02020603050405020304" pitchFamily="18" charset="0"/>
              </a:rPr>
              <a:t>Il cambiamento climatico colpisce tutti noi ed è inevitabile. Non è possibile restare a guardare e far fronte alle conseguenze. </a:t>
            </a:r>
            <a:r>
              <a:rPr lang="it" sz="1200" b="1" i="0" u="none" baseline="0" dirty="0">
                <a:latin typeface="+mj-lt"/>
                <a:ea typeface="Calibri" panose="020F0502020204030204" pitchFamily="34" charset="0"/>
                <a:cs typeface="Times New Roman" panose="02020603050405020304" pitchFamily="18" charset="0"/>
              </a:rPr>
              <a:t>P</a:t>
            </a:r>
            <a:r>
              <a:rPr lang="it" sz="1200" b="1" i="0" u="none" baseline="0" dirty="0">
                <a:effectLst/>
                <a:latin typeface="+mj-lt"/>
                <a:ea typeface="Calibri" panose="020F0502020204030204" pitchFamily="34" charset="0"/>
                <a:cs typeface="Times New Roman" panose="02020603050405020304" pitchFamily="18" charset="0"/>
              </a:rPr>
              <a:t>ossiamo essere i protagonisti di quel tipo di cambiamento che ci salverà e creare un futuro sicuro e prospero per tutti.</a:t>
            </a:r>
            <a:endParaRPr lang="it" sz="1200" b="1" dirty="0">
              <a:effectLst/>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r>
              <a:rPr lang="it" sz="1200" b="1" i="0" u="none" baseline="0" dirty="0">
                <a:effectLst/>
                <a:latin typeface="+mj-lt"/>
                <a:ea typeface="Calibri" panose="020F0502020204030204" pitchFamily="34" charset="0"/>
                <a:cs typeface="Times New Roman" panose="02020603050405020304" pitchFamily="18" charset="0"/>
              </a:rPr>
              <a:t>Sappiamo che le innovazioni tecnologiche non basteranno. Dobbiamo trasformare il nostro modo di vivere e lavorare.  Solo uno sforzo collettivo sarà all’altezza di questo compito. Ci riusciremo facendolo insieme, con collaborazioni senza precedenti e sforzi collettivi incentrati sulle principali sfide del momento.</a:t>
            </a:r>
            <a:endParaRPr lang="it" sz="1200" b="1" dirty="0">
              <a:effectLst/>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r>
              <a:rPr lang="it" sz="1200" b="1" i="0" u="none" baseline="0" dirty="0">
                <a:effectLst/>
                <a:latin typeface="+mj-lt"/>
                <a:ea typeface="Calibri" panose="020F0502020204030204" pitchFamily="34" charset="0"/>
                <a:cs typeface="Times New Roman" panose="02020603050405020304" pitchFamily="18" charset="0"/>
              </a:rPr>
              <a:t>Aderendo alla Missione dell’UE per le città, uniamo i nostri sforzi con altre ambiziose città europee per permettere loro di diventare le prime 100 città a raggiungere la neutralità climatica entro il 2030. Con il sostegno della piattaforma della Missione UE gestita da NetZeroCities, accelereremo questa trasformazione sperimentando nuovi modi di lavorare e finanziare la nostra azione collettiva, comprendendo le domande pressanti insieme a esperti e pari. </a:t>
            </a:r>
            <a:endParaRPr lang="it" sz="1200" b="1" dirty="0">
              <a:effectLst/>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r>
              <a:rPr lang="it" sz="1200" b="1" i="0" u="none" baseline="0" dirty="0">
                <a:effectLst/>
                <a:latin typeface="+mj-lt"/>
                <a:ea typeface="Calibri" panose="020F0502020204030204" pitchFamily="34" charset="0"/>
                <a:cs typeface="Times New Roman" panose="02020603050405020304" pitchFamily="18" charset="0"/>
              </a:rPr>
              <a:t>Mobiliteremo un forte team trasversale che guidi e si faccia promotore del cambiamento, ripensando il nostro ruolo, rimodellando radicalmente il nostro modo di fare finanza, acquisti pubblici. E anche le modalità di collaborazione. </a:t>
            </a:r>
          </a:p>
          <a:p>
            <a:pPr marL="0" indent="0" algn="just" rtl="0">
              <a:lnSpc>
                <a:spcPct val="107000"/>
              </a:lnSpc>
              <a:spcAft>
                <a:spcPts val="800"/>
              </a:spcAft>
              <a:buNone/>
            </a:pPr>
            <a:r>
              <a:rPr lang="it" sz="1200" b="1" i="0" u="none" baseline="0" dirty="0">
                <a:latin typeface="+mj-lt"/>
                <a:ea typeface="Calibri" panose="020F0502020204030204" pitchFamily="34" charset="0"/>
                <a:cs typeface="Times New Roman" panose="02020603050405020304" pitchFamily="18" charset="0"/>
              </a:rPr>
              <a:t>Questo impegno collettivo ci aiuterà a costruire un futuro migliore per tutto e per tutti nelle nostre città. Oltre al clima, modificheremo in positivo il nostro modo di vivere e lavorare migliorando i trasporti, gli edifici, i sistemi energetici, la sanità, e molto altro ancora.</a:t>
            </a:r>
            <a:r>
              <a:rPr lang="it" sz="1200" b="1" i="0" u="none" baseline="0" dirty="0">
                <a:effectLst/>
                <a:latin typeface="+mj-lt"/>
                <a:ea typeface="Calibri" panose="020F0502020204030204" pitchFamily="34" charset="0"/>
                <a:cs typeface="Times New Roman" panose="02020603050405020304" pitchFamily="18" charset="0"/>
              </a:rPr>
              <a:t> Per raggiungere questo obiettivo, collaboreremo sul lungo termine con aziende, cittadini e attori locali, moltiplicando il numero di soggetti che ci accompagneranno in questo percorso.</a:t>
            </a:r>
          </a:p>
          <a:p>
            <a:pPr marL="0" indent="0" algn="just" rtl="0">
              <a:lnSpc>
                <a:spcPct val="107000"/>
              </a:lnSpc>
              <a:spcAft>
                <a:spcPts val="800"/>
              </a:spcAft>
              <a:buNone/>
            </a:pPr>
            <a:endParaRPr lang="it" sz="1200" b="1" dirty="0">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endParaRPr lang="it" sz="1200" b="1" dirty="0">
              <a:latin typeface="+mj-lt"/>
              <a:ea typeface="Calibri" panose="020F0502020204030204" pitchFamily="34" charset="0"/>
              <a:cs typeface="Times New Roman" panose="02020603050405020304" pitchFamily="18" charset="0"/>
            </a:endParaRPr>
          </a:p>
        </p:txBody>
      </p:sp>
      <p:pic>
        <p:nvPicPr>
          <p:cNvPr id="10" name="Image 9">
            <a:extLst>
              <a:ext uri="{FF2B5EF4-FFF2-40B4-BE49-F238E27FC236}">
                <a16:creationId xmlns:a16="http://schemas.microsoft.com/office/drawing/2014/main" id="{DF907714-F33B-E7E5-92DE-ADAFDF3CF4C6}"/>
              </a:ext>
            </a:extLst>
          </p:cNvPr>
          <p:cNvPicPr>
            <a:picLocks noChangeAspect="1"/>
          </p:cNvPicPr>
          <p:nvPr/>
        </p:nvPicPr>
        <p:blipFill rotWithShape="1">
          <a:blip r:embed="rId2">
            <a:extLst>
              <a:ext uri="{28A0092B-C50C-407E-A947-70E740481C1C}">
                <a14:useLocalDpi xmlns:a14="http://schemas.microsoft.com/office/drawing/2010/main" val="0"/>
              </a:ext>
            </a:extLst>
          </a:blip>
          <a:srcRect b="15025"/>
          <a:stretch/>
        </p:blipFill>
        <p:spPr>
          <a:xfrm>
            <a:off x="7828288" y="4023834"/>
            <a:ext cx="3410513" cy="2898075"/>
          </a:xfrm>
          <a:prstGeom prst="rect">
            <a:avLst/>
          </a:prstGeom>
        </p:spPr>
      </p:pic>
      <p:sp>
        <p:nvSpPr>
          <p:cNvPr id="11" name="ZoneTexte 10">
            <a:extLst>
              <a:ext uri="{FF2B5EF4-FFF2-40B4-BE49-F238E27FC236}">
                <a16:creationId xmlns:a16="http://schemas.microsoft.com/office/drawing/2014/main" id="{2F8F1830-1156-559F-854A-01D629622690}"/>
              </a:ext>
            </a:extLst>
          </p:cNvPr>
          <p:cNvSpPr txBox="1"/>
          <p:nvPr/>
        </p:nvSpPr>
        <p:spPr>
          <a:xfrm>
            <a:off x="593492" y="753643"/>
            <a:ext cx="564777" cy="1631216"/>
          </a:xfrm>
          <a:prstGeom prst="rect">
            <a:avLst/>
          </a:prstGeom>
          <a:noFill/>
        </p:spPr>
        <p:txBody>
          <a:bodyPr wrap="square" rtlCol="0">
            <a:spAutoFit/>
          </a:bodyPr>
          <a:lstStyle/>
          <a:p>
            <a:pPr algn="l" rtl="0"/>
            <a:r>
              <a:rPr lang="it" sz="10000" b="0" i="0" u="none" baseline="0">
                <a:solidFill>
                  <a:schemeClr val="bg1"/>
                </a:solidFill>
              </a:rPr>
              <a:t>"</a:t>
            </a:r>
          </a:p>
        </p:txBody>
      </p:sp>
      <p:sp>
        <p:nvSpPr>
          <p:cNvPr id="2" name="TextBox 1">
            <a:extLst>
              <a:ext uri="{FF2B5EF4-FFF2-40B4-BE49-F238E27FC236}">
                <a16:creationId xmlns:a16="http://schemas.microsoft.com/office/drawing/2014/main" id="{BD174913-544A-72B0-7827-D056AB12B2B6}"/>
              </a:ext>
            </a:extLst>
          </p:cNvPr>
          <p:cNvSpPr txBox="1"/>
          <p:nvPr/>
        </p:nvSpPr>
        <p:spPr>
          <a:xfrm>
            <a:off x="1158269" y="7091464"/>
            <a:ext cx="7761995" cy="254237"/>
          </a:xfrm>
          <a:prstGeom prst="rect">
            <a:avLst/>
          </a:prstGeom>
          <a:solidFill>
            <a:schemeClr val="bg1"/>
          </a:solid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it" sz="1052" b="0" i="0" u="none" strike="noStrike" kern="1200" cap="none" spc="0" normalizeH="0" baseline="0">
                <a:ln>
                  <a:noFill/>
                </a:ln>
                <a:solidFill>
                  <a:prstClr val="black"/>
                </a:solidFill>
                <a:effectLst/>
                <a:uLnTx/>
                <a:uFillTx/>
                <a:latin typeface="Arial" panose="020B0604020202020204"/>
                <a:ea typeface="+mn-ea"/>
                <a:cs typeface="+mn-cs"/>
              </a:rPr>
              <a:t>NetZeroCities ha ricevuto un finanziamento dal Programma quadro di ricerca e innovazione H2020 con convenzione di sovvenzione n. 101036519.</a:t>
            </a:r>
            <a:endParaRPr kumimoji="0" lang="it" sz="1052" b="0" i="0" u="none" strike="noStrike" kern="1200" cap="none" spc="0" normalizeH="0" baseline="0" noProof="0" dirty="0">
              <a:ln>
                <a:noFill/>
              </a:ln>
              <a:solidFill>
                <a:prstClr val="black"/>
              </a:solidFill>
              <a:effectLst/>
              <a:uLnTx/>
              <a:uFillTx/>
              <a:latin typeface="Arial" panose="020B0604020202020204"/>
              <a:ea typeface="+mn-ea"/>
              <a:cs typeface="+mn-cs"/>
            </a:endParaRPr>
          </a:p>
        </p:txBody>
      </p:sp>
    </p:spTree>
    <p:extLst>
      <p:ext uri="{BB962C8B-B14F-4D97-AF65-F5344CB8AC3E}">
        <p14:creationId xmlns:p14="http://schemas.microsoft.com/office/powerpoint/2010/main" val="260244389"/>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re 6">
            <a:extLst>
              <a:ext uri="{FF2B5EF4-FFF2-40B4-BE49-F238E27FC236}">
                <a16:creationId xmlns:a16="http://schemas.microsoft.com/office/drawing/2014/main" id="{243D4A79-A79C-1F8F-E24D-DA565717CFDE}"/>
              </a:ext>
            </a:extLst>
          </p:cNvPr>
          <p:cNvSpPr>
            <a:spLocks noGrp="1"/>
          </p:cNvSpPr>
          <p:nvPr>
            <p:ph type="ctrTitle"/>
          </p:nvPr>
        </p:nvSpPr>
        <p:spPr>
          <a:xfrm>
            <a:off x="333342" y="226635"/>
            <a:ext cx="9111713" cy="664842"/>
          </a:xfrm>
        </p:spPr>
        <p:txBody>
          <a:bodyPr/>
          <a:lstStyle/>
          <a:p>
            <a:pPr algn="l" rtl="0"/>
            <a:r>
              <a:rPr lang="it" sz="3200" b="1" i="0" u="none" baseline="0"/>
              <a:t>L’Elevator pitch</a:t>
            </a:r>
          </a:p>
        </p:txBody>
      </p:sp>
      <p:sp>
        <p:nvSpPr>
          <p:cNvPr id="3" name="Espace réservé du contenu 2">
            <a:extLst>
              <a:ext uri="{FF2B5EF4-FFF2-40B4-BE49-F238E27FC236}">
                <a16:creationId xmlns:a16="http://schemas.microsoft.com/office/drawing/2014/main" id="{03D19ECB-687C-66CD-5642-18F0E5FB2B55}"/>
              </a:ext>
            </a:extLst>
          </p:cNvPr>
          <p:cNvSpPr>
            <a:spLocks noGrp="1"/>
          </p:cNvSpPr>
          <p:nvPr>
            <p:ph idx="1"/>
          </p:nvPr>
        </p:nvSpPr>
        <p:spPr>
          <a:xfrm>
            <a:off x="790502" y="1332033"/>
            <a:ext cx="3866842" cy="2127098"/>
          </a:xfrm>
        </p:spPr>
        <p:txBody>
          <a:bodyPr numCol="1" spcCol="540000"/>
          <a:lstStyle/>
          <a:p>
            <a:pPr marL="0" indent="0" algn="just" rtl="0">
              <a:lnSpc>
                <a:spcPct val="107000"/>
              </a:lnSpc>
              <a:spcAft>
                <a:spcPts val="800"/>
              </a:spcAft>
              <a:buNone/>
            </a:pPr>
            <a:r>
              <a:rPr lang="it" sz="1400" b="1" i="0" u="sng" baseline="0" dirty="0">
                <a:effectLst/>
                <a:latin typeface="+mj-lt"/>
                <a:ea typeface="Calibri" panose="020F0502020204030204" pitchFamily="34" charset="0"/>
                <a:cs typeface="Times New Roman" panose="02020603050405020304" pitchFamily="18" charset="0"/>
              </a:rPr>
              <a:t>Cittadini</a:t>
            </a:r>
          </a:p>
          <a:p>
            <a:pPr marL="0" indent="0" algn="just" rtl="0">
              <a:lnSpc>
                <a:spcPct val="107000"/>
              </a:lnSpc>
              <a:spcAft>
                <a:spcPts val="800"/>
              </a:spcAft>
              <a:buNone/>
            </a:pPr>
            <a:r>
              <a:rPr lang="it" sz="1200" b="1" i="0" u="none" baseline="0" dirty="0">
                <a:latin typeface="+mj-lt"/>
                <a:ea typeface="Calibri" panose="020F0502020204030204" pitchFamily="34" charset="0"/>
                <a:cs typeface="Times New Roman" panose="02020603050405020304" pitchFamily="18" charset="0"/>
              </a:rPr>
              <a:t>Aderendo alla Missione dell’UE per le città, la nostra città avrà l’opportunità di essere in prima linea nelle azioni per il clima. La transizione verso la neutralità climatica avverrà in modo inclusivo, senza lasciare nessuno indietro. Siamo al lavoro per costruire una città migliore e migliorare la vita quotidiana di tutti in termini di trasporti, energia, salute e molto altro ancora. Affinché questa transizione abbia successo, abbiamo bisogno di voi! I cittadini saranno consultati per integrare le loro idee e le loro esigenze in ogni fase del percorso.</a:t>
            </a:r>
            <a:endParaRPr lang="it" sz="1200" b="1" dirty="0">
              <a:effectLst/>
              <a:latin typeface="+mj-lt"/>
              <a:ea typeface="Calibri" panose="020F0502020204030204" pitchFamily="34" charset="0"/>
              <a:cs typeface="Times New Roman" panose="02020603050405020304" pitchFamily="18" charset="0"/>
            </a:endParaRPr>
          </a:p>
        </p:txBody>
      </p:sp>
      <p:sp>
        <p:nvSpPr>
          <p:cNvPr id="11" name="ZoneTexte 10">
            <a:extLst>
              <a:ext uri="{FF2B5EF4-FFF2-40B4-BE49-F238E27FC236}">
                <a16:creationId xmlns:a16="http://schemas.microsoft.com/office/drawing/2014/main" id="{2F8F1830-1156-559F-854A-01D629622690}"/>
              </a:ext>
            </a:extLst>
          </p:cNvPr>
          <p:cNvSpPr txBox="1"/>
          <p:nvPr/>
        </p:nvSpPr>
        <p:spPr>
          <a:xfrm>
            <a:off x="317572" y="1060553"/>
            <a:ext cx="564777" cy="1323439"/>
          </a:xfrm>
          <a:prstGeom prst="rect">
            <a:avLst/>
          </a:prstGeom>
          <a:noFill/>
        </p:spPr>
        <p:txBody>
          <a:bodyPr wrap="square" rtlCol="0">
            <a:spAutoFit/>
          </a:bodyPr>
          <a:lstStyle/>
          <a:p>
            <a:pPr algn="l" rtl="0"/>
            <a:r>
              <a:rPr lang="it" sz="8000" b="0" i="0" u="none" baseline="0">
                <a:solidFill>
                  <a:schemeClr val="bg1"/>
                </a:solidFill>
              </a:rPr>
              <a:t>"</a:t>
            </a:r>
          </a:p>
        </p:txBody>
      </p:sp>
      <p:sp>
        <p:nvSpPr>
          <p:cNvPr id="4" name="Espace réservé du texte 10">
            <a:extLst>
              <a:ext uri="{FF2B5EF4-FFF2-40B4-BE49-F238E27FC236}">
                <a16:creationId xmlns:a16="http://schemas.microsoft.com/office/drawing/2014/main" id="{67F2D915-7D6D-CFB7-5D20-3CDB6BB445E1}"/>
              </a:ext>
            </a:extLst>
          </p:cNvPr>
          <p:cNvSpPr txBox="1">
            <a:spLocks/>
          </p:cNvSpPr>
          <p:nvPr/>
        </p:nvSpPr>
        <p:spPr>
          <a:xfrm>
            <a:off x="333342" y="907144"/>
            <a:ext cx="6770663" cy="423665"/>
          </a:xfrm>
          <a:prstGeom prst="rect">
            <a:avLst/>
          </a:prstGeom>
        </p:spPr>
        <p:txBody>
          <a:bodyPr/>
          <a:lstStyle>
            <a:lvl1pPr marL="251986" indent="-251986" algn="l" defTabSz="1007943" rtl="0" eaLnBrk="1" latinLnBrk="0" hangingPunct="1">
              <a:lnSpc>
                <a:spcPct val="90000"/>
              </a:lnSpc>
              <a:spcBef>
                <a:spcPts val="1102"/>
              </a:spcBef>
              <a:buFont typeface="Arial" panose="020B0604020202020204" pitchFamily="34" charset="0"/>
              <a:buChar char="•"/>
              <a:defRPr sz="3086" kern="1200">
                <a:solidFill>
                  <a:schemeClr val="tx1"/>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2646" kern="1200">
                <a:solidFill>
                  <a:schemeClr val="tx1"/>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2205" kern="1200">
                <a:solidFill>
                  <a:schemeClr val="tx1"/>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a:lstStyle>
          <a:p>
            <a:pPr marL="0" indent="0" algn="l" rtl="0">
              <a:buNone/>
            </a:pPr>
            <a:r>
              <a:rPr lang="it" sz="2000" b="1" i="0" u="none" baseline="0">
                <a:solidFill>
                  <a:schemeClr val="accent4"/>
                </a:solidFill>
              </a:rPr>
              <a:t>Adattare il proprio discorso ai diversi tipi di audience</a:t>
            </a:r>
          </a:p>
        </p:txBody>
      </p:sp>
      <p:sp>
        <p:nvSpPr>
          <p:cNvPr id="5" name="Espace réservé du contenu 2">
            <a:extLst>
              <a:ext uri="{FF2B5EF4-FFF2-40B4-BE49-F238E27FC236}">
                <a16:creationId xmlns:a16="http://schemas.microsoft.com/office/drawing/2014/main" id="{A37ABC56-C5F1-2859-ADD0-E37DC8DE7831}"/>
              </a:ext>
            </a:extLst>
          </p:cNvPr>
          <p:cNvSpPr txBox="1">
            <a:spLocks/>
          </p:cNvSpPr>
          <p:nvPr/>
        </p:nvSpPr>
        <p:spPr>
          <a:xfrm>
            <a:off x="5213767" y="1278981"/>
            <a:ext cx="5031445" cy="4879675"/>
          </a:xfrm>
          <a:prstGeom prst="rect">
            <a:avLst/>
          </a:prstGeom>
        </p:spPr>
        <p:txBody>
          <a:bodyPr numCol="1" spcCol="540000"/>
          <a:lstStyle>
            <a:lvl1pPr marL="251986" indent="-251986" algn="l" defTabSz="1007943" rtl="0" eaLnBrk="1" latinLnBrk="0" hangingPunct="1">
              <a:lnSpc>
                <a:spcPct val="90000"/>
              </a:lnSpc>
              <a:spcBef>
                <a:spcPts val="1102"/>
              </a:spcBef>
              <a:buFont typeface="Arial" panose="020B0604020202020204" pitchFamily="34" charset="0"/>
              <a:buChar char="•"/>
              <a:defRPr sz="2000" kern="1200">
                <a:solidFill>
                  <a:schemeClr val="tx2"/>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1800" kern="1200">
                <a:solidFill>
                  <a:schemeClr val="tx2"/>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1600" kern="1200">
                <a:solidFill>
                  <a:schemeClr val="tx2"/>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400" kern="1200">
                <a:solidFill>
                  <a:schemeClr val="tx2"/>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200" kern="1200">
                <a:solidFill>
                  <a:schemeClr val="tx2"/>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a:lstStyle>
          <a:p>
            <a:pPr marL="0" indent="0" algn="just" rtl="0">
              <a:lnSpc>
                <a:spcPct val="107000"/>
              </a:lnSpc>
              <a:spcAft>
                <a:spcPts val="800"/>
              </a:spcAft>
              <a:buFont typeface="Arial" panose="020B0604020202020204" pitchFamily="34" charset="0"/>
              <a:buNone/>
            </a:pPr>
            <a:r>
              <a:rPr lang="it" sz="1400" b="1" i="0" u="sng" baseline="0" dirty="0">
                <a:latin typeface="+mj-lt"/>
                <a:ea typeface="Calibri" panose="020F0502020204030204" pitchFamily="34" charset="0"/>
                <a:cs typeface="Times New Roman" panose="02020603050405020304" pitchFamily="18" charset="0"/>
              </a:rPr>
              <a:t>Funzionari eletti e Capi dipartimento nella propria città</a:t>
            </a:r>
          </a:p>
          <a:p>
            <a:pPr marL="0" indent="0" algn="just" rtl="0">
              <a:lnSpc>
                <a:spcPct val="107000"/>
              </a:lnSpc>
              <a:spcAft>
                <a:spcPts val="600"/>
              </a:spcAft>
              <a:buFont typeface="Arial" panose="020B0604020202020204" pitchFamily="34" charset="0"/>
              <a:buNone/>
            </a:pPr>
            <a:r>
              <a:rPr lang="it" sz="1200" b="1" i="0" u="sng" baseline="0" dirty="0">
                <a:latin typeface="+mj-lt"/>
                <a:ea typeface="Calibri" panose="020F0502020204030204" pitchFamily="34" charset="0"/>
                <a:cs typeface="Times New Roman" panose="02020603050405020304" pitchFamily="18" charset="0"/>
              </a:rPr>
              <a:t>Funzionari eletti</a:t>
            </a:r>
            <a:endParaRPr lang="it" sz="1200" b="1" u="sng" dirty="0">
              <a:latin typeface="+mj-lt"/>
              <a:ea typeface="Calibri" panose="020F0502020204030204" pitchFamily="34" charset="0"/>
              <a:cs typeface="Times New Roman" panose="02020603050405020304" pitchFamily="18" charset="0"/>
            </a:endParaRPr>
          </a:p>
          <a:p>
            <a:pPr marL="0" indent="0" algn="just" rtl="0">
              <a:lnSpc>
                <a:spcPct val="107000"/>
              </a:lnSpc>
              <a:spcBef>
                <a:spcPts val="600"/>
              </a:spcBef>
              <a:spcAft>
                <a:spcPts val="800"/>
              </a:spcAft>
              <a:buFont typeface="Arial" panose="020B0604020202020204" pitchFamily="34" charset="0"/>
              <a:buNone/>
            </a:pPr>
            <a:r>
              <a:rPr lang="it" sz="1200" b="1" i="0" u="none" baseline="0" dirty="0">
                <a:latin typeface="+mj-lt"/>
                <a:ea typeface="Calibri" panose="020F0502020204030204" pitchFamily="34" charset="0"/>
                <a:cs typeface="Times New Roman" panose="02020603050405020304" pitchFamily="18" charset="0"/>
              </a:rPr>
              <a:t>Aderendo alla Missione dell’UE per le città, la nostra città avrà l’opportunità di essere in prima linea nelle azioni per il clima in Europa. Facciamo parte di un ambizioso movimento di città orientato alla trasformazione, che indica la via da seguire per un futuro sostenibile, prospero, resiliente ai cambiamenti climatici e inclusivo. Ciò aiuterà la nostra città nella transizione verso la neutralità climatica in modo integrato e inclusivo, riavvicinandosi ai cittadini e coinvolgendo il settore privato. Far parte della Missione stimolerà opportunità di finanziamento e investimenti, rendendo possibile una transizione equa che porterà benefici sia per il clima che per la coesione sociale. </a:t>
            </a:r>
          </a:p>
          <a:p>
            <a:pPr marL="0" indent="0" algn="just" rtl="0">
              <a:lnSpc>
                <a:spcPct val="107000"/>
              </a:lnSpc>
              <a:spcAft>
                <a:spcPts val="600"/>
              </a:spcAft>
              <a:buFont typeface="Arial" panose="020B0604020202020204" pitchFamily="34" charset="0"/>
              <a:buNone/>
            </a:pPr>
            <a:r>
              <a:rPr lang="it" sz="1200" b="1" i="0" u="sng" baseline="0" dirty="0">
                <a:latin typeface="+mj-lt"/>
                <a:ea typeface="Calibri" panose="020F0502020204030204" pitchFamily="34" charset="0"/>
                <a:cs typeface="Times New Roman" panose="02020603050405020304" pitchFamily="18" charset="0"/>
              </a:rPr>
              <a:t>Capi dipartimento</a:t>
            </a:r>
            <a:endParaRPr lang="it" sz="1200" b="1" u="sng" dirty="0">
              <a:latin typeface="+mj-lt"/>
              <a:ea typeface="Calibri" panose="020F0502020204030204" pitchFamily="34" charset="0"/>
              <a:cs typeface="Times New Roman" panose="02020603050405020304" pitchFamily="18" charset="0"/>
            </a:endParaRPr>
          </a:p>
          <a:p>
            <a:pPr marL="0" indent="0" algn="just" rtl="0">
              <a:lnSpc>
                <a:spcPct val="107000"/>
              </a:lnSpc>
              <a:spcBef>
                <a:spcPts val="600"/>
              </a:spcBef>
              <a:spcAft>
                <a:spcPts val="800"/>
              </a:spcAft>
              <a:buFont typeface="Arial" panose="020B0604020202020204" pitchFamily="34" charset="0"/>
              <a:buNone/>
            </a:pPr>
            <a:r>
              <a:rPr lang="it" sz="1200" b="1" i="0" u="none" baseline="0" dirty="0">
                <a:latin typeface="+mj-lt"/>
                <a:ea typeface="Calibri" panose="020F0502020204030204" pitchFamily="34" charset="0"/>
                <a:cs typeface="Times New Roman" panose="02020603050405020304" pitchFamily="18" charset="0"/>
              </a:rPr>
              <a:t>Aderendo alla Missione dell’UE per le città, la nostra città avrà l’opportunità di essere in prima linea nelle azioni per il clima in Europa. Con il sostegno di NetZeroCities sarà possibile accedere all’esperienza e agli strumenti che ci aiutano ad approcciarci alle azioni per il clima in modo sistemico. Ciò contribuirà a smantellare i compartimenti stagni, si lavorerà in team per accelerare la nostra transizione verso la neutralità climatica. È anche l’opportunità per imparare da altre città, condividendo le conoscenze e agendo più rapidamente insieme.</a:t>
            </a:r>
          </a:p>
        </p:txBody>
      </p:sp>
      <p:sp>
        <p:nvSpPr>
          <p:cNvPr id="6" name="ZoneTexte 5">
            <a:extLst>
              <a:ext uri="{FF2B5EF4-FFF2-40B4-BE49-F238E27FC236}">
                <a16:creationId xmlns:a16="http://schemas.microsoft.com/office/drawing/2014/main" id="{D4BBBBED-DA40-14C9-116C-00AC9CC5EB13}"/>
              </a:ext>
            </a:extLst>
          </p:cNvPr>
          <p:cNvSpPr txBox="1"/>
          <p:nvPr/>
        </p:nvSpPr>
        <p:spPr>
          <a:xfrm>
            <a:off x="4781547" y="996177"/>
            <a:ext cx="632502" cy="1323439"/>
          </a:xfrm>
          <a:prstGeom prst="rect">
            <a:avLst/>
          </a:prstGeom>
          <a:noFill/>
        </p:spPr>
        <p:txBody>
          <a:bodyPr wrap="square" rtlCol="0">
            <a:spAutoFit/>
          </a:bodyPr>
          <a:lstStyle/>
          <a:p>
            <a:pPr algn="l" rtl="0"/>
            <a:r>
              <a:rPr lang="it" sz="8000" b="0" i="0" u="none" baseline="0">
                <a:solidFill>
                  <a:schemeClr val="bg1"/>
                </a:solidFill>
              </a:rPr>
              <a:t>"</a:t>
            </a:r>
          </a:p>
        </p:txBody>
      </p:sp>
      <p:sp>
        <p:nvSpPr>
          <p:cNvPr id="8" name="Espace réservé du contenu 2">
            <a:extLst>
              <a:ext uri="{FF2B5EF4-FFF2-40B4-BE49-F238E27FC236}">
                <a16:creationId xmlns:a16="http://schemas.microsoft.com/office/drawing/2014/main" id="{C8BDB3A0-A44C-FA08-1C0A-F226C0B296B5}"/>
              </a:ext>
            </a:extLst>
          </p:cNvPr>
          <p:cNvSpPr txBox="1">
            <a:spLocks/>
          </p:cNvSpPr>
          <p:nvPr/>
        </p:nvSpPr>
        <p:spPr>
          <a:xfrm>
            <a:off x="790502" y="4258140"/>
            <a:ext cx="3866842" cy="1906629"/>
          </a:xfrm>
          <a:prstGeom prst="rect">
            <a:avLst/>
          </a:prstGeom>
        </p:spPr>
        <p:txBody>
          <a:bodyPr numCol="1" spcCol="540000"/>
          <a:lstStyle>
            <a:lvl1pPr marL="251986" indent="-251986" algn="l" defTabSz="1007943" rtl="0" eaLnBrk="1" latinLnBrk="0" hangingPunct="1">
              <a:lnSpc>
                <a:spcPct val="90000"/>
              </a:lnSpc>
              <a:spcBef>
                <a:spcPts val="1102"/>
              </a:spcBef>
              <a:buFont typeface="Arial" panose="020B0604020202020204" pitchFamily="34" charset="0"/>
              <a:buChar char="•"/>
              <a:defRPr sz="2000" kern="1200">
                <a:solidFill>
                  <a:schemeClr val="tx2"/>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1800" kern="1200">
                <a:solidFill>
                  <a:schemeClr val="tx2"/>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1600" kern="1200">
                <a:solidFill>
                  <a:schemeClr val="tx2"/>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400" kern="1200">
                <a:solidFill>
                  <a:schemeClr val="tx2"/>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200" kern="1200">
                <a:solidFill>
                  <a:schemeClr val="tx2"/>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a:lstStyle>
          <a:p>
            <a:pPr marL="0" indent="0" algn="just" rtl="0">
              <a:lnSpc>
                <a:spcPct val="107000"/>
              </a:lnSpc>
              <a:spcAft>
                <a:spcPts val="800"/>
              </a:spcAft>
              <a:buFont typeface="Arial" panose="020B0604020202020204" pitchFamily="34" charset="0"/>
              <a:buNone/>
            </a:pPr>
            <a:r>
              <a:rPr lang="it" sz="1400" b="1" i="0" u="sng" baseline="0" dirty="0">
                <a:latin typeface="+mj-lt"/>
                <a:ea typeface="Calibri" panose="020F0502020204030204" pitchFamily="34" charset="0"/>
                <a:cs typeface="Times New Roman" panose="02020603050405020304" pitchFamily="18" charset="0"/>
              </a:rPr>
              <a:t>Settore privato</a:t>
            </a:r>
            <a:endParaRPr lang="it" sz="1400" b="1" u="sng" dirty="0">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Font typeface="Arial" panose="020B0604020202020204" pitchFamily="34" charset="0"/>
              <a:buNone/>
            </a:pPr>
            <a:r>
              <a:rPr lang="it" sz="1200" b="1" i="0" u="none" baseline="0" dirty="0">
                <a:latin typeface="+mj-lt"/>
                <a:ea typeface="Calibri" panose="020F0502020204030204" pitchFamily="34" charset="0"/>
                <a:cs typeface="Times New Roman" panose="02020603050405020304" pitchFamily="18" charset="0"/>
              </a:rPr>
              <a:t>Aderendo alla Missione dell’UE per le città, la nostra città avrà l’opportunità di essere in prima linea nelle azioni per il clima. Siate dei precursori: avete il potere di contribuire a plasmare il futuro delle città e aprire nuove opportunità commerciali. Per raggiungere la neutralità climatica entro il 2030, occorre allineare i nostri obiettivi e i nostri sforzi, e lavorare insieme.</a:t>
            </a:r>
          </a:p>
        </p:txBody>
      </p:sp>
      <p:sp>
        <p:nvSpPr>
          <p:cNvPr id="9" name="ZoneTexte 8">
            <a:extLst>
              <a:ext uri="{FF2B5EF4-FFF2-40B4-BE49-F238E27FC236}">
                <a16:creationId xmlns:a16="http://schemas.microsoft.com/office/drawing/2014/main" id="{1C42EB9A-FB4C-F661-B011-2D75940B1AC2}"/>
              </a:ext>
            </a:extLst>
          </p:cNvPr>
          <p:cNvSpPr txBox="1"/>
          <p:nvPr/>
        </p:nvSpPr>
        <p:spPr>
          <a:xfrm>
            <a:off x="333342" y="4013160"/>
            <a:ext cx="564777" cy="1323439"/>
          </a:xfrm>
          <a:prstGeom prst="rect">
            <a:avLst/>
          </a:prstGeom>
          <a:noFill/>
        </p:spPr>
        <p:txBody>
          <a:bodyPr wrap="square" rtlCol="0">
            <a:spAutoFit/>
          </a:bodyPr>
          <a:lstStyle/>
          <a:p>
            <a:pPr algn="l" rtl="0"/>
            <a:r>
              <a:rPr lang="it" sz="8000" b="0" i="0" u="none" baseline="0">
                <a:solidFill>
                  <a:schemeClr val="bg1"/>
                </a:solidFill>
              </a:rPr>
              <a:t>"</a:t>
            </a:r>
          </a:p>
        </p:txBody>
      </p:sp>
      <p:sp>
        <p:nvSpPr>
          <p:cNvPr id="2" name="TextBox 1">
            <a:extLst>
              <a:ext uri="{FF2B5EF4-FFF2-40B4-BE49-F238E27FC236}">
                <a16:creationId xmlns:a16="http://schemas.microsoft.com/office/drawing/2014/main" id="{AE306DF4-C9B3-6D3E-54DE-A909F5DDFF6F}"/>
              </a:ext>
            </a:extLst>
          </p:cNvPr>
          <p:cNvSpPr txBox="1"/>
          <p:nvPr/>
        </p:nvSpPr>
        <p:spPr>
          <a:xfrm>
            <a:off x="1158269" y="7091464"/>
            <a:ext cx="7761995" cy="254237"/>
          </a:xfrm>
          <a:prstGeom prst="rect">
            <a:avLst/>
          </a:prstGeom>
          <a:solidFill>
            <a:schemeClr val="bg1"/>
          </a:solid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it" sz="1052" b="0" i="0" u="none" strike="noStrike" kern="1200" cap="none" spc="0" normalizeH="0" baseline="0">
                <a:ln>
                  <a:noFill/>
                </a:ln>
                <a:solidFill>
                  <a:prstClr val="black"/>
                </a:solidFill>
                <a:effectLst/>
                <a:uLnTx/>
                <a:uFillTx/>
                <a:latin typeface="Arial" panose="020B0604020202020204"/>
                <a:ea typeface="+mn-ea"/>
                <a:cs typeface="+mn-cs"/>
              </a:rPr>
              <a:t>NetZeroCities ha ricevuto un finanziamento dal Programma quadro di ricerca e innovazione H2020 con convenzione di sovvenzione n. 101036519.</a:t>
            </a:r>
            <a:endParaRPr kumimoji="0" lang="it" sz="1052" b="0" i="0" u="none" strike="noStrike" kern="1200" cap="none" spc="0" normalizeH="0" baseline="0" noProof="0" dirty="0">
              <a:ln>
                <a:noFill/>
              </a:ln>
              <a:solidFill>
                <a:prstClr val="black"/>
              </a:solidFill>
              <a:effectLst/>
              <a:uLnTx/>
              <a:uFillTx/>
              <a:latin typeface="Arial" panose="020B0604020202020204"/>
              <a:ea typeface="+mn-ea"/>
              <a:cs typeface="+mn-cs"/>
            </a:endParaRPr>
          </a:p>
        </p:txBody>
      </p:sp>
    </p:spTree>
    <p:extLst>
      <p:ext uri="{BB962C8B-B14F-4D97-AF65-F5344CB8AC3E}">
        <p14:creationId xmlns:p14="http://schemas.microsoft.com/office/powerpoint/2010/main" val="1416534223"/>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5CEEEBC-1E71-99DA-809A-C16A4025C890}"/>
              </a:ext>
            </a:extLst>
          </p:cNvPr>
          <p:cNvSpPr>
            <a:spLocks noGrp="1"/>
          </p:cNvSpPr>
          <p:nvPr>
            <p:ph type="ctrTitle"/>
          </p:nvPr>
        </p:nvSpPr>
        <p:spPr>
          <a:xfrm>
            <a:off x="599935" y="3033937"/>
            <a:ext cx="7729005" cy="636161"/>
          </a:xfrm>
        </p:spPr>
        <p:txBody>
          <a:bodyPr/>
          <a:lstStyle/>
          <a:p>
            <a:r>
              <a:rPr lang="en-GB" dirty="0"/>
              <a:t>LT/Lithuanian translation</a:t>
            </a:r>
          </a:p>
        </p:txBody>
      </p:sp>
    </p:spTree>
    <p:extLst>
      <p:ext uri="{BB962C8B-B14F-4D97-AF65-F5344CB8AC3E}">
        <p14:creationId xmlns:p14="http://schemas.microsoft.com/office/powerpoint/2010/main" val="2493256313"/>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re 6">
            <a:extLst>
              <a:ext uri="{FF2B5EF4-FFF2-40B4-BE49-F238E27FC236}">
                <a16:creationId xmlns:a16="http://schemas.microsoft.com/office/drawing/2014/main" id="{243D4A79-A79C-1F8F-E24D-DA565717CFDE}"/>
              </a:ext>
            </a:extLst>
          </p:cNvPr>
          <p:cNvSpPr>
            <a:spLocks noGrp="1"/>
          </p:cNvSpPr>
          <p:nvPr>
            <p:ph type="ctrTitle"/>
          </p:nvPr>
        </p:nvSpPr>
        <p:spPr>
          <a:xfrm>
            <a:off x="593492" y="142848"/>
            <a:ext cx="9111713" cy="664842"/>
          </a:xfrm>
        </p:spPr>
        <p:txBody>
          <a:bodyPr/>
          <a:lstStyle/>
          <a:p>
            <a:pPr algn="l" rtl="0"/>
            <a:r>
              <a:rPr lang="lt" sz="3200" b="1" i="0" u="none" baseline="0">
                <a:solidFill>
                  <a:srgbClr val="0D5364"/>
                </a:solidFill>
              </a:rPr>
              <a:t>Greitas dalykinis informacijos pristatymas (angl. </a:t>
            </a:r>
            <a:r>
              <a:rPr lang="lt" sz="3200" b="1" i="1" u="none" baseline="0">
                <a:solidFill>
                  <a:srgbClr val="0D5364"/>
                </a:solidFill>
              </a:rPr>
              <a:t>elevator pitch</a:t>
            </a:r>
            <a:r>
              <a:rPr lang="lt" sz="3200" b="1" i="0" u="none" baseline="0">
                <a:solidFill>
                  <a:srgbClr val="0D5364"/>
                </a:solidFill>
              </a:rPr>
              <a:t>)</a:t>
            </a:r>
          </a:p>
        </p:txBody>
      </p:sp>
      <p:sp>
        <p:nvSpPr>
          <p:cNvPr id="3" name="Espace réservé du contenu 2">
            <a:extLst>
              <a:ext uri="{FF2B5EF4-FFF2-40B4-BE49-F238E27FC236}">
                <a16:creationId xmlns:a16="http://schemas.microsoft.com/office/drawing/2014/main" id="{03D19ECB-687C-66CD-5642-18F0E5FB2B55}"/>
              </a:ext>
            </a:extLst>
          </p:cNvPr>
          <p:cNvSpPr>
            <a:spLocks noGrp="1"/>
          </p:cNvSpPr>
          <p:nvPr>
            <p:ph idx="1"/>
          </p:nvPr>
        </p:nvSpPr>
        <p:spPr>
          <a:xfrm>
            <a:off x="1158269" y="1266845"/>
            <a:ext cx="6265086" cy="4829155"/>
          </a:xfrm>
        </p:spPr>
        <p:txBody>
          <a:bodyPr numCol="1" spcCol="540000"/>
          <a:lstStyle/>
          <a:p>
            <a:pPr marL="0" indent="0" algn="just" rtl="0">
              <a:lnSpc>
                <a:spcPct val="107000"/>
              </a:lnSpc>
              <a:spcAft>
                <a:spcPts val="800"/>
              </a:spcAft>
              <a:buNone/>
            </a:pPr>
            <a:r>
              <a:rPr lang="lt" sz="1200" b="1" i="0" u="none" baseline="0" dirty="0">
                <a:effectLst/>
                <a:latin typeface="+mj-lt"/>
                <a:ea typeface="Calibri" panose="020F0502020204030204" pitchFamily="34" charset="0"/>
                <a:cs typeface="Times New Roman" panose="02020603050405020304" pitchFamily="18" charset="0"/>
              </a:rPr>
              <a:t>Klimato kaita daro įtaką mums visiems ir pokytis yra neišvengiamas. Likti pasyviems ir kovoti su pasekmėmis nėra sprendimas. Mes galime paskatinti tokį pokytį, kuris išgelbėtų mus ir sukurtų saugią ir klestinčią ateitį visiems.</a:t>
            </a:r>
            <a:endParaRPr lang="lt" sz="1200" b="1" dirty="0">
              <a:effectLst/>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r>
              <a:rPr lang="lt" sz="1200" b="1" i="0" u="none" baseline="0" dirty="0">
                <a:effectLst/>
                <a:latin typeface="+mj-lt"/>
                <a:ea typeface="Calibri" panose="020F0502020204030204" pitchFamily="34" charset="0"/>
                <a:cs typeface="Times New Roman" panose="02020603050405020304" pitchFamily="18" charset="0"/>
              </a:rPr>
              <a:t>Žinome, kad techninių inovacijų nepakaks. Turime pakeisti tai, kaip gyvename ir dirbame.  Tik kolektyvinės pastangos mums padės įgyvendinti šią užduotį. Mums pavyks veikiant visiems kartu, labai glaudžiai bendradarbiaujant ir dedant kolektyvines pastangas sprendžiant esminius esamus iššūkius.</a:t>
            </a:r>
            <a:endParaRPr lang="lt" sz="1200" b="1" dirty="0">
              <a:effectLst/>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r>
              <a:rPr lang="lt" sz="1200" b="1" i="0" u="none" baseline="0" dirty="0">
                <a:effectLst/>
                <a:latin typeface="+mj-lt"/>
                <a:ea typeface="Calibri" panose="020F0502020204030204" pitchFamily="34" charset="0"/>
                <a:cs typeface="Times New Roman" panose="02020603050405020304" pitchFamily="18" charset="0"/>
              </a:rPr>
              <a:t>Dalyvaudami ES miestų misijoje, mes jungiamės prie kitų ambicingų Europos miestų, kad taptume pirmaisiais 100 miestų, pasiekusių neutralų poveikį klimatui iki 2030 m. Padedant „NetZeroCities“ valdomai Misijų platformai, mes pagreitinsime transformaciją išmėgindami naujus būdus dirbti ir finansuoti mūsų kolektyvinius veiksmus, suprasdami sunkius klausimus kartu su ekspertais ir kolegomis. </a:t>
            </a:r>
            <a:endParaRPr lang="lt" sz="1200" b="1" dirty="0">
              <a:effectLst/>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r>
              <a:rPr lang="lt" sz="1200" b="1" i="0" u="none" baseline="0" dirty="0">
                <a:effectLst/>
                <a:latin typeface="+mj-lt"/>
                <a:ea typeface="Calibri" panose="020F0502020204030204" pitchFamily="34" charset="0"/>
                <a:cs typeface="Times New Roman" panose="02020603050405020304" pitchFamily="18" charset="0"/>
              </a:rPr>
              <a:t>Mes mobilizuosime tvirtą tarpsektorinę komandą, kuri vadovaus įgyvendinant šį pokytį ir jį rems, permąstydami mūsų vaidmenį, radikaliai keisdami tai, kaip vykdome finansavimą, pirkimus ir bendradarbiavimą. </a:t>
            </a:r>
          </a:p>
          <a:p>
            <a:pPr marL="0" indent="0" algn="just" rtl="0">
              <a:lnSpc>
                <a:spcPct val="107000"/>
              </a:lnSpc>
              <a:spcAft>
                <a:spcPts val="800"/>
              </a:spcAft>
              <a:buNone/>
            </a:pPr>
            <a:r>
              <a:rPr lang="lt" sz="1200" b="1" i="0" u="none" baseline="0" dirty="0">
                <a:latin typeface="+mj-lt"/>
                <a:ea typeface="Calibri" panose="020F0502020204030204" pitchFamily="34" charset="0"/>
                <a:cs typeface="Times New Roman" panose="02020603050405020304" pitchFamily="18" charset="0"/>
              </a:rPr>
              <a:t>Šis kolektyvinis žingsnis padės mums kurti geresnę ateitį visiems mūsų mieste. Neskaitant klimato, tai taip pat teigiamai pakeis tai, kaip mes gyvename ir dirbame, gerindami transportą, pastatus, energijos sistemas, mūsų sveikatą ir dar daugiau.</a:t>
            </a:r>
            <a:r>
              <a:rPr lang="lt" sz="1200" b="1" i="0" u="none" baseline="0" dirty="0">
                <a:effectLst/>
                <a:latin typeface="+mj-lt"/>
                <a:ea typeface="Calibri" panose="020F0502020204030204" pitchFamily="34" charset="0"/>
                <a:cs typeface="Times New Roman" panose="02020603050405020304" pitchFamily="18" charset="0"/>
              </a:rPr>
              <a:t> Kad tai pasiektume, mes bendradarbiausime su verslo atstovais, piliečiais ir vietos subjektais ilguoju laikotarpiu, šioje kelionėje prijungdami prie mūsų dar daugiau dalyvių.</a:t>
            </a:r>
          </a:p>
          <a:p>
            <a:pPr marL="0" indent="0" algn="just" rtl="0">
              <a:lnSpc>
                <a:spcPct val="107000"/>
              </a:lnSpc>
              <a:spcAft>
                <a:spcPts val="800"/>
              </a:spcAft>
              <a:buNone/>
            </a:pPr>
            <a:endParaRPr lang="lt" sz="1200" b="1" dirty="0">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endParaRPr lang="lt" sz="1200" b="1" dirty="0">
              <a:latin typeface="+mj-lt"/>
              <a:ea typeface="Calibri" panose="020F0502020204030204" pitchFamily="34" charset="0"/>
              <a:cs typeface="Times New Roman" panose="02020603050405020304" pitchFamily="18" charset="0"/>
            </a:endParaRPr>
          </a:p>
        </p:txBody>
      </p:sp>
      <p:pic>
        <p:nvPicPr>
          <p:cNvPr id="10" name="Image 9">
            <a:extLst>
              <a:ext uri="{FF2B5EF4-FFF2-40B4-BE49-F238E27FC236}">
                <a16:creationId xmlns:a16="http://schemas.microsoft.com/office/drawing/2014/main" id="{DF907714-F33B-E7E5-92DE-ADAFDF3CF4C6}"/>
              </a:ext>
            </a:extLst>
          </p:cNvPr>
          <p:cNvPicPr>
            <a:picLocks noChangeAspect="1"/>
          </p:cNvPicPr>
          <p:nvPr/>
        </p:nvPicPr>
        <p:blipFill rotWithShape="1">
          <a:blip r:embed="rId2">
            <a:extLst>
              <a:ext uri="{28A0092B-C50C-407E-A947-70E740481C1C}">
                <a14:useLocalDpi xmlns:a14="http://schemas.microsoft.com/office/drawing/2010/main" val="0"/>
              </a:ext>
            </a:extLst>
          </a:blip>
          <a:srcRect b="15025"/>
          <a:stretch/>
        </p:blipFill>
        <p:spPr>
          <a:xfrm>
            <a:off x="7828288" y="4023834"/>
            <a:ext cx="3410513" cy="2898075"/>
          </a:xfrm>
          <a:prstGeom prst="rect">
            <a:avLst/>
          </a:prstGeom>
        </p:spPr>
      </p:pic>
      <p:sp>
        <p:nvSpPr>
          <p:cNvPr id="11" name="ZoneTexte 10">
            <a:extLst>
              <a:ext uri="{FF2B5EF4-FFF2-40B4-BE49-F238E27FC236}">
                <a16:creationId xmlns:a16="http://schemas.microsoft.com/office/drawing/2014/main" id="{2F8F1830-1156-559F-854A-01D629622690}"/>
              </a:ext>
            </a:extLst>
          </p:cNvPr>
          <p:cNvSpPr txBox="1"/>
          <p:nvPr/>
        </p:nvSpPr>
        <p:spPr>
          <a:xfrm>
            <a:off x="593492" y="938472"/>
            <a:ext cx="564777" cy="1631216"/>
          </a:xfrm>
          <a:prstGeom prst="rect">
            <a:avLst/>
          </a:prstGeom>
          <a:noFill/>
        </p:spPr>
        <p:txBody>
          <a:bodyPr wrap="square" rtlCol="0">
            <a:spAutoFit/>
          </a:bodyPr>
          <a:lstStyle/>
          <a:p>
            <a:pPr algn="l" rtl="0"/>
            <a:r>
              <a:rPr lang="lt" sz="10000" b="0" i="0" u="none" baseline="0">
                <a:solidFill>
                  <a:schemeClr val="bg1"/>
                </a:solidFill>
              </a:rPr>
              <a:t>"</a:t>
            </a:r>
          </a:p>
        </p:txBody>
      </p:sp>
      <p:sp>
        <p:nvSpPr>
          <p:cNvPr id="2" name="TextBox 1">
            <a:extLst>
              <a:ext uri="{FF2B5EF4-FFF2-40B4-BE49-F238E27FC236}">
                <a16:creationId xmlns:a16="http://schemas.microsoft.com/office/drawing/2014/main" id="{BD174913-544A-72B0-7827-D056AB12B2B6}"/>
              </a:ext>
            </a:extLst>
          </p:cNvPr>
          <p:cNvSpPr txBox="1"/>
          <p:nvPr/>
        </p:nvSpPr>
        <p:spPr>
          <a:xfrm>
            <a:off x="1158269" y="7091464"/>
            <a:ext cx="9396242" cy="254237"/>
          </a:xfrm>
          <a:prstGeom prst="rect">
            <a:avLst/>
          </a:prstGeom>
          <a:solidFill>
            <a:schemeClr val="bg1"/>
          </a:solid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lt" sz="1052" b="0" i="0" u="none" strike="noStrike" kern="1200" cap="none" spc="0" normalizeH="0" baseline="0" dirty="0">
                <a:ln>
                  <a:noFill/>
                </a:ln>
                <a:solidFill>
                  <a:prstClr val="black"/>
                </a:solidFill>
                <a:effectLst/>
                <a:uLnTx/>
                <a:uFillTx/>
                <a:latin typeface="Arial" panose="020B0604020202020204"/>
                <a:ea typeface="+mn-ea"/>
                <a:cs typeface="+mn-cs"/>
              </a:rPr>
              <a:t>„NetZeroCities“ finansuojamas bendrosios mokslinių tyrimų ir inovacijų programos „Horizontas 2020“ lėšomis pagal dotacijos susitarimą Nr. 101036519.</a:t>
            </a:r>
            <a:endParaRPr kumimoji="0" lang="lt" sz="1052" b="0" i="0" u="none" strike="noStrike" kern="1200" cap="none" spc="0" normalizeH="0" baseline="0" noProof="0" dirty="0">
              <a:ln>
                <a:noFill/>
              </a:ln>
              <a:solidFill>
                <a:prstClr val="black"/>
              </a:solidFill>
              <a:effectLst/>
              <a:uLnTx/>
              <a:uFillTx/>
              <a:latin typeface="Arial" panose="020B0604020202020204"/>
              <a:ea typeface="+mn-ea"/>
              <a:cs typeface="+mn-cs"/>
            </a:endParaRPr>
          </a:p>
        </p:txBody>
      </p:sp>
    </p:spTree>
    <p:extLst>
      <p:ext uri="{BB962C8B-B14F-4D97-AF65-F5344CB8AC3E}">
        <p14:creationId xmlns:p14="http://schemas.microsoft.com/office/powerpoint/2010/main" val="2940200266"/>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re 6">
            <a:extLst>
              <a:ext uri="{FF2B5EF4-FFF2-40B4-BE49-F238E27FC236}">
                <a16:creationId xmlns:a16="http://schemas.microsoft.com/office/drawing/2014/main" id="{243D4A79-A79C-1F8F-E24D-DA565717CFDE}"/>
              </a:ext>
            </a:extLst>
          </p:cNvPr>
          <p:cNvSpPr>
            <a:spLocks noGrp="1"/>
          </p:cNvSpPr>
          <p:nvPr>
            <p:ph type="ctrTitle"/>
          </p:nvPr>
        </p:nvSpPr>
        <p:spPr>
          <a:xfrm>
            <a:off x="333342" y="226635"/>
            <a:ext cx="9111713" cy="664842"/>
          </a:xfrm>
        </p:spPr>
        <p:txBody>
          <a:bodyPr/>
          <a:lstStyle/>
          <a:p>
            <a:pPr algn="l" rtl="0"/>
            <a:r>
              <a:rPr lang="lt" sz="3200" b="1" i="0" u="none" baseline="0"/>
              <a:t>Greitas dalykinis informacijos pristatymas (angl. </a:t>
            </a:r>
            <a:r>
              <a:rPr lang="lt" sz="3200" b="1" i="1" u="none" baseline="0"/>
              <a:t>elevator pitch</a:t>
            </a:r>
            <a:r>
              <a:rPr lang="lt" sz="3200" b="1" i="0" u="none" baseline="0"/>
              <a:t>)</a:t>
            </a:r>
          </a:p>
        </p:txBody>
      </p:sp>
      <p:sp>
        <p:nvSpPr>
          <p:cNvPr id="3" name="Espace réservé du contenu 2">
            <a:extLst>
              <a:ext uri="{FF2B5EF4-FFF2-40B4-BE49-F238E27FC236}">
                <a16:creationId xmlns:a16="http://schemas.microsoft.com/office/drawing/2014/main" id="{03D19ECB-687C-66CD-5642-18F0E5FB2B55}"/>
              </a:ext>
            </a:extLst>
          </p:cNvPr>
          <p:cNvSpPr>
            <a:spLocks noGrp="1"/>
          </p:cNvSpPr>
          <p:nvPr>
            <p:ph idx="1"/>
          </p:nvPr>
        </p:nvSpPr>
        <p:spPr>
          <a:xfrm>
            <a:off x="790502" y="1682234"/>
            <a:ext cx="3866842" cy="2127098"/>
          </a:xfrm>
        </p:spPr>
        <p:txBody>
          <a:bodyPr numCol="1" spcCol="540000"/>
          <a:lstStyle/>
          <a:p>
            <a:pPr marL="0" indent="0" algn="just" rtl="0">
              <a:lnSpc>
                <a:spcPct val="107000"/>
              </a:lnSpc>
              <a:spcAft>
                <a:spcPts val="800"/>
              </a:spcAft>
              <a:buNone/>
            </a:pPr>
            <a:r>
              <a:rPr lang="lt" sz="1200" b="1" i="0" u="sng" baseline="0" dirty="0">
                <a:effectLst/>
                <a:latin typeface="+mj-lt"/>
                <a:ea typeface="Calibri" panose="020F0502020204030204" pitchFamily="34" charset="0"/>
                <a:cs typeface="Times New Roman" panose="02020603050405020304" pitchFamily="18" charset="0"/>
              </a:rPr>
              <a:t>Piliečiai</a:t>
            </a:r>
          </a:p>
          <a:p>
            <a:pPr marL="0" indent="0" algn="just" rtl="0">
              <a:lnSpc>
                <a:spcPct val="107000"/>
              </a:lnSpc>
              <a:spcAft>
                <a:spcPts val="800"/>
              </a:spcAft>
              <a:buNone/>
            </a:pPr>
            <a:r>
              <a:rPr lang="lt" sz="1100" b="1" i="0" u="none" baseline="0" dirty="0">
                <a:latin typeface="+mj-lt"/>
                <a:ea typeface="Calibri" panose="020F0502020204030204" pitchFamily="34" charset="0"/>
                <a:cs typeface="Times New Roman" panose="02020603050405020304" pitchFamily="18" charset="0"/>
              </a:rPr>
              <a:t>Prisijungimas prie ES miestų misijos yra galimybė mūsų miestui būti klimato politikos priešakyje. Mes pereisime prie neutralaus poveikio klimatui įtraukiu būdu, nepamiršdami nė vieno piliečio. Mes dirbame tam, kad kurtume geresnį miestą ir gerintume kasdienį gyvenimą visiems transporto, energijos, sveikatos ir kitose srityse. Siekiant, kad šis perėjimas būtų sėkmingas, reikalingas Jūsų indėlis! Bus konsultuojamasi su piliečiais, siekiant atsižvelgti į jų poreikius ir idėjas kiekviename šio kelio žingsnyje.</a:t>
            </a:r>
            <a:endParaRPr lang="lt" sz="1100" b="1" dirty="0">
              <a:effectLst/>
              <a:latin typeface="+mj-lt"/>
              <a:ea typeface="Calibri" panose="020F0502020204030204" pitchFamily="34" charset="0"/>
              <a:cs typeface="Times New Roman" panose="02020603050405020304" pitchFamily="18" charset="0"/>
            </a:endParaRPr>
          </a:p>
        </p:txBody>
      </p:sp>
      <p:sp>
        <p:nvSpPr>
          <p:cNvPr id="11" name="ZoneTexte 10">
            <a:extLst>
              <a:ext uri="{FF2B5EF4-FFF2-40B4-BE49-F238E27FC236}">
                <a16:creationId xmlns:a16="http://schemas.microsoft.com/office/drawing/2014/main" id="{2F8F1830-1156-559F-854A-01D629622690}"/>
              </a:ext>
            </a:extLst>
          </p:cNvPr>
          <p:cNvSpPr txBox="1"/>
          <p:nvPr/>
        </p:nvSpPr>
        <p:spPr>
          <a:xfrm>
            <a:off x="317572" y="1410754"/>
            <a:ext cx="564777" cy="1323439"/>
          </a:xfrm>
          <a:prstGeom prst="rect">
            <a:avLst/>
          </a:prstGeom>
          <a:noFill/>
        </p:spPr>
        <p:txBody>
          <a:bodyPr wrap="square" rtlCol="0">
            <a:spAutoFit/>
          </a:bodyPr>
          <a:lstStyle/>
          <a:p>
            <a:pPr algn="l" rtl="0"/>
            <a:r>
              <a:rPr lang="lt" sz="8000" b="0" i="0" u="none" baseline="0">
                <a:solidFill>
                  <a:schemeClr val="bg1"/>
                </a:solidFill>
              </a:rPr>
              <a:t>"</a:t>
            </a:r>
          </a:p>
        </p:txBody>
      </p:sp>
      <p:sp>
        <p:nvSpPr>
          <p:cNvPr id="4" name="Espace réservé du texte 10">
            <a:extLst>
              <a:ext uri="{FF2B5EF4-FFF2-40B4-BE49-F238E27FC236}">
                <a16:creationId xmlns:a16="http://schemas.microsoft.com/office/drawing/2014/main" id="{67F2D915-7D6D-CFB7-5D20-3CDB6BB445E1}"/>
              </a:ext>
            </a:extLst>
          </p:cNvPr>
          <p:cNvSpPr txBox="1">
            <a:spLocks/>
          </p:cNvSpPr>
          <p:nvPr/>
        </p:nvSpPr>
        <p:spPr>
          <a:xfrm>
            <a:off x="333342" y="907144"/>
            <a:ext cx="7419603" cy="423665"/>
          </a:xfrm>
          <a:prstGeom prst="rect">
            <a:avLst/>
          </a:prstGeom>
        </p:spPr>
        <p:txBody>
          <a:bodyPr/>
          <a:lstStyle>
            <a:lvl1pPr marL="251986" indent="-251986" algn="l" defTabSz="1007943" rtl="0" eaLnBrk="1" latinLnBrk="0" hangingPunct="1">
              <a:lnSpc>
                <a:spcPct val="90000"/>
              </a:lnSpc>
              <a:spcBef>
                <a:spcPts val="1102"/>
              </a:spcBef>
              <a:buFont typeface="Arial" panose="020B0604020202020204" pitchFamily="34" charset="0"/>
              <a:buChar char="•"/>
              <a:defRPr sz="3086" kern="1200">
                <a:solidFill>
                  <a:schemeClr val="tx1"/>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2646" kern="1200">
                <a:solidFill>
                  <a:schemeClr val="tx1"/>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2205" kern="1200">
                <a:solidFill>
                  <a:schemeClr val="tx1"/>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a:lstStyle>
          <a:p>
            <a:pPr marL="0" indent="0" algn="l" rtl="0">
              <a:buNone/>
            </a:pPr>
            <a:r>
              <a:rPr lang="lt" sz="2000" b="1" i="0" u="none" baseline="0" dirty="0">
                <a:solidFill>
                  <a:schemeClr val="accent4"/>
                </a:solidFill>
              </a:rPr>
              <a:t>Jūsų pristatymo pritaikymas keliems auditorijos tipams</a:t>
            </a:r>
          </a:p>
        </p:txBody>
      </p:sp>
      <p:sp>
        <p:nvSpPr>
          <p:cNvPr id="5" name="Espace réservé du contenu 2">
            <a:extLst>
              <a:ext uri="{FF2B5EF4-FFF2-40B4-BE49-F238E27FC236}">
                <a16:creationId xmlns:a16="http://schemas.microsoft.com/office/drawing/2014/main" id="{A37ABC56-C5F1-2859-ADD0-E37DC8DE7831}"/>
              </a:ext>
            </a:extLst>
          </p:cNvPr>
          <p:cNvSpPr txBox="1">
            <a:spLocks/>
          </p:cNvSpPr>
          <p:nvPr/>
        </p:nvSpPr>
        <p:spPr>
          <a:xfrm>
            <a:off x="5213767" y="1619448"/>
            <a:ext cx="5031445" cy="4879675"/>
          </a:xfrm>
          <a:prstGeom prst="rect">
            <a:avLst/>
          </a:prstGeom>
        </p:spPr>
        <p:txBody>
          <a:bodyPr numCol="1" spcCol="540000"/>
          <a:lstStyle>
            <a:lvl1pPr marL="251986" indent="-251986" algn="l" defTabSz="1007943" rtl="0" eaLnBrk="1" latinLnBrk="0" hangingPunct="1">
              <a:lnSpc>
                <a:spcPct val="90000"/>
              </a:lnSpc>
              <a:spcBef>
                <a:spcPts val="1102"/>
              </a:spcBef>
              <a:buFont typeface="Arial" panose="020B0604020202020204" pitchFamily="34" charset="0"/>
              <a:buChar char="•"/>
              <a:defRPr sz="2000" kern="1200">
                <a:solidFill>
                  <a:schemeClr val="tx2"/>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1800" kern="1200">
                <a:solidFill>
                  <a:schemeClr val="tx2"/>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1600" kern="1200">
                <a:solidFill>
                  <a:schemeClr val="tx2"/>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400" kern="1200">
                <a:solidFill>
                  <a:schemeClr val="tx2"/>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200" kern="1200">
                <a:solidFill>
                  <a:schemeClr val="tx2"/>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a:lstStyle>
          <a:p>
            <a:pPr marL="0" indent="0" algn="just" rtl="0">
              <a:lnSpc>
                <a:spcPct val="107000"/>
              </a:lnSpc>
              <a:spcAft>
                <a:spcPts val="800"/>
              </a:spcAft>
              <a:buFont typeface="Arial" panose="020B0604020202020204" pitchFamily="34" charset="0"/>
              <a:buNone/>
            </a:pPr>
            <a:r>
              <a:rPr lang="lt" sz="1200" b="1" i="0" u="sng" baseline="0" dirty="0">
                <a:latin typeface="+mj-lt"/>
                <a:ea typeface="Calibri" panose="020F0502020204030204" pitchFamily="34" charset="0"/>
                <a:cs typeface="Times New Roman" panose="02020603050405020304" pitchFamily="18" charset="0"/>
              </a:rPr>
              <a:t>Išrinkti pareigūnai ir departamentų vadovai jūsų mieste</a:t>
            </a:r>
          </a:p>
          <a:p>
            <a:pPr marL="0" indent="0" algn="just" rtl="0">
              <a:lnSpc>
                <a:spcPct val="107000"/>
              </a:lnSpc>
              <a:spcAft>
                <a:spcPts val="600"/>
              </a:spcAft>
              <a:buFont typeface="Arial" panose="020B0604020202020204" pitchFamily="34" charset="0"/>
              <a:buNone/>
            </a:pPr>
            <a:r>
              <a:rPr lang="lt" sz="1200" b="1" i="0" u="sng" baseline="0" dirty="0">
                <a:latin typeface="+mj-lt"/>
                <a:ea typeface="Calibri" panose="020F0502020204030204" pitchFamily="34" charset="0"/>
                <a:cs typeface="Times New Roman" panose="02020603050405020304" pitchFamily="18" charset="0"/>
              </a:rPr>
              <a:t>Išrinkti pareigūnai</a:t>
            </a:r>
            <a:endParaRPr lang="lt" sz="1200" b="1" u="sng" dirty="0">
              <a:latin typeface="+mj-lt"/>
              <a:ea typeface="Calibri" panose="020F0502020204030204" pitchFamily="34" charset="0"/>
              <a:cs typeface="Times New Roman" panose="02020603050405020304" pitchFamily="18" charset="0"/>
            </a:endParaRPr>
          </a:p>
          <a:p>
            <a:pPr marL="0" indent="0" algn="just" rtl="0">
              <a:lnSpc>
                <a:spcPct val="107000"/>
              </a:lnSpc>
              <a:spcBef>
                <a:spcPts val="600"/>
              </a:spcBef>
              <a:spcAft>
                <a:spcPts val="800"/>
              </a:spcAft>
              <a:buFont typeface="Arial" panose="020B0604020202020204" pitchFamily="34" charset="0"/>
              <a:buNone/>
            </a:pPr>
            <a:r>
              <a:rPr lang="lt" sz="1100" b="1" i="0" u="none" baseline="0" dirty="0">
                <a:latin typeface="+mj-lt"/>
                <a:ea typeface="Calibri" panose="020F0502020204030204" pitchFamily="34" charset="0"/>
                <a:cs typeface="Times New Roman" panose="02020603050405020304" pitchFamily="18" charset="0"/>
              </a:rPr>
              <a:t>Dalyvavimas ES miestų misijoje – tai galimybė mūsų miestui būti Europos klimato politikos priešakyje. Mes dalyvaujame ambicingame permainas skatinančiame miestų judėjime, rodydami kelią, kaip sukuti įtraukią, klestinčią, klimatui atsparią ir tvarią ateitį. Tai padės mūsų miestui pereiti prie neutralaus poveikio klimatui integruotu ir įtraukiu būdu, atkuriant ryšį su piliečiais ir įtraukiant privatų sektorių. Dalyvavimas Misijoje paskatins finansavimo galimybes ir investicijas, įgalindamas teisingą perėjimą, kuris padės tiek klimatui, tiek socialinei sanglaudai. </a:t>
            </a:r>
          </a:p>
          <a:p>
            <a:pPr marL="0" indent="0" algn="just" rtl="0">
              <a:lnSpc>
                <a:spcPct val="107000"/>
              </a:lnSpc>
              <a:spcAft>
                <a:spcPts val="600"/>
              </a:spcAft>
              <a:buFont typeface="Arial" panose="020B0604020202020204" pitchFamily="34" charset="0"/>
              <a:buNone/>
            </a:pPr>
            <a:r>
              <a:rPr lang="lt" sz="1200" b="1" i="0" u="sng" baseline="0" dirty="0">
                <a:latin typeface="+mj-lt"/>
                <a:ea typeface="Calibri" panose="020F0502020204030204" pitchFamily="34" charset="0"/>
                <a:cs typeface="Times New Roman" panose="02020603050405020304" pitchFamily="18" charset="0"/>
              </a:rPr>
              <a:t>Departamentų vadovai</a:t>
            </a:r>
            <a:endParaRPr lang="lt" sz="1200" b="1" u="sng" dirty="0">
              <a:latin typeface="+mj-lt"/>
              <a:ea typeface="Calibri" panose="020F0502020204030204" pitchFamily="34" charset="0"/>
              <a:cs typeface="Times New Roman" panose="02020603050405020304" pitchFamily="18" charset="0"/>
            </a:endParaRPr>
          </a:p>
          <a:p>
            <a:pPr marL="0" indent="0" algn="just" rtl="0">
              <a:lnSpc>
                <a:spcPct val="107000"/>
              </a:lnSpc>
              <a:spcBef>
                <a:spcPts val="600"/>
              </a:spcBef>
              <a:spcAft>
                <a:spcPts val="800"/>
              </a:spcAft>
              <a:buFont typeface="Arial" panose="020B0604020202020204" pitchFamily="34" charset="0"/>
              <a:buNone/>
            </a:pPr>
            <a:r>
              <a:rPr lang="lt" sz="1100" b="1" i="0" u="none" baseline="0" dirty="0">
                <a:latin typeface="+mj-lt"/>
                <a:ea typeface="Calibri" panose="020F0502020204030204" pitchFamily="34" charset="0"/>
                <a:cs typeface="Times New Roman" panose="02020603050405020304" pitchFamily="18" charset="0"/>
              </a:rPr>
              <a:t>Dalyvavimas ES miestų misijoje – tai galimybė mūsų miestui būti Europos klimato politikos priešakyje. Padedant „NetZeroCities“, mes gausime prieigą prie žinių ir priemonių, kurios padės mums sistemingai pažvelgti į klimato politiką. Tai padės įveikti barjerus ir paskatins komandų bendradarbiavimą siekiant pagreitinti mūsų perėjimą prie neutralaus poveikio klimatui. Tai taip pat yra galimybė mokytis iš kitų miestų, dalijantis žiniomis ir greičiau veikiant kartu.</a:t>
            </a:r>
          </a:p>
        </p:txBody>
      </p:sp>
      <p:sp>
        <p:nvSpPr>
          <p:cNvPr id="6" name="ZoneTexte 5">
            <a:extLst>
              <a:ext uri="{FF2B5EF4-FFF2-40B4-BE49-F238E27FC236}">
                <a16:creationId xmlns:a16="http://schemas.microsoft.com/office/drawing/2014/main" id="{D4BBBBED-DA40-14C9-116C-00AC9CC5EB13}"/>
              </a:ext>
            </a:extLst>
          </p:cNvPr>
          <p:cNvSpPr txBox="1"/>
          <p:nvPr/>
        </p:nvSpPr>
        <p:spPr>
          <a:xfrm>
            <a:off x="4781547" y="1336644"/>
            <a:ext cx="632502" cy="1323439"/>
          </a:xfrm>
          <a:prstGeom prst="rect">
            <a:avLst/>
          </a:prstGeom>
          <a:noFill/>
        </p:spPr>
        <p:txBody>
          <a:bodyPr wrap="square" rtlCol="0">
            <a:spAutoFit/>
          </a:bodyPr>
          <a:lstStyle/>
          <a:p>
            <a:pPr algn="l" rtl="0"/>
            <a:r>
              <a:rPr lang="lt" sz="8000" b="0" i="0" u="none" baseline="0">
                <a:solidFill>
                  <a:schemeClr val="bg1"/>
                </a:solidFill>
              </a:rPr>
              <a:t>"</a:t>
            </a:r>
          </a:p>
        </p:txBody>
      </p:sp>
      <p:sp>
        <p:nvSpPr>
          <p:cNvPr id="8" name="Espace réservé du contenu 2">
            <a:extLst>
              <a:ext uri="{FF2B5EF4-FFF2-40B4-BE49-F238E27FC236}">
                <a16:creationId xmlns:a16="http://schemas.microsoft.com/office/drawing/2014/main" id="{C8BDB3A0-A44C-FA08-1C0A-F226C0B296B5}"/>
              </a:ext>
            </a:extLst>
          </p:cNvPr>
          <p:cNvSpPr txBox="1">
            <a:spLocks/>
          </p:cNvSpPr>
          <p:nvPr/>
        </p:nvSpPr>
        <p:spPr>
          <a:xfrm>
            <a:off x="790502" y="4170589"/>
            <a:ext cx="3866842" cy="1906629"/>
          </a:xfrm>
          <a:prstGeom prst="rect">
            <a:avLst/>
          </a:prstGeom>
        </p:spPr>
        <p:txBody>
          <a:bodyPr numCol="1" spcCol="540000"/>
          <a:lstStyle>
            <a:lvl1pPr marL="251986" indent="-251986" algn="l" defTabSz="1007943" rtl="0" eaLnBrk="1" latinLnBrk="0" hangingPunct="1">
              <a:lnSpc>
                <a:spcPct val="90000"/>
              </a:lnSpc>
              <a:spcBef>
                <a:spcPts val="1102"/>
              </a:spcBef>
              <a:buFont typeface="Arial" panose="020B0604020202020204" pitchFamily="34" charset="0"/>
              <a:buChar char="•"/>
              <a:defRPr sz="2000" kern="1200">
                <a:solidFill>
                  <a:schemeClr val="tx2"/>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1800" kern="1200">
                <a:solidFill>
                  <a:schemeClr val="tx2"/>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1600" kern="1200">
                <a:solidFill>
                  <a:schemeClr val="tx2"/>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400" kern="1200">
                <a:solidFill>
                  <a:schemeClr val="tx2"/>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200" kern="1200">
                <a:solidFill>
                  <a:schemeClr val="tx2"/>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a:lstStyle>
          <a:p>
            <a:pPr marL="0" indent="0" algn="just" rtl="0">
              <a:lnSpc>
                <a:spcPct val="107000"/>
              </a:lnSpc>
              <a:spcAft>
                <a:spcPts val="800"/>
              </a:spcAft>
              <a:buFont typeface="Arial" panose="020B0604020202020204" pitchFamily="34" charset="0"/>
              <a:buNone/>
            </a:pPr>
            <a:r>
              <a:rPr lang="lt" sz="1200" b="1" i="0" u="sng" baseline="0" dirty="0">
                <a:latin typeface="+mj-lt"/>
                <a:ea typeface="Calibri" panose="020F0502020204030204" pitchFamily="34" charset="0"/>
                <a:cs typeface="Times New Roman" panose="02020603050405020304" pitchFamily="18" charset="0"/>
              </a:rPr>
              <a:t>Privatus sektorius</a:t>
            </a:r>
            <a:endParaRPr lang="lt" sz="1200" b="1" u="sng" dirty="0">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Font typeface="Arial" panose="020B0604020202020204" pitchFamily="34" charset="0"/>
              <a:buNone/>
            </a:pPr>
            <a:r>
              <a:rPr lang="lt" sz="1100" b="1" i="0" u="none" baseline="0" dirty="0">
                <a:latin typeface="+mj-lt"/>
                <a:ea typeface="Calibri" panose="020F0502020204030204" pitchFamily="34" charset="0"/>
                <a:cs typeface="Times New Roman" panose="02020603050405020304" pitchFamily="18" charset="0"/>
              </a:rPr>
              <a:t>Prisijungimas prie ES miestų misijos yra galimybė mūsų miestui būti klimato politikos priešakyje. Būkite lyderiu: jūs turite galią prisidėti prie miestų ateities kūrimo ir naujų verslo galimybių atvėrimo. Norėdami pasiekti neutralų poveikį klimatui iki 2030 m., mes turime suderinti mūsų tikslus bei pastangas ir dirbti kartu.</a:t>
            </a:r>
          </a:p>
        </p:txBody>
      </p:sp>
      <p:sp>
        <p:nvSpPr>
          <p:cNvPr id="9" name="ZoneTexte 8">
            <a:extLst>
              <a:ext uri="{FF2B5EF4-FFF2-40B4-BE49-F238E27FC236}">
                <a16:creationId xmlns:a16="http://schemas.microsoft.com/office/drawing/2014/main" id="{1C42EB9A-FB4C-F661-B011-2D75940B1AC2}"/>
              </a:ext>
            </a:extLst>
          </p:cNvPr>
          <p:cNvSpPr txBox="1"/>
          <p:nvPr/>
        </p:nvSpPr>
        <p:spPr>
          <a:xfrm>
            <a:off x="333342" y="3925609"/>
            <a:ext cx="564777" cy="1323439"/>
          </a:xfrm>
          <a:prstGeom prst="rect">
            <a:avLst/>
          </a:prstGeom>
          <a:noFill/>
        </p:spPr>
        <p:txBody>
          <a:bodyPr wrap="square" rtlCol="0">
            <a:spAutoFit/>
          </a:bodyPr>
          <a:lstStyle/>
          <a:p>
            <a:pPr algn="l" rtl="0"/>
            <a:r>
              <a:rPr lang="lt" sz="8000" b="0" i="0" u="none" baseline="0">
                <a:solidFill>
                  <a:schemeClr val="bg1"/>
                </a:solidFill>
              </a:rPr>
              <a:t>"</a:t>
            </a:r>
          </a:p>
        </p:txBody>
      </p:sp>
      <p:sp>
        <p:nvSpPr>
          <p:cNvPr id="2" name="TextBox 1">
            <a:extLst>
              <a:ext uri="{FF2B5EF4-FFF2-40B4-BE49-F238E27FC236}">
                <a16:creationId xmlns:a16="http://schemas.microsoft.com/office/drawing/2014/main" id="{AE306DF4-C9B3-6D3E-54DE-A909F5DDFF6F}"/>
              </a:ext>
            </a:extLst>
          </p:cNvPr>
          <p:cNvSpPr txBox="1"/>
          <p:nvPr/>
        </p:nvSpPr>
        <p:spPr>
          <a:xfrm>
            <a:off x="1158269" y="7091464"/>
            <a:ext cx="9415697" cy="254237"/>
          </a:xfrm>
          <a:prstGeom prst="rect">
            <a:avLst/>
          </a:prstGeom>
          <a:solidFill>
            <a:schemeClr val="bg1"/>
          </a:solid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lt" sz="1052" b="0" i="0" u="none" strike="noStrike" kern="1200" cap="none" spc="0" normalizeH="0" baseline="0" dirty="0">
                <a:ln>
                  <a:noFill/>
                </a:ln>
                <a:solidFill>
                  <a:prstClr val="black"/>
                </a:solidFill>
                <a:effectLst/>
                <a:uLnTx/>
                <a:uFillTx/>
                <a:latin typeface="Arial" panose="020B0604020202020204"/>
                <a:ea typeface="+mn-ea"/>
                <a:cs typeface="+mn-cs"/>
              </a:rPr>
              <a:t>„NetZeroCities“ finansuojamas bendrosios mokslinių tyrimų ir inovacijų programos „Horizontas 2020“ lėšomis pagal dotacijos susitarimą Nr. 101036519.</a:t>
            </a:r>
            <a:endParaRPr kumimoji="0" lang="lt" sz="1052" b="0" i="0" u="none" strike="noStrike" kern="1200" cap="none" spc="0" normalizeH="0" baseline="0" noProof="0" dirty="0">
              <a:ln>
                <a:noFill/>
              </a:ln>
              <a:solidFill>
                <a:prstClr val="black"/>
              </a:solidFill>
              <a:effectLst/>
              <a:uLnTx/>
              <a:uFillTx/>
              <a:latin typeface="Arial" panose="020B0604020202020204"/>
              <a:ea typeface="+mn-ea"/>
              <a:cs typeface="+mn-cs"/>
            </a:endParaRPr>
          </a:p>
        </p:txBody>
      </p:sp>
    </p:spTree>
    <p:extLst>
      <p:ext uri="{BB962C8B-B14F-4D97-AF65-F5344CB8AC3E}">
        <p14:creationId xmlns:p14="http://schemas.microsoft.com/office/powerpoint/2010/main" val="59053108"/>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5CEEEBC-1E71-99DA-809A-C16A4025C890}"/>
              </a:ext>
            </a:extLst>
          </p:cNvPr>
          <p:cNvSpPr>
            <a:spLocks noGrp="1"/>
          </p:cNvSpPr>
          <p:nvPr>
            <p:ph type="ctrTitle"/>
          </p:nvPr>
        </p:nvSpPr>
        <p:spPr>
          <a:xfrm>
            <a:off x="599935" y="3033937"/>
            <a:ext cx="7729005" cy="636161"/>
          </a:xfrm>
        </p:spPr>
        <p:txBody>
          <a:bodyPr/>
          <a:lstStyle/>
          <a:p>
            <a:r>
              <a:rPr lang="en-GB" dirty="0"/>
              <a:t>LV/Latvian translation</a:t>
            </a:r>
          </a:p>
        </p:txBody>
      </p:sp>
    </p:spTree>
    <p:extLst>
      <p:ext uri="{BB962C8B-B14F-4D97-AF65-F5344CB8AC3E}">
        <p14:creationId xmlns:p14="http://schemas.microsoft.com/office/powerpoint/2010/main" val="1958079254"/>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re 6">
            <a:extLst>
              <a:ext uri="{FF2B5EF4-FFF2-40B4-BE49-F238E27FC236}">
                <a16:creationId xmlns:a16="http://schemas.microsoft.com/office/drawing/2014/main" id="{243D4A79-A79C-1F8F-E24D-DA565717CFDE}"/>
              </a:ext>
            </a:extLst>
          </p:cNvPr>
          <p:cNvSpPr>
            <a:spLocks noGrp="1"/>
          </p:cNvSpPr>
          <p:nvPr>
            <p:ph type="ctrTitle"/>
          </p:nvPr>
        </p:nvSpPr>
        <p:spPr>
          <a:xfrm>
            <a:off x="593492" y="142848"/>
            <a:ext cx="9111713" cy="664842"/>
          </a:xfrm>
        </p:spPr>
        <p:txBody>
          <a:bodyPr/>
          <a:lstStyle/>
          <a:p>
            <a:pPr algn="l" rtl="0"/>
            <a:r>
              <a:rPr lang="lv" sz="3200" b="1" i="0" u="none" baseline="0">
                <a:solidFill>
                  <a:srgbClr val="0D5364"/>
                </a:solidFill>
              </a:rPr>
              <a:t>Galvenais </a:t>
            </a:r>
            <a:r>
              <a:rPr lang="lv" sz="3200" b="1" i="0" u="none" baseline="0"/>
              <a:t>piedāvājums</a:t>
            </a:r>
          </a:p>
        </p:txBody>
      </p:sp>
      <p:sp>
        <p:nvSpPr>
          <p:cNvPr id="3" name="Espace réservé du contenu 2">
            <a:extLst>
              <a:ext uri="{FF2B5EF4-FFF2-40B4-BE49-F238E27FC236}">
                <a16:creationId xmlns:a16="http://schemas.microsoft.com/office/drawing/2014/main" id="{03D19ECB-687C-66CD-5642-18F0E5FB2B55}"/>
              </a:ext>
            </a:extLst>
          </p:cNvPr>
          <p:cNvSpPr>
            <a:spLocks noGrp="1"/>
          </p:cNvSpPr>
          <p:nvPr>
            <p:ph idx="1"/>
          </p:nvPr>
        </p:nvSpPr>
        <p:spPr>
          <a:xfrm>
            <a:off x="1158269" y="1052834"/>
            <a:ext cx="6265086" cy="4829155"/>
          </a:xfrm>
        </p:spPr>
        <p:txBody>
          <a:bodyPr numCol="1" spcCol="540000"/>
          <a:lstStyle/>
          <a:p>
            <a:pPr marL="0" indent="0" algn="just" rtl="0">
              <a:lnSpc>
                <a:spcPct val="107000"/>
              </a:lnSpc>
              <a:spcAft>
                <a:spcPts val="800"/>
              </a:spcAft>
              <a:buNone/>
            </a:pPr>
            <a:r>
              <a:rPr lang="lv" sz="1200" b="1" i="0" u="none" baseline="0" dirty="0">
                <a:effectLst/>
                <a:latin typeface="+mj-lt"/>
                <a:ea typeface="Calibri" panose="020F0502020204030204" pitchFamily="34" charset="0"/>
                <a:cs typeface="Times New Roman" panose="02020603050405020304" pitchFamily="18" charset="0"/>
              </a:rPr>
              <a:t>Klimata pārmaiņas ietekmē mūs visus un tās ir neizbēgamas. Palikt pasīviem un cīnīties ar sekām nav risinājums. </a:t>
            </a:r>
            <a:r>
              <a:rPr lang="lv" sz="1200" b="1" i="0" u="none" baseline="0" dirty="0">
                <a:latin typeface="+mj-lt"/>
                <a:ea typeface="Calibri" panose="020F0502020204030204" pitchFamily="34" charset="0"/>
                <a:cs typeface="Times New Roman" panose="02020603050405020304" pitchFamily="18" charset="0"/>
              </a:rPr>
              <a:t>M</a:t>
            </a:r>
            <a:r>
              <a:rPr lang="lv" sz="1200" b="1" i="0" u="none" baseline="0" dirty="0">
                <a:effectLst/>
                <a:latin typeface="+mj-lt"/>
                <a:ea typeface="Calibri" panose="020F0502020204030204" pitchFamily="34" charset="0"/>
                <a:cs typeface="Times New Roman" panose="02020603050405020304" pitchFamily="18" charset="0"/>
              </a:rPr>
              <a:t>ēs varam veicināt tādas izmaiņas, kas mūs glābs un radīs drošu un pārtikušu nākotni mums visiem.</a:t>
            </a:r>
            <a:endParaRPr lang="lv" sz="1200" b="1" dirty="0">
              <a:effectLst/>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r>
              <a:rPr lang="lv" sz="1200" b="1" i="0" u="none" baseline="0" dirty="0">
                <a:effectLst/>
                <a:latin typeface="+mj-lt"/>
                <a:ea typeface="Calibri" panose="020F0502020204030204" pitchFamily="34" charset="0"/>
                <a:cs typeface="Times New Roman" panose="02020603050405020304" pitchFamily="18" charset="0"/>
              </a:rPr>
              <a:t>Zinām, ka nepietiks ar tehniskām inovācijām. Mums ir jāmaina tas, kā dzīvojam un strādājam.  To paveikt spēsim tikai tad, ja visi rīkosimies kopā. Ja kopā cīnīsimies ar galvenajiem izaicinājumiem, tad to spēsim caur vēl nebijušu sadarbību un kopīgām pūlēm.</a:t>
            </a:r>
            <a:endParaRPr lang="lv" sz="1200" b="1" dirty="0">
              <a:effectLst/>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r>
              <a:rPr lang="lv" sz="1200" b="1" i="0" u="none" baseline="0" dirty="0">
                <a:effectLst/>
                <a:latin typeface="+mj-lt"/>
                <a:ea typeface="Calibri" panose="020F0502020204030204" pitchFamily="34" charset="0"/>
                <a:cs typeface="Times New Roman" panose="02020603050405020304" pitchFamily="18" charset="0"/>
              </a:rPr>
              <a:t>Pievienojoties ES uzdevums pilsētām, kurā mēs kopā ar citām vērienīgām Eiropas pilsētām apvienojamies, lai kļūtu par pirmajām 100 pilsētām, kas līdz 2030. gadam sasniegs klimata neitralitāti. Ar NetZeroCities paspārnē esošās uzdevumu platformas atbalstu mēs paātrināsim šo transformāciju, izmēģinot jaunus darbības veidus un finansējot mūsu kopīgo rīcību, lai kopā ar ekspertiem un kolēģiem atrisinātu sarežģītus jautājumus. </a:t>
            </a:r>
            <a:endParaRPr lang="lv" sz="1200" b="1" dirty="0">
              <a:effectLst/>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r>
              <a:rPr lang="lv" sz="1200" b="1" i="0" u="none" baseline="0" dirty="0">
                <a:effectLst/>
                <a:latin typeface="+mj-lt"/>
                <a:ea typeface="Calibri" panose="020F0502020204030204" pitchFamily="34" charset="0"/>
                <a:cs typeface="Times New Roman" panose="02020603050405020304" pitchFamily="18" charset="0"/>
              </a:rPr>
              <a:t>Mobilizēsim spēcīgu starpnozaru komandu, kas vadīs un atbalstīs šīs pārmaiņas, pārskatot mūsu lomu un radikāli pārveidojot mūsu finanšu, iepirkumu un sadarbības veidus. </a:t>
            </a:r>
          </a:p>
          <a:p>
            <a:pPr marL="0" indent="0" algn="just" rtl="0">
              <a:lnSpc>
                <a:spcPct val="107000"/>
              </a:lnSpc>
              <a:spcAft>
                <a:spcPts val="800"/>
              </a:spcAft>
              <a:buNone/>
            </a:pPr>
            <a:r>
              <a:rPr lang="lv" sz="1200" b="1" i="0" u="none" baseline="0" dirty="0">
                <a:latin typeface="+mj-lt"/>
                <a:ea typeface="Calibri" panose="020F0502020204030204" pitchFamily="34" charset="0"/>
                <a:cs typeface="Times New Roman" panose="02020603050405020304" pitchFamily="18" charset="0"/>
              </a:rPr>
              <a:t>Šī kopējā darbība palīdzēs veidot labāku nākotni visiem mūsu pilsētā. Papildus klimatam tā pozitīvi ietekmēs arī mūsu dzīves un darba apstākļus, uzlabojot transportu, ēkas, energosistēmas, mūsu veselību un daudz ko citu.</a:t>
            </a:r>
            <a:r>
              <a:rPr lang="lv" sz="1200" b="1" i="0" u="none" baseline="0" dirty="0">
                <a:effectLst/>
                <a:latin typeface="+mj-lt"/>
                <a:ea typeface="Calibri" panose="020F0502020204030204" pitchFamily="34" charset="0"/>
                <a:cs typeface="Times New Roman" panose="02020603050405020304" pitchFamily="18" charset="0"/>
              </a:rPr>
              <a:t> Lai to panāktu, veidosim ilgtermiņa sadarbību ar uzņēmumiem, iedzīvotājiem un vietējiem dalībniekiem, palielinot ar mums kopā strādājošo pušu skaitu un sasniedzot nospraustos mērķus.</a:t>
            </a:r>
          </a:p>
          <a:p>
            <a:pPr marL="0" indent="0" algn="just" rtl="0">
              <a:lnSpc>
                <a:spcPct val="107000"/>
              </a:lnSpc>
              <a:spcAft>
                <a:spcPts val="800"/>
              </a:spcAft>
              <a:buNone/>
            </a:pPr>
            <a:endParaRPr lang="lv" sz="1200" b="1" dirty="0">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endParaRPr lang="lv" sz="1200" b="1" dirty="0">
              <a:latin typeface="+mj-lt"/>
              <a:ea typeface="Calibri" panose="020F0502020204030204" pitchFamily="34" charset="0"/>
              <a:cs typeface="Times New Roman" panose="02020603050405020304" pitchFamily="18" charset="0"/>
            </a:endParaRPr>
          </a:p>
        </p:txBody>
      </p:sp>
      <p:pic>
        <p:nvPicPr>
          <p:cNvPr id="10" name="Image 9">
            <a:extLst>
              <a:ext uri="{FF2B5EF4-FFF2-40B4-BE49-F238E27FC236}">
                <a16:creationId xmlns:a16="http://schemas.microsoft.com/office/drawing/2014/main" id="{DF907714-F33B-E7E5-92DE-ADAFDF3CF4C6}"/>
              </a:ext>
            </a:extLst>
          </p:cNvPr>
          <p:cNvPicPr>
            <a:picLocks noChangeAspect="1"/>
          </p:cNvPicPr>
          <p:nvPr/>
        </p:nvPicPr>
        <p:blipFill rotWithShape="1">
          <a:blip r:embed="rId2">
            <a:extLst>
              <a:ext uri="{28A0092B-C50C-407E-A947-70E740481C1C}">
                <a14:useLocalDpi xmlns:a14="http://schemas.microsoft.com/office/drawing/2010/main" val="0"/>
              </a:ext>
            </a:extLst>
          </a:blip>
          <a:srcRect b="15025"/>
          <a:stretch/>
        </p:blipFill>
        <p:spPr>
          <a:xfrm>
            <a:off x="7828288" y="4023834"/>
            <a:ext cx="3410513" cy="2898075"/>
          </a:xfrm>
          <a:prstGeom prst="rect">
            <a:avLst/>
          </a:prstGeom>
        </p:spPr>
      </p:pic>
      <p:sp>
        <p:nvSpPr>
          <p:cNvPr id="11" name="ZoneTexte 10">
            <a:extLst>
              <a:ext uri="{FF2B5EF4-FFF2-40B4-BE49-F238E27FC236}">
                <a16:creationId xmlns:a16="http://schemas.microsoft.com/office/drawing/2014/main" id="{2F8F1830-1156-559F-854A-01D629622690}"/>
              </a:ext>
            </a:extLst>
          </p:cNvPr>
          <p:cNvSpPr txBox="1"/>
          <p:nvPr/>
        </p:nvSpPr>
        <p:spPr>
          <a:xfrm>
            <a:off x="593492" y="724461"/>
            <a:ext cx="564777" cy="1631216"/>
          </a:xfrm>
          <a:prstGeom prst="rect">
            <a:avLst/>
          </a:prstGeom>
          <a:noFill/>
        </p:spPr>
        <p:txBody>
          <a:bodyPr wrap="square" rtlCol="0">
            <a:spAutoFit/>
          </a:bodyPr>
          <a:lstStyle/>
          <a:p>
            <a:pPr algn="l" rtl="0"/>
            <a:r>
              <a:rPr lang="lv" sz="10000" b="0" i="0" u="none" baseline="0">
                <a:solidFill>
                  <a:schemeClr val="bg1"/>
                </a:solidFill>
              </a:rPr>
              <a:t>"</a:t>
            </a:r>
          </a:p>
        </p:txBody>
      </p:sp>
      <p:sp>
        <p:nvSpPr>
          <p:cNvPr id="2" name="TextBox 1">
            <a:extLst>
              <a:ext uri="{FF2B5EF4-FFF2-40B4-BE49-F238E27FC236}">
                <a16:creationId xmlns:a16="http://schemas.microsoft.com/office/drawing/2014/main" id="{BD174913-544A-72B0-7827-D056AB12B2B6}"/>
              </a:ext>
            </a:extLst>
          </p:cNvPr>
          <p:cNvSpPr txBox="1"/>
          <p:nvPr/>
        </p:nvSpPr>
        <p:spPr>
          <a:xfrm>
            <a:off x="1158269" y="7091464"/>
            <a:ext cx="7761995" cy="254237"/>
          </a:xfrm>
          <a:prstGeom prst="rect">
            <a:avLst/>
          </a:prstGeom>
          <a:solidFill>
            <a:schemeClr val="bg1"/>
          </a:solid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lv" sz="1052" b="0" i="0" u="none" strike="noStrike" kern="1200" cap="none" spc="0" normalizeH="0" baseline="0">
                <a:ln>
                  <a:noFill/>
                </a:ln>
                <a:solidFill>
                  <a:prstClr val="black"/>
                </a:solidFill>
                <a:effectLst/>
                <a:uLnTx/>
                <a:uFillTx/>
                <a:latin typeface="Arial" panose="020B0604020202020204"/>
                <a:ea typeface="+mn-ea"/>
                <a:cs typeface="+mn-cs"/>
              </a:rPr>
              <a:t>NetZeroCities ir saņēmusi finansējumu no H2020 Pētniecības un inovāciju programmas saskaņā ar dotāciju nolīgumu Nr. 101036519.</a:t>
            </a:r>
            <a:endParaRPr kumimoji="0" lang="lv" sz="1052" b="0" i="0" u="none" strike="noStrike" kern="1200" cap="none" spc="0" normalizeH="0" baseline="0" noProof="0" dirty="0">
              <a:ln>
                <a:noFill/>
              </a:ln>
              <a:solidFill>
                <a:prstClr val="black"/>
              </a:solidFill>
              <a:effectLst/>
              <a:uLnTx/>
              <a:uFillTx/>
              <a:latin typeface="Arial" panose="020B0604020202020204"/>
              <a:ea typeface="+mn-ea"/>
              <a:cs typeface="+mn-cs"/>
            </a:endParaRPr>
          </a:p>
        </p:txBody>
      </p:sp>
    </p:spTree>
    <p:extLst>
      <p:ext uri="{BB962C8B-B14F-4D97-AF65-F5344CB8AC3E}">
        <p14:creationId xmlns:p14="http://schemas.microsoft.com/office/powerpoint/2010/main" val="1370791665"/>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re 6">
            <a:extLst>
              <a:ext uri="{FF2B5EF4-FFF2-40B4-BE49-F238E27FC236}">
                <a16:creationId xmlns:a16="http://schemas.microsoft.com/office/drawing/2014/main" id="{243D4A79-A79C-1F8F-E24D-DA565717CFDE}"/>
              </a:ext>
            </a:extLst>
          </p:cNvPr>
          <p:cNvSpPr>
            <a:spLocks noGrp="1"/>
          </p:cNvSpPr>
          <p:nvPr>
            <p:ph type="ctrTitle"/>
          </p:nvPr>
        </p:nvSpPr>
        <p:spPr>
          <a:xfrm>
            <a:off x="333342" y="226635"/>
            <a:ext cx="9111713" cy="664842"/>
          </a:xfrm>
        </p:spPr>
        <p:txBody>
          <a:bodyPr/>
          <a:lstStyle/>
          <a:p>
            <a:pPr algn="l" rtl="0"/>
            <a:r>
              <a:rPr lang="lv" sz="3200" b="1" i="0" u="none" baseline="0"/>
              <a:t>Galvenais piedāvājums</a:t>
            </a:r>
          </a:p>
        </p:txBody>
      </p:sp>
      <p:sp>
        <p:nvSpPr>
          <p:cNvPr id="3" name="Espace réservé du contenu 2">
            <a:extLst>
              <a:ext uri="{FF2B5EF4-FFF2-40B4-BE49-F238E27FC236}">
                <a16:creationId xmlns:a16="http://schemas.microsoft.com/office/drawing/2014/main" id="{03D19ECB-687C-66CD-5642-18F0E5FB2B55}"/>
              </a:ext>
            </a:extLst>
          </p:cNvPr>
          <p:cNvSpPr>
            <a:spLocks noGrp="1"/>
          </p:cNvSpPr>
          <p:nvPr>
            <p:ph idx="1"/>
          </p:nvPr>
        </p:nvSpPr>
        <p:spPr>
          <a:xfrm>
            <a:off x="790502" y="1487679"/>
            <a:ext cx="3866842" cy="2127098"/>
          </a:xfrm>
        </p:spPr>
        <p:txBody>
          <a:bodyPr numCol="1" spcCol="540000"/>
          <a:lstStyle/>
          <a:p>
            <a:pPr marL="0" indent="0" algn="just" rtl="0">
              <a:lnSpc>
                <a:spcPct val="107000"/>
              </a:lnSpc>
              <a:spcAft>
                <a:spcPts val="800"/>
              </a:spcAft>
              <a:buNone/>
            </a:pPr>
            <a:r>
              <a:rPr lang="lv" sz="1400" b="1" i="0" u="sng" baseline="0" dirty="0">
                <a:effectLst/>
                <a:latin typeface="+mj-lt"/>
                <a:ea typeface="Calibri" panose="020F0502020204030204" pitchFamily="34" charset="0"/>
                <a:cs typeface="Times New Roman" panose="02020603050405020304" pitchFamily="18" charset="0"/>
              </a:rPr>
              <a:t>Pilsoņi</a:t>
            </a:r>
          </a:p>
          <a:p>
            <a:pPr marL="0" indent="0" algn="just" rtl="0">
              <a:lnSpc>
                <a:spcPct val="107000"/>
              </a:lnSpc>
              <a:spcAft>
                <a:spcPts val="800"/>
              </a:spcAft>
              <a:buNone/>
            </a:pPr>
            <a:r>
              <a:rPr lang="lv" sz="1200" b="1" i="0" u="none" baseline="0" dirty="0">
                <a:latin typeface="+mj-lt"/>
                <a:ea typeface="Calibri" panose="020F0502020204030204" pitchFamily="34" charset="0"/>
                <a:cs typeface="Times New Roman" panose="02020603050405020304" pitchFamily="18" charset="0"/>
              </a:rPr>
              <a:t>Pievienošanās ES uzdevumam pilsētām ir iespēja mūsu pilsētai būt klimata politikas priekšgalā. Mēs pāriesim uz klimata neitralitāti iekļaujošā veidā, nevienu neatstājot novārtā. Mēs strādājam, lai izveidotu labāku pilsētu un uzlabotu ikdienas dzīvi visiem transporta, enerģētikas, veselības un citās jomās. Lai šī pāreja būtu veiksmīga, ir nepieciešama arī jūsu dalība! Notiks ieklausīšanās iedzīvotājos, lai katrā pārmaiņu solī tiktu ņemtas vērā arī viņu vajadzības.</a:t>
            </a:r>
            <a:endParaRPr lang="lv" sz="1200" b="1" dirty="0">
              <a:effectLst/>
              <a:latin typeface="+mj-lt"/>
              <a:ea typeface="Calibri" panose="020F0502020204030204" pitchFamily="34" charset="0"/>
              <a:cs typeface="Times New Roman" panose="02020603050405020304" pitchFamily="18" charset="0"/>
            </a:endParaRPr>
          </a:p>
        </p:txBody>
      </p:sp>
      <p:sp>
        <p:nvSpPr>
          <p:cNvPr id="11" name="ZoneTexte 10">
            <a:extLst>
              <a:ext uri="{FF2B5EF4-FFF2-40B4-BE49-F238E27FC236}">
                <a16:creationId xmlns:a16="http://schemas.microsoft.com/office/drawing/2014/main" id="{2F8F1830-1156-559F-854A-01D629622690}"/>
              </a:ext>
            </a:extLst>
          </p:cNvPr>
          <p:cNvSpPr txBox="1"/>
          <p:nvPr/>
        </p:nvSpPr>
        <p:spPr>
          <a:xfrm>
            <a:off x="317572" y="1216199"/>
            <a:ext cx="564777" cy="1323439"/>
          </a:xfrm>
          <a:prstGeom prst="rect">
            <a:avLst/>
          </a:prstGeom>
          <a:noFill/>
        </p:spPr>
        <p:txBody>
          <a:bodyPr wrap="square" rtlCol="0">
            <a:spAutoFit/>
          </a:bodyPr>
          <a:lstStyle/>
          <a:p>
            <a:pPr algn="l" rtl="0"/>
            <a:r>
              <a:rPr lang="lv" sz="8000" b="0" i="0" u="none" baseline="0">
                <a:solidFill>
                  <a:schemeClr val="bg1"/>
                </a:solidFill>
              </a:rPr>
              <a:t>"</a:t>
            </a:r>
          </a:p>
        </p:txBody>
      </p:sp>
      <p:sp>
        <p:nvSpPr>
          <p:cNvPr id="4" name="Espace réservé du texte 10">
            <a:extLst>
              <a:ext uri="{FF2B5EF4-FFF2-40B4-BE49-F238E27FC236}">
                <a16:creationId xmlns:a16="http://schemas.microsoft.com/office/drawing/2014/main" id="{67F2D915-7D6D-CFB7-5D20-3CDB6BB445E1}"/>
              </a:ext>
            </a:extLst>
          </p:cNvPr>
          <p:cNvSpPr txBox="1">
            <a:spLocks/>
          </p:cNvSpPr>
          <p:nvPr/>
        </p:nvSpPr>
        <p:spPr>
          <a:xfrm>
            <a:off x="333342" y="907144"/>
            <a:ext cx="6770663" cy="423665"/>
          </a:xfrm>
          <a:prstGeom prst="rect">
            <a:avLst/>
          </a:prstGeom>
        </p:spPr>
        <p:txBody>
          <a:bodyPr/>
          <a:lstStyle>
            <a:lvl1pPr marL="251986" indent="-251986" algn="l" defTabSz="1007943" rtl="0" eaLnBrk="1" latinLnBrk="0" hangingPunct="1">
              <a:lnSpc>
                <a:spcPct val="90000"/>
              </a:lnSpc>
              <a:spcBef>
                <a:spcPts val="1102"/>
              </a:spcBef>
              <a:buFont typeface="Arial" panose="020B0604020202020204" pitchFamily="34" charset="0"/>
              <a:buChar char="•"/>
              <a:defRPr sz="3086" kern="1200">
                <a:solidFill>
                  <a:schemeClr val="tx1"/>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2646" kern="1200">
                <a:solidFill>
                  <a:schemeClr val="tx1"/>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2205" kern="1200">
                <a:solidFill>
                  <a:schemeClr val="tx1"/>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a:lstStyle>
          <a:p>
            <a:pPr marL="0" indent="0" algn="l" rtl="0">
              <a:buNone/>
            </a:pPr>
            <a:r>
              <a:rPr lang="lv" sz="2000" b="1" i="0" u="none" baseline="0">
                <a:solidFill>
                  <a:schemeClr val="accent4"/>
                </a:solidFill>
              </a:rPr>
              <a:t>Piedāvājuma pielāgošana dažādām auditorijām</a:t>
            </a:r>
          </a:p>
        </p:txBody>
      </p:sp>
      <p:sp>
        <p:nvSpPr>
          <p:cNvPr id="5" name="Espace réservé du contenu 2">
            <a:extLst>
              <a:ext uri="{FF2B5EF4-FFF2-40B4-BE49-F238E27FC236}">
                <a16:creationId xmlns:a16="http://schemas.microsoft.com/office/drawing/2014/main" id="{A37ABC56-C5F1-2859-ADD0-E37DC8DE7831}"/>
              </a:ext>
            </a:extLst>
          </p:cNvPr>
          <p:cNvSpPr txBox="1">
            <a:spLocks/>
          </p:cNvSpPr>
          <p:nvPr/>
        </p:nvSpPr>
        <p:spPr>
          <a:xfrm>
            <a:off x="5213767" y="1424893"/>
            <a:ext cx="5031445" cy="4879675"/>
          </a:xfrm>
          <a:prstGeom prst="rect">
            <a:avLst/>
          </a:prstGeom>
        </p:spPr>
        <p:txBody>
          <a:bodyPr numCol="1" spcCol="540000"/>
          <a:lstStyle>
            <a:lvl1pPr marL="251986" indent="-251986" algn="l" defTabSz="1007943" rtl="0" eaLnBrk="1" latinLnBrk="0" hangingPunct="1">
              <a:lnSpc>
                <a:spcPct val="90000"/>
              </a:lnSpc>
              <a:spcBef>
                <a:spcPts val="1102"/>
              </a:spcBef>
              <a:buFont typeface="Arial" panose="020B0604020202020204" pitchFamily="34" charset="0"/>
              <a:buChar char="•"/>
              <a:defRPr sz="2000" kern="1200">
                <a:solidFill>
                  <a:schemeClr val="tx2"/>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1800" kern="1200">
                <a:solidFill>
                  <a:schemeClr val="tx2"/>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1600" kern="1200">
                <a:solidFill>
                  <a:schemeClr val="tx2"/>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400" kern="1200">
                <a:solidFill>
                  <a:schemeClr val="tx2"/>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200" kern="1200">
                <a:solidFill>
                  <a:schemeClr val="tx2"/>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a:lstStyle>
          <a:p>
            <a:pPr marL="0" indent="0" algn="just" rtl="0">
              <a:lnSpc>
                <a:spcPct val="107000"/>
              </a:lnSpc>
              <a:spcAft>
                <a:spcPts val="800"/>
              </a:spcAft>
              <a:buFont typeface="Arial" panose="020B0604020202020204" pitchFamily="34" charset="0"/>
              <a:buNone/>
            </a:pPr>
            <a:r>
              <a:rPr lang="lv" sz="1400" b="1" i="0" u="sng" baseline="0" dirty="0">
                <a:latin typeface="+mj-lt"/>
                <a:ea typeface="Calibri" panose="020F0502020204030204" pitchFamily="34" charset="0"/>
                <a:cs typeface="Times New Roman" panose="02020603050405020304" pitchFamily="18" charset="0"/>
              </a:rPr>
              <a:t>Jūsu pilsētas ievēlētās amatpersonas un departamentu vadītāji</a:t>
            </a:r>
          </a:p>
          <a:p>
            <a:pPr marL="0" indent="0" algn="just" rtl="0">
              <a:lnSpc>
                <a:spcPct val="107000"/>
              </a:lnSpc>
              <a:spcAft>
                <a:spcPts val="600"/>
              </a:spcAft>
              <a:buFont typeface="Arial" panose="020B0604020202020204" pitchFamily="34" charset="0"/>
              <a:buNone/>
            </a:pPr>
            <a:r>
              <a:rPr lang="lv" sz="1200" b="1" i="0" u="sng" baseline="0" dirty="0">
                <a:latin typeface="+mj-lt"/>
                <a:ea typeface="Calibri" panose="020F0502020204030204" pitchFamily="34" charset="0"/>
                <a:cs typeface="Times New Roman" panose="02020603050405020304" pitchFamily="18" charset="0"/>
              </a:rPr>
              <a:t>Ievēlētās amatpersonas</a:t>
            </a:r>
            <a:endParaRPr lang="lv" sz="1200" b="1" u="sng" dirty="0">
              <a:latin typeface="+mj-lt"/>
              <a:ea typeface="Calibri" panose="020F0502020204030204" pitchFamily="34" charset="0"/>
              <a:cs typeface="Times New Roman" panose="02020603050405020304" pitchFamily="18" charset="0"/>
            </a:endParaRPr>
          </a:p>
          <a:p>
            <a:pPr marL="0" indent="0" algn="just" rtl="0">
              <a:lnSpc>
                <a:spcPct val="107000"/>
              </a:lnSpc>
              <a:spcBef>
                <a:spcPts val="600"/>
              </a:spcBef>
              <a:spcAft>
                <a:spcPts val="800"/>
              </a:spcAft>
              <a:buFont typeface="Arial" panose="020B0604020202020204" pitchFamily="34" charset="0"/>
              <a:buNone/>
            </a:pPr>
            <a:r>
              <a:rPr lang="lv" sz="1200" b="1" i="0" u="none" baseline="0" dirty="0">
                <a:latin typeface="+mj-lt"/>
                <a:ea typeface="Calibri" panose="020F0502020204030204" pitchFamily="34" charset="0"/>
                <a:cs typeface="Times New Roman" panose="02020603050405020304" pitchFamily="18" charset="0"/>
              </a:rPr>
              <a:t>Pievienošanās ES uzdevumam pilsētām ir iespēja mūsu pilsētai atrasties klimata politikas priekšgalā Eiropā. Mēs esam daļa no vērienīgas pilsētu transformācijas kustības, kas rāda ceļu uz iekļaujošu, plaukstošu, pret klimata pārmaiņām noturīgu un ilgtspējīgu nākotni. Mūsu mērķis ir palīdzēs mūsu pilsētai visaptverošā un iekļaujošā veidā pāriet uz klimata neitralitāti, atjaunojot saikni ar iedzīvotājiem un iesaistot privāto sektoru. Dalība uzdevumā ļaus piesaistīt finansējumu un investīcijas, nodrošinot taisnīgu pāreju, kas labvēlīgi ietekmēs gan klimatu, gan sociālo saliedētību. </a:t>
            </a:r>
          </a:p>
          <a:p>
            <a:pPr marL="0" indent="0" algn="just" rtl="0">
              <a:lnSpc>
                <a:spcPct val="107000"/>
              </a:lnSpc>
              <a:spcAft>
                <a:spcPts val="600"/>
              </a:spcAft>
              <a:buFont typeface="Arial" panose="020B0604020202020204" pitchFamily="34" charset="0"/>
              <a:buNone/>
            </a:pPr>
            <a:r>
              <a:rPr lang="lv" sz="1200" b="1" i="0" u="sng" baseline="0" dirty="0">
                <a:latin typeface="+mj-lt"/>
                <a:ea typeface="Calibri" panose="020F0502020204030204" pitchFamily="34" charset="0"/>
                <a:cs typeface="Times New Roman" panose="02020603050405020304" pitchFamily="18" charset="0"/>
              </a:rPr>
              <a:t>Departamentu vadītāji</a:t>
            </a:r>
            <a:endParaRPr lang="lv" sz="1200" b="1" u="sng" dirty="0">
              <a:latin typeface="+mj-lt"/>
              <a:ea typeface="Calibri" panose="020F0502020204030204" pitchFamily="34" charset="0"/>
              <a:cs typeface="Times New Roman" panose="02020603050405020304" pitchFamily="18" charset="0"/>
            </a:endParaRPr>
          </a:p>
          <a:p>
            <a:pPr marL="0" indent="0" algn="just" rtl="0">
              <a:lnSpc>
                <a:spcPct val="107000"/>
              </a:lnSpc>
              <a:spcBef>
                <a:spcPts val="600"/>
              </a:spcBef>
              <a:spcAft>
                <a:spcPts val="800"/>
              </a:spcAft>
              <a:buFont typeface="Arial" panose="020B0604020202020204" pitchFamily="34" charset="0"/>
              <a:buNone/>
            </a:pPr>
            <a:r>
              <a:rPr lang="lv" sz="1200" b="1" i="0" u="none" baseline="0" dirty="0">
                <a:latin typeface="+mj-lt"/>
                <a:ea typeface="Calibri" panose="020F0502020204030204" pitchFamily="34" charset="0"/>
                <a:cs typeface="Times New Roman" panose="02020603050405020304" pitchFamily="18" charset="0"/>
              </a:rPr>
              <a:t>Pievienošanās ES uzdevumam pilsētām ir iespēja mūsu pilsētai atrasties klimata politikas priekšgalā Eiropā. Ar NetZeroCities atbalstu mēs iegūsim piekļuvi speciālām zināšanām un rīkiem, kas palīdzēs mums sistēmiski risināt klimata pārmaiņu radītās problēmas. Tas palīdzēs nojaukt saiknes un strādāt dažādās komandās, lai paātrinātu mūsu pāreju uz klimatneitralitāti. Tāpat tā ir iespēja mācīties no citām pilsētām, dalīties zināšanās un kopā rīkoties ātrāk.</a:t>
            </a:r>
          </a:p>
        </p:txBody>
      </p:sp>
      <p:sp>
        <p:nvSpPr>
          <p:cNvPr id="6" name="ZoneTexte 5">
            <a:extLst>
              <a:ext uri="{FF2B5EF4-FFF2-40B4-BE49-F238E27FC236}">
                <a16:creationId xmlns:a16="http://schemas.microsoft.com/office/drawing/2014/main" id="{D4BBBBED-DA40-14C9-116C-00AC9CC5EB13}"/>
              </a:ext>
            </a:extLst>
          </p:cNvPr>
          <p:cNvSpPr txBox="1"/>
          <p:nvPr/>
        </p:nvSpPr>
        <p:spPr>
          <a:xfrm>
            <a:off x="4781547" y="1142089"/>
            <a:ext cx="632502" cy="1323439"/>
          </a:xfrm>
          <a:prstGeom prst="rect">
            <a:avLst/>
          </a:prstGeom>
          <a:noFill/>
        </p:spPr>
        <p:txBody>
          <a:bodyPr wrap="square" rtlCol="0">
            <a:spAutoFit/>
          </a:bodyPr>
          <a:lstStyle/>
          <a:p>
            <a:pPr algn="l" rtl="0"/>
            <a:r>
              <a:rPr lang="lv" sz="8000" b="0" i="0" u="none" baseline="0">
                <a:solidFill>
                  <a:schemeClr val="bg1"/>
                </a:solidFill>
              </a:rPr>
              <a:t>"</a:t>
            </a:r>
          </a:p>
        </p:txBody>
      </p:sp>
      <p:sp>
        <p:nvSpPr>
          <p:cNvPr id="8" name="Espace réservé du contenu 2">
            <a:extLst>
              <a:ext uri="{FF2B5EF4-FFF2-40B4-BE49-F238E27FC236}">
                <a16:creationId xmlns:a16="http://schemas.microsoft.com/office/drawing/2014/main" id="{C8BDB3A0-A44C-FA08-1C0A-F226C0B296B5}"/>
              </a:ext>
            </a:extLst>
          </p:cNvPr>
          <p:cNvSpPr txBox="1">
            <a:spLocks/>
          </p:cNvSpPr>
          <p:nvPr/>
        </p:nvSpPr>
        <p:spPr>
          <a:xfrm>
            <a:off x="790502" y="3976034"/>
            <a:ext cx="3866842" cy="1906629"/>
          </a:xfrm>
          <a:prstGeom prst="rect">
            <a:avLst/>
          </a:prstGeom>
        </p:spPr>
        <p:txBody>
          <a:bodyPr numCol="1" spcCol="540000"/>
          <a:lstStyle>
            <a:lvl1pPr marL="251986" indent="-251986" algn="l" defTabSz="1007943" rtl="0" eaLnBrk="1" latinLnBrk="0" hangingPunct="1">
              <a:lnSpc>
                <a:spcPct val="90000"/>
              </a:lnSpc>
              <a:spcBef>
                <a:spcPts val="1102"/>
              </a:spcBef>
              <a:buFont typeface="Arial" panose="020B0604020202020204" pitchFamily="34" charset="0"/>
              <a:buChar char="•"/>
              <a:defRPr sz="2000" kern="1200">
                <a:solidFill>
                  <a:schemeClr val="tx2"/>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1800" kern="1200">
                <a:solidFill>
                  <a:schemeClr val="tx2"/>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1600" kern="1200">
                <a:solidFill>
                  <a:schemeClr val="tx2"/>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400" kern="1200">
                <a:solidFill>
                  <a:schemeClr val="tx2"/>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200" kern="1200">
                <a:solidFill>
                  <a:schemeClr val="tx2"/>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a:lstStyle>
          <a:p>
            <a:pPr marL="0" indent="0" algn="just" rtl="0">
              <a:lnSpc>
                <a:spcPct val="107000"/>
              </a:lnSpc>
              <a:spcAft>
                <a:spcPts val="800"/>
              </a:spcAft>
              <a:buFont typeface="Arial" panose="020B0604020202020204" pitchFamily="34" charset="0"/>
              <a:buNone/>
            </a:pPr>
            <a:r>
              <a:rPr lang="lv" sz="1400" b="1" i="0" u="sng" baseline="0">
                <a:latin typeface="+mj-lt"/>
                <a:ea typeface="Calibri" panose="020F0502020204030204" pitchFamily="34" charset="0"/>
                <a:cs typeface="Times New Roman" panose="02020603050405020304" pitchFamily="18" charset="0"/>
              </a:rPr>
              <a:t>Privātais sektors</a:t>
            </a:r>
            <a:endParaRPr lang="lv" sz="1400" b="1" u="sng">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Font typeface="Arial" panose="020B0604020202020204" pitchFamily="34" charset="0"/>
              <a:buNone/>
            </a:pPr>
            <a:r>
              <a:rPr lang="lv" sz="1200" b="1" i="0" u="none" baseline="0">
                <a:latin typeface="+mj-lt"/>
                <a:ea typeface="Calibri" panose="020F0502020204030204" pitchFamily="34" charset="0"/>
                <a:cs typeface="Times New Roman" panose="02020603050405020304" pitchFamily="18" charset="0"/>
              </a:rPr>
              <a:t>Pievienošanās ES uzdevumam pilsētām ir iespēja mūsu pilsētai būt klimata politikas priekšgalā. Esi līderis — tev ir iespēja dot ieguldījumu pilsētu nākotnes veidošanā un pavērt jaunas uzņēmējdarbības iespējas. Lai līdz 2030. gadam panāktu klimata neitralitāti, mums ir jāsadarbojas un jāsaskaņo savi mērķi un pūles.</a:t>
            </a:r>
          </a:p>
        </p:txBody>
      </p:sp>
      <p:sp>
        <p:nvSpPr>
          <p:cNvPr id="9" name="ZoneTexte 8">
            <a:extLst>
              <a:ext uri="{FF2B5EF4-FFF2-40B4-BE49-F238E27FC236}">
                <a16:creationId xmlns:a16="http://schemas.microsoft.com/office/drawing/2014/main" id="{1C42EB9A-FB4C-F661-B011-2D75940B1AC2}"/>
              </a:ext>
            </a:extLst>
          </p:cNvPr>
          <p:cNvSpPr txBox="1"/>
          <p:nvPr/>
        </p:nvSpPr>
        <p:spPr>
          <a:xfrm>
            <a:off x="333342" y="3731054"/>
            <a:ext cx="564777" cy="1323439"/>
          </a:xfrm>
          <a:prstGeom prst="rect">
            <a:avLst/>
          </a:prstGeom>
          <a:noFill/>
        </p:spPr>
        <p:txBody>
          <a:bodyPr wrap="square" rtlCol="0">
            <a:spAutoFit/>
          </a:bodyPr>
          <a:lstStyle/>
          <a:p>
            <a:pPr algn="l" rtl="0"/>
            <a:r>
              <a:rPr lang="lv" sz="8000" b="0" i="0" u="none" baseline="0">
                <a:solidFill>
                  <a:schemeClr val="bg1"/>
                </a:solidFill>
              </a:rPr>
              <a:t>"</a:t>
            </a:r>
          </a:p>
        </p:txBody>
      </p:sp>
      <p:sp>
        <p:nvSpPr>
          <p:cNvPr id="2" name="TextBox 1">
            <a:extLst>
              <a:ext uri="{FF2B5EF4-FFF2-40B4-BE49-F238E27FC236}">
                <a16:creationId xmlns:a16="http://schemas.microsoft.com/office/drawing/2014/main" id="{AE306DF4-C9B3-6D3E-54DE-A909F5DDFF6F}"/>
              </a:ext>
            </a:extLst>
          </p:cNvPr>
          <p:cNvSpPr txBox="1"/>
          <p:nvPr/>
        </p:nvSpPr>
        <p:spPr>
          <a:xfrm>
            <a:off x="1158269" y="7091464"/>
            <a:ext cx="7761995" cy="254237"/>
          </a:xfrm>
          <a:prstGeom prst="rect">
            <a:avLst/>
          </a:prstGeom>
          <a:solidFill>
            <a:schemeClr val="bg1"/>
          </a:solid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lv" sz="1052" b="0" i="0" u="none" strike="noStrike" kern="1200" cap="none" spc="0" normalizeH="0" baseline="0">
                <a:ln>
                  <a:noFill/>
                </a:ln>
                <a:solidFill>
                  <a:prstClr val="black"/>
                </a:solidFill>
                <a:effectLst/>
                <a:uLnTx/>
                <a:uFillTx/>
                <a:latin typeface="Arial" panose="020B0604020202020204"/>
                <a:ea typeface="+mn-ea"/>
                <a:cs typeface="+mn-cs"/>
              </a:rPr>
              <a:t>NetZeroCities ir saņēmusi finansējumu no H2020 Pētniecības un inovāciju programmas saskaņā ar dotāciju nolīgumu Nr. 101036519.</a:t>
            </a:r>
            <a:endParaRPr kumimoji="0" lang="lv" sz="1052" b="0" i="0" u="none" strike="noStrike" kern="1200" cap="none" spc="0" normalizeH="0" baseline="0" noProof="0" dirty="0">
              <a:ln>
                <a:noFill/>
              </a:ln>
              <a:solidFill>
                <a:prstClr val="black"/>
              </a:solidFill>
              <a:effectLst/>
              <a:uLnTx/>
              <a:uFillTx/>
              <a:latin typeface="Arial" panose="020B0604020202020204"/>
              <a:ea typeface="+mn-ea"/>
              <a:cs typeface="+mn-cs"/>
            </a:endParaRPr>
          </a:p>
        </p:txBody>
      </p:sp>
    </p:spTree>
    <p:extLst>
      <p:ext uri="{BB962C8B-B14F-4D97-AF65-F5344CB8AC3E}">
        <p14:creationId xmlns:p14="http://schemas.microsoft.com/office/powerpoint/2010/main" val="2421619213"/>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5CEEEBC-1E71-99DA-809A-C16A4025C890}"/>
              </a:ext>
            </a:extLst>
          </p:cNvPr>
          <p:cNvSpPr>
            <a:spLocks noGrp="1"/>
          </p:cNvSpPr>
          <p:nvPr>
            <p:ph type="ctrTitle"/>
          </p:nvPr>
        </p:nvSpPr>
        <p:spPr>
          <a:xfrm>
            <a:off x="599935" y="3033937"/>
            <a:ext cx="7729005" cy="636161"/>
          </a:xfrm>
        </p:spPr>
        <p:txBody>
          <a:bodyPr/>
          <a:lstStyle/>
          <a:p>
            <a:r>
              <a:rPr lang="en-GB" dirty="0"/>
              <a:t>ME/Montenegro translation</a:t>
            </a:r>
          </a:p>
        </p:txBody>
      </p:sp>
    </p:spTree>
    <p:extLst>
      <p:ext uri="{BB962C8B-B14F-4D97-AF65-F5344CB8AC3E}">
        <p14:creationId xmlns:p14="http://schemas.microsoft.com/office/powerpoint/2010/main" val="4122243543"/>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re 6">
            <a:extLst>
              <a:ext uri="{FF2B5EF4-FFF2-40B4-BE49-F238E27FC236}">
                <a16:creationId xmlns:a16="http://schemas.microsoft.com/office/drawing/2014/main" id="{243D4A79-A79C-1F8F-E24D-DA565717CFDE}"/>
              </a:ext>
            </a:extLst>
          </p:cNvPr>
          <p:cNvSpPr>
            <a:spLocks noGrp="1"/>
          </p:cNvSpPr>
          <p:nvPr>
            <p:ph type="ctrTitle"/>
          </p:nvPr>
        </p:nvSpPr>
        <p:spPr>
          <a:xfrm>
            <a:off x="593492" y="142848"/>
            <a:ext cx="9111713" cy="664842"/>
          </a:xfrm>
        </p:spPr>
        <p:txBody>
          <a:bodyPr/>
          <a:lstStyle/>
          <a:p>
            <a:pPr algn="l" rtl="0"/>
            <a:r>
              <a:rPr lang="cg-Latn" sz="3200" b="1" i="0" u="none" baseline="0">
                <a:solidFill>
                  <a:srgbClr val="0D5364"/>
                </a:solidFill>
              </a:rPr>
              <a:t>Kratka </a:t>
            </a:r>
            <a:r>
              <a:rPr lang="cg-Latn" sz="3200" b="1" i="0" u="none" baseline="0"/>
              <a:t>prezentacija</a:t>
            </a:r>
          </a:p>
        </p:txBody>
      </p:sp>
      <p:sp>
        <p:nvSpPr>
          <p:cNvPr id="3" name="Espace réservé du contenu 2">
            <a:extLst>
              <a:ext uri="{FF2B5EF4-FFF2-40B4-BE49-F238E27FC236}">
                <a16:creationId xmlns:a16="http://schemas.microsoft.com/office/drawing/2014/main" id="{03D19ECB-687C-66CD-5642-18F0E5FB2B55}"/>
              </a:ext>
            </a:extLst>
          </p:cNvPr>
          <p:cNvSpPr>
            <a:spLocks noGrp="1"/>
          </p:cNvSpPr>
          <p:nvPr>
            <p:ph idx="1"/>
          </p:nvPr>
        </p:nvSpPr>
        <p:spPr>
          <a:xfrm>
            <a:off x="1158269" y="1091745"/>
            <a:ext cx="6265086" cy="4829155"/>
          </a:xfrm>
        </p:spPr>
        <p:txBody>
          <a:bodyPr numCol="1" spcCol="540000"/>
          <a:lstStyle/>
          <a:p>
            <a:pPr marL="0" indent="0" algn="just" rtl="0">
              <a:lnSpc>
                <a:spcPct val="107000"/>
              </a:lnSpc>
              <a:spcAft>
                <a:spcPts val="800"/>
              </a:spcAft>
              <a:buNone/>
            </a:pPr>
            <a:r>
              <a:rPr lang="cg-Latn" sz="1200" b="1" i="0" u="none" baseline="0" dirty="0">
                <a:effectLst/>
                <a:latin typeface="+mj-lt"/>
                <a:ea typeface="Calibri" panose="020F0502020204030204" pitchFamily="34" charset="0"/>
                <a:cs typeface="Times New Roman" panose="02020603050405020304" pitchFamily="18" charset="0"/>
              </a:rPr>
              <a:t>Klimatske promjene utiču na sve nas i promjene su neizbježne. Ne smijemo ostati pasivni i nositi se s posljedicama. </a:t>
            </a:r>
            <a:r>
              <a:rPr lang="cg-Latn" sz="1200" b="1" i="0" u="none" baseline="0" dirty="0">
                <a:latin typeface="+mj-lt"/>
                <a:ea typeface="Calibri" panose="020F0502020204030204" pitchFamily="34" charset="0"/>
                <a:cs typeface="Times New Roman" panose="02020603050405020304" pitchFamily="18" charset="0"/>
              </a:rPr>
              <a:t>M</a:t>
            </a:r>
            <a:r>
              <a:rPr lang="cg-Latn" sz="1200" b="1" i="0" u="none" baseline="0" dirty="0">
                <a:effectLst/>
                <a:latin typeface="+mj-lt"/>
                <a:ea typeface="Calibri" panose="020F0502020204030204" pitchFamily="34" charset="0"/>
                <a:cs typeface="Times New Roman" panose="02020603050405020304" pitchFamily="18" charset="0"/>
              </a:rPr>
              <a:t>ožemo pokrenuti takve promjene koje će nas spasiti i stvoriti sigurnu i prosperitetnu budućnost za sve.</a:t>
            </a:r>
            <a:endParaRPr lang="cg-Latn" sz="1200" b="1" dirty="0">
              <a:effectLst/>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r>
              <a:rPr lang="cg-Latn" sz="1200" b="1" i="0" u="none" baseline="0" dirty="0">
                <a:effectLst/>
                <a:latin typeface="+mj-lt"/>
                <a:ea typeface="Calibri" panose="020F0502020204030204" pitchFamily="34" charset="0"/>
                <a:cs typeface="Times New Roman" panose="02020603050405020304" pitchFamily="18" charset="0"/>
              </a:rPr>
              <a:t>Znamo da tehnološke inovacije neće biti dovoljne. Moramo promijeniti način na koji živimo i radimo.  To možemo postići samo zajedničkim naporima. U tome ćemo uspijeti tako što ćemo na svemu raditi zajedno, u do sada neviđenoj saradnji i zajedničkim naporima na rješavanju ključnih izazova pred nama.</a:t>
            </a:r>
            <a:endParaRPr lang="cg-Latn" sz="1200" b="1" dirty="0">
              <a:effectLst/>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r>
              <a:rPr lang="cg-Latn" sz="1200" b="1" i="0" u="none" baseline="0" dirty="0">
                <a:effectLst/>
                <a:latin typeface="+mj-lt"/>
                <a:ea typeface="Calibri" panose="020F0502020204030204" pitchFamily="34" charset="0"/>
                <a:cs typeface="Times New Roman" panose="02020603050405020304" pitchFamily="18" charset="0"/>
              </a:rPr>
              <a:t>Pridruživanjem Misiji gradova EU, udružujemo se sa drugim ambicioznim evropskim gradovima kako bismo bili jedan od prvih 100 gradova koji će do 2030. godine postići klimatsku neutralnost. Uz podršku Platforme misije kojom upravlja NetZeroCities, ubrzaćemo tu transformaciju testiranjem novih načina rada i finansiranjem svog kolektivnog djelovanja, pronalaženjem odgovora na teška pitanja, zajedno sa stručnjacima i kolegama. </a:t>
            </a:r>
            <a:endParaRPr lang="cg-Latn" sz="1200" b="1" dirty="0">
              <a:effectLst/>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r>
              <a:rPr lang="cg-Latn" sz="1200" b="1" i="0" u="none" baseline="0" dirty="0">
                <a:effectLst/>
                <a:latin typeface="+mj-lt"/>
                <a:ea typeface="Calibri" panose="020F0502020204030204" pitchFamily="34" charset="0"/>
                <a:cs typeface="Times New Roman" panose="02020603050405020304" pitchFamily="18" charset="0"/>
              </a:rPr>
              <a:t>Mobilisaćemo jak međusektorski tim da vodi i zagovara tu promjenu, preispitujući našu ulogu, radikalno mijenjajući način na koji pristupamo finansijama, nabavci i saradnji. </a:t>
            </a:r>
          </a:p>
          <a:p>
            <a:pPr marL="0" indent="0" algn="just" rtl="0">
              <a:lnSpc>
                <a:spcPct val="107000"/>
              </a:lnSpc>
              <a:spcAft>
                <a:spcPts val="800"/>
              </a:spcAft>
              <a:buNone/>
            </a:pPr>
            <a:r>
              <a:rPr lang="cg-Latn" sz="1200" b="1" i="0" u="none" baseline="0" dirty="0">
                <a:latin typeface="+mj-lt"/>
                <a:ea typeface="Calibri" panose="020F0502020204030204" pitchFamily="34" charset="0"/>
                <a:cs typeface="Times New Roman" panose="02020603050405020304" pitchFamily="18" charset="0"/>
              </a:rPr>
              <a:t>Ovaj kolektivni poduhvat će nam pomoći da izgradimo bolju budućnost za sve u našem gradu. Osim u oblasti klime, on će donijeti pozitivne promjene i u načinu našeg života i rada, poboljšavajući transport, zgrade, energetske sisteme, naše zdravlje i još mnogo toga.</a:t>
            </a:r>
            <a:r>
              <a:rPr lang="cg-Latn" sz="1200" b="1" i="0" u="none" baseline="0" dirty="0">
                <a:effectLst/>
                <a:latin typeface="+mj-lt"/>
                <a:ea typeface="Calibri" panose="020F0502020204030204" pitchFamily="34" charset="0"/>
                <a:cs typeface="Times New Roman" panose="02020603050405020304" pitchFamily="18" charset="0"/>
              </a:rPr>
              <a:t> Kako bismo to postigli, uspostavljaćemo dugoročna partnerstva sa preduzećima, građanima i lokalnim akterima, umnožavajući broj aktera koji će biti sa nama na tom putu.</a:t>
            </a:r>
          </a:p>
          <a:p>
            <a:pPr marL="0" indent="0" algn="just" rtl="0">
              <a:lnSpc>
                <a:spcPct val="107000"/>
              </a:lnSpc>
              <a:spcAft>
                <a:spcPts val="800"/>
              </a:spcAft>
              <a:buNone/>
            </a:pPr>
            <a:endParaRPr lang="cg-Latn" sz="1200" b="1" dirty="0">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endParaRPr lang="cg-Latn" sz="1200" b="1" dirty="0">
              <a:latin typeface="+mj-lt"/>
              <a:ea typeface="Calibri" panose="020F0502020204030204" pitchFamily="34" charset="0"/>
              <a:cs typeface="Times New Roman" panose="02020603050405020304" pitchFamily="18" charset="0"/>
            </a:endParaRPr>
          </a:p>
        </p:txBody>
      </p:sp>
      <p:pic>
        <p:nvPicPr>
          <p:cNvPr id="10" name="Image 9">
            <a:extLst>
              <a:ext uri="{FF2B5EF4-FFF2-40B4-BE49-F238E27FC236}">
                <a16:creationId xmlns:a16="http://schemas.microsoft.com/office/drawing/2014/main" id="{DF907714-F33B-E7E5-92DE-ADAFDF3CF4C6}"/>
              </a:ext>
            </a:extLst>
          </p:cNvPr>
          <p:cNvPicPr>
            <a:picLocks noChangeAspect="1"/>
          </p:cNvPicPr>
          <p:nvPr/>
        </p:nvPicPr>
        <p:blipFill rotWithShape="1">
          <a:blip r:embed="rId2">
            <a:extLst>
              <a:ext uri="{28A0092B-C50C-407E-A947-70E740481C1C}">
                <a14:useLocalDpi xmlns:a14="http://schemas.microsoft.com/office/drawing/2010/main" val="0"/>
              </a:ext>
            </a:extLst>
          </a:blip>
          <a:srcRect b="15025"/>
          <a:stretch/>
        </p:blipFill>
        <p:spPr>
          <a:xfrm>
            <a:off x="7828288" y="4023834"/>
            <a:ext cx="3410513" cy="2898075"/>
          </a:xfrm>
          <a:prstGeom prst="rect">
            <a:avLst/>
          </a:prstGeom>
        </p:spPr>
      </p:pic>
      <p:sp>
        <p:nvSpPr>
          <p:cNvPr id="11" name="ZoneTexte 10">
            <a:extLst>
              <a:ext uri="{FF2B5EF4-FFF2-40B4-BE49-F238E27FC236}">
                <a16:creationId xmlns:a16="http://schemas.microsoft.com/office/drawing/2014/main" id="{2F8F1830-1156-559F-854A-01D629622690}"/>
              </a:ext>
            </a:extLst>
          </p:cNvPr>
          <p:cNvSpPr txBox="1"/>
          <p:nvPr/>
        </p:nvSpPr>
        <p:spPr>
          <a:xfrm>
            <a:off x="593492" y="763372"/>
            <a:ext cx="564777" cy="1631216"/>
          </a:xfrm>
          <a:prstGeom prst="rect">
            <a:avLst/>
          </a:prstGeom>
          <a:noFill/>
        </p:spPr>
        <p:txBody>
          <a:bodyPr wrap="square" rtlCol="0">
            <a:spAutoFit/>
          </a:bodyPr>
          <a:lstStyle/>
          <a:p>
            <a:pPr algn="l" rtl="0"/>
            <a:r>
              <a:rPr lang="cg-Latn" sz="10000" b="0" i="0" u="none" baseline="0">
                <a:solidFill>
                  <a:schemeClr val="bg1"/>
                </a:solidFill>
              </a:rPr>
              <a:t>"</a:t>
            </a:r>
          </a:p>
        </p:txBody>
      </p:sp>
      <p:sp>
        <p:nvSpPr>
          <p:cNvPr id="2" name="TextBox 1">
            <a:extLst>
              <a:ext uri="{FF2B5EF4-FFF2-40B4-BE49-F238E27FC236}">
                <a16:creationId xmlns:a16="http://schemas.microsoft.com/office/drawing/2014/main" id="{BD174913-544A-72B0-7827-D056AB12B2B6}"/>
              </a:ext>
            </a:extLst>
          </p:cNvPr>
          <p:cNvSpPr txBox="1"/>
          <p:nvPr/>
        </p:nvSpPr>
        <p:spPr>
          <a:xfrm>
            <a:off x="1158269" y="7091464"/>
            <a:ext cx="7761995" cy="254237"/>
          </a:xfrm>
          <a:prstGeom prst="rect">
            <a:avLst/>
          </a:prstGeom>
          <a:solidFill>
            <a:schemeClr val="bg1"/>
          </a:solid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cg-Latn" sz="1052" b="0" i="0" u="none" strike="noStrike" kern="1200" cap="none" spc="0" normalizeH="0" baseline="0">
                <a:ln>
                  <a:noFill/>
                </a:ln>
                <a:solidFill>
                  <a:prstClr val="black"/>
                </a:solidFill>
                <a:effectLst/>
                <a:uLnTx/>
                <a:uFillTx/>
                <a:latin typeface="Arial" panose="020B0604020202020204"/>
                <a:ea typeface="+mn-ea"/>
                <a:cs typeface="+mn-cs"/>
              </a:rPr>
              <a:t>Projekat NetZeroCities je dobio sredstva iz programa za istraživanje i inovacije H2020 na osnovu ugovora o dodjeli bespovratnih sredstava br. 101036519.</a:t>
            </a:r>
            <a:endParaRPr kumimoji="0" lang="cg-Latn" sz="1052" b="0" i="0" u="none" strike="noStrike" kern="1200" cap="none" spc="0" normalizeH="0" baseline="0" noProof="0" dirty="0">
              <a:ln>
                <a:noFill/>
              </a:ln>
              <a:solidFill>
                <a:prstClr val="black"/>
              </a:solidFill>
              <a:effectLst/>
              <a:uLnTx/>
              <a:uFillTx/>
              <a:latin typeface="Arial" panose="020B0604020202020204"/>
              <a:ea typeface="+mn-ea"/>
              <a:cs typeface="+mn-cs"/>
            </a:endParaRPr>
          </a:p>
        </p:txBody>
      </p:sp>
    </p:spTree>
    <p:extLst>
      <p:ext uri="{BB962C8B-B14F-4D97-AF65-F5344CB8AC3E}">
        <p14:creationId xmlns:p14="http://schemas.microsoft.com/office/powerpoint/2010/main" val="1255214345"/>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re 6">
            <a:extLst>
              <a:ext uri="{FF2B5EF4-FFF2-40B4-BE49-F238E27FC236}">
                <a16:creationId xmlns:a16="http://schemas.microsoft.com/office/drawing/2014/main" id="{243D4A79-A79C-1F8F-E24D-DA565717CFDE}"/>
              </a:ext>
            </a:extLst>
          </p:cNvPr>
          <p:cNvSpPr>
            <a:spLocks noGrp="1"/>
          </p:cNvSpPr>
          <p:nvPr>
            <p:ph type="ctrTitle"/>
          </p:nvPr>
        </p:nvSpPr>
        <p:spPr>
          <a:xfrm>
            <a:off x="333342" y="226635"/>
            <a:ext cx="9111713" cy="664842"/>
          </a:xfrm>
        </p:spPr>
        <p:txBody>
          <a:bodyPr/>
          <a:lstStyle/>
          <a:p>
            <a:pPr algn="l" rtl="0"/>
            <a:r>
              <a:rPr lang="cg-Latn" sz="3200" b="1" i="0" u="none" baseline="0"/>
              <a:t>Kratka prezentacija</a:t>
            </a:r>
          </a:p>
        </p:txBody>
      </p:sp>
      <p:sp>
        <p:nvSpPr>
          <p:cNvPr id="3" name="Espace réservé du contenu 2">
            <a:extLst>
              <a:ext uri="{FF2B5EF4-FFF2-40B4-BE49-F238E27FC236}">
                <a16:creationId xmlns:a16="http://schemas.microsoft.com/office/drawing/2014/main" id="{03D19ECB-687C-66CD-5642-18F0E5FB2B55}"/>
              </a:ext>
            </a:extLst>
          </p:cNvPr>
          <p:cNvSpPr>
            <a:spLocks noGrp="1"/>
          </p:cNvSpPr>
          <p:nvPr>
            <p:ph idx="1"/>
          </p:nvPr>
        </p:nvSpPr>
        <p:spPr>
          <a:xfrm>
            <a:off x="790502" y="1507136"/>
            <a:ext cx="3866842" cy="2127098"/>
          </a:xfrm>
        </p:spPr>
        <p:txBody>
          <a:bodyPr numCol="1" spcCol="540000"/>
          <a:lstStyle/>
          <a:p>
            <a:pPr marL="0" indent="0" algn="just" rtl="0">
              <a:lnSpc>
                <a:spcPct val="107000"/>
              </a:lnSpc>
              <a:spcAft>
                <a:spcPts val="800"/>
              </a:spcAft>
              <a:buNone/>
            </a:pPr>
            <a:r>
              <a:rPr lang="cg-Latn" sz="1400" b="1" i="0" u="sng" baseline="0" dirty="0">
                <a:effectLst/>
                <a:latin typeface="+mj-lt"/>
                <a:ea typeface="Calibri" panose="020F0502020204030204" pitchFamily="34" charset="0"/>
                <a:cs typeface="Times New Roman" panose="02020603050405020304" pitchFamily="18" charset="0"/>
              </a:rPr>
              <a:t>Građani</a:t>
            </a:r>
          </a:p>
          <a:p>
            <a:pPr marL="0" indent="0" algn="just" rtl="0">
              <a:lnSpc>
                <a:spcPct val="107000"/>
              </a:lnSpc>
              <a:spcAft>
                <a:spcPts val="800"/>
              </a:spcAft>
              <a:buNone/>
            </a:pPr>
            <a:r>
              <a:rPr lang="cg-Latn" sz="1200" b="1" i="0" u="none" baseline="0" dirty="0">
                <a:latin typeface="+mj-lt"/>
                <a:ea typeface="Calibri" panose="020F0502020204030204" pitchFamily="34" charset="0"/>
                <a:cs typeface="Times New Roman" panose="02020603050405020304" pitchFamily="18" charset="0"/>
              </a:rPr>
              <a:t>Pridruživanje Misiji gradova EU pruža našem gradu priliku da bude predvodnik klimatskih mjera. Prijeći ćemo na klimatsku neutralnost na inkluzivan način, nikoga ne izostavljajući. Radimo na tome da izgradimo bolji grad i da poboljšamo svakodnevni život svih građana u pogledu transporta, energije, zdravstva i još mnogo toga. Za uspeh te tranzicije potrebni ste vi! Konsultovaćemo se sa građanima kako bismo u svakom koraku uvažavali njihove potrebe i ideje.</a:t>
            </a:r>
            <a:endParaRPr lang="cg-Latn" sz="1200" b="1" dirty="0">
              <a:effectLst/>
              <a:latin typeface="+mj-lt"/>
              <a:ea typeface="Calibri" panose="020F0502020204030204" pitchFamily="34" charset="0"/>
              <a:cs typeface="Times New Roman" panose="02020603050405020304" pitchFamily="18" charset="0"/>
            </a:endParaRPr>
          </a:p>
        </p:txBody>
      </p:sp>
      <p:sp>
        <p:nvSpPr>
          <p:cNvPr id="11" name="ZoneTexte 10">
            <a:extLst>
              <a:ext uri="{FF2B5EF4-FFF2-40B4-BE49-F238E27FC236}">
                <a16:creationId xmlns:a16="http://schemas.microsoft.com/office/drawing/2014/main" id="{2F8F1830-1156-559F-854A-01D629622690}"/>
              </a:ext>
            </a:extLst>
          </p:cNvPr>
          <p:cNvSpPr txBox="1"/>
          <p:nvPr/>
        </p:nvSpPr>
        <p:spPr>
          <a:xfrm>
            <a:off x="317572" y="1235656"/>
            <a:ext cx="564777" cy="1323439"/>
          </a:xfrm>
          <a:prstGeom prst="rect">
            <a:avLst/>
          </a:prstGeom>
          <a:noFill/>
        </p:spPr>
        <p:txBody>
          <a:bodyPr wrap="square" rtlCol="0">
            <a:spAutoFit/>
          </a:bodyPr>
          <a:lstStyle/>
          <a:p>
            <a:pPr algn="l" rtl="0"/>
            <a:r>
              <a:rPr lang="cg-Latn" sz="8000" b="0" i="0" u="none" baseline="0">
                <a:solidFill>
                  <a:schemeClr val="bg1"/>
                </a:solidFill>
              </a:rPr>
              <a:t>"</a:t>
            </a:r>
          </a:p>
        </p:txBody>
      </p:sp>
      <p:sp>
        <p:nvSpPr>
          <p:cNvPr id="4" name="Espace réservé du texte 10">
            <a:extLst>
              <a:ext uri="{FF2B5EF4-FFF2-40B4-BE49-F238E27FC236}">
                <a16:creationId xmlns:a16="http://schemas.microsoft.com/office/drawing/2014/main" id="{67F2D915-7D6D-CFB7-5D20-3CDB6BB445E1}"/>
              </a:ext>
            </a:extLst>
          </p:cNvPr>
          <p:cNvSpPr txBox="1">
            <a:spLocks/>
          </p:cNvSpPr>
          <p:nvPr/>
        </p:nvSpPr>
        <p:spPr>
          <a:xfrm>
            <a:off x="333342" y="907144"/>
            <a:ext cx="6770663" cy="423665"/>
          </a:xfrm>
          <a:prstGeom prst="rect">
            <a:avLst/>
          </a:prstGeom>
        </p:spPr>
        <p:txBody>
          <a:bodyPr/>
          <a:lstStyle>
            <a:lvl1pPr marL="251986" indent="-251986" algn="l" defTabSz="1007943" rtl="0" eaLnBrk="1" latinLnBrk="0" hangingPunct="1">
              <a:lnSpc>
                <a:spcPct val="90000"/>
              </a:lnSpc>
              <a:spcBef>
                <a:spcPts val="1102"/>
              </a:spcBef>
              <a:buFont typeface="Arial" panose="020B0604020202020204" pitchFamily="34" charset="0"/>
              <a:buChar char="•"/>
              <a:defRPr sz="3086" kern="1200">
                <a:solidFill>
                  <a:schemeClr val="tx1"/>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2646" kern="1200">
                <a:solidFill>
                  <a:schemeClr val="tx1"/>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2205" kern="1200">
                <a:solidFill>
                  <a:schemeClr val="tx1"/>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a:lstStyle>
          <a:p>
            <a:pPr marL="0" indent="0" algn="l" rtl="0">
              <a:buNone/>
            </a:pPr>
            <a:r>
              <a:rPr lang="cg-Latn" sz="2000" b="1" i="0" u="none" baseline="0">
                <a:solidFill>
                  <a:schemeClr val="accent4"/>
                </a:solidFill>
              </a:rPr>
              <a:t>Prilagođavanje govora različitim vrstama publike</a:t>
            </a:r>
          </a:p>
        </p:txBody>
      </p:sp>
      <p:sp>
        <p:nvSpPr>
          <p:cNvPr id="5" name="Espace réservé du contenu 2">
            <a:extLst>
              <a:ext uri="{FF2B5EF4-FFF2-40B4-BE49-F238E27FC236}">
                <a16:creationId xmlns:a16="http://schemas.microsoft.com/office/drawing/2014/main" id="{A37ABC56-C5F1-2859-ADD0-E37DC8DE7831}"/>
              </a:ext>
            </a:extLst>
          </p:cNvPr>
          <p:cNvSpPr txBox="1">
            <a:spLocks/>
          </p:cNvSpPr>
          <p:nvPr/>
        </p:nvSpPr>
        <p:spPr>
          <a:xfrm>
            <a:off x="5213767" y="1512440"/>
            <a:ext cx="5031445" cy="4879675"/>
          </a:xfrm>
          <a:prstGeom prst="rect">
            <a:avLst/>
          </a:prstGeom>
        </p:spPr>
        <p:txBody>
          <a:bodyPr numCol="1" spcCol="540000"/>
          <a:lstStyle>
            <a:lvl1pPr marL="251986" indent="-251986" algn="l" defTabSz="1007943" rtl="0" eaLnBrk="1" latinLnBrk="0" hangingPunct="1">
              <a:lnSpc>
                <a:spcPct val="90000"/>
              </a:lnSpc>
              <a:spcBef>
                <a:spcPts val="1102"/>
              </a:spcBef>
              <a:buFont typeface="Arial" panose="020B0604020202020204" pitchFamily="34" charset="0"/>
              <a:buChar char="•"/>
              <a:defRPr sz="2000" kern="1200">
                <a:solidFill>
                  <a:schemeClr val="tx2"/>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1800" kern="1200">
                <a:solidFill>
                  <a:schemeClr val="tx2"/>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1600" kern="1200">
                <a:solidFill>
                  <a:schemeClr val="tx2"/>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400" kern="1200">
                <a:solidFill>
                  <a:schemeClr val="tx2"/>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200" kern="1200">
                <a:solidFill>
                  <a:schemeClr val="tx2"/>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a:lstStyle>
          <a:p>
            <a:pPr marL="0" indent="0" algn="just" rtl="0">
              <a:lnSpc>
                <a:spcPct val="107000"/>
              </a:lnSpc>
              <a:spcAft>
                <a:spcPts val="800"/>
              </a:spcAft>
              <a:buFont typeface="Arial" panose="020B0604020202020204" pitchFamily="34" charset="0"/>
              <a:buNone/>
            </a:pPr>
            <a:r>
              <a:rPr lang="cg-Latn" sz="1400" b="1" i="0" u="sng" baseline="0" dirty="0">
                <a:latin typeface="+mj-lt"/>
                <a:ea typeface="Calibri" panose="020F0502020204030204" pitchFamily="34" charset="0"/>
                <a:cs typeface="Times New Roman" panose="02020603050405020304" pitchFamily="18" charset="0"/>
              </a:rPr>
              <a:t>Izabrani zvaničnici i rukovodioci službi u vašem gradu</a:t>
            </a:r>
          </a:p>
          <a:p>
            <a:pPr marL="0" indent="0" algn="just" rtl="0">
              <a:lnSpc>
                <a:spcPct val="107000"/>
              </a:lnSpc>
              <a:spcAft>
                <a:spcPts val="600"/>
              </a:spcAft>
              <a:buFont typeface="Arial" panose="020B0604020202020204" pitchFamily="34" charset="0"/>
              <a:buNone/>
            </a:pPr>
            <a:r>
              <a:rPr lang="cg-Latn" sz="1200" b="1" i="0" u="sng" baseline="0" dirty="0">
                <a:latin typeface="+mj-lt"/>
                <a:ea typeface="Calibri" panose="020F0502020204030204" pitchFamily="34" charset="0"/>
                <a:cs typeface="Times New Roman" panose="02020603050405020304" pitchFamily="18" charset="0"/>
              </a:rPr>
              <a:t>Izabrani zvaničnici</a:t>
            </a:r>
            <a:endParaRPr lang="cg-Latn" sz="1200" b="1" u="sng" dirty="0">
              <a:latin typeface="+mj-lt"/>
              <a:ea typeface="Calibri" panose="020F0502020204030204" pitchFamily="34" charset="0"/>
              <a:cs typeface="Times New Roman" panose="02020603050405020304" pitchFamily="18" charset="0"/>
            </a:endParaRPr>
          </a:p>
          <a:p>
            <a:pPr marL="0" indent="0" algn="just" rtl="0">
              <a:lnSpc>
                <a:spcPct val="107000"/>
              </a:lnSpc>
              <a:spcBef>
                <a:spcPts val="600"/>
              </a:spcBef>
              <a:spcAft>
                <a:spcPts val="800"/>
              </a:spcAft>
              <a:buFont typeface="Arial" panose="020B0604020202020204" pitchFamily="34" charset="0"/>
              <a:buNone/>
            </a:pPr>
            <a:r>
              <a:rPr lang="cg-Latn" sz="1200" b="1" i="0" u="none" baseline="0" dirty="0">
                <a:latin typeface="+mj-lt"/>
                <a:ea typeface="Calibri" panose="020F0502020204030204" pitchFamily="34" charset="0"/>
                <a:cs typeface="Times New Roman" panose="02020603050405020304" pitchFamily="18" charset="0"/>
              </a:rPr>
              <a:t>Pridruživanje Misiji gradova EU pruža našem gradu priliku da bude predvodnik klimatskih mjera u Evropi. Dio smo ambicioznog transformativnog pokreta gradova, koji pokazuje put naprijed ka inkluzivnoj, naprednoj i održivoj budućnosti otpornoj na klimatske promjene. To će pomoći našem gradu da pređe na klimatsku neutralnost, na integrisan i inkluzivan način, ponovo se povezujući sa građanima i angažujući privatni sektor. Učešće u Misiji pokrenuće mogućnosti finansiranja i investicije, omogućavajući pravednu tranziciju koja će doprinijeti kako klimatskoj tako i socijalnoj koheziji. </a:t>
            </a:r>
          </a:p>
          <a:p>
            <a:pPr marL="0" indent="0" algn="just" rtl="0">
              <a:lnSpc>
                <a:spcPct val="107000"/>
              </a:lnSpc>
              <a:spcAft>
                <a:spcPts val="600"/>
              </a:spcAft>
              <a:buFont typeface="Arial" panose="020B0604020202020204" pitchFamily="34" charset="0"/>
              <a:buNone/>
            </a:pPr>
            <a:r>
              <a:rPr lang="cg-Latn" sz="1200" b="1" i="0" u="sng" baseline="0" dirty="0">
                <a:latin typeface="+mj-lt"/>
                <a:ea typeface="Calibri" panose="020F0502020204030204" pitchFamily="34" charset="0"/>
                <a:cs typeface="Times New Roman" panose="02020603050405020304" pitchFamily="18" charset="0"/>
              </a:rPr>
              <a:t>Rukovodioci službi</a:t>
            </a:r>
            <a:endParaRPr lang="cg-Latn" sz="1200" b="1" u="sng" dirty="0">
              <a:latin typeface="+mj-lt"/>
              <a:ea typeface="Calibri" panose="020F0502020204030204" pitchFamily="34" charset="0"/>
              <a:cs typeface="Times New Roman" panose="02020603050405020304" pitchFamily="18" charset="0"/>
            </a:endParaRPr>
          </a:p>
          <a:p>
            <a:pPr marL="0" indent="0" algn="just" rtl="0">
              <a:lnSpc>
                <a:spcPct val="107000"/>
              </a:lnSpc>
              <a:spcBef>
                <a:spcPts val="600"/>
              </a:spcBef>
              <a:spcAft>
                <a:spcPts val="800"/>
              </a:spcAft>
              <a:buFont typeface="Arial" panose="020B0604020202020204" pitchFamily="34" charset="0"/>
              <a:buNone/>
            </a:pPr>
            <a:r>
              <a:rPr lang="cg-Latn" sz="1200" b="1" i="0" u="none" baseline="0" dirty="0">
                <a:latin typeface="+mj-lt"/>
                <a:ea typeface="Calibri" panose="020F0502020204030204" pitchFamily="34" charset="0"/>
                <a:cs typeface="Times New Roman" panose="02020603050405020304" pitchFamily="18" charset="0"/>
              </a:rPr>
              <a:t>Pridruživanje Misiji gradova EU pruža našem gradu priliku da bude predvodnik klimatskih mjera u Evropi. Pomoću NetZeroCities, dobićemo pristup stručnim znanjima i alatima koji će nam pomoći da pristupimo klimatskim mjerama na sistemski način. To će pomoći u prevazilaženju mentaliteta silosa i međutimskom radu, kako bi se ubrzao naš prelazak na klimatsku neutralnost. Ovo je i prilika za učenje od drugih gradova, razmjenu znanja i mogućnost da se zajednički radi brže.</a:t>
            </a:r>
          </a:p>
        </p:txBody>
      </p:sp>
      <p:sp>
        <p:nvSpPr>
          <p:cNvPr id="6" name="ZoneTexte 5">
            <a:extLst>
              <a:ext uri="{FF2B5EF4-FFF2-40B4-BE49-F238E27FC236}">
                <a16:creationId xmlns:a16="http://schemas.microsoft.com/office/drawing/2014/main" id="{D4BBBBED-DA40-14C9-116C-00AC9CC5EB13}"/>
              </a:ext>
            </a:extLst>
          </p:cNvPr>
          <p:cNvSpPr txBox="1"/>
          <p:nvPr/>
        </p:nvSpPr>
        <p:spPr>
          <a:xfrm>
            <a:off x="4781547" y="1229636"/>
            <a:ext cx="632502" cy="1323439"/>
          </a:xfrm>
          <a:prstGeom prst="rect">
            <a:avLst/>
          </a:prstGeom>
          <a:noFill/>
        </p:spPr>
        <p:txBody>
          <a:bodyPr wrap="square" rtlCol="0">
            <a:spAutoFit/>
          </a:bodyPr>
          <a:lstStyle/>
          <a:p>
            <a:pPr algn="l" rtl="0"/>
            <a:r>
              <a:rPr lang="cg-Latn" sz="8000" b="0" i="0" u="none" baseline="0">
                <a:solidFill>
                  <a:schemeClr val="bg1"/>
                </a:solidFill>
              </a:rPr>
              <a:t>"</a:t>
            </a:r>
          </a:p>
        </p:txBody>
      </p:sp>
      <p:sp>
        <p:nvSpPr>
          <p:cNvPr id="8" name="Espace réservé du contenu 2">
            <a:extLst>
              <a:ext uri="{FF2B5EF4-FFF2-40B4-BE49-F238E27FC236}">
                <a16:creationId xmlns:a16="http://schemas.microsoft.com/office/drawing/2014/main" id="{C8BDB3A0-A44C-FA08-1C0A-F226C0B296B5}"/>
              </a:ext>
            </a:extLst>
          </p:cNvPr>
          <p:cNvSpPr txBox="1">
            <a:spLocks/>
          </p:cNvSpPr>
          <p:nvPr/>
        </p:nvSpPr>
        <p:spPr>
          <a:xfrm>
            <a:off x="790502" y="4170589"/>
            <a:ext cx="3866842" cy="1906629"/>
          </a:xfrm>
          <a:prstGeom prst="rect">
            <a:avLst/>
          </a:prstGeom>
        </p:spPr>
        <p:txBody>
          <a:bodyPr numCol="1" spcCol="540000"/>
          <a:lstStyle>
            <a:lvl1pPr marL="251986" indent="-251986" algn="l" defTabSz="1007943" rtl="0" eaLnBrk="1" latinLnBrk="0" hangingPunct="1">
              <a:lnSpc>
                <a:spcPct val="90000"/>
              </a:lnSpc>
              <a:spcBef>
                <a:spcPts val="1102"/>
              </a:spcBef>
              <a:buFont typeface="Arial" panose="020B0604020202020204" pitchFamily="34" charset="0"/>
              <a:buChar char="•"/>
              <a:defRPr sz="2000" kern="1200">
                <a:solidFill>
                  <a:schemeClr val="tx2"/>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1800" kern="1200">
                <a:solidFill>
                  <a:schemeClr val="tx2"/>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1600" kern="1200">
                <a:solidFill>
                  <a:schemeClr val="tx2"/>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400" kern="1200">
                <a:solidFill>
                  <a:schemeClr val="tx2"/>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200" kern="1200">
                <a:solidFill>
                  <a:schemeClr val="tx2"/>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a:lstStyle>
          <a:p>
            <a:pPr marL="0" indent="0" algn="just" rtl="0">
              <a:lnSpc>
                <a:spcPct val="107000"/>
              </a:lnSpc>
              <a:spcAft>
                <a:spcPts val="800"/>
              </a:spcAft>
              <a:buFont typeface="Arial" panose="020B0604020202020204" pitchFamily="34" charset="0"/>
              <a:buNone/>
            </a:pPr>
            <a:r>
              <a:rPr lang="cg-Latn" sz="1400" b="1" i="0" u="sng" baseline="0">
                <a:latin typeface="+mj-lt"/>
                <a:ea typeface="Calibri" panose="020F0502020204030204" pitchFamily="34" charset="0"/>
                <a:cs typeface="Times New Roman" panose="02020603050405020304" pitchFamily="18" charset="0"/>
              </a:rPr>
              <a:t>Privatni sektor</a:t>
            </a:r>
            <a:endParaRPr lang="cg-Latn" sz="1400" b="1" u="sng">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Font typeface="Arial" panose="020B0604020202020204" pitchFamily="34" charset="0"/>
              <a:buNone/>
            </a:pPr>
            <a:r>
              <a:rPr lang="cg-Latn" sz="1200" b="1" i="0" u="none" baseline="0">
                <a:latin typeface="+mj-lt"/>
                <a:ea typeface="Calibri" panose="020F0502020204030204" pitchFamily="34" charset="0"/>
                <a:cs typeface="Times New Roman" panose="02020603050405020304" pitchFamily="18" charset="0"/>
              </a:rPr>
              <a:t>Pridruživanje Misiji gradova EU pruža našem gradu priliku da bude predvodnik klimatskih mjera. Budite ispred svih: vi imate moć da doprinesete izgradnji budućnosti gradova i otvorite nove poslovne prilike. Kako bi se klimatska neutralnost postigla do 2030. godine, moramo uskladiti naše ciljeve i napore i raditi zajedno.</a:t>
            </a:r>
          </a:p>
        </p:txBody>
      </p:sp>
      <p:sp>
        <p:nvSpPr>
          <p:cNvPr id="9" name="ZoneTexte 8">
            <a:extLst>
              <a:ext uri="{FF2B5EF4-FFF2-40B4-BE49-F238E27FC236}">
                <a16:creationId xmlns:a16="http://schemas.microsoft.com/office/drawing/2014/main" id="{1C42EB9A-FB4C-F661-B011-2D75940B1AC2}"/>
              </a:ext>
            </a:extLst>
          </p:cNvPr>
          <p:cNvSpPr txBox="1"/>
          <p:nvPr/>
        </p:nvSpPr>
        <p:spPr>
          <a:xfrm>
            <a:off x="333342" y="3925609"/>
            <a:ext cx="564777" cy="1323439"/>
          </a:xfrm>
          <a:prstGeom prst="rect">
            <a:avLst/>
          </a:prstGeom>
          <a:noFill/>
        </p:spPr>
        <p:txBody>
          <a:bodyPr wrap="square" rtlCol="0">
            <a:spAutoFit/>
          </a:bodyPr>
          <a:lstStyle/>
          <a:p>
            <a:pPr algn="l" rtl="0"/>
            <a:r>
              <a:rPr lang="cg-Latn" sz="8000" b="0" i="0" u="none" baseline="0">
                <a:solidFill>
                  <a:schemeClr val="bg1"/>
                </a:solidFill>
              </a:rPr>
              <a:t>"</a:t>
            </a:r>
          </a:p>
        </p:txBody>
      </p:sp>
      <p:sp>
        <p:nvSpPr>
          <p:cNvPr id="2" name="TextBox 1">
            <a:extLst>
              <a:ext uri="{FF2B5EF4-FFF2-40B4-BE49-F238E27FC236}">
                <a16:creationId xmlns:a16="http://schemas.microsoft.com/office/drawing/2014/main" id="{AE306DF4-C9B3-6D3E-54DE-A909F5DDFF6F}"/>
              </a:ext>
            </a:extLst>
          </p:cNvPr>
          <p:cNvSpPr txBox="1"/>
          <p:nvPr/>
        </p:nvSpPr>
        <p:spPr>
          <a:xfrm>
            <a:off x="1158269" y="7091464"/>
            <a:ext cx="7761995" cy="254237"/>
          </a:xfrm>
          <a:prstGeom prst="rect">
            <a:avLst/>
          </a:prstGeom>
          <a:solidFill>
            <a:schemeClr val="bg1"/>
          </a:solid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cg-Latn" sz="1052" b="0" i="0" u="none" strike="noStrike" kern="1200" cap="none" spc="0" normalizeH="0" baseline="0">
                <a:ln>
                  <a:noFill/>
                </a:ln>
                <a:solidFill>
                  <a:prstClr val="black"/>
                </a:solidFill>
                <a:effectLst/>
                <a:uLnTx/>
                <a:uFillTx/>
                <a:latin typeface="Arial" panose="020B0604020202020204"/>
                <a:ea typeface="+mn-ea"/>
                <a:cs typeface="+mn-cs"/>
              </a:rPr>
              <a:t>Projekat NetZeroCities je dobio sredstva iz programa za istraživanje i inovacije H2020 na osnovu ugovora o dodjeli bespovratnih sredstava br. 101036519.</a:t>
            </a:r>
            <a:endParaRPr kumimoji="0" lang="cg-Latn" sz="1052" b="0" i="0" u="none" strike="noStrike" kern="1200" cap="none" spc="0" normalizeH="0" baseline="0" noProof="0" dirty="0">
              <a:ln>
                <a:noFill/>
              </a:ln>
              <a:solidFill>
                <a:prstClr val="black"/>
              </a:solidFill>
              <a:effectLst/>
              <a:uLnTx/>
              <a:uFillTx/>
              <a:latin typeface="Arial" panose="020B0604020202020204"/>
              <a:ea typeface="+mn-ea"/>
              <a:cs typeface="+mn-cs"/>
            </a:endParaRPr>
          </a:p>
        </p:txBody>
      </p:sp>
    </p:spTree>
    <p:extLst>
      <p:ext uri="{BB962C8B-B14F-4D97-AF65-F5344CB8AC3E}">
        <p14:creationId xmlns:p14="http://schemas.microsoft.com/office/powerpoint/2010/main" val="1635800441"/>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5CEEEBC-1E71-99DA-809A-C16A4025C890}"/>
              </a:ext>
            </a:extLst>
          </p:cNvPr>
          <p:cNvSpPr>
            <a:spLocks noGrp="1"/>
          </p:cNvSpPr>
          <p:nvPr>
            <p:ph type="ctrTitle"/>
          </p:nvPr>
        </p:nvSpPr>
        <p:spPr>
          <a:xfrm>
            <a:off x="599935" y="3033937"/>
            <a:ext cx="7729005" cy="636161"/>
          </a:xfrm>
        </p:spPr>
        <p:txBody>
          <a:bodyPr/>
          <a:lstStyle/>
          <a:p>
            <a:r>
              <a:rPr lang="en-GB" dirty="0"/>
              <a:t>MT/Maltese translation</a:t>
            </a:r>
          </a:p>
        </p:txBody>
      </p:sp>
    </p:spTree>
    <p:extLst>
      <p:ext uri="{BB962C8B-B14F-4D97-AF65-F5344CB8AC3E}">
        <p14:creationId xmlns:p14="http://schemas.microsoft.com/office/powerpoint/2010/main" val="1644056420"/>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re 6">
            <a:extLst>
              <a:ext uri="{FF2B5EF4-FFF2-40B4-BE49-F238E27FC236}">
                <a16:creationId xmlns:a16="http://schemas.microsoft.com/office/drawing/2014/main" id="{243D4A79-A79C-1F8F-E24D-DA565717CFDE}"/>
              </a:ext>
            </a:extLst>
          </p:cNvPr>
          <p:cNvSpPr>
            <a:spLocks noGrp="1"/>
          </p:cNvSpPr>
          <p:nvPr>
            <p:ph type="ctrTitle"/>
          </p:nvPr>
        </p:nvSpPr>
        <p:spPr>
          <a:xfrm>
            <a:off x="593492" y="142848"/>
            <a:ext cx="9111713" cy="664842"/>
          </a:xfrm>
        </p:spPr>
        <p:txBody>
          <a:bodyPr/>
          <a:lstStyle/>
          <a:p>
            <a:pPr algn="l" rtl="0"/>
            <a:r>
              <a:rPr lang="mt" sz="3200" b="1" i="0" u="none" baseline="0">
                <a:solidFill>
                  <a:srgbClr val="0D5364"/>
                </a:solidFill>
              </a:rPr>
              <a:t>Il-Preżentazzjoni </a:t>
            </a:r>
            <a:r>
              <a:rPr lang="mt" sz="3200" b="1" i="0" u="none" baseline="0"/>
              <a:t>fil-Qosor</a:t>
            </a:r>
          </a:p>
        </p:txBody>
      </p:sp>
      <p:sp>
        <p:nvSpPr>
          <p:cNvPr id="3" name="Espace réservé du contenu 2">
            <a:extLst>
              <a:ext uri="{FF2B5EF4-FFF2-40B4-BE49-F238E27FC236}">
                <a16:creationId xmlns:a16="http://schemas.microsoft.com/office/drawing/2014/main" id="{03D19ECB-687C-66CD-5642-18F0E5FB2B55}"/>
              </a:ext>
            </a:extLst>
          </p:cNvPr>
          <p:cNvSpPr>
            <a:spLocks noGrp="1"/>
          </p:cNvSpPr>
          <p:nvPr>
            <p:ph idx="1"/>
          </p:nvPr>
        </p:nvSpPr>
        <p:spPr>
          <a:xfrm>
            <a:off x="1158269" y="1004189"/>
            <a:ext cx="6265086" cy="4829155"/>
          </a:xfrm>
        </p:spPr>
        <p:txBody>
          <a:bodyPr numCol="1" spcCol="540000"/>
          <a:lstStyle/>
          <a:p>
            <a:pPr marL="0" indent="0" algn="just" rtl="0">
              <a:lnSpc>
                <a:spcPct val="107000"/>
              </a:lnSpc>
              <a:spcAft>
                <a:spcPts val="800"/>
              </a:spcAft>
              <a:buNone/>
            </a:pPr>
            <a:r>
              <a:rPr lang="mt" sz="1200" b="1" i="0" u="none" baseline="0" dirty="0">
                <a:effectLst/>
                <a:latin typeface="+mj-lt"/>
                <a:ea typeface="Calibri" panose="020F0502020204030204" pitchFamily="34" charset="0"/>
                <a:cs typeface="Times New Roman" panose="02020603050405020304" pitchFamily="18" charset="0"/>
              </a:rPr>
              <a:t>It-tibdil fil-klima qed jaffettwana lkoll u l-bidla hija inevitabbli. Li nibqgħu passivi u nlaħħqu mal-konsegwenzi mhix opzjoni. </a:t>
            </a:r>
            <a:r>
              <a:rPr lang="mt" sz="1200" b="1" i="0" u="none" baseline="0" dirty="0">
                <a:latin typeface="+mj-lt"/>
                <a:ea typeface="Calibri" panose="020F0502020204030204" pitchFamily="34" charset="0"/>
                <a:cs typeface="Times New Roman" panose="02020603050405020304" pitchFamily="18" charset="0"/>
              </a:rPr>
              <a:t>A</a:t>
            </a:r>
            <a:r>
              <a:rPr lang="mt" sz="1200" b="1" i="0" u="none" baseline="0" dirty="0">
                <a:effectLst/>
                <a:latin typeface="+mj-lt"/>
                <a:ea typeface="Calibri" panose="020F0502020204030204" pitchFamily="34" charset="0"/>
                <a:cs typeface="Times New Roman" panose="02020603050405020304" pitchFamily="18" charset="0"/>
              </a:rPr>
              <a:t>ħna nistgħu mmexxu t-tip ta’ bidla li tista’ ssalvana u noħolqu futur sikur u prosperu għal kulħadd.</a:t>
            </a:r>
            <a:endParaRPr lang="mt" sz="1200" b="1" dirty="0">
              <a:effectLst/>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r>
              <a:rPr lang="mt" sz="1200" b="1" i="0" u="none" baseline="0" dirty="0">
                <a:effectLst/>
                <a:latin typeface="+mj-lt"/>
                <a:ea typeface="Calibri" panose="020F0502020204030204" pitchFamily="34" charset="0"/>
                <a:cs typeface="Times New Roman" panose="02020603050405020304" pitchFamily="18" charset="0"/>
              </a:rPr>
              <a:t>Aħna nafu li l-innovazzjonijiet tekniċi mhux se jkunu biżżejjed. Jeħtieġ li nittrasformaw il-mod kif ngħixu u naħdmu.  Huwa biss sforz kollettiv li se jkun jista’ jlaħħaq ma’ din l-isfida. Aħna se nirnexxu jekk naħdmu lkoll flimkien, f’kollaborazzjonijiet u sforzi kollettivi mingħajr preċedent dwar l-isfidi ewlenin imressqa.</a:t>
            </a:r>
            <a:endParaRPr lang="mt" sz="1200" b="1" dirty="0">
              <a:effectLst/>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r>
              <a:rPr lang="mt" sz="1200" b="1" i="0" u="none" baseline="0" dirty="0">
                <a:effectLst/>
                <a:latin typeface="+mj-lt"/>
                <a:ea typeface="Calibri" panose="020F0502020204030204" pitchFamily="34" charset="0"/>
                <a:cs typeface="Times New Roman" panose="02020603050405020304" pitchFamily="18" charset="0"/>
              </a:rPr>
              <a:t>Billi ningħaqdu mal-Missjoni tal-Bliet tal-UE, aħna se nkunu qed naħdmu ma’ bliet Ewropej ambizzjużi oħra biex insiru l-ewwel 100 belt li jilħqu n-newtralità klimatika sal-2030. Bis-sostenn tal-Pjattaforma tal-Missjoni mmaniġġjata minn NetZeroCities, aħna se naċċelleraw din it-trasformazzjoni billi nippruvaw modi ġodda kif naħdmu u niffinanzjaw l-azzjoni kollettiva tagħna, u nsibu soluzzjonijiet għall-mistoqsijiet l-aktar diffiċli flimkien mal-esperti u l-pari. </a:t>
            </a:r>
            <a:endParaRPr lang="mt" sz="1200" b="1" dirty="0">
              <a:effectLst/>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r>
              <a:rPr lang="mt" sz="1200" b="1" i="0" u="none" baseline="0" dirty="0">
                <a:effectLst/>
                <a:latin typeface="+mj-lt"/>
                <a:ea typeface="Calibri" panose="020F0502020204030204" pitchFamily="34" charset="0"/>
                <a:cs typeface="Times New Roman" panose="02020603050405020304" pitchFamily="18" charset="0"/>
              </a:rPr>
              <a:t>Aħna se nimmobilizzaw tim transettorjali b’saħħtu biex imexxi u jsostni bis-saħħa din il-bidla, ifassal mill-ġdid ir-rwol tagħna, u jsawwar mill-ġdid u b’mod radikali l-mod kif inwettqu l-finanzjamenti, l-akkwisti u l-kollaborazzjoni. </a:t>
            </a:r>
          </a:p>
          <a:p>
            <a:pPr marL="0" indent="0" algn="just" rtl="0">
              <a:lnSpc>
                <a:spcPct val="107000"/>
              </a:lnSpc>
              <a:spcAft>
                <a:spcPts val="800"/>
              </a:spcAft>
              <a:buNone/>
            </a:pPr>
            <a:r>
              <a:rPr lang="mt" sz="1200" b="1" i="0" u="none" baseline="0" dirty="0">
                <a:latin typeface="+mj-lt"/>
                <a:ea typeface="Calibri" panose="020F0502020204030204" pitchFamily="34" charset="0"/>
                <a:cs typeface="Times New Roman" panose="02020603050405020304" pitchFamily="18" charset="0"/>
              </a:rPr>
              <a:t>Din l-impriża kollettiva se tgħinna nibnu futur aħjar għal kulħadd fil-belt tagħna. Lil hinn mill-klima, din se tbiddel ukoll b’mod pożittiv il-mod kif ngħixu u naħdmu permezz tat-titjib tat-trasport, il-bini, is-sistemi tal-enerġija, is-saħħa tagħna, u aktar.</a:t>
            </a:r>
            <a:r>
              <a:rPr lang="mt" sz="1200" b="1" i="0" u="none" baseline="0" dirty="0">
                <a:effectLst/>
                <a:latin typeface="+mj-lt"/>
                <a:ea typeface="Calibri" panose="020F0502020204030204" pitchFamily="34" charset="0"/>
                <a:cs typeface="Times New Roman" panose="02020603050405020304" pitchFamily="18" charset="0"/>
              </a:rPr>
              <a:t> Sabiex niksbu dan, aħna se nissieħbu ma’ negozji, ċittadini u atturi lokali fuq perjodu twil ta’ żmien, u nżidu l-għadd ta’ atturi li se jingħaqdu magħna fuq dan il-vjaġġ.</a:t>
            </a:r>
          </a:p>
          <a:p>
            <a:pPr marL="0" indent="0" algn="just" rtl="0">
              <a:lnSpc>
                <a:spcPct val="107000"/>
              </a:lnSpc>
              <a:spcAft>
                <a:spcPts val="800"/>
              </a:spcAft>
              <a:buNone/>
            </a:pPr>
            <a:endParaRPr lang="mt" sz="1200" b="1" dirty="0">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endParaRPr lang="mt" sz="1200" b="1" dirty="0">
              <a:latin typeface="+mj-lt"/>
              <a:ea typeface="Calibri" panose="020F0502020204030204" pitchFamily="34" charset="0"/>
              <a:cs typeface="Times New Roman" panose="02020603050405020304" pitchFamily="18" charset="0"/>
            </a:endParaRPr>
          </a:p>
        </p:txBody>
      </p:sp>
      <p:pic>
        <p:nvPicPr>
          <p:cNvPr id="10" name="Image 9">
            <a:extLst>
              <a:ext uri="{FF2B5EF4-FFF2-40B4-BE49-F238E27FC236}">
                <a16:creationId xmlns:a16="http://schemas.microsoft.com/office/drawing/2014/main" id="{DF907714-F33B-E7E5-92DE-ADAFDF3CF4C6}"/>
              </a:ext>
            </a:extLst>
          </p:cNvPr>
          <p:cNvPicPr>
            <a:picLocks noChangeAspect="1"/>
          </p:cNvPicPr>
          <p:nvPr/>
        </p:nvPicPr>
        <p:blipFill rotWithShape="1">
          <a:blip r:embed="rId2">
            <a:extLst>
              <a:ext uri="{28A0092B-C50C-407E-A947-70E740481C1C}">
                <a14:useLocalDpi xmlns:a14="http://schemas.microsoft.com/office/drawing/2010/main" val="0"/>
              </a:ext>
            </a:extLst>
          </a:blip>
          <a:srcRect b="15025"/>
          <a:stretch/>
        </p:blipFill>
        <p:spPr>
          <a:xfrm>
            <a:off x="7828288" y="4023834"/>
            <a:ext cx="3410513" cy="2898075"/>
          </a:xfrm>
          <a:prstGeom prst="rect">
            <a:avLst/>
          </a:prstGeom>
        </p:spPr>
      </p:pic>
      <p:sp>
        <p:nvSpPr>
          <p:cNvPr id="11" name="ZoneTexte 10">
            <a:extLst>
              <a:ext uri="{FF2B5EF4-FFF2-40B4-BE49-F238E27FC236}">
                <a16:creationId xmlns:a16="http://schemas.microsoft.com/office/drawing/2014/main" id="{2F8F1830-1156-559F-854A-01D629622690}"/>
              </a:ext>
            </a:extLst>
          </p:cNvPr>
          <p:cNvSpPr txBox="1"/>
          <p:nvPr/>
        </p:nvSpPr>
        <p:spPr>
          <a:xfrm>
            <a:off x="593492" y="675816"/>
            <a:ext cx="564777" cy="1631216"/>
          </a:xfrm>
          <a:prstGeom prst="rect">
            <a:avLst/>
          </a:prstGeom>
          <a:noFill/>
        </p:spPr>
        <p:txBody>
          <a:bodyPr wrap="square" rtlCol="0">
            <a:spAutoFit/>
          </a:bodyPr>
          <a:lstStyle/>
          <a:p>
            <a:pPr algn="l" rtl="0"/>
            <a:r>
              <a:rPr lang="mt" sz="10000" b="0" i="0" u="none" baseline="0">
                <a:solidFill>
                  <a:schemeClr val="bg1"/>
                </a:solidFill>
              </a:rPr>
              <a:t>"</a:t>
            </a:r>
          </a:p>
        </p:txBody>
      </p:sp>
      <p:sp>
        <p:nvSpPr>
          <p:cNvPr id="2" name="TextBox 1">
            <a:extLst>
              <a:ext uri="{FF2B5EF4-FFF2-40B4-BE49-F238E27FC236}">
                <a16:creationId xmlns:a16="http://schemas.microsoft.com/office/drawing/2014/main" id="{BD174913-544A-72B0-7827-D056AB12B2B6}"/>
              </a:ext>
            </a:extLst>
          </p:cNvPr>
          <p:cNvSpPr txBox="1"/>
          <p:nvPr/>
        </p:nvSpPr>
        <p:spPr>
          <a:xfrm>
            <a:off x="1158269" y="7091464"/>
            <a:ext cx="7761995" cy="254237"/>
          </a:xfrm>
          <a:prstGeom prst="rect">
            <a:avLst/>
          </a:prstGeom>
          <a:solidFill>
            <a:schemeClr val="bg1"/>
          </a:solid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mt" sz="1052" b="0" i="0" u="none" strike="noStrike" kern="1200" cap="none" spc="0" normalizeH="0" baseline="0">
                <a:ln>
                  <a:noFill/>
                </a:ln>
                <a:solidFill>
                  <a:prstClr val="black"/>
                </a:solidFill>
                <a:effectLst/>
                <a:uLnTx/>
                <a:uFillTx/>
                <a:latin typeface="Arial" panose="020B0604020202020204"/>
                <a:ea typeface="+mn-ea"/>
                <a:cs typeface="+mn-cs"/>
              </a:rPr>
              <a:t>NetZeroCities irċeviet finanzjament mill-Programm ta’ Riċerka u Innovazzjoni H2020 taħt il-ftehim ta’ għotja nru°101036519.</a:t>
            </a:r>
            <a:endParaRPr kumimoji="0" lang="mt" sz="1052" b="0" i="0" u="none" strike="noStrike" kern="1200" cap="none" spc="0" normalizeH="0" baseline="0" noProof="0" dirty="0">
              <a:ln>
                <a:noFill/>
              </a:ln>
              <a:solidFill>
                <a:prstClr val="black"/>
              </a:solidFill>
              <a:effectLst/>
              <a:uLnTx/>
              <a:uFillTx/>
              <a:latin typeface="Arial" panose="020B0604020202020204"/>
              <a:ea typeface="+mn-ea"/>
              <a:cs typeface="+mn-cs"/>
            </a:endParaRPr>
          </a:p>
        </p:txBody>
      </p:sp>
    </p:spTree>
    <p:extLst>
      <p:ext uri="{BB962C8B-B14F-4D97-AF65-F5344CB8AC3E}">
        <p14:creationId xmlns:p14="http://schemas.microsoft.com/office/powerpoint/2010/main" val="3457557050"/>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re 6">
            <a:extLst>
              <a:ext uri="{FF2B5EF4-FFF2-40B4-BE49-F238E27FC236}">
                <a16:creationId xmlns:a16="http://schemas.microsoft.com/office/drawing/2014/main" id="{243D4A79-A79C-1F8F-E24D-DA565717CFDE}"/>
              </a:ext>
            </a:extLst>
          </p:cNvPr>
          <p:cNvSpPr>
            <a:spLocks noGrp="1"/>
          </p:cNvSpPr>
          <p:nvPr>
            <p:ph type="ctrTitle"/>
          </p:nvPr>
        </p:nvSpPr>
        <p:spPr>
          <a:xfrm>
            <a:off x="333342" y="226635"/>
            <a:ext cx="9111713" cy="664842"/>
          </a:xfrm>
        </p:spPr>
        <p:txBody>
          <a:bodyPr/>
          <a:lstStyle/>
          <a:p>
            <a:pPr algn="l" rtl="0"/>
            <a:r>
              <a:rPr lang="mt" sz="3200" b="1" i="0" u="none" baseline="0"/>
              <a:t>Il-Preżentazzjoni fil-Qosor</a:t>
            </a:r>
          </a:p>
        </p:txBody>
      </p:sp>
      <p:sp>
        <p:nvSpPr>
          <p:cNvPr id="3" name="Espace réservé du contenu 2">
            <a:extLst>
              <a:ext uri="{FF2B5EF4-FFF2-40B4-BE49-F238E27FC236}">
                <a16:creationId xmlns:a16="http://schemas.microsoft.com/office/drawing/2014/main" id="{03D19ECB-687C-66CD-5642-18F0E5FB2B55}"/>
              </a:ext>
            </a:extLst>
          </p:cNvPr>
          <p:cNvSpPr>
            <a:spLocks noGrp="1"/>
          </p:cNvSpPr>
          <p:nvPr>
            <p:ph idx="1"/>
          </p:nvPr>
        </p:nvSpPr>
        <p:spPr>
          <a:xfrm>
            <a:off x="790502" y="1409859"/>
            <a:ext cx="3866842" cy="2127098"/>
          </a:xfrm>
        </p:spPr>
        <p:txBody>
          <a:bodyPr numCol="1" spcCol="540000"/>
          <a:lstStyle/>
          <a:p>
            <a:pPr marL="0" indent="0" algn="just" rtl="0">
              <a:lnSpc>
                <a:spcPct val="107000"/>
              </a:lnSpc>
              <a:spcAft>
                <a:spcPts val="800"/>
              </a:spcAft>
              <a:buNone/>
            </a:pPr>
            <a:r>
              <a:rPr lang="mt" sz="1400" b="1" i="0" u="sng" baseline="0" dirty="0">
                <a:effectLst/>
                <a:latin typeface="+mj-lt"/>
                <a:ea typeface="Calibri" panose="020F0502020204030204" pitchFamily="34" charset="0"/>
                <a:cs typeface="Times New Roman" panose="02020603050405020304" pitchFamily="18" charset="0"/>
              </a:rPr>
              <a:t>Ċittadini</a:t>
            </a:r>
          </a:p>
          <a:p>
            <a:pPr marL="0" indent="0" algn="just" rtl="0">
              <a:lnSpc>
                <a:spcPct val="107000"/>
              </a:lnSpc>
              <a:spcAft>
                <a:spcPts val="800"/>
              </a:spcAft>
              <a:buNone/>
            </a:pPr>
            <a:r>
              <a:rPr lang="mt" sz="1200" b="1" i="0" u="none" baseline="0" dirty="0">
                <a:latin typeface="+mj-lt"/>
                <a:ea typeface="Calibri" panose="020F0502020204030204" pitchFamily="34" charset="0"/>
                <a:cs typeface="Times New Roman" panose="02020603050405020304" pitchFamily="18" charset="0"/>
              </a:rPr>
              <a:t>Li ningħaqdu mal-Missjoni tal-Bliet tal-UE hija opportunità biex il-belt tagħna tkun fuq quddiem fl-azzjoni klimatika. Aħna se nkunu nistgħu nimxu lejn in-newtralità klimatika b’mod inklużiv, li ma jħalli lil ħadd barra. Aħna qed naħdmu biex nibnu belt aħjar u ntejbu l-ħajjiet ta’ kuljum għal kulħadd f’termini ta’ trasport, enerġija, saħħa, u aktar. Għandna bżonn l-għajnuna tiegħek biex din it-tranżizzjoni tirnexxi! Iċ-ċittadini se jiġu kkonsultati biex nintegraw il-bżonnijiet u l-ideat tagħhom f’kull pass li jsir.</a:t>
            </a:r>
            <a:endParaRPr lang="mt" sz="1200" b="1" dirty="0">
              <a:effectLst/>
              <a:latin typeface="+mj-lt"/>
              <a:ea typeface="Calibri" panose="020F0502020204030204" pitchFamily="34" charset="0"/>
              <a:cs typeface="Times New Roman" panose="02020603050405020304" pitchFamily="18" charset="0"/>
            </a:endParaRPr>
          </a:p>
        </p:txBody>
      </p:sp>
      <p:sp>
        <p:nvSpPr>
          <p:cNvPr id="11" name="ZoneTexte 10">
            <a:extLst>
              <a:ext uri="{FF2B5EF4-FFF2-40B4-BE49-F238E27FC236}">
                <a16:creationId xmlns:a16="http://schemas.microsoft.com/office/drawing/2014/main" id="{2F8F1830-1156-559F-854A-01D629622690}"/>
              </a:ext>
            </a:extLst>
          </p:cNvPr>
          <p:cNvSpPr txBox="1"/>
          <p:nvPr/>
        </p:nvSpPr>
        <p:spPr>
          <a:xfrm>
            <a:off x="317572" y="1138379"/>
            <a:ext cx="564777" cy="1323439"/>
          </a:xfrm>
          <a:prstGeom prst="rect">
            <a:avLst/>
          </a:prstGeom>
          <a:noFill/>
        </p:spPr>
        <p:txBody>
          <a:bodyPr wrap="square" rtlCol="0">
            <a:spAutoFit/>
          </a:bodyPr>
          <a:lstStyle/>
          <a:p>
            <a:pPr algn="l" rtl="0"/>
            <a:r>
              <a:rPr lang="mt" sz="8000" b="0" i="0" u="none" baseline="0">
                <a:solidFill>
                  <a:schemeClr val="bg1"/>
                </a:solidFill>
              </a:rPr>
              <a:t>"</a:t>
            </a:r>
          </a:p>
        </p:txBody>
      </p:sp>
      <p:sp>
        <p:nvSpPr>
          <p:cNvPr id="4" name="Espace réservé du texte 10">
            <a:extLst>
              <a:ext uri="{FF2B5EF4-FFF2-40B4-BE49-F238E27FC236}">
                <a16:creationId xmlns:a16="http://schemas.microsoft.com/office/drawing/2014/main" id="{67F2D915-7D6D-CFB7-5D20-3CDB6BB445E1}"/>
              </a:ext>
            </a:extLst>
          </p:cNvPr>
          <p:cNvSpPr txBox="1">
            <a:spLocks/>
          </p:cNvSpPr>
          <p:nvPr/>
        </p:nvSpPr>
        <p:spPr>
          <a:xfrm>
            <a:off x="333342" y="907144"/>
            <a:ext cx="6770663" cy="423665"/>
          </a:xfrm>
          <a:prstGeom prst="rect">
            <a:avLst/>
          </a:prstGeom>
        </p:spPr>
        <p:txBody>
          <a:bodyPr/>
          <a:lstStyle>
            <a:lvl1pPr marL="251986" indent="-251986" algn="l" defTabSz="1007943" rtl="0" eaLnBrk="1" latinLnBrk="0" hangingPunct="1">
              <a:lnSpc>
                <a:spcPct val="90000"/>
              </a:lnSpc>
              <a:spcBef>
                <a:spcPts val="1102"/>
              </a:spcBef>
              <a:buFont typeface="Arial" panose="020B0604020202020204" pitchFamily="34" charset="0"/>
              <a:buChar char="•"/>
              <a:defRPr sz="3086" kern="1200">
                <a:solidFill>
                  <a:schemeClr val="tx1"/>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2646" kern="1200">
                <a:solidFill>
                  <a:schemeClr val="tx1"/>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2205" kern="1200">
                <a:solidFill>
                  <a:schemeClr val="tx1"/>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a:lstStyle>
          <a:p>
            <a:pPr marL="0" indent="0" algn="l" rtl="0">
              <a:buNone/>
            </a:pPr>
            <a:r>
              <a:rPr lang="mt" sz="2000" b="1" i="0" u="none" baseline="0">
                <a:solidFill>
                  <a:schemeClr val="accent4"/>
                </a:solidFill>
              </a:rPr>
              <a:t>Nadattaw id-diskors tagħna għal diversi tipi ta’ udjenzi</a:t>
            </a:r>
          </a:p>
        </p:txBody>
      </p:sp>
      <p:sp>
        <p:nvSpPr>
          <p:cNvPr id="5" name="Espace réservé du contenu 2">
            <a:extLst>
              <a:ext uri="{FF2B5EF4-FFF2-40B4-BE49-F238E27FC236}">
                <a16:creationId xmlns:a16="http://schemas.microsoft.com/office/drawing/2014/main" id="{A37ABC56-C5F1-2859-ADD0-E37DC8DE7831}"/>
              </a:ext>
            </a:extLst>
          </p:cNvPr>
          <p:cNvSpPr txBox="1">
            <a:spLocks/>
          </p:cNvSpPr>
          <p:nvPr/>
        </p:nvSpPr>
        <p:spPr>
          <a:xfrm>
            <a:off x="5213767" y="1619448"/>
            <a:ext cx="5031445" cy="4879675"/>
          </a:xfrm>
          <a:prstGeom prst="rect">
            <a:avLst/>
          </a:prstGeom>
        </p:spPr>
        <p:txBody>
          <a:bodyPr numCol="1" spcCol="540000"/>
          <a:lstStyle>
            <a:lvl1pPr marL="251986" indent="-251986" algn="l" defTabSz="1007943" rtl="0" eaLnBrk="1" latinLnBrk="0" hangingPunct="1">
              <a:lnSpc>
                <a:spcPct val="90000"/>
              </a:lnSpc>
              <a:spcBef>
                <a:spcPts val="1102"/>
              </a:spcBef>
              <a:buFont typeface="Arial" panose="020B0604020202020204" pitchFamily="34" charset="0"/>
              <a:buChar char="•"/>
              <a:defRPr sz="2000" kern="1200">
                <a:solidFill>
                  <a:schemeClr val="tx2"/>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1800" kern="1200">
                <a:solidFill>
                  <a:schemeClr val="tx2"/>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1600" kern="1200">
                <a:solidFill>
                  <a:schemeClr val="tx2"/>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400" kern="1200">
                <a:solidFill>
                  <a:schemeClr val="tx2"/>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200" kern="1200">
                <a:solidFill>
                  <a:schemeClr val="tx2"/>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a:lstStyle>
          <a:p>
            <a:pPr marL="0" indent="0" algn="just" rtl="0">
              <a:lnSpc>
                <a:spcPct val="107000"/>
              </a:lnSpc>
              <a:spcAft>
                <a:spcPts val="800"/>
              </a:spcAft>
              <a:buFont typeface="Arial" panose="020B0604020202020204" pitchFamily="34" charset="0"/>
              <a:buNone/>
            </a:pPr>
            <a:r>
              <a:rPr lang="mt" sz="1400" b="1" i="0" u="sng" baseline="0">
                <a:latin typeface="+mj-lt"/>
                <a:ea typeface="Calibri" panose="020F0502020204030204" pitchFamily="34" charset="0"/>
                <a:cs typeface="Times New Roman" panose="02020603050405020304" pitchFamily="18" charset="0"/>
              </a:rPr>
              <a:t>Uffiċjali Eletti u Kapijiet tad-Dipartimenti fil-belt tiegħek</a:t>
            </a:r>
          </a:p>
          <a:p>
            <a:pPr marL="0" indent="0" algn="just" rtl="0">
              <a:lnSpc>
                <a:spcPct val="107000"/>
              </a:lnSpc>
              <a:spcAft>
                <a:spcPts val="600"/>
              </a:spcAft>
              <a:buFont typeface="Arial" panose="020B0604020202020204" pitchFamily="34" charset="0"/>
              <a:buNone/>
            </a:pPr>
            <a:r>
              <a:rPr lang="mt" sz="1200" b="1" i="0" u="sng" baseline="0">
                <a:latin typeface="+mj-lt"/>
                <a:ea typeface="Calibri" panose="020F0502020204030204" pitchFamily="34" charset="0"/>
                <a:cs typeface="Times New Roman" panose="02020603050405020304" pitchFamily="18" charset="0"/>
              </a:rPr>
              <a:t>Uffiċjali Eletti</a:t>
            </a:r>
            <a:endParaRPr lang="mt" sz="1200" b="1" u="sng">
              <a:latin typeface="+mj-lt"/>
              <a:ea typeface="Calibri" panose="020F0502020204030204" pitchFamily="34" charset="0"/>
              <a:cs typeface="Times New Roman" panose="02020603050405020304" pitchFamily="18" charset="0"/>
            </a:endParaRPr>
          </a:p>
          <a:p>
            <a:pPr marL="0" indent="0" algn="just" rtl="0">
              <a:lnSpc>
                <a:spcPct val="107000"/>
              </a:lnSpc>
              <a:spcBef>
                <a:spcPts val="600"/>
              </a:spcBef>
              <a:spcAft>
                <a:spcPts val="800"/>
              </a:spcAft>
              <a:buFont typeface="Arial" panose="020B0604020202020204" pitchFamily="34" charset="0"/>
              <a:buNone/>
            </a:pPr>
            <a:r>
              <a:rPr lang="mt" sz="1200" b="1" i="0" u="none" baseline="0">
                <a:latin typeface="+mj-lt"/>
                <a:ea typeface="Calibri" panose="020F0502020204030204" pitchFamily="34" charset="0"/>
                <a:cs typeface="Times New Roman" panose="02020603050405020304" pitchFamily="18" charset="0"/>
              </a:rPr>
              <a:t>Li ningħaqdu mal-Missjoni tal-Bliet tal-UE hija l-opportunità biex il-belt tagħna tkun fuq quddiem fl-azzjoni klimatika fl-Ewropa. Aħna parti minn moviment trasformattiv ambizzjuż ta’ bliet, li qed juri t-triq ’il quddiem lejn futur inklużiv, għani, reżiljenti għall-klima u sostenibbli. Dan se jgħin biex il-belt tagħna timxi lejn in-newtralità klimatika b’mod integrat u inklużiv, billi jqarribna mill-ġdid lejn iċ-ċittadini u jinvolvi s-settur privat. Li nkunu parti mill-Missjoni se jwassal għal aktar opportunitajiet ta’ finanzjament u investiment, li jippermetti tranżizzjoni ġusta li se tibbenefika kemm il-klima kif ukoll il-koeżjoni soċjali. </a:t>
            </a:r>
          </a:p>
          <a:p>
            <a:pPr marL="0" indent="0" algn="just" rtl="0">
              <a:lnSpc>
                <a:spcPct val="107000"/>
              </a:lnSpc>
              <a:spcAft>
                <a:spcPts val="600"/>
              </a:spcAft>
              <a:buFont typeface="Arial" panose="020B0604020202020204" pitchFamily="34" charset="0"/>
              <a:buNone/>
            </a:pPr>
            <a:r>
              <a:rPr lang="mt" sz="1200" b="1" i="0" u="sng" baseline="0">
                <a:latin typeface="+mj-lt"/>
                <a:ea typeface="Calibri" panose="020F0502020204030204" pitchFamily="34" charset="0"/>
                <a:cs typeface="Times New Roman" panose="02020603050405020304" pitchFamily="18" charset="0"/>
              </a:rPr>
              <a:t>Kapijiet tad-Dipartimenti</a:t>
            </a:r>
            <a:endParaRPr lang="mt" sz="1200" b="1" u="sng">
              <a:latin typeface="+mj-lt"/>
              <a:ea typeface="Calibri" panose="020F0502020204030204" pitchFamily="34" charset="0"/>
              <a:cs typeface="Times New Roman" panose="02020603050405020304" pitchFamily="18" charset="0"/>
            </a:endParaRPr>
          </a:p>
          <a:p>
            <a:pPr marL="0" indent="0" algn="just" rtl="0">
              <a:lnSpc>
                <a:spcPct val="107000"/>
              </a:lnSpc>
              <a:spcBef>
                <a:spcPts val="600"/>
              </a:spcBef>
              <a:spcAft>
                <a:spcPts val="800"/>
              </a:spcAft>
              <a:buFont typeface="Arial" panose="020B0604020202020204" pitchFamily="34" charset="0"/>
              <a:buNone/>
            </a:pPr>
            <a:r>
              <a:rPr lang="mt" sz="1200" b="1" i="0" u="none" baseline="0">
                <a:latin typeface="+mj-lt"/>
                <a:ea typeface="Calibri" panose="020F0502020204030204" pitchFamily="34" charset="0"/>
                <a:cs typeface="Times New Roman" panose="02020603050405020304" pitchFamily="18" charset="0"/>
              </a:rPr>
              <a:t>Li ningħaqdu mal-Missjoni tal-Bliet tal-UE hija l-opportunità biex il-belt tagħna tkun fuq quddiem fl-azzjoni klimatika fl-Ewropa. Bl-appoġġ ta’ NetZeroCities, aħna se niksbu aċċess għal għarfien espert u għodod li se jgħinuna nindirizzaw l-azzjoni klimatika b’mod sistemiku. Dan se jgħinna neliminaw is-separazzjonijiet u naħdmu f’tims biex naċċelleraw it-tranżizzjoni tagħna lejn in-newtralità klimatika. Hija l-opportunità wkoll biex nitgħallmu minn bliet oħrajn, naqsmu għarfien u naġixxu aktar malajr flimkien.</a:t>
            </a:r>
          </a:p>
        </p:txBody>
      </p:sp>
      <p:sp>
        <p:nvSpPr>
          <p:cNvPr id="6" name="ZoneTexte 5">
            <a:extLst>
              <a:ext uri="{FF2B5EF4-FFF2-40B4-BE49-F238E27FC236}">
                <a16:creationId xmlns:a16="http://schemas.microsoft.com/office/drawing/2014/main" id="{D4BBBBED-DA40-14C9-116C-00AC9CC5EB13}"/>
              </a:ext>
            </a:extLst>
          </p:cNvPr>
          <p:cNvSpPr txBox="1"/>
          <p:nvPr/>
        </p:nvSpPr>
        <p:spPr>
          <a:xfrm>
            <a:off x="4781547" y="1336644"/>
            <a:ext cx="632502" cy="1323439"/>
          </a:xfrm>
          <a:prstGeom prst="rect">
            <a:avLst/>
          </a:prstGeom>
          <a:noFill/>
        </p:spPr>
        <p:txBody>
          <a:bodyPr wrap="square" rtlCol="0">
            <a:spAutoFit/>
          </a:bodyPr>
          <a:lstStyle/>
          <a:p>
            <a:pPr algn="l" rtl="0"/>
            <a:r>
              <a:rPr lang="mt" sz="8000" b="0" i="0" u="none" baseline="0">
                <a:solidFill>
                  <a:schemeClr val="bg1"/>
                </a:solidFill>
              </a:rPr>
              <a:t>"</a:t>
            </a:r>
          </a:p>
        </p:txBody>
      </p:sp>
      <p:sp>
        <p:nvSpPr>
          <p:cNvPr id="8" name="Espace réservé du contenu 2">
            <a:extLst>
              <a:ext uri="{FF2B5EF4-FFF2-40B4-BE49-F238E27FC236}">
                <a16:creationId xmlns:a16="http://schemas.microsoft.com/office/drawing/2014/main" id="{C8BDB3A0-A44C-FA08-1C0A-F226C0B296B5}"/>
              </a:ext>
            </a:extLst>
          </p:cNvPr>
          <p:cNvSpPr txBox="1">
            <a:spLocks/>
          </p:cNvSpPr>
          <p:nvPr/>
        </p:nvSpPr>
        <p:spPr>
          <a:xfrm>
            <a:off x="790502" y="4170589"/>
            <a:ext cx="3866842" cy="1906629"/>
          </a:xfrm>
          <a:prstGeom prst="rect">
            <a:avLst/>
          </a:prstGeom>
        </p:spPr>
        <p:txBody>
          <a:bodyPr numCol="1" spcCol="540000"/>
          <a:lstStyle>
            <a:lvl1pPr marL="251986" indent="-251986" algn="l" defTabSz="1007943" rtl="0" eaLnBrk="1" latinLnBrk="0" hangingPunct="1">
              <a:lnSpc>
                <a:spcPct val="90000"/>
              </a:lnSpc>
              <a:spcBef>
                <a:spcPts val="1102"/>
              </a:spcBef>
              <a:buFont typeface="Arial" panose="020B0604020202020204" pitchFamily="34" charset="0"/>
              <a:buChar char="•"/>
              <a:defRPr sz="2000" kern="1200">
                <a:solidFill>
                  <a:schemeClr val="tx2"/>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1800" kern="1200">
                <a:solidFill>
                  <a:schemeClr val="tx2"/>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1600" kern="1200">
                <a:solidFill>
                  <a:schemeClr val="tx2"/>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400" kern="1200">
                <a:solidFill>
                  <a:schemeClr val="tx2"/>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200" kern="1200">
                <a:solidFill>
                  <a:schemeClr val="tx2"/>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a:lstStyle>
          <a:p>
            <a:pPr marL="0" indent="0" algn="just" rtl="0">
              <a:lnSpc>
                <a:spcPct val="107000"/>
              </a:lnSpc>
              <a:spcAft>
                <a:spcPts val="800"/>
              </a:spcAft>
              <a:buFont typeface="Arial" panose="020B0604020202020204" pitchFamily="34" charset="0"/>
              <a:buNone/>
            </a:pPr>
            <a:r>
              <a:rPr lang="mt" sz="1400" b="1" i="0" u="sng" baseline="0" dirty="0">
                <a:latin typeface="+mj-lt"/>
                <a:ea typeface="Calibri" panose="020F0502020204030204" pitchFamily="34" charset="0"/>
                <a:cs typeface="Times New Roman" panose="02020603050405020304" pitchFamily="18" charset="0"/>
              </a:rPr>
              <a:t>Settur Privat</a:t>
            </a:r>
            <a:endParaRPr lang="mt" sz="1400" b="1" u="sng" dirty="0">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Font typeface="Arial" panose="020B0604020202020204" pitchFamily="34" charset="0"/>
              <a:buNone/>
            </a:pPr>
            <a:r>
              <a:rPr lang="mt" sz="1200" b="1" i="0" u="none" baseline="0" dirty="0">
                <a:latin typeface="+mj-lt"/>
                <a:ea typeface="Calibri" panose="020F0502020204030204" pitchFamily="34" charset="0"/>
                <a:cs typeface="Times New Roman" panose="02020603050405020304" pitchFamily="18" charset="0"/>
              </a:rPr>
              <a:t>Li ningħaqdu mal-Missjoni tal-Bliet tal-UE hija opportunità biex il-belt tagħna tkun fuq quddiem fl-azzjoni klimatika. Kun fuq quddiem: inti għandek is-setgħa li tikkontribwixxi għall-bini tal-futur tal-bliet u għall-ftuħ ta’ opportunitajiet ġodda tan-negozju. Sabiex niksbu n-newtralità klimatika sal-2030, għandna bżonn nallinjaw l-għanijiet u l-isforzi tagħna, u naħdmu flimkien.</a:t>
            </a:r>
          </a:p>
        </p:txBody>
      </p:sp>
      <p:sp>
        <p:nvSpPr>
          <p:cNvPr id="9" name="ZoneTexte 8">
            <a:extLst>
              <a:ext uri="{FF2B5EF4-FFF2-40B4-BE49-F238E27FC236}">
                <a16:creationId xmlns:a16="http://schemas.microsoft.com/office/drawing/2014/main" id="{1C42EB9A-FB4C-F661-B011-2D75940B1AC2}"/>
              </a:ext>
            </a:extLst>
          </p:cNvPr>
          <p:cNvSpPr txBox="1"/>
          <p:nvPr/>
        </p:nvSpPr>
        <p:spPr>
          <a:xfrm>
            <a:off x="333342" y="3925609"/>
            <a:ext cx="564777" cy="1323439"/>
          </a:xfrm>
          <a:prstGeom prst="rect">
            <a:avLst/>
          </a:prstGeom>
          <a:noFill/>
        </p:spPr>
        <p:txBody>
          <a:bodyPr wrap="square" rtlCol="0">
            <a:spAutoFit/>
          </a:bodyPr>
          <a:lstStyle/>
          <a:p>
            <a:pPr algn="l" rtl="0"/>
            <a:r>
              <a:rPr lang="mt" sz="8000" b="0" i="0" u="none" baseline="0">
                <a:solidFill>
                  <a:schemeClr val="bg1"/>
                </a:solidFill>
              </a:rPr>
              <a:t>"</a:t>
            </a:r>
          </a:p>
        </p:txBody>
      </p:sp>
      <p:sp>
        <p:nvSpPr>
          <p:cNvPr id="2" name="TextBox 1">
            <a:extLst>
              <a:ext uri="{FF2B5EF4-FFF2-40B4-BE49-F238E27FC236}">
                <a16:creationId xmlns:a16="http://schemas.microsoft.com/office/drawing/2014/main" id="{AE306DF4-C9B3-6D3E-54DE-A909F5DDFF6F}"/>
              </a:ext>
            </a:extLst>
          </p:cNvPr>
          <p:cNvSpPr txBox="1"/>
          <p:nvPr/>
        </p:nvSpPr>
        <p:spPr>
          <a:xfrm>
            <a:off x="1158269" y="7091464"/>
            <a:ext cx="7761995" cy="254237"/>
          </a:xfrm>
          <a:prstGeom prst="rect">
            <a:avLst/>
          </a:prstGeom>
          <a:solidFill>
            <a:schemeClr val="bg1"/>
          </a:solid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mt" sz="1052" b="0" i="0" u="none" strike="noStrike" kern="1200" cap="none" spc="0" normalizeH="0" baseline="0">
                <a:ln>
                  <a:noFill/>
                </a:ln>
                <a:solidFill>
                  <a:prstClr val="black"/>
                </a:solidFill>
                <a:effectLst/>
                <a:uLnTx/>
                <a:uFillTx/>
                <a:latin typeface="Arial" panose="020B0604020202020204"/>
                <a:ea typeface="+mn-ea"/>
                <a:cs typeface="+mn-cs"/>
              </a:rPr>
              <a:t>NetZeroCities irċeviet finanzjament mill-Programm ta’ Riċerka u Innovazzjoni H2020 taħt il-ftehim ta’ għotja nru°101036519.</a:t>
            </a:r>
            <a:endParaRPr kumimoji="0" lang="mt" sz="1052" b="0" i="0" u="none" strike="noStrike" kern="1200" cap="none" spc="0" normalizeH="0" baseline="0" noProof="0" dirty="0">
              <a:ln>
                <a:noFill/>
              </a:ln>
              <a:solidFill>
                <a:prstClr val="black"/>
              </a:solidFill>
              <a:effectLst/>
              <a:uLnTx/>
              <a:uFillTx/>
              <a:latin typeface="Arial" panose="020B0604020202020204"/>
              <a:ea typeface="+mn-ea"/>
              <a:cs typeface="+mn-cs"/>
            </a:endParaRPr>
          </a:p>
        </p:txBody>
      </p:sp>
    </p:spTree>
    <p:extLst>
      <p:ext uri="{BB962C8B-B14F-4D97-AF65-F5344CB8AC3E}">
        <p14:creationId xmlns:p14="http://schemas.microsoft.com/office/powerpoint/2010/main" val="1655538440"/>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5CEEEBC-1E71-99DA-809A-C16A4025C890}"/>
              </a:ext>
            </a:extLst>
          </p:cNvPr>
          <p:cNvSpPr>
            <a:spLocks noGrp="1"/>
          </p:cNvSpPr>
          <p:nvPr>
            <p:ph type="ctrTitle"/>
          </p:nvPr>
        </p:nvSpPr>
        <p:spPr>
          <a:xfrm>
            <a:off x="599935" y="3033937"/>
            <a:ext cx="7729005" cy="636161"/>
          </a:xfrm>
        </p:spPr>
        <p:txBody>
          <a:bodyPr/>
          <a:lstStyle/>
          <a:p>
            <a:r>
              <a:rPr lang="en-GB"/>
              <a:t>NL/Dutch translation</a:t>
            </a:r>
          </a:p>
        </p:txBody>
      </p:sp>
    </p:spTree>
    <p:extLst>
      <p:ext uri="{BB962C8B-B14F-4D97-AF65-F5344CB8AC3E}">
        <p14:creationId xmlns:p14="http://schemas.microsoft.com/office/powerpoint/2010/main" val="3965220682"/>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re 6">
            <a:extLst>
              <a:ext uri="{FF2B5EF4-FFF2-40B4-BE49-F238E27FC236}">
                <a16:creationId xmlns:a16="http://schemas.microsoft.com/office/drawing/2014/main" id="{243D4A79-A79C-1F8F-E24D-DA565717CFDE}"/>
              </a:ext>
            </a:extLst>
          </p:cNvPr>
          <p:cNvSpPr>
            <a:spLocks noGrp="1"/>
          </p:cNvSpPr>
          <p:nvPr>
            <p:ph type="ctrTitle"/>
          </p:nvPr>
        </p:nvSpPr>
        <p:spPr>
          <a:xfrm>
            <a:off x="593492" y="142848"/>
            <a:ext cx="9111713" cy="664842"/>
          </a:xfrm>
        </p:spPr>
        <p:txBody>
          <a:bodyPr/>
          <a:lstStyle/>
          <a:p>
            <a:pPr algn="l" rtl="0"/>
            <a:r>
              <a:rPr lang="nl" sz="3200" b="1" i="0" u="none" baseline="0">
                <a:solidFill>
                  <a:srgbClr val="0D5364"/>
                </a:solidFill>
              </a:rPr>
              <a:t>De elevator </a:t>
            </a:r>
            <a:r>
              <a:rPr lang="nl" sz="3200" b="1" i="0" u="none" baseline="0"/>
              <a:t>pitch</a:t>
            </a:r>
          </a:p>
        </p:txBody>
      </p:sp>
      <p:sp>
        <p:nvSpPr>
          <p:cNvPr id="3" name="Espace réservé du contenu 2">
            <a:extLst>
              <a:ext uri="{FF2B5EF4-FFF2-40B4-BE49-F238E27FC236}">
                <a16:creationId xmlns:a16="http://schemas.microsoft.com/office/drawing/2014/main" id="{03D19ECB-687C-66CD-5642-18F0E5FB2B55}"/>
              </a:ext>
            </a:extLst>
          </p:cNvPr>
          <p:cNvSpPr>
            <a:spLocks noGrp="1"/>
          </p:cNvSpPr>
          <p:nvPr>
            <p:ph idx="1"/>
          </p:nvPr>
        </p:nvSpPr>
        <p:spPr>
          <a:xfrm>
            <a:off x="1158269" y="926369"/>
            <a:ext cx="6516854" cy="4829155"/>
          </a:xfrm>
        </p:spPr>
        <p:txBody>
          <a:bodyPr numCol="1" spcCol="540000"/>
          <a:lstStyle/>
          <a:p>
            <a:pPr marL="0" indent="0" algn="just" rtl="0">
              <a:lnSpc>
                <a:spcPct val="107000"/>
              </a:lnSpc>
              <a:spcAft>
                <a:spcPts val="800"/>
              </a:spcAft>
              <a:buNone/>
            </a:pPr>
            <a:r>
              <a:rPr lang="nl" sz="1200" b="1" i="0" u="none" baseline="0" dirty="0">
                <a:effectLst/>
                <a:latin typeface="+mj-lt"/>
                <a:ea typeface="Calibri" panose="020F0502020204030204" pitchFamily="34" charset="0"/>
                <a:cs typeface="Times New Roman" panose="02020603050405020304" pitchFamily="18" charset="0"/>
              </a:rPr>
              <a:t>Klimaatverandering heeft effecten op ons allemaal en verandering is onvermijdelijk. Passief blijven en omgaan met de gevolgen is geen optie. </a:t>
            </a:r>
            <a:r>
              <a:rPr lang="nl" sz="1200" b="1" i="0" u="none" baseline="0" dirty="0">
                <a:latin typeface="+mj-lt"/>
                <a:ea typeface="Calibri" panose="020F0502020204030204" pitchFamily="34" charset="0"/>
                <a:cs typeface="Times New Roman" panose="02020603050405020304" pitchFamily="18" charset="0"/>
              </a:rPr>
              <a:t>W</a:t>
            </a:r>
            <a:r>
              <a:rPr lang="nl" sz="1200" b="1" i="0" u="none" baseline="0" dirty="0">
                <a:effectLst/>
                <a:latin typeface="+mj-lt"/>
                <a:ea typeface="Calibri" panose="020F0502020204030204" pitchFamily="34" charset="0"/>
                <a:cs typeface="Times New Roman" panose="02020603050405020304" pitchFamily="18" charset="0"/>
              </a:rPr>
              <a:t>e kunnen het soort verandering stimuleren om ons te redden en een veilige en welvarende toekomst te creëren voor iedereen.</a:t>
            </a:r>
            <a:endParaRPr lang="nl" sz="1200" b="1" dirty="0">
              <a:effectLst/>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r>
              <a:rPr lang="nl" sz="1200" b="1" i="0" u="none" baseline="0" dirty="0">
                <a:effectLst/>
                <a:latin typeface="+mj-lt"/>
                <a:ea typeface="Calibri" panose="020F0502020204030204" pitchFamily="34" charset="0"/>
                <a:cs typeface="Times New Roman" panose="02020603050405020304" pitchFamily="18" charset="0"/>
              </a:rPr>
              <a:t>We weten dat technische innovaties niet voldoende zullen zijn. We moeten de manier waarop we leven en werken transformeren.  Alleen een collectieve inspanning zal de opdracht aankunnen. We zullen slagen door het allemaal samen te doen, in voorheen ongekende samenwerkingsverbanden en collectieve inspanningen rond de kernuitdagingen die op tafel liggen.</a:t>
            </a:r>
            <a:endParaRPr lang="nl" sz="1200" b="1" dirty="0">
              <a:effectLst/>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r>
              <a:rPr lang="nl" sz="1200" b="1" i="0" u="none" baseline="0" dirty="0">
                <a:effectLst/>
                <a:latin typeface="+mj-lt"/>
                <a:ea typeface="Calibri" panose="020F0502020204030204" pitchFamily="34" charset="0"/>
                <a:cs typeface="Times New Roman" panose="02020603050405020304" pitchFamily="18" charset="0"/>
              </a:rPr>
              <a:t>Door ons aan te sluiten bij de EU-stedenmissie, werken we samen met andere ambitieuze Europese steden om de eerste 100 steden te worden die tegen 2030 klimaatneutraal zijn. Met de steun van het missieplatform beheerd door NetZeroCities, zullen we deze hervorming versnellen door nieuwe manieren te testen van werken en van financiering van onze collectieve actie, waarbij we samen met experts en collega's de lastige vraagstukken aanpakken. </a:t>
            </a:r>
            <a:endParaRPr lang="nl" sz="1200" b="1" dirty="0">
              <a:effectLst/>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r>
              <a:rPr lang="nl" sz="1200" b="1" i="0" u="none" baseline="0" dirty="0">
                <a:effectLst/>
                <a:latin typeface="+mj-lt"/>
                <a:ea typeface="Calibri" panose="020F0502020204030204" pitchFamily="34" charset="0"/>
                <a:cs typeface="Times New Roman" panose="02020603050405020304" pitchFamily="18" charset="0"/>
              </a:rPr>
              <a:t>We zullen een sterk sectoroverschrijdend team mobiliseren om deze verandering te leiden en waar te maken, waarbij we onze rol herbezien en de manier waarop we omgaan met financiering, aankoop en samenwerking radicaal hervormen. </a:t>
            </a:r>
          </a:p>
          <a:p>
            <a:pPr marL="0" indent="0" algn="just" rtl="0">
              <a:lnSpc>
                <a:spcPct val="107000"/>
              </a:lnSpc>
              <a:spcAft>
                <a:spcPts val="800"/>
              </a:spcAft>
              <a:buNone/>
            </a:pPr>
            <a:r>
              <a:rPr lang="nl" sz="1200" b="1" i="0" u="none" baseline="0" dirty="0">
                <a:latin typeface="+mj-lt"/>
                <a:ea typeface="Calibri" panose="020F0502020204030204" pitchFamily="34" charset="0"/>
                <a:cs typeface="Times New Roman" panose="02020603050405020304" pitchFamily="18" charset="0"/>
              </a:rPr>
              <a:t>Deze collectieve onderneming zal ons helpen bouwen aan een betere toekomst voor iedereen in onze stad. Naast de baten voor het klimaat zal het ook onze manier van leven en werken positief veranderen door transport, gebouwen, energiesystemen, onze gezondheid en meer te verbeteren.</a:t>
            </a:r>
            <a:r>
              <a:rPr lang="nl" sz="1200" b="1" i="0" u="none" baseline="0" dirty="0">
                <a:effectLst/>
                <a:latin typeface="+mj-lt"/>
                <a:ea typeface="Calibri" panose="020F0502020204030204" pitchFamily="34" charset="0"/>
                <a:cs typeface="Times New Roman" panose="02020603050405020304" pitchFamily="18" charset="0"/>
              </a:rPr>
              <a:t> Om dit te bereiken, zullen we op lange termijn samenwerken met bedrijven, burgers en lokale actoren, waardoor het aantal actoren die samen met ons deze uitdaging aangaan wordt vermenigvuldigd.</a:t>
            </a:r>
          </a:p>
          <a:p>
            <a:pPr marL="0" indent="0" algn="just" rtl="0">
              <a:lnSpc>
                <a:spcPct val="107000"/>
              </a:lnSpc>
              <a:spcAft>
                <a:spcPts val="800"/>
              </a:spcAft>
              <a:buNone/>
            </a:pPr>
            <a:endParaRPr lang="nl" sz="1200" b="1" dirty="0">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endParaRPr lang="nl" sz="1200" b="1" dirty="0">
              <a:latin typeface="+mj-lt"/>
              <a:ea typeface="Calibri" panose="020F0502020204030204" pitchFamily="34" charset="0"/>
              <a:cs typeface="Times New Roman" panose="02020603050405020304" pitchFamily="18" charset="0"/>
            </a:endParaRPr>
          </a:p>
        </p:txBody>
      </p:sp>
      <p:pic>
        <p:nvPicPr>
          <p:cNvPr id="10" name="Image 9">
            <a:extLst>
              <a:ext uri="{FF2B5EF4-FFF2-40B4-BE49-F238E27FC236}">
                <a16:creationId xmlns:a16="http://schemas.microsoft.com/office/drawing/2014/main" id="{DF907714-F33B-E7E5-92DE-ADAFDF3CF4C6}"/>
              </a:ext>
            </a:extLst>
          </p:cNvPr>
          <p:cNvPicPr>
            <a:picLocks noChangeAspect="1"/>
          </p:cNvPicPr>
          <p:nvPr/>
        </p:nvPicPr>
        <p:blipFill rotWithShape="1">
          <a:blip r:embed="rId2">
            <a:extLst>
              <a:ext uri="{28A0092B-C50C-407E-A947-70E740481C1C}">
                <a14:useLocalDpi xmlns:a14="http://schemas.microsoft.com/office/drawing/2010/main" val="0"/>
              </a:ext>
            </a:extLst>
          </a:blip>
          <a:srcRect b="15025"/>
          <a:stretch/>
        </p:blipFill>
        <p:spPr>
          <a:xfrm>
            <a:off x="7828288" y="4023834"/>
            <a:ext cx="3410513" cy="2898075"/>
          </a:xfrm>
          <a:prstGeom prst="rect">
            <a:avLst/>
          </a:prstGeom>
        </p:spPr>
      </p:pic>
      <p:sp>
        <p:nvSpPr>
          <p:cNvPr id="11" name="ZoneTexte 10">
            <a:extLst>
              <a:ext uri="{FF2B5EF4-FFF2-40B4-BE49-F238E27FC236}">
                <a16:creationId xmlns:a16="http://schemas.microsoft.com/office/drawing/2014/main" id="{2F8F1830-1156-559F-854A-01D629622690}"/>
              </a:ext>
            </a:extLst>
          </p:cNvPr>
          <p:cNvSpPr txBox="1"/>
          <p:nvPr/>
        </p:nvSpPr>
        <p:spPr>
          <a:xfrm>
            <a:off x="593492" y="597996"/>
            <a:ext cx="587473" cy="1631216"/>
          </a:xfrm>
          <a:prstGeom prst="rect">
            <a:avLst/>
          </a:prstGeom>
          <a:noFill/>
        </p:spPr>
        <p:txBody>
          <a:bodyPr wrap="square" rtlCol="0">
            <a:spAutoFit/>
          </a:bodyPr>
          <a:lstStyle/>
          <a:p>
            <a:pPr algn="l" rtl="0"/>
            <a:r>
              <a:rPr lang="nl" sz="10000" b="0" i="0" u="none" baseline="0">
                <a:solidFill>
                  <a:schemeClr val="bg1"/>
                </a:solidFill>
              </a:rPr>
              <a:t>"</a:t>
            </a:r>
          </a:p>
        </p:txBody>
      </p:sp>
      <p:sp>
        <p:nvSpPr>
          <p:cNvPr id="2" name="TextBox 1">
            <a:extLst>
              <a:ext uri="{FF2B5EF4-FFF2-40B4-BE49-F238E27FC236}">
                <a16:creationId xmlns:a16="http://schemas.microsoft.com/office/drawing/2014/main" id="{BD174913-544A-72B0-7827-D056AB12B2B6}"/>
              </a:ext>
            </a:extLst>
          </p:cNvPr>
          <p:cNvSpPr txBox="1"/>
          <p:nvPr/>
        </p:nvSpPr>
        <p:spPr>
          <a:xfrm>
            <a:off x="1158269" y="7091464"/>
            <a:ext cx="7761995" cy="254237"/>
          </a:xfrm>
          <a:prstGeom prst="rect">
            <a:avLst/>
          </a:prstGeom>
          <a:solidFill>
            <a:schemeClr val="bg1"/>
          </a:solid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nl" sz="1052" b="0" i="0" u="none" strike="noStrike" kern="1200" cap="none" spc="0" normalizeH="0" baseline="0">
                <a:ln>
                  <a:noFill/>
                </a:ln>
                <a:solidFill>
                  <a:prstClr val="black"/>
                </a:solidFill>
                <a:effectLst/>
                <a:uLnTx/>
                <a:uFillTx/>
                <a:latin typeface="Arial" panose="020B0604020202020204"/>
                <a:ea typeface="+mn-ea"/>
                <a:cs typeface="+mn-cs"/>
              </a:rPr>
              <a:t>NetZeroCities heeft financiering ontvangen van het H2020 onderzoeks- en innovatieprogramma onder subsidieovereenkomst nr. 101036519.</a:t>
            </a:r>
            <a:endParaRPr kumimoji="0" lang="nl" sz="1052" b="0" i="0" u="none" strike="noStrike" kern="1200" cap="none" spc="0" normalizeH="0" baseline="0" noProof="0" dirty="0">
              <a:ln>
                <a:noFill/>
              </a:ln>
              <a:solidFill>
                <a:prstClr val="black"/>
              </a:solidFill>
              <a:effectLst/>
              <a:uLnTx/>
              <a:uFillTx/>
              <a:latin typeface="Arial" panose="020B0604020202020204"/>
              <a:ea typeface="+mn-ea"/>
              <a:cs typeface="+mn-cs"/>
            </a:endParaRPr>
          </a:p>
        </p:txBody>
      </p:sp>
    </p:spTree>
    <p:extLst>
      <p:ext uri="{BB962C8B-B14F-4D97-AF65-F5344CB8AC3E}">
        <p14:creationId xmlns:p14="http://schemas.microsoft.com/office/powerpoint/2010/main" val="2895641373"/>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re 6">
            <a:extLst>
              <a:ext uri="{FF2B5EF4-FFF2-40B4-BE49-F238E27FC236}">
                <a16:creationId xmlns:a16="http://schemas.microsoft.com/office/drawing/2014/main" id="{243D4A79-A79C-1F8F-E24D-DA565717CFDE}"/>
              </a:ext>
            </a:extLst>
          </p:cNvPr>
          <p:cNvSpPr>
            <a:spLocks noGrp="1"/>
          </p:cNvSpPr>
          <p:nvPr>
            <p:ph type="ctrTitle"/>
          </p:nvPr>
        </p:nvSpPr>
        <p:spPr>
          <a:xfrm>
            <a:off x="333342" y="226635"/>
            <a:ext cx="9111713" cy="664842"/>
          </a:xfrm>
        </p:spPr>
        <p:txBody>
          <a:bodyPr/>
          <a:lstStyle/>
          <a:p>
            <a:pPr algn="l" rtl="0"/>
            <a:r>
              <a:rPr lang="nl" sz="3200" b="1" i="0" u="none" baseline="0"/>
              <a:t>De elevator pitch</a:t>
            </a:r>
          </a:p>
        </p:txBody>
      </p:sp>
      <p:sp>
        <p:nvSpPr>
          <p:cNvPr id="3" name="Espace réservé du contenu 2">
            <a:extLst>
              <a:ext uri="{FF2B5EF4-FFF2-40B4-BE49-F238E27FC236}">
                <a16:creationId xmlns:a16="http://schemas.microsoft.com/office/drawing/2014/main" id="{03D19ECB-687C-66CD-5642-18F0E5FB2B55}"/>
              </a:ext>
            </a:extLst>
          </p:cNvPr>
          <p:cNvSpPr>
            <a:spLocks noGrp="1"/>
          </p:cNvSpPr>
          <p:nvPr>
            <p:ph idx="1"/>
          </p:nvPr>
        </p:nvSpPr>
        <p:spPr>
          <a:xfrm>
            <a:off x="790502" y="1458492"/>
            <a:ext cx="3866842" cy="2127098"/>
          </a:xfrm>
        </p:spPr>
        <p:txBody>
          <a:bodyPr numCol="1" spcCol="540000"/>
          <a:lstStyle/>
          <a:p>
            <a:pPr marL="0" indent="0" algn="just" rtl="0">
              <a:lnSpc>
                <a:spcPct val="107000"/>
              </a:lnSpc>
              <a:spcAft>
                <a:spcPts val="800"/>
              </a:spcAft>
              <a:buNone/>
            </a:pPr>
            <a:r>
              <a:rPr lang="nl" sz="1400" b="1" i="0" u="sng" baseline="0" dirty="0">
                <a:effectLst/>
                <a:latin typeface="+mj-lt"/>
                <a:ea typeface="Calibri" panose="020F0502020204030204" pitchFamily="34" charset="0"/>
                <a:cs typeface="Times New Roman" panose="02020603050405020304" pitchFamily="18" charset="0"/>
              </a:rPr>
              <a:t>Burgers</a:t>
            </a:r>
          </a:p>
          <a:p>
            <a:pPr marL="0" indent="0" algn="just" rtl="0">
              <a:lnSpc>
                <a:spcPct val="107000"/>
              </a:lnSpc>
              <a:spcAft>
                <a:spcPts val="800"/>
              </a:spcAft>
              <a:buNone/>
            </a:pPr>
            <a:r>
              <a:rPr lang="nl" sz="1200" b="1" i="0" u="none" baseline="0" dirty="0">
                <a:latin typeface="+mj-lt"/>
                <a:ea typeface="Calibri" panose="020F0502020204030204" pitchFamily="34" charset="0"/>
                <a:cs typeface="Times New Roman" panose="02020603050405020304" pitchFamily="18" charset="0"/>
              </a:rPr>
              <a:t>Deelnemen aan de EU-stedenmissie is een kans voor onze stad om voorop te lopen op het gebied van klimaatactie. We zullen op een inclusieve manier overstappen naar klimaatneutraliteit en niemand achterlaten. We zijn aan het werk om een betere stad te bouwen en het dagelijkse leven voor iedereen te verbeteren op het gebied van vervoer, energie, gezondheid en meer. U bent nodig om deze transitie tot een succes te maken! Burgers zullen worden geraadpleegd om hun behoeften en ideeën bij elke stap te integreren.</a:t>
            </a:r>
            <a:endParaRPr lang="nl" sz="1200" b="1" dirty="0">
              <a:effectLst/>
              <a:latin typeface="+mj-lt"/>
              <a:ea typeface="Calibri" panose="020F0502020204030204" pitchFamily="34" charset="0"/>
              <a:cs typeface="Times New Roman" panose="02020603050405020304" pitchFamily="18" charset="0"/>
            </a:endParaRPr>
          </a:p>
        </p:txBody>
      </p:sp>
      <p:sp>
        <p:nvSpPr>
          <p:cNvPr id="11" name="ZoneTexte 10">
            <a:extLst>
              <a:ext uri="{FF2B5EF4-FFF2-40B4-BE49-F238E27FC236}">
                <a16:creationId xmlns:a16="http://schemas.microsoft.com/office/drawing/2014/main" id="{2F8F1830-1156-559F-854A-01D629622690}"/>
              </a:ext>
            </a:extLst>
          </p:cNvPr>
          <p:cNvSpPr txBox="1"/>
          <p:nvPr/>
        </p:nvSpPr>
        <p:spPr>
          <a:xfrm>
            <a:off x="317572" y="1187012"/>
            <a:ext cx="564777" cy="1323439"/>
          </a:xfrm>
          <a:prstGeom prst="rect">
            <a:avLst/>
          </a:prstGeom>
          <a:noFill/>
        </p:spPr>
        <p:txBody>
          <a:bodyPr wrap="square" rtlCol="0">
            <a:spAutoFit/>
          </a:bodyPr>
          <a:lstStyle/>
          <a:p>
            <a:pPr algn="l" rtl="0"/>
            <a:r>
              <a:rPr lang="nl" sz="8000" b="0" i="0" u="none" baseline="0">
                <a:solidFill>
                  <a:schemeClr val="bg1"/>
                </a:solidFill>
              </a:rPr>
              <a:t>"</a:t>
            </a:r>
          </a:p>
        </p:txBody>
      </p:sp>
      <p:sp>
        <p:nvSpPr>
          <p:cNvPr id="4" name="Espace réservé du texte 10">
            <a:extLst>
              <a:ext uri="{FF2B5EF4-FFF2-40B4-BE49-F238E27FC236}">
                <a16:creationId xmlns:a16="http://schemas.microsoft.com/office/drawing/2014/main" id="{67F2D915-7D6D-CFB7-5D20-3CDB6BB445E1}"/>
              </a:ext>
            </a:extLst>
          </p:cNvPr>
          <p:cNvSpPr txBox="1">
            <a:spLocks/>
          </p:cNvSpPr>
          <p:nvPr/>
        </p:nvSpPr>
        <p:spPr>
          <a:xfrm>
            <a:off x="333342" y="907144"/>
            <a:ext cx="7458513" cy="423665"/>
          </a:xfrm>
          <a:prstGeom prst="rect">
            <a:avLst/>
          </a:prstGeom>
        </p:spPr>
        <p:txBody>
          <a:bodyPr/>
          <a:lstStyle>
            <a:lvl1pPr marL="251986" indent="-251986" algn="l" defTabSz="1007943" rtl="0" eaLnBrk="1" latinLnBrk="0" hangingPunct="1">
              <a:lnSpc>
                <a:spcPct val="90000"/>
              </a:lnSpc>
              <a:spcBef>
                <a:spcPts val="1102"/>
              </a:spcBef>
              <a:buFont typeface="Arial" panose="020B0604020202020204" pitchFamily="34" charset="0"/>
              <a:buChar char="•"/>
              <a:defRPr sz="3086" kern="1200">
                <a:solidFill>
                  <a:schemeClr val="tx1"/>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2646" kern="1200">
                <a:solidFill>
                  <a:schemeClr val="tx1"/>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2205" kern="1200">
                <a:solidFill>
                  <a:schemeClr val="tx1"/>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a:lstStyle>
          <a:p>
            <a:pPr marL="0" indent="0" algn="l" rtl="0">
              <a:buNone/>
            </a:pPr>
            <a:r>
              <a:rPr lang="nl" sz="2000" b="1" i="0" u="none" baseline="0" dirty="0">
                <a:solidFill>
                  <a:schemeClr val="accent4"/>
                </a:solidFill>
              </a:rPr>
              <a:t>Uw toespraak aanpassen aan verschillende soorten publiek</a:t>
            </a:r>
          </a:p>
        </p:txBody>
      </p:sp>
      <p:sp>
        <p:nvSpPr>
          <p:cNvPr id="5" name="Espace réservé du contenu 2">
            <a:extLst>
              <a:ext uri="{FF2B5EF4-FFF2-40B4-BE49-F238E27FC236}">
                <a16:creationId xmlns:a16="http://schemas.microsoft.com/office/drawing/2014/main" id="{A37ABC56-C5F1-2859-ADD0-E37DC8DE7831}"/>
              </a:ext>
            </a:extLst>
          </p:cNvPr>
          <p:cNvSpPr txBox="1">
            <a:spLocks/>
          </p:cNvSpPr>
          <p:nvPr/>
        </p:nvSpPr>
        <p:spPr>
          <a:xfrm>
            <a:off x="5213767" y="1473529"/>
            <a:ext cx="5031445" cy="4879675"/>
          </a:xfrm>
          <a:prstGeom prst="rect">
            <a:avLst/>
          </a:prstGeom>
        </p:spPr>
        <p:txBody>
          <a:bodyPr numCol="1" spcCol="540000"/>
          <a:lstStyle>
            <a:lvl1pPr marL="251986" indent="-251986" algn="l" defTabSz="1007943" rtl="0" eaLnBrk="1" latinLnBrk="0" hangingPunct="1">
              <a:lnSpc>
                <a:spcPct val="90000"/>
              </a:lnSpc>
              <a:spcBef>
                <a:spcPts val="1102"/>
              </a:spcBef>
              <a:buFont typeface="Arial" panose="020B0604020202020204" pitchFamily="34" charset="0"/>
              <a:buChar char="•"/>
              <a:defRPr sz="2000" kern="1200">
                <a:solidFill>
                  <a:schemeClr val="tx2"/>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1800" kern="1200">
                <a:solidFill>
                  <a:schemeClr val="tx2"/>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1600" kern="1200">
                <a:solidFill>
                  <a:schemeClr val="tx2"/>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400" kern="1200">
                <a:solidFill>
                  <a:schemeClr val="tx2"/>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200" kern="1200">
                <a:solidFill>
                  <a:schemeClr val="tx2"/>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a:lstStyle>
          <a:p>
            <a:pPr marL="0" indent="0" algn="just" rtl="0">
              <a:lnSpc>
                <a:spcPct val="107000"/>
              </a:lnSpc>
              <a:spcAft>
                <a:spcPts val="800"/>
              </a:spcAft>
              <a:buFont typeface="Arial" panose="020B0604020202020204" pitchFamily="34" charset="0"/>
              <a:buNone/>
            </a:pPr>
            <a:r>
              <a:rPr lang="nl" sz="1400" b="1" i="0" u="sng" baseline="0" dirty="0">
                <a:latin typeface="+mj-lt"/>
                <a:ea typeface="Calibri" panose="020F0502020204030204" pitchFamily="34" charset="0"/>
                <a:cs typeface="Times New Roman" panose="02020603050405020304" pitchFamily="18" charset="0"/>
              </a:rPr>
              <a:t>Verkozen mandatarissen en afdelingshoofden in uw stad</a:t>
            </a:r>
          </a:p>
          <a:p>
            <a:pPr marL="0" indent="0" algn="just" rtl="0">
              <a:lnSpc>
                <a:spcPct val="107000"/>
              </a:lnSpc>
              <a:spcAft>
                <a:spcPts val="600"/>
              </a:spcAft>
              <a:buFont typeface="Arial" panose="020B0604020202020204" pitchFamily="34" charset="0"/>
              <a:buNone/>
            </a:pPr>
            <a:r>
              <a:rPr lang="nl" sz="1200" b="1" i="0" u="sng" baseline="0" dirty="0">
                <a:latin typeface="+mj-lt"/>
                <a:ea typeface="Calibri" panose="020F0502020204030204" pitchFamily="34" charset="0"/>
                <a:cs typeface="Times New Roman" panose="02020603050405020304" pitchFamily="18" charset="0"/>
              </a:rPr>
              <a:t>Verkozen mandatarissen</a:t>
            </a:r>
            <a:endParaRPr lang="nl" sz="1200" b="1" u="sng" dirty="0">
              <a:latin typeface="+mj-lt"/>
              <a:ea typeface="Calibri" panose="020F0502020204030204" pitchFamily="34" charset="0"/>
              <a:cs typeface="Times New Roman" panose="02020603050405020304" pitchFamily="18" charset="0"/>
            </a:endParaRPr>
          </a:p>
          <a:p>
            <a:pPr marL="0" indent="0" algn="just" rtl="0">
              <a:lnSpc>
                <a:spcPct val="107000"/>
              </a:lnSpc>
              <a:spcBef>
                <a:spcPts val="600"/>
              </a:spcBef>
              <a:spcAft>
                <a:spcPts val="800"/>
              </a:spcAft>
              <a:buFont typeface="Arial" panose="020B0604020202020204" pitchFamily="34" charset="0"/>
              <a:buNone/>
            </a:pPr>
            <a:r>
              <a:rPr lang="nl" sz="1200" b="1" i="0" u="none" baseline="0" dirty="0">
                <a:latin typeface="+mj-lt"/>
                <a:ea typeface="Calibri" panose="020F0502020204030204" pitchFamily="34" charset="0"/>
                <a:cs typeface="Times New Roman" panose="02020603050405020304" pitchFamily="18" charset="0"/>
              </a:rPr>
              <a:t>Deelnemen aan de EU-stedenmissie is de kans voor onze stad om voorop te lopen op het gebied van klimaatactie in Europa. We maken deel uit van een ambitieuze transformatieve beweging van steden, die de weg vooruit wijst naar een inclusieve, bloeiende, klimaatbestendige en duurzame toekomst. Dit zal onze stad helpen om de overgang te maken naar klimaatneutraliteit op een geïntegreerde en inclusieve manier, door het contact met burgers te herstellen en de privésector te betrekken. Deel uitmaken van de missie zal financieringsmogelijkheden en investeringen stimuleren, waardoor een eerlijke transitie mogelijk wordt die zowel het klimaat als de sociale cohesie ten goede komt. </a:t>
            </a:r>
          </a:p>
          <a:p>
            <a:pPr marL="0" indent="0" algn="just" rtl="0">
              <a:lnSpc>
                <a:spcPct val="107000"/>
              </a:lnSpc>
              <a:spcAft>
                <a:spcPts val="600"/>
              </a:spcAft>
              <a:buFont typeface="Arial" panose="020B0604020202020204" pitchFamily="34" charset="0"/>
              <a:buNone/>
            </a:pPr>
            <a:r>
              <a:rPr lang="nl" sz="1200" b="1" i="0" u="sng" baseline="0" dirty="0">
                <a:latin typeface="+mj-lt"/>
                <a:ea typeface="Calibri" panose="020F0502020204030204" pitchFamily="34" charset="0"/>
                <a:cs typeface="Times New Roman" panose="02020603050405020304" pitchFamily="18" charset="0"/>
              </a:rPr>
              <a:t>Afdelingshoofden</a:t>
            </a:r>
            <a:endParaRPr lang="nl" sz="1200" b="1" u="sng" dirty="0">
              <a:latin typeface="+mj-lt"/>
              <a:ea typeface="Calibri" panose="020F0502020204030204" pitchFamily="34" charset="0"/>
              <a:cs typeface="Times New Roman" panose="02020603050405020304" pitchFamily="18" charset="0"/>
            </a:endParaRPr>
          </a:p>
          <a:p>
            <a:pPr marL="0" indent="0" algn="just" rtl="0">
              <a:lnSpc>
                <a:spcPct val="107000"/>
              </a:lnSpc>
              <a:spcBef>
                <a:spcPts val="600"/>
              </a:spcBef>
              <a:spcAft>
                <a:spcPts val="800"/>
              </a:spcAft>
              <a:buFont typeface="Arial" panose="020B0604020202020204" pitchFamily="34" charset="0"/>
              <a:buNone/>
            </a:pPr>
            <a:r>
              <a:rPr lang="nl" sz="1200" b="1" i="0" u="none" baseline="0" dirty="0">
                <a:latin typeface="+mj-lt"/>
                <a:ea typeface="Calibri" panose="020F0502020204030204" pitchFamily="34" charset="0"/>
                <a:cs typeface="Times New Roman" panose="02020603050405020304" pitchFamily="18" charset="0"/>
              </a:rPr>
              <a:t>Deelnemen aan de EU-stedenmissie is de kans voor onze stad om voorop te lopen op het gebied van klimaatactie in Europa. Met de steun van NetZeroCities krijgen we toegang tot expertise en hulpmiddelen om ons te helpen klimaatactie op een systematische manier aan te pakken. Dit zal helpen om silo’s af te breken en in teams te werken om onze transitie naar klimaatneutraliteit te versnellen. Het is ook de kans om te leren van andere steden, kennis te delen en samen sneller te handelen.</a:t>
            </a:r>
          </a:p>
        </p:txBody>
      </p:sp>
      <p:sp>
        <p:nvSpPr>
          <p:cNvPr id="6" name="ZoneTexte 5">
            <a:extLst>
              <a:ext uri="{FF2B5EF4-FFF2-40B4-BE49-F238E27FC236}">
                <a16:creationId xmlns:a16="http://schemas.microsoft.com/office/drawing/2014/main" id="{D4BBBBED-DA40-14C9-116C-00AC9CC5EB13}"/>
              </a:ext>
            </a:extLst>
          </p:cNvPr>
          <p:cNvSpPr txBox="1"/>
          <p:nvPr/>
        </p:nvSpPr>
        <p:spPr>
          <a:xfrm>
            <a:off x="4781547" y="1190725"/>
            <a:ext cx="632502" cy="1323439"/>
          </a:xfrm>
          <a:prstGeom prst="rect">
            <a:avLst/>
          </a:prstGeom>
          <a:noFill/>
        </p:spPr>
        <p:txBody>
          <a:bodyPr wrap="square" rtlCol="0">
            <a:spAutoFit/>
          </a:bodyPr>
          <a:lstStyle/>
          <a:p>
            <a:pPr algn="l" rtl="0"/>
            <a:r>
              <a:rPr lang="nl" sz="8000" b="0" i="0" u="none" baseline="0">
                <a:solidFill>
                  <a:schemeClr val="bg1"/>
                </a:solidFill>
              </a:rPr>
              <a:t>"</a:t>
            </a:r>
          </a:p>
        </p:txBody>
      </p:sp>
      <p:sp>
        <p:nvSpPr>
          <p:cNvPr id="8" name="Espace réservé du contenu 2">
            <a:extLst>
              <a:ext uri="{FF2B5EF4-FFF2-40B4-BE49-F238E27FC236}">
                <a16:creationId xmlns:a16="http://schemas.microsoft.com/office/drawing/2014/main" id="{C8BDB3A0-A44C-FA08-1C0A-F226C0B296B5}"/>
              </a:ext>
            </a:extLst>
          </p:cNvPr>
          <p:cNvSpPr txBox="1">
            <a:spLocks/>
          </p:cNvSpPr>
          <p:nvPr/>
        </p:nvSpPr>
        <p:spPr>
          <a:xfrm>
            <a:off x="790502" y="4170589"/>
            <a:ext cx="3866842" cy="1906629"/>
          </a:xfrm>
          <a:prstGeom prst="rect">
            <a:avLst/>
          </a:prstGeom>
        </p:spPr>
        <p:txBody>
          <a:bodyPr numCol="1" spcCol="540000"/>
          <a:lstStyle>
            <a:lvl1pPr marL="251986" indent="-251986" algn="l" defTabSz="1007943" rtl="0" eaLnBrk="1" latinLnBrk="0" hangingPunct="1">
              <a:lnSpc>
                <a:spcPct val="90000"/>
              </a:lnSpc>
              <a:spcBef>
                <a:spcPts val="1102"/>
              </a:spcBef>
              <a:buFont typeface="Arial" panose="020B0604020202020204" pitchFamily="34" charset="0"/>
              <a:buChar char="•"/>
              <a:defRPr sz="2000" kern="1200">
                <a:solidFill>
                  <a:schemeClr val="tx2"/>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1800" kern="1200">
                <a:solidFill>
                  <a:schemeClr val="tx2"/>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1600" kern="1200">
                <a:solidFill>
                  <a:schemeClr val="tx2"/>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400" kern="1200">
                <a:solidFill>
                  <a:schemeClr val="tx2"/>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200" kern="1200">
                <a:solidFill>
                  <a:schemeClr val="tx2"/>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a:lstStyle>
          <a:p>
            <a:pPr marL="0" indent="0" algn="just" rtl="0">
              <a:lnSpc>
                <a:spcPct val="107000"/>
              </a:lnSpc>
              <a:spcAft>
                <a:spcPts val="800"/>
              </a:spcAft>
              <a:buFont typeface="Arial" panose="020B0604020202020204" pitchFamily="34" charset="0"/>
              <a:buNone/>
            </a:pPr>
            <a:r>
              <a:rPr lang="nl" sz="1400" b="1" i="0" u="sng" baseline="0">
                <a:latin typeface="+mj-lt"/>
                <a:ea typeface="Calibri" panose="020F0502020204030204" pitchFamily="34" charset="0"/>
                <a:cs typeface="Times New Roman" panose="02020603050405020304" pitchFamily="18" charset="0"/>
              </a:rPr>
              <a:t>Privésector</a:t>
            </a:r>
            <a:endParaRPr lang="nl" sz="1400" b="1" u="sng">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Font typeface="Arial" panose="020B0604020202020204" pitchFamily="34" charset="0"/>
              <a:buNone/>
            </a:pPr>
            <a:r>
              <a:rPr lang="nl" sz="1200" b="1" i="0" u="none" baseline="0">
                <a:latin typeface="+mj-lt"/>
                <a:ea typeface="Calibri" panose="020F0502020204030204" pitchFamily="34" charset="0"/>
                <a:cs typeface="Times New Roman" panose="02020603050405020304" pitchFamily="18" charset="0"/>
              </a:rPr>
              <a:t>Deelnemen aan de EU-stedenmissie is een kans voor onze stad om voorop te lopen op het gebied van klimaatactie. Wees een koploper: u hebt het vermogen om bij te dragen aan het bouwen van de toekomst van steden en nieuwe zakelijke kansen te creëren. Om tegen 2030 klimaatneutraliteit te bereiken, moeten we onze doelstellingen en inspanningen op elkaar afstemmen en samenwerken.</a:t>
            </a:r>
          </a:p>
        </p:txBody>
      </p:sp>
      <p:sp>
        <p:nvSpPr>
          <p:cNvPr id="9" name="ZoneTexte 8">
            <a:extLst>
              <a:ext uri="{FF2B5EF4-FFF2-40B4-BE49-F238E27FC236}">
                <a16:creationId xmlns:a16="http://schemas.microsoft.com/office/drawing/2014/main" id="{1C42EB9A-FB4C-F661-B011-2D75940B1AC2}"/>
              </a:ext>
            </a:extLst>
          </p:cNvPr>
          <p:cNvSpPr txBox="1"/>
          <p:nvPr/>
        </p:nvSpPr>
        <p:spPr>
          <a:xfrm>
            <a:off x="333342" y="3925609"/>
            <a:ext cx="564777" cy="1323439"/>
          </a:xfrm>
          <a:prstGeom prst="rect">
            <a:avLst/>
          </a:prstGeom>
          <a:noFill/>
        </p:spPr>
        <p:txBody>
          <a:bodyPr wrap="square" rtlCol="0">
            <a:spAutoFit/>
          </a:bodyPr>
          <a:lstStyle/>
          <a:p>
            <a:pPr algn="l" rtl="0"/>
            <a:r>
              <a:rPr lang="nl" sz="8000" b="0" i="0" u="none" baseline="0">
                <a:solidFill>
                  <a:schemeClr val="bg1"/>
                </a:solidFill>
              </a:rPr>
              <a:t>"</a:t>
            </a:r>
          </a:p>
        </p:txBody>
      </p:sp>
      <p:sp>
        <p:nvSpPr>
          <p:cNvPr id="2" name="TextBox 1">
            <a:extLst>
              <a:ext uri="{FF2B5EF4-FFF2-40B4-BE49-F238E27FC236}">
                <a16:creationId xmlns:a16="http://schemas.microsoft.com/office/drawing/2014/main" id="{AE306DF4-C9B3-6D3E-54DE-A909F5DDFF6F}"/>
              </a:ext>
            </a:extLst>
          </p:cNvPr>
          <p:cNvSpPr txBox="1"/>
          <p:nvPr/>
        </p:nvSpPr>
        <p:spPr>
          <a:xfrm>
            <a:off x="1158269" y="7091464"/>
            <a:ext cx="7761995" cy="254237"/>
          </a:xfrm>
          <a:prstGeom prst="rect">
            <a:avLst/>
          </a:prstGeom>
          <a:solidFill>
            <a:schemeClr val="bg1"/>
          </a:solid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nl" sz="1052" b="0" i="0" u="none" strike="noStrike" kern="1200" cap="none" spc="0" normalizeH="0" baseline="0">
                <a:ln>
                  <a:noFill/>
                </a:ln>
                <a:solidFill>
                  <a:prstClr val="black"/>
                </a:solidFill>
                <a:effectLst/>
                <a:uLnTx/>
                <a:uFillTx/>
                <a:latin typeface="Arial" panose="020B0604020202020204"/>
                <a:ea typeface="+mn-ea"/>
                <a:cs typeface="+mn-cs"/>
              </a:rPr>
              <a:t>NetZeroCities heeft financiering ontvangen van het H2020 onderzoeks- en innovatieprogramma onder subsidieovereenkomst nr. 101036519.</a:t>
            </a:r>
            <a:endParaRPr kumimoji="0" lang="nl" sz="1052" b="0" i="0" u="none" strike="noStrike" kern="1200" cap="none" spc="0" normalizeH="0" baseline="0" noProof="0" dirty="0">
              <a:ln>
                <a:noFill/>
              </a:ln>
              <a:solidFill>
                <a:prstClr val="black"/>
              </a:solidFill>
              <a:effectLst/>
              <a:uLnTx/>
              <a:uFillTx/>
              <a:latin typeface="Arial" panose="020B0604020202020204"/>
              <a:ea typeface="+mn-ea"/>
              <a:cs typeface="+mn-cs"/>
            </a:endParaRPr>
          </a:p>
        </p:txBody>
      </p:sp>
    </p:spTree>
    <p:extLst>
      <p:ext uri="{BB962C8B-B14F-4D97-AF65-F5344CB8AC3E}">
        <p14:creationId xmlns:p14="http://schemas.microsoft.com/office/powerpoint/2010/main" val="472204470"/>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5CEEEBC-1E71-99DA-809A-C16A4025C890}"/>
              </a:ext>
            </a:extLst>
          </p:cNvPr>
          <p:cNvSpPr>
            <a:spLocks noGrp="1"/>
          </p:cNvSpPr>
          <p:nvPr>
            <p:ph type="ctrTitle"/>
          </p:nvPr>
        </p:nvSpPr>
        <p:spPr>
          <a:xfrm>
            <a:off x="599935" y="3033937"/>
            <a:ext cx="7729005" cy="636161"/>
          </a:xfrm>
        </p:spPr>
        <p:txBody>
          <a:bodyPr/>
          <a:lstStyle/>
          <a:p>
            <a:r>
              <a:rPr lang="en-GB" dirty="0"/>
              <a:t>NO/Norwegian translation</a:t>
            </a:r>
          </a:p>
        </p:txBody>
      </p:sp>
    </p:spTree>
    <p:extLst>
      <p:ext uri="{BB962C8B-B14F-4D97-AF65-F5344CB8AC3E}">
        <p14:creationId xmlns:p14="http://schemas.microsoft.com/office/powerpoint/2010/main" val="2760580157"/>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re 6">
            <a:extLst>
              <a:ext uri="{FF2B5EF4-FFF2-40B4-BE49-F238E27FC236}">
                <a16:creationId xmlns:a16="http://schemas.microsoft.com/office/drawing/2014/main" id="{243D4A79-A79C-1F8F-E24D-DA565717CFDE}"/>
              </a:ext>
            </a:extLst>
          </p:cNvPr>
          <p:cNvSpPr>
            <a:spLocks noGrp="1"/>
          </p:cNvSpPr>
          <p:nvPr>
            <p:ph type="ctrTitle"/>
          </p:nvPr>
        </p:nvSpPr>
        <p:spPr>
          <a:xfrm>
            <a:off x="593492" y="142848"/>
            <a:ext cx="9111713" cy="664842"/>
          </a:xfrm>
        </p:spPr>
        <p:txBody>
          <a:bodyPr/>
          <a:lstStyle/>
          <a:p>
            <a:pPr algn="l" rtl="0"/>
            <a:r>
              <a:rPr lang="no" sz="3200" b="1" i="0" u="none" baseline="0">
                <a:solidFill>
                  <a:srgbClr val="0D5364"/>
                </a:solidFill>
              </a:rPr>
              <a:t>Elevator-pitchen</a:t>
            </a:r>
          </a:p>
        </p:txBody>
      </p:sp>
      <p:sp>
        <p:nvSpPr>
          <p:cNvPr id="3" name="Espace réservé du contenu 2">
            <a:extLst>
              <a:ext uri="{FF2B5EF4-FFF2-40B4-BE49-F238E27FC236}">
                <a16:creationId xmlns:a16="http://schemas.microsoft.com/office/drawing/2014/main" id="{03D19ECB-687C-66CD-5642-18F0E5FB2B55}"/>
              </a:ext>
            </a:extLst>
          </p:cNvPr>
          <p:cNvSpPr>
            <a:spLocks noGrp="1"/>
          </p:cNvSpPr>
          <p:nvPr>
            <p:ph idx="1"/>
          </p:nvPr>
        </p:nvSpPr>
        <p:spPr>
          <a:xfrm>
            <a:off x="1158269" y="1266845"/>
            <a:ext cx="6265086" cy="4829155"/>
          </a:xfrm>
        </p:spPr>
        <p:txBody>
          <a:bodyPr numCol="1" spcCol="540000"/>
          <a:lstStyle/>
          <a:p>
            <a:pPr marL="0" indent="0" algn="just" rtl="0">
              <a:lnSpc>
                <a:spcPct val="107000"/>
              </a:lnSpc>
              <a:spcAft>
                <a:spcPts val="800"/>
              </a:spcAft>
              <a:buNone/>
            </a:pPr>
            <a:r>
              <a:rPr lang="no" sz="1200" b="1" i="0" u="none" baseline="0" dirty="0">
                <a:effectLst/>
                <a:latin typeface="+mj-lt"/>
                <a:ea typeface="Calibri" panose="020F0502020204030204" pitchFamily="34" charset="0"/>
                <a:cs typeface="Times New Roman" panose="02020603050405020304" pitchFamily="18" charset="0"/>
              </a:rPr>
              <a:t>Klimaendringer påvirker alle, og endring er uunngåelig. Å forbli passiv og takle konsekvensene er ikke et alternativ. </a:t>
            </a:r>
            <a:r>
              <a:rPr lang="no" sz="1200" b="1" i="0" u="none" baseline="0" dirty="0">
                <a:latin typeface="+mj-lt"/>
                <a:ea typeface="Calibri" panose="020F0502020204030204" pitchFamily="34" charset="0"/>
                <a:cs typeface="Times New Roman" panose="02020603050405020304" pitchFamily="18" charset="0"/>
              </a:rPr>
              <a:t>V</a:t>
            </a:r>
            <a:r>
              <a:rPr lang="no" sz="1200" b="1" i="0" u="none" baseline="0" dirty="0">
                <a:effectLst/>
                <a:latin typeface="+mj-lt"/>
                <a:ea typeface="Calibri" panose="020F0502020204030204" pitchFamily="34" charset="0"/>
                <a:cs typeface="Times New Roman" panose="02020603050405020304" pitchFamily="18" charset="0"/>
              </a:rPr>
              <a:t>i kan drive den type endring for å redde oss og skape en trygg og god fremtid for alle.</a:t>
            </a:r>
            <a:endParaRPr lang="no" sz="1200" b="1" dirty="0">
              <a:effectLst/>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r>
              <a:rPr lang="no" sz="1200" b="1" i="0" u="none" baseline="0" dirty="0">
                <a:effectLst/>
                <a:latin typeface="+mj-lt"/>
                <a:ea typeface="Calibri" panose="020F0502020204030204" pitchFamily="34" charset="0"/>
                <a:cs typeface="Times New Roman" panose="02020603050405020304" pitchFamily="18" charset="0"/>
              </a:rPr>
              <a:t>Vi vet at tekniske innovasjoner ikke er nok. Vi må endre måten vi lever og jobber på.  En kollektiv innsats må til for å klare oppgaven. Vi vil lykkes ved å gjøre alt sammen, i uovertruffent samarbeid og kollektiv innsats rundt kjerneutfordringene står overfor.</a:t>
            </a:r>
            <a:endParaRPr lang="no" sz="1200" b="1" dirty="0">
              <a:effectLst/>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r>
              <a:rPr lang="no" sz="1200" b="1" i="0" u="none" baseline="0" dirty="0">
                <a:effectLst/>
                <a:latin typeface="+mj-lt"/>
                <a:ea typeface="Calibri" panose="020F0502020204030204" pitchFamily="34" charset="0"/>
                <a:cs typeface="Times New Roman" panose="02020603050405020304" pitchFamily="18" charset="0"/>
              </a:rPr>
              <a:t>Ved å bli med i EU Cities Mission går vi sammen med andre ambisiøse europeiske byer for å bli de første 100 byene som oppnår klimanøytralitet innen 2030. Med støtte fra Mission-plattformen som blir administrert av NetZeroCities, vil vi fremskynde denne endringen ved å teste nye måter å jobbe på og finansiere kollektiv atferd, samtidig som vi finner ut av de vanskelige spørsmålene sammen med eksperter og kollegaer. </a:t>
            </a:r>
            <a:endParaRPr lang="no" sz="1200" b="1" dirty="0">
              <a:effectLst/>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r>
              <a:rPr lang="no" sz="1200" b="1" i="0" u="none" baseline="0" dirty="0">
                <a:effectLst/>
                <a:latin typeface="+mj-lt"/>
                <a:ea typeface="Calibri" panose="020F0502020204030204" pitchFamily="34" charset="0"/>
                <a:cs typeface="Times New Roman" panose="02020603050405020304" pitchFamily="18" charset="0"/>
              </a:rPr>
              <a:t>Vi mobiliserer et sterkt team på tvers av sektorer for å lede og være en forkjemper for denne endringen, omforme rollen vår, radikalt endringen måten vi driver økonomi, innkjøp og samarbeid på. </a:t>
            </a:r>
          </a:p>
          <a:p>
            <a:pPr marL="0" indent="0" algn="just" rtl="0">
              <a:lnSpc>
                <a:spcPct val="107000"/>
              </a:lnSpc>
              <a:spcAft>
                <a:spcPts val="800"/>
              </a:spcAft>
              <a:buNone/>
            </a:pPr>
            <a:r>
              <a:rPr lang="no" sz="1200" b="1" i="0" u="none" baseline="0" dirty="0">
                <a:latin typeface="+mj-lt"/>
                <a:ea typeface="Calibri" panose="020F0502020204030204" pitchFamily="34" charset="0"/>
                <a:cs typeface="Times New Roman" panose="02020603050405020304" pitchFamily="18" charset="0"/>
              </a:rPr>
              <a:t>Dette kollektive samarbeidet vil hjelpe oss å bygge en bedre fremtid for alle i byen vår. Foruten klima vil det også endre måten vi lever og jobber på til det bedre, ved å forbedre transport, bygninger, energisystemer, helsen vår og mer.</a:t>
            </a:r>
            <a:r>
              <a:rPr lang="no" sz="1200" b="1" i="0" u="none" baseline="0" dirty="0">
                <a:effectLst/>
                <a:latin typeface="+mj-lt"/>
                <a:ea typeface="Calibri" panose="020F0502020204030204" pitchFamily="34" charset="0"/>
                <a:cs typeface="Times New Roman" panose="02020603050405020304" pitchFamily="18" charset="0"/>
              </a:rPr>
              <a:t> For å oppnå dette skal vi samarbeide med næringsliv, innbyggere og lokale aktører på lang sikt og øke antall aktører som er med oss på denne reisen.</a:t>
            </a:r>
          </a:p>
          <a:p>
            <a:pPr marL="0" indent="0" algn="just" rtl="0">
              <a:lnSpc>
                <a:spcPct val="107000"/>
              </a:lnSpc>
              <a:spcAft>
                <a:spcPts val="800"/>
              </a:spcAft>
              <a:buNone/>
            </a:pPr>
            <a:endParaRPr lang="no" sz="1200" b="1" dirty="0">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endParaRPr lang="no" sz="1200" b="1" dirty="0">
              <a:latin typeface="+mj-lt"/>
              <a:ea typeface="Calibri" panose="020F0502020204030204" pitchFamily="34" charset="0"/>
              <a:cs typeface="Times New Roman" panose="02020603050405020304" pitchFamily="18" charset="0"/>
            </a:endParaRPr>
          </a:p>
        </p:txBody>
      </p:sp>
      <p:pic>
        <p:nvPicPr>
          <p:cNvPr id="10" name="Image 9">
            <a:extLst>
              <a:ext uri="{FF2B5EF4-FFF2-40B4-BE49-F238E27FC236}">
                <a16:creationId xmlns:a16="http://schemas.microsoft.com/office/drawing/2014/main" id="{DF907714-F33B-E7E5-92DE-ADAFDF3CF4C6}"/>
              </a:ext>
            </a:extLst>
          </p:cNvPr>
          <p:cNvPicPr>
            <a:picLocks noChangeAspect="1"/>
          </p:cNvPicPr>
          <p:nvPr/>
        </p:nvPicPr>
        <p:blipFill rotWithShape="1">
          <a:blip r:embed="rId2">
            <a:extLst>
              <a:ext uri="{28A0092B-C50C-407E-A947-70E740481C1C}">
                <a14:useLocalDpi xmlns:a14="http://schemas.microsoft.com/office/drawing/2010/main" val="0"/>
              </a:ext>
            </a:extLst>
          </a:blip>
          <a:srcRect b="15025"/>
          <a:stretch/>
        </p:blipFill>
        <p:spPr>
          <a:xfrm>
            <a:off x="7828288" y="4023834"/>
            <a:ext cx="3410513" cy="2898075"/>
          </a:xfrm>
          <a:prstGeom prst="rect">
            <a:avLst/>
          </a:prstGeom>
        </p:spPr>
      </p:pic>
      <p:sp>
        <p:nvSpPr>
          <p:cNvPr id="11" name="ZoneTexte 10">
            <a:extLst>
              <a:ext uri="{FF2B5EF4-FFF2-40B4-BE49-F238E27FC236}">
                <a16:creationId xmlns:a16="http://schemas.microsoft.com/office/drawing/2014/main" id="{2F8F1830-1156-559F-854A-01D629622690}"/>
              </a:ext>
            </a:extLst>
          </p:cNvPr>
          <p:cNvSpPr txBox="1"/>
          <p:nvPr/>
        </p:nvSpPr>
        <p:spPr>
          <a:xfrm>
            <a:off x="593492" y="938472"/>
            <a:ext cx="564777" cy="1631216"/>
          </a:xfrm>
          <a:prstGeom prst="rect">
            <a:avLst/>
          </a:prstGeom>
          <a:noFill/>
        </p:spPr>
        <p:txBody>
          <a:bodyPr wrap="square" rtlCol="0">
            <a:spAutoFit/>
          </a:bodyPr>
          <a:lstStyle/>
          <a:p>
            <a:pPr algn="l" rtl="0"/>
            <a:r>
              <a:rPr lang="no" sz="10000" b="0" i="0" u="none" baseline="0">
                <a:solidFill>
                  <a:schemeClr val="bg1"/>
                </a:solidFill>
              </a:rPr>
              <a:t>"</a:t>
            </a:r>
          </a:p>
        </p:txBody>
      </p:sp>
      <p:sp>
        <p:nvSpPr>
          <p:cNvPr id="2" name="TextBox 1">
            <a:extLst>
              <a:ext uri="{FF2B5EF4-FFF2-40B4-BE49-F238E27FC236}">
                <a16:creationId xmlns:a16="http://schemas.microsoft.com/office/drawing/2014/main" id="{BD174913-544A-72B0-7827-D056AB12B2B6}"/>
              </a:ext>
            </a:extLst>
          </p:cNvPr>
          <p:cNvSpPr txBox="1"/>
          <p:nvPr/>
        </p:nvSpPr>
        <p:spPr>
          <a:xfrm>
            <a:off x="1158269" y="7091464"/>
            <a:ext cx="7761995" cy="254237"/>
          </a:xfrm>
          <a:prstGeom prst="rect">
            <a:avLst/>
          </a:prstGeom>
          <a:solidFill>
            <a:schemeClr val="bg1"/>
          </a:solid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no" sz="1052" b="0" i="0" u="none" strike="noStrike" kern="1200" cap="none" spc="0" normalizeH="0" baseline="0">
                <a:ln>
                  <a:noFill/>
                </a:ln>
                <a:solidFill>
                  <a:prstClr val="black"/>
                </a:solidFill>
                <a:effectLst/>
                <a:uLnTx/>
                <a:uFillTx/>
                <a:latin typeface="Arial" panose="020B0604020202020204"/>
                <a:ea typeface="+mn-ea"/>
                <a:cs typeface="+mn-cs"/>
              </a:rPr>
              <a:t>NetZeroCities har fått finansiering fra H2020 forsknings- og innovasjonsprogrammet under tilskuddsavtale nr. 101036519.</a:t>
            </a:r>
            <a:endParaRPr kumimoji="0" lang="no" sz="1052" b="0" i="0" u="none" strike="noStrike" kern="1200" cap="none" spc="0" normalizeH="0" baseline="0" noProof="0" dirty="0">
              <a:ln>
                <a:noFill/>
              </a:ln>
              <a:solidFill>
                <a:prstClr val="black"/>
              </a:solidFill>
              <a:effectLst/>
              <a:uLnTx/>
              <a:uFillTx/>
              <a:latin typeface="Arial" panose="020B0604020202020204"/>
              <a:ea typeface="+mn-ea"/>
              <a:cs typeface="+mn-cs"/>
            </a:endParaRPr>
          </a:p>
        </p:txBody>
      </p:sp>
    </p:spTree>
    <p:extLst>
      <p:ext uri="{BB962C8B-B14F-4D97-AF65-F5344CB8AC3E}">
        <p14:creationId xmlns:p14="http://schemas.microsoft.com/office/powerpoint/2010/main" val="251122628"/>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re 6">
            <a:extLst>
              <a:ext uri="{FF2B5EF4-FFF2-40B4-BE49-F238E27FC236}">
                <a16:creationId xmlns:a16="http://schemas.microsoft.com/office/drawing/2014/main" id="{243D4A79-A79C-1F8F-E24D-DA565717CFDE}"/>
              </a:ext>
            </a:extLst>
          </p:cNvPr>
          <p:cNvSpPr>
            <a:spLocks noGrp="1"/>
          </p:cNvSpPr>
          <p:nvPr>
            <p:ph type="ctrTitle"/>
          </p:nvPr>
        </p:nvSpPr>
        <p:spPr>
          <a:xfrm>
            <a:off x="333342" y="226635"/>
            <a:ext cx="9111713" cy="664842"/>
          </a:xfrm>
        </p:spPr>
        <p:txBody>
          <a:bodyPr/>
          <a:lstStyle/>
          <a:p>
            <a:pPr algn="l" rtl="0"/>
            <a:r>
              <a:rPr lang="no" sz="3200" b="1" i="0" u="none" baseline="0"/>
              <a:t>Elevator-pitchen</a:t>
            </a:r>
          </a:p>
        </p:txBody>
      </p:sp>
      <p:sp>
        <p:nvSpPr>
          <p:cNvPr id="3" name="Espace réservé du contenu 2">
            <a:extLst>
              <a:ext uri="{FF2B5EF4-FFF2-40B4-BE49-F238E27FC236}">
                <a16:creationId xmlns:a16="http://schemas.microsoft.com/office/drawing/2014/main" id="{03D19ECB-687C-66CD-5642-18F0E5FB2B55}"/>
              </a:ext>
            </a:extLst>
          </p:cNvPr>
          <p:cNvSpPr>
            <a:spLocks noGrp="1"/>
          </p:cNvSpPr>
          <p:nvPr>
            <p:ph idx="1"/>
          </p:nvPr>
        </p:nvSpPr>
        <p:spPr>
          <a:xfrm>
            <a:off x="790502" y="1682234"/>
            <a:ext cx="3866842" cy="2127098"/>
          </a:xfrm>
        </p:spPr>
        <p:txBody>
          <a:bodyPr numCol="1" spcCol="540000"/>
          <a:lstStyle/>
          <a:p>
            <a:pPr marL="0" indent="0" algn="just" rtl="0">
              <a:lnSpc>
                <a:spcPct val="107000"/>
              </a:lnSpc>
              <a:spcAft>
                <a:spcPts val="800"/>
              </a:spcAft>
              <a:buNone/>
            </a:pPr>
            <a:r>
              <a:rPr lang="no" sz="1400" b="1" i="0" u="sng" baseline="0" dirty="0">
                <a:effectLst/>
                <a:latin typeface="+mj-lt"/>
                <a:ea typeface="Calibri" panose="020F0502020204030204" pitchFamily="34" charset="0"/>
                <a:cs typeface="Times New Roman" panose="02020603050405020304" pitchFamily="18" charset="0"/>
              </a:rPr>
              <a:t>Innbyggere</a:t>
            </a:r>
          </a:p>
          <a:p>
            <a:pPr marL="0" indent="0" algn="just" rtl="0">
              <a:lnSpc>
                <a:spcPct val="107000"/>
              </a:lnSpc>
              <a:spcAft>
                <a:spcPts val="800"/>
              </a:spcAft>
              <a:buNone/>
            </a:pPr>
            <a:r>
              <a:rPr lang="no" sz="1200" b="1" i="0" u="none" baseline="0" dirty="0">
                <a:latin typeface="+mj-lt"/>
                <a:ea typeface="Calibri" panose="020F0502020204030204" pitchFamily="34" charset="0"/>
                <a:cs typeface="Times New Roman" panose="02020603050405020304" pitchFamily="18" charset="0"/>
              </a:rPr>
              <a:t>Å bli med i EU Cities Mission er en sjanse byen vår har til å være i forkant av klimahandlingen. Vi blir klimanøytrale på en inkluderende måte, uten å etterlate noen. Vi jobber for å bygge en bedre by og forbedre dagliglivet for alle når det gjelder transport, energi, helse og mer. Du er viktig for å gjøre denne overgangen til en suksess! Innbyggerne skal konsulteres, slik at behovene og ideene deres integreres på hvert skritt på veien.</a:t>
            </a:r>
            <a:endParaRPr lang="no" sz="1200" b="1" dirty="0">
              <a:effectLst/>
              <a:latin typeface="+mj-lt"/>
              <a:ea typeface="Calibri" panose="020F0502020204030204" pitchFamily="34" charset="0"/>
              <a:cs typeface="Times New Roman" panose="02020603050405020304" pitchFamily="18" charset="0"/>
            </a:endParaRPr>
          </a:p>
        </p:txBody>
      </p:sp>
      <p:sp>
        <p:nvSpPr>
          <p:cNvPr id="11" name="ZoneTexte 10">
            <a:extLst>
              <a:ext uri="{FF2B5EF4-FFF2-40B4-BE49-F238E27FC236}">
                <a16:creationId xmlns:a16="http://schemas.microsoft.com/office/drawing/2014/main" id="{2F8F1830-1156-559F-854A-01D629622690}"/>
              </a:ext>
            </a:extLst>
          </p:cNvPr>
          <p:cNvSpPr txBox="1"/>
          <p:nvPr/>
        </p:nvSpPr>
        <p:spPr>
          <a:xfrm>
            <a:off x="317572" y="1410754"/>
            <a:ext cx="564777" cy="1323439"/>
          </a:xfrm>
          <a:prstGeom prst="rect">
            <a:avLst/>
          </a:prstGeom>
          <a:noFill/>
        </p:spPr>
        <p:txBody>
          <a:bodyPr wrap="square" rtlCol="0">
            <a:spAutoFit/>
          </a:bodyPr>
          <a:lstStyle/>
          <a:p>
            <a:pPr algn="l" rtl="0"/>
            <a:r>
              <a:rPr lang="no" sz="8000" b="0" i="0" u="none" baseline="0">
                <a:solidFill>
                  <a:schemeClr val="bg1"/>
                </a:solidFill>
              </a:rPr>
              <a:t>"</a:t>
            </a:r>
          </a:p>
        </p:txBody>
      </p:sp>
      <p:sp>
        <p:nvSpPr>
          <p:cNvPr id="4" name="Espace réservé du texte 10">
            <a:extLst>
              <a:ext uri="{FF2B5EF4-FFF2-40B4-BE49-F238E27FC236}">
                <a16:creationId xmlns:a16="http://schemas.microsoft.com/office/drawing/2014/main" id="{67F2D915-7D6D-CFB7-5D20-3CDB6BB445E1}"/>
              </a:ext>
            </a:extLst>
          </p:cNvPr>
          <p:cNvSpPr txBox="1">
            <a:spLocks/>
          </p:cNvSpPr>
          <p:nvPr/>
        </p:nvSpPr>
        <p:spPr>
          <a:xfrm>
            <a:off x="333342" y="907144"/>
            <a:ext cx="6770663" cy="423665"/>
          </a:xfrm>
          <a:prstGeom prst="rect">
            <a:avLst/>
          </a:prstGeom>
        </p:spPr>
        <p:txBody>
          <a:bodyPr/>
          <a:lstStyle>
            <a:lvl1pPr marL="251986" indent="-251986" algn="l" defTabSz="1007943" rtl="0" eaLnBrk="1" latinLnBrk="0" hangingPunct="1">
              <a:lnSpc>
                <a:spcPct val="90000"/>
              </a:lnSpc>
              <a:spcBef>
                <a:spcPts val="1102"/>
              </a:spcBef>
              <a:buFont typeface="Arial" panose="020B0604020202020204" pitchFamily="34" charset="0"/>
              <a:buChar char="•"/>
              <a:defRPr sz="3086" kern="1200">
                <a:solidFill>
                  <a:schemeClr val="tx1"/>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2646" kern="1200">
                <a:solidFill>
                  <a:schemeClr val="tx1"/>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2205" kern="1200">
                <a:solidFill>
                  <a:schemeClr val="tx1"/>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a:lstStyle>
          <a:p>
            <a:pPr marL="0" indent="0" algn="l" rtl="0">
              <a:buNone/>
            </a:pPr>
            <a:r>
              <a:rPr lang="no" sz="2000" b="1" i="0" u="none" baseline="0">
                <a:solidFill>
                  <a:schemeClr val="accent4"/>
                </a:solidFill>
              </a:rPr>
              <a:t>Tilpasse talen til flere publikumstyper</a:t>
            </a:r>
          </a:p>
        </p:txBody>
      </p:sp>
      <p:sp>
        <p:nvSpPr>
          <p:cNvPr id="5" name="Espace réservé du contenu 2">
            <a:extLst>
              <a:ext uri="{FF2B5EF4-FFF2-40B4-BE49-F238E27FC236}">
                <a16:creationId xmlns:a16="http://schemas.microsoft.com/office/drawing/2014/main" id="{A37ABC56-C5F1-2859-ADD0-E37DC8DE7831}"/>
              </a:ext>
            </a:extLst>
          </p:cNvPr>
          <p:cNvSpPr txBox="1">
            <a:spLocks/>
          </p:cNvSpPr>
          <p:nvPr/>
        </p:nvSpPr>
        <p:spPr>
          <a:xfrm>
            <a:off x="5213767" y="1619448"/>
            <a:ext cx="5031445" cy="4879675"/>
          </a:xfrm>
          <a:prstGeom prst="rect">
            <a:avLst/>
          </a:prstGeom>
        </p:spPr>
        <p:txBody>
          <a:bodyPr numCol="1" spcCol="540000"/>
          <a:lstStyle>
            <a:lvl1pPr marL="251986" indent="-251986" algn="l" defTabSz="1007943" rtl="0" eaLnBrk="1" latinLnBrk="0" hangingPunct="1">
              <a:lnSpc>
                <a:spcPct val="90000"/>
              </a:lnSpc>
              <a:spcBef>
                <a:spcPts val="1102"/>
              </a:spcBef>
              <a:buFont typeface="Arial" panose="020B0604020202020204" pitchFamily="34" charset="0"/>
              <a:buChar char="•"/>
              <a:defRPr sz="2000" kern="1200">
                <a:solidFill>
                  <a:schemeClr val="tx2"/>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1800" kern="1200">
                <a:solidFill>
                  <a:schemeClr val="tx2"/>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1600" kern="1200">
                <a:solidFill>
                  <a:schemeClr val="tx2"/>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400" kern="1200">
                <a:solidFill>
                  <a:schemeClr val="tx2"/>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200" kern="1200">
                <a:solidFill>
                  <a:schemeClr val="tx2"/>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a:lstStyle>
          <a:p>
            <a:pPr marL="0" indent="0" algn="just" rtl="0">
              <a:lnSpc>
                <a:spcPct val="107000"/>
              </a:lnSpc>
              <a:spcAft>
                <a:spcPts val="800"/>
              </a:spcAft>
              <a:buFont typeface="Arial" panose="020B0604020202020204" pitchFamily="34" charset="0"/>
              <a:buNone/>
            </a:pPr>
            <a:r>
              <a:rPr lang="no" sz="1400" b="1" i="0" u="sng" baseline="0">
                <a:latin typeface="+mj-lt"/>
                <a:ea typeface="Calibri" panose="020F0502020204030204" pitchFamily="34" charset="0"/>
                <a:cs typeface="Times New Roman" panose="02020603050405020304" pitchFamily="18" charset="0"/>
              </a:rPr>
              <a:t>Valgte tjenestemenn og avdelingsledere i byen din</a:t>
            </a:r>
          </a:p>
          <a:p>
            <a:pPr marL="0" indent="0" algn="just" rtl="0">
              <a:lnSpc>
                <a:spcPct val="107000"/>
              </a:lnSpc>
              <a:spcAft>
                <a:spcPts val="600"/>
              </a:spcAft>
              <a:buFont typeface="Arial" panose="020B0604020202020204" pitchFamily="34" charset="0"/>
              <a:buNone/>
            </a:pPr>
            <a:r>
              <a:rPr lang="no" sz="1200" b="1" i="0" u="sng" baseline="0">
                <a:latin typeface="+mj-lt"/>
                <a:ea typeface="Calibri" panose="020F0502020204030204" pitchFamily="34" charset="0"/>
                <a:cs typeface="Times New Roman" panose="02020603050405020304" pitchFamily="18" charset="0"/>
              </a:rPr>
              <a:t>Valgte tjenestemenn</a:t>
            </a:r>
            <a:endParaRPr lang="no" sz="1200" b="1" u="sng">
              <a:latin typeface="+mj-lt"/>
              <a:ea typeface="Calibri" panose="020F0502020204030204" pitchFamily="34" charset="0"/>
              <a:cs typeface="Times New Roman" panose="02020603050405020304" pitchFamily="18" charset="0"/>
            </a:endParaRPr>
          </a:p>
          <a:p>
            <a:pPr marL="0" indent="0" algn="just" rtl="0">
              <a:lnSpc>
                <a:spcPct val="107000"/>
              </a:lnSpc>
              <a:spcBef>
                <a:spcPts val="600"/>
              </a:spcBef>
              <a:spcAft>
                <a:spcPts val="800"/>
              </a:spcAft>
              <a:buFont typeface="Arial" panose="020B0604020202020204" pitchFamily="34" charset="0"/>
              <a:buNone/>
            </a:pPr>
            <a:r>
              <a:rPr lang="no" sz="1200" b="1" i="0" u="none" baseline="0">
                <a:latin typeface="+mj-lt"/>
                <a:ea typeface="Calibri" panose="020F0502020204030204" pitchFamily="34" charset="0"/>
                <a:cs typeface="Times New Roman" panose="02020603050405020304" pitchFamily="18" charset="0"/>
              </a:rPr>
              <a:t>Å bli med i EU Cities Mission er en sjanse byen vår har til å være i forkant av klimahandlingen i Europa. Vi er en del av en ambisiøs endringsbevegelse for byer, som viser veien videre mot en inkluderende, blomstrende, klimarobust og bærekraftig fremtid. Dette vil hjelpe byen vår med å bli klimanøytrale på en integrert og inkluderende måte, gjenopprette kontakten med innbyggerne og engasjere privat sektor. Å være en del av denne misjonen driver finansieringsmuligheter og investeringer og gjør en rettferdig overgang som er bra både for klimaet og sosial samhørighet. </a:t>
            </a:r>
          </a:p>
          <a:p>
            <a:pPr marL="0" indent="0" algn="just" rtl="0">
              <a:lnSpc>
                <a:spcPct val="107000"/>
              </a:lnSpc>
              <a:spcAft>
                <a:spcPts val="600"/>
              </a:spcAft>
              <a:buFont typeface="Arial" panose="020B0604020202020204" pitchFamily="34" charset="0"/>
              <a:buNone/>
            </a:pPr>
            <a:r>
              <a:rPr lang="no" sz="1200" b="1" i="0" u="sng" baseline="0">
                <a:latin typeface="+mj-lt"/>
                <a:ea typeface="Calibri" panose="020F0502020204030204" pitchFamily="34" charset="0"/>
                <a:cs typeface="Times New Roman" panose="02020603050405020304" pitchFamily="18" charset="0"/>
              </a:rPr>
              <a:t>Avdelingsledere</a:t>
            </a:r>
            <a:endParaRPr lang="no" sz="1200" b="1" u="sng">
              <a:latin typeface="+mj-lt"/>
              <a:ea typeface="Calibri" panose="020F0502020204030204" pitchFamily="34" charset="0"/>
              <a:cs typeface="Times New Roman" panose="02020603050405020304" pitchFamily="18" charset="0"/>
            </a:endParaRPr>
          </a:p>
          <a:p>
            <a:pPr marL="0" indent="0" algn="just" rtl="0">
              <a:lnSpc>
                <a:spcPct val="107000"/>
              </a:lnSpc>
              <a:spcBef>
                <a:spcPts val="600"/>
              </a:spcBef>
              <a:spcAft>
                <a:spcPts val="800"/>
              </a:spcAft>
              <a:buFont typeface="Arial" panose="020B0604020202020204" pitchFamily="34" charset="0"/>
              <a:buNone/>
            </a:pPr>
            <a:r>
              <a:rPr lang="no" sz="1200" b="1" i="0" u="none" baseline="0">
                <a:latin typeface="+mj-lt"/>
                <a:ea typeface="Calibri" panose="020F0502020204030204" pitchFamily="34" charset="0"/>
                <a:cs typeface="Times New Roman" panose="02020603050405020304" pitchFamily="18" charset="0"/>
              </a:rPr>
              <a:t>Å bli med i EU Cities Mission er en sjanse byen vår har til å være i forkant av klimahandlingen i Europa. Med støtte fra NetZeroCities vil vi få tilgang til kompetanse og verktøy som hjelper oss med å nærme oss klimahandlinger på en systematisk måte. Dette vil bidra til å bryte ned siloer og jobbe på tvers av team for å gjøre overgangen til klimanøytralitet raskere. Det er også en mulighet til å lære av andre byer, dele kunnskap og handle raskere sammen.</a:t>
            </a:r>
          </a:p>
        </p:txBody>
      </p:sp>
      <p:sp>
        <p:nvSpPr>
          <p:cNvPr id="6" name="ZoneTexte 5">
            <a:extLst>
              <a:ext uri="{FF2B5EF4-FFF2-40B4-BE49-F238E27FC236}">
                <a16:creationId xmlns:a16="http://schemas.microsoft.com/office/drawing/2014/main" id="{D4BBBBED-DA40-14C9-116C-00AC9CC5EB13}"/>
              </a:ext>
            </a:extLst>
          </p:cNvPr>
          <p:cNvSpPr txBox="1"/>
          <p:nvPr/>
        </p:nvSpPr>
        <p:spPr>
          <a:xfrm>
            <a:off x="4781547" y="1336644"/>
            <a:ext cx="632502" cy="1323439"/>
          </a:xfrm>
          <a:prstGeom prst="rect">
            <a:avLst/>
          </a:prstGeom>
          <a:noFill/>
        </p:spPr>
        <p:txBody>
          <a:bodyPr wrap="square" rtlCol="0">
            <a:spAutoFit/>
          </a:bodyPr>
          <a:lstStyle/>
          <a:p>
            <a:pPr algn="l" rtl="0"/>
            <a:r>
              <a:rPr lang="no" sz="8000" b="0" i="0" u="none" baseline="0">
                <a:solidFill>
                  <a:schemeClr val="bg1"/>
                </a:solidFill>
              </a:rPr>
              <a:t>"</a:t>
            </a:r>
          </a:p>
        </p:txBody>
      </p:sp>
      <p:sp>
        <p:nvSpPr>
          <p:cNvPr id="8" name="Espace réservé du contenu 2">
            <a:extLst>
              <a:ext uri="{FF2B5EF4-FFF2-40B4-BE49-F238E27FC236}">
                <a16:creationId xmlns:a16="http://schemas.microsoft.com/office/drawing/2014/main" id="{C8BDB3A0-A44C-FA08-1C0A-F226C0B296B5}"/>
              </a:ext>
            </a:extLst>
          </p:cNvPr>
          <p:cNvSpPr txBox="1">
            <a:spLocks/>
          </p:cNvSpPr>
          <p:nvPr/>
        </p:nvSpPr>
        <p:spPr>
          <a:xfrm>
            <a:off x="790502" y="4170589"/>
            <a:ext cx="3866842" cy="1906629"/>
          </a:xfrm>
          <a:prstGeom prst="rect">
            <a:avLst/>
          </a:prstGeom>
        </p:spPr>
        <p:txBody>
          <a:bodyPr numCol="1" spcCol="540000"/>
          <a:lstStyle>
            <a:lvl1pPr marL="251986" indent="-251986" algn="l" defTabSz="1007943" rtl="0" eaLnBrk="1" latinLnBrk="0" hangingPunct="1">
              <a:lnSpc>
                <a:spcPct val="90000"/>
              </a:lnSpc>
              <a:spcBef>
                <a:spcPts val="1102"/>
              </a:spcBef>
              <a:buFont typeface="Arial" panose="020B0604020202020204" pitchFamily="34" charset="0"/>
              <a:buChar char="•"/>
              <a:defRPr sz="2000" kern="1200">
                <a:solidFill>
                  <a:schemeClr val="tx2"/>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1800" kern="1200">
                <a:solidFill>
                  <a:schemeClr val="tx2"/>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1600" kern="1200">
                <a:solidFill>
                  <a:schemeClr val="tx2"/>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400" kern="1200">
                <a:solidFill>
                  <a:schemeClr val="tx2"/>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200" kern="1200">
                <a:solidFill>
                  <a:schemeClr val="tx2"/>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a:lstStyle>
          <a:p>
            <a:pPr marL="0" indent="0" algn="just" rtl="0">
              <a:lnSpc>
                <a:spcPct val="107000"/>
              </a:lnSpc>
              <a:spcAft>
                <a:spcPts val="800"/>
              </a:spcAft>
              <a:buFont typeface="Arial" panose="020B0604020202020204" pitchFamily="34" charset="0"/>
              <a:buNone/>
            </a:pPr>
            <a:r>
              <a:rPr lang="no" sz="1400" b="1" i="0" u="sng" baseline="0">
                <a:latin typeface="+mj-lt"/>
                <a:ea typeface="Calibri" panose="020F0502020204030204" pitchFamily="34" charset="0"/>
                <a:cs typeface="Times New Roman" panose="02020603050405020304" pitchFamily="18" charset="0"/>
              </a:rPr>
              <a:t>Privat sektor</a:t>
            </a:r>
            <a:endParaRPr lang="no" sz="1400" b="1" u="sng">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Font typeface="Arial" panose="020B0604020202020204" pitchFamily="34" charset="0"/>
              <a:buNone/>
            </a:pPr>
            <a:r>
              <a:rPr lang="no" sz="1200" b="1" i="0" u="none" baseline="0">
                <a:latin typeface="+mj-lt"/>
                <a:ea typeface="Calibri" panose="020F0502020204030204" pitchFamily="34" charset="0"/>
                <a:cs typeface="Times New Roman" panose="02020603050405020304" pitchFamily="18" charset="0"/>
              </a:rPr>
              <a:t>Å bli med i EU Cities Mission er en sjanse byen vår har til å være i forkant av klimahandlingen. Vær i forkant: Du har makten til å bidra til å bygge fremtiden til byer og åpne nye forretningsmuligheter. For å bli klimanøytrale innen 2030 må vi samkjøre mål og innsats, og vi må samarbeide.</a:t>
            </a:r>
          </a:p>
        </p:txBody>
      </p:sp>
      <p:sp>
        <p:nvSpPr>
          <p:cNvPr id="9" name="ZoneTexte 8">
            <a:extLst>
              <a:ext uri="{FF2B5EF4-FFF2-40B4-BE49-F238E27FC236}">
                <a16:creationId xmlns:a16="http://schemas.microsoft.com/office/drawing/2014/main" id="{1C42EB9A-FB4C-F661-B011-2D75940B1AC2}"/>
              </a:ext>
            </a:extLst>
          </p:cNvPr>
          <p:cNvSpPr txBox="1"/>
          <p:nvPr/>
        </p:nvSpPr>
        <p:spPr>
          <a:xfrm>
            <a:off x="333342" y="3925609"/>
            <a:ext cx="564777" cy="1323439"/>
          </a:xfrm>
          <a:prstGeom prst="rect">
            <a:avLst/>
          </a:prstGeom>
          <a:noFill/>
        </p:spPr>
        <p:txBody>
          <a:bodyPr wrap="square" rtlCol="0">
            <a:spAutoFit/>
          </a:bodyPr>
          <a:lstStyle/>
          <a:p>
            <a:pPr algn="l" rtl="0"/>
            <a:r>
              <a:rPr lang="no" sz="8000" b="0" i="0" u="none" baseline="0">
                <a:solidFill>
                  <a:schemeClr val="bg1"/>
                </a:solidFill>
              </a:rPr>
              <a:t>"</a:t>
            </a:r>
          </a:p>
        </p:txBody>
      </p:sp>
      <p:sp>
        <p:nvSpPr>
          <p:cNvPr id="2" name="TextBox 1">
            <a:extLst>
              <a:ext uri="{FF2B5EF4-FFF2-40B4-BE49-F238E27FC236}">
                <a16:creationId xmlns:a16="http://schemas.microsoft.com/office/drawing/2014/main" id="{AE306DF4-C9B3-6D3E-54DE-A909F5DDFF6F}"/>
              </a:ext>
            </a:extLst>
          </p:cNvPr>
          <p:cNvSpPr txBox="1"/>
          <p:nvPr/>
        </p:nvSpPr>
        <p:spPr>
          <a:xfrm>
            <a:off x="1158269" y="7091464"/>
            <a:ext cx="7761995" cy="254237"/>
          </a:xfrm>
          <a:prstGeom prst="rect">
            <a:avLst/>
          </a:prstGeom>
          <a:solidFill>
            <a:schemeClr val="bg1"/>
          </a:solid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no" sz="1052" b="0" i="0" u="none" strike="noStrike" kern="1200" cap="none" spc="0" normalizeH="0" baseline="0">
                <a:ln>
                  <a:noFill/>
                </a:ln>
                <a:solidFill>
                  <a:prstClr val="black"/>
                </a:solidFill>
                <a:effectLst/>
                <a:uLnTx/>
                <a:uFillTx/>
                <a:latin typeface="Arial" panose="020B0604020202020204"/>
                <a:ea typeface="+mn-ea"/>
                <a:cs typeface="+mn-cs"/>
              </a:rPr>
              <a:t>NetZeroCities har fått finansiering fra H2020 forsknings- og innovasjonsprogrammet under tilskuddsavtale nr. 101036519.</a:t>
            </a:r>
            <a:endParaRPr kumimoji="0" lang="no" sz="1052" b="0" i="0" u="none" strike="noStrike" kern="1200" cap="none" spc="0" normalizeH="0" baseline="0" noProof="0" dirty="0">
              <a:ln>
                <a:noFill/>
              </a:ln>
              <a:solidFill>
                <a:prstClr val="black"/>
              </a:solidFill>
              <a:effectLst/>
              <a:uLnTx/>
              <a:uFillTx/>
              <a:latin typeface="Arial" panose="020B0604020202020204"/>
              <a:ea typeface="+mn-ea"/>
              <a:cs typeface="+mn-cs"/>
            </a:endParaRPr>
          </a:p>
        </p:txBody>
      </p:sp>
    </p:spTree>
    <p:extLst>
      <p:ext uri="{BB962C8B-B14F-4D97-AF65-F5344CB8AC3E}">
        <p14:creationId xmlns:p14="http://schemas.microsoft.com/office/powerpoint/2010/main" val="3289327753"/>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5CEEEBC-1E71-99DA-809A-C16A4025C890}"/>
              </a:ext>
            </a:extLst>
          </p:cNvPr>
          <p:cNvSpPr>
            <a:spLocks noGrp="1"/>
          </p:cNvSpPr>
          <p:nvPr>
            <p:ph type="ctrTitle"/>
          </p:nvPr>
        </p:nvSpPr>
        <p:spPr>
          <a:xfrm>
            <a:off x="599935" y="3033937"/>
            <a:ext cx="7729005" cy="636161"/>
          </a:xfrm>
        </p:spPr>
        <p:txBody>
          <a:bodyPr/>
          <a:lstStyle/>
          <a:p>
            <a:r>
              <a:rPr lang="en-GB" dirty="0"/>
              <a:t>PL/Polish translation</a:t>
            </a:r>
          </a:p>
        </p:txBody>
      </p:sp>
    </p:spTree>
    <p:extLst>
      <p:ext uri="{BB962C8B-B14F-4D97-AF65-F5344CB8AC3E}">
        <p14:creationId xmlns:p14="http://schemas.microsoft.com/office/powerpoint/2010/main" val="352856344"/>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re 6">
            <a:extLst>
              <a:ext uri="{FF2B5EF4-FFF2-40B4-BE49-F238E27FC236}">
                <a16:creationId xmlns:a16="http://schemas.microsoft.com/office/drawing/2014/main" id="{243D4A79-A79C-1F8F-E24D-DA565717CFDE}"/>
              </a:ext>
            </a:extLst>
          </p:cNvPr>
          <p:cNvSpPr>
            <a:spLocks noGrp="1"/>
          </p:cNvSpPr>
          <p:nvPr>
            <p:ph type="ctrTitle"/>
          </p:nvPr>
        </p:nvSpPr>
        <p:spPr>
          <a:xfrm>
            <a:off x="593492" y="142848"/>
            <a:ext cx="9111713" cy="664842"/>
          </a:xfrm>
        </p:spPr>
        <p:txBody>
          <a:bodyPr/>
          <a:lstStyle/>
          <a:p>
            <a:pPr algn="l" rtl="0"/>
            <a:r>
              <a:rPr lang="pl" sz="3200" b="1" i="0" u="none" baseline="0">
                <a:solidFill>
                  <a:srgbClr val="0D5364"/>
                </a:solidFill>
              </a:rPr>
              <a:t>Prezentacja</a:t>
            </a:r>
          </a:p>
        </p:txBody>
      </p:sp>
      <p:sp>
        <p:nvSpPr>
          <p:cNvPr id="3" name="Espace réservé du contenu 2">
            <a:extLst>
              <a:ext uri="{FF2B5EF4-FFF2-40B4-BE49-F238E27FC236}">
                <a16:creationId xmlns:a16="http://schemas.microsoft.com/office/drawing/2014/main" id="{03D19ECB-687C-66CD-5642-18F0E5FB2B55}"/>
              </a:ext>
            </a:extLst>
          </p:cNvPr>
          <p:cNvSpPr>
            <a:spLocks noGrp="1"/>
          </p:cNvSpPr>
          <p:nvPr>
            <p:ph idx="1"/>
          </p:nvPr>
        </p:nvSpPr>
        <p:spPr>
          <a:xfrm>
            <a:off x="1158269" y="977245"/>
            <a:ext cx="6265086" cy="4829155"/>
          </a:xfrm>
        </p:spPr>
        <p:txBody>
          <a:bodyPr numCol="1" spcCol="540000"/>
          <a:lstStyle/>
          <a:p>
            <a:pPr marL="0" indent="0" algn="just" rtl="0">
              <a:lnSpc>
                <a:spcPct val="107000"/>
              </a:lnSpc>
              <a:spcAft>
                <a:spcPts val="800"/>
              </a:spcAft>
              <a:buNone/>
            </a:pPr>
            <a:r>
              <a:rPr lang="pl" sz="1200" b="1" i="0" u="none" baseline="0">
                <a:effectLst/>
                <a:latin typeface="+mj-lt"/>
                <a:ea typeface="Calibri" panose="020F0502020204030204" pitchFamily="34" charset="0"/>
                <a:cs typeface="Times New Roman" panose="02020603050405020304" pitchFamily="18" charset="0"/>
              </a:rPr>
              <a:t>Zmiana klimatu wpływa na nas wszystkich i nie da się uniknąć przemian. </a:t>
            </a:r>
            <a:r>
              <a:rPr lang="pl" sz="1200" b="1" i="0" u="none" baseline="0" dirty="0">
                <a:effectLst/>
                <a:latin typeface="+mj-lt"/>
                <a:ea typeface="Calibri" panose="020F0502020204030204" pitchFamily="34" charset="0"/>
                <a:cs typeface="Times New Roman" panose="02020603050405020304" pitchFamily="18" charset="0"/>
              </a:rPr>
              <a:t>Pasywna postawa i zmaganie się z konsekwencjami nie wchodzi w grę. </a:t>
            </a:r>
            <a:r>
              <a:rPr lang="pl" sz="1200" b="1" i="0" u="none" baseline="0" dirty="0">
                <a:latin typeface="+mj-lt"/>
                <a:ea typeface="Calibri" panose="020F0502020204030204" pitchFamily="34" charset="0"/>
                <a:cs typeface="Times New Roman" panose="02020603050405020304" pitchFamily="18" charset="0"/>
              </a:rPr>
              <a:t>M</a:t>
            </a:r>
            <a:r>
              <a:rPr lang="pl" sz="1200" b="1" i="0" u="none" baseline="0" dirty="0">
                <a:effectLst/>
                <a:latin typeface="+mj-lt"/>
                <a:ea typeface="Calibri" panose="020F0502020204030204" pitchFamily="34" charset="0"/>
                <a:cs typeface="Times New Roman" panose="02020603050405020304" pitchFamily="18" charset="0"/>
              </a:rPr>
              <a:t>ożemy wywołać takie zmiany, które dadzą nam ratunek i zapewnią wszystkim bezpieczną przyszłość w dostatku.</a:t>
            </a:r>
            <a:endParaRPr lang="pl" sz="1200" b="1" dirty="0">
              <a:effectLst/>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r>
              <a:rPr lang="pl" sz="1200" b="1" i="0" u="none" baseline="0" dirty="0">
                <a:effectLst/>
                <a:latin typeface="+mj-lt"/>
                <a:ea typeface="Calibri" panose="020F0502020204030204" pitchFamily="34" charset="0"/>
                <a:cs typeface="Times New Roman" panose="02020603050405020304" pitchFamily="18" charset="0"/>
              </a:rPr>
              <a:t>Wiemy, że nie wystarczą innowacje techniczne. Musimy zmienić sposób życia i pracy.  Zadziała jedynie wysiłek zbiorowy. Osiągniemy sukces, działając razem w ramach niespotykanej dotąd współpracy i wspólnych kroków podejmowanych związku z najważniejszymi czekającymi nas wyzwaniami.</a:t>
            </a:r>
            <a:endParaRPr lang="pl" sz="1200" b="1" dirty="0">
              <a:effectLst/>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r>
              <a:rPr lang="pl" sz="1200" b="1" i="0" u="none" baseline="0" dirty="0">
                <a:effectLst/>
                <a:latin typeface="+mj-lt"/>
                <a:ea typeface="Calibri" panose="020F0502020204030204" pitchFamily="34" charset="0"/>
                <a:cs typeface="Times New Roman" panose="02020603050405020304" pitchFamily="18" charset="0"/>
              </a:rPr>
              <a:t>Dołączając do unijnej misji miast, zrzeszamy się z innymi ambitnymi miastami Europy, by znaleźć się w gronie pierwszych 100 ośrodków, które osiągną neutralność klimatyczną do 2030 r. Dzięki platformie misji obsługiwanej przez NetZeroCities przyspieszymy tę transformację, testując nowe sposoby pracy i finansowania naszych zbiorowych działań, a odpowiedzi na trudne pytania będziemy szukać z ekspertami i partnerami z innych miast. </a:t>
            </a:r>
            <a:endParaRPr lang="pl" sz="1200" b="1" dirty="0">
              <a:effectLst/>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r>
              <a:rPr lang="pl" sz="1200" b="1" i="0" u="none" baseline="0" dirty="0">
                <a:effectLst/>
                <a:latin typeface="+mj-lt"/>
                <a:ea typeface="Calibri" panose="020F0502020204030204" pitchFamily="34" charset="0"/>
                <a:cs typeface="Times New Roman" panose="02020603050405020304" pitchFamily="18" charset="0"/>
              </a:rPr>
              <a:t>Zbudujemy silny, przekrojowy zespół, który będzie kierować ku zmianie i panować nad nią, a jednocześnie pomoże ukształtować na nowo naszą rolę i radykalnie zmienić sposób działania w dziedzinie finansowania, zamówień i współpracy. </a:t>
            </a:r>
          </a:p>
          <a:p>
            <a:pPr marL="0" indent="0" algn="just" rtl="0">
              <a:lnSpc>
                <a:spcPct val="107000"/>
              </a:lnSpc>
              <a:spcAft>
                <a:spcPts val="800"/>
              </a:spcAft>
              <a:buNone/>
            </a:pPr>
            <a:r>
              <a:rPr lang="pl" sz="1200" b="1" i="0" u="none" baseline="0" dirty="0">
                <a:latin typeface="+mj-lt"/>
                <a:ea typeface="Calibri" panose="020F0502020204030204" pitchFamily="34" charset="0"/>
                <a:cs typeface="Times New Roman" panose="02020603050405020304" pitchFamily="18" charset="0"/>
              </a:rPr>
              <a:t>To wspólne przedsięwzięcie pomoże nam budować lepszą przyszłość dla wszystkich mieszkańców naszego miasta. Wpłynie to pozytywnie nie tylko na klimat, ale i na sposób życia oraz pracy, ponieważ poprawi transport, budownictwo, systemy energetyczne, nasze zdrowie i wiele innych aspektów życia.</a:t>
            </a:r>
            <a:r>
              <a:rPr lang="pl" sz="1200" b="1" i="0" u="none" baseline="0" dirty="0">
                <a:effectLst/>
                <a:latin typeface="+mj-lt"/>
                <a:ea typeface="Calibri" panose="020F0502020204030204" pitchFamily="34" charset="0"/>
                <a:cs typeface="Times New Roman" panose="02020603050405020304" pitchFamily="18" charset="0"/>
              </a:rPr>
              <a:t> W tym celu nawiążemy długofalową współpracę z przedsiębiorstwami, mieszkańcami i lokalnymi podmiotami, zwiększając liczbę osób angażujących się w to przedsięwzięcie.</a:t>
            </a:r>
          </a:p>
          <a:p>
            <a:pPr marL="0" indent="0" algn="just" rtl="0">
              <a:lnSpc>
                <a:spcPct val="107000"/>
              </a:lnSpc>
              <a:spcAft>
                <a:spcPts val="800"/>
              </a:spcAft>
              <a:buNone/>
            </a:pPr>
            <a:endParaRPr lang="pl" sz="1200" b="1" dirty="0">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endParaRPr lang="pl" sz="1200" b="1" dirty="0">
              <a:latin typeface="+mj-lt"/>
              <a:ea typeface="Calibri" panose="020F0502020204030204" pitchFamily="34" charset="0"/>
              <a:cs typeface="Times New Roman" panose="02020603050405020304" pitchFamily="18" charset="0"/>
            </a:endParaRPr>
          </a:p>
        </p:txBody>
      </p:sp>
      <p:pic>
        <p:nvPicPr>
          <p:cNvPr id="10" name="Image 9">
            <a:extLst>
              <a:ext uri="{FF2B5EF4-FFF2-40B4-BE49-F238E27FC236}">
                <a16:creationId xmlns:a16="http://schemas.microsoft.com/office/drawing/2014/main" id="{DF907714-F33B-E7E5-92DE-ADAFDF3CF4C6}"/>
              </a:ext>
            </a:extLst>
          </p:cNvPr>
          <p:cNvPicPr>
            <a:picLocks noChangeAspect="1"/>
          </p:cNvPicPr>
          <p:nvPr/>
        </p:nvPicPr>
        <p:blipFill rotWithShape="1">
          <a:blip r:embed="rId2">
            <a:extLst>
              <a:ext uri="{28A0092B-C50C-407E-A947-70E740481C1C}">
                <a14:useLocalDpi xmlns:a14="http://schemas.microsoft.com/office/drawing/2010/main" val="0"/>
              </a:ext>
            </a:extLst>
          </a:blip>
          <a:srcRect b="15025"/>
          <a:stretch/>
        </p:blipFill>
        <p:spPr>
          <a:xfrm>
            <a:off x="7828288" y="4023834"/>
            <a:ext cx="3410513" cy="2898075"/>
          </a:xfrm>
          <a:prstGeom prst="rect">
            <a:avLst/>
          </a:prstGeom>
        </p:spPr>
      </p:pic>
      <p:sp>
        <p:nvSpPr>
          <p:cNvPr id="11" name="ZoneTexte 10">
            <a:extLst>
              <a:ext uri="{FF2B5EF4-FFF2-40B4-BE49-F238E27FC236}">
                <a16:creationId xmlns:a16="http://schemas.microsoft.com/office/drawing/2014/main" id="{2F8F1830-1156-559F-854A-01D629622690}"/>
              </a:ext>
            </a:extLst>
          </p:cNvPr>
          <p:cNvSpPr txBox="1"/>
          <p:nvPr/>
        </p:nvSpPr>
        <p:spPr>
          <a:xfrm>
            <a:off x="593492" y="668276"/>
            <a:ext cx="564777" cy="1631216"/>
          </a:xfrm>
          <a:prstGeom prst="rect">
            <a:avLst/>
          </a:prstGeom>
          <a:noFill/>
        </p:spPr>
        <p:txBody>
          <a:bodyPr wrap="square" rtlCol="0">
            <a:spAutoFit/>
          </a:bodyPr>
          <a:lstStyle/>
          <a:p>
            <a:pPr algn="l" rtl="0"/>
            <a:r>
              <a:rPr lang="pl" sz="10000" b="0" i="0" u="none" baseline="0" dirty="0">
                <a:solidFill>
                  <a:schemeClr val="bg1"/>
                </a:solidFill>
              </a:rPr>
              <a:t>"</a:t>
            </a:r>
          </a:p>
        </p:txBody>
      </p:sp>
      <p:sp>
        <p:nvSpPr>
          <p:cNvPr id="2" name="TextBox 1">
            <a:extLst>
              <a:ext uri="{FF2B5EF4-FFF2-40B4-BE49-F238E27FC236}">
                <a16:creationId xmlns:a16="http://schemas.microsoft.com/office/drawing/2014/main" id="{BD174913-544A-72B0-7827-D056AB12B2B6}"/>
              </a:ext>
            </a:extLst>
          </p:cNvPr>
          <p:cNvSpPr txBox="1"/>
          <p:nvPr/>
        </p:nvSpPr>
        <p:spPr>
          <a:xfrm>
            <a:off x="1158269" y="7091464"/>
            <a:ext cx="7761995" cy="254237"/>
          </a:xfrm>
          <a:prstGeom prst="rect">
            <a:avLst/>
          </a:prstGeom>
          <a:solidFill>
            <a:schemeClr val="bg1"/>
          </a:solid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pl" sz="1052" b="0" i="0" u="none" strike="noStrike" kern="1200" cap="none" spc="0" normalizeH="0" baseline="0">
                <a:ln>
                  <a:noFill/>
                </a:ln>
                <a:solidFill>
                  <a:prstClr val="black"/>
                </a:solidFill>
                <a:effectLst/>
                <a:uLnTx/>
                <a:uFillTx/>
                <a:latin typeface="Arial" panose="020B0604020202020204"/>
                <a:ea typeface="+mn-ea"/>
                <a:cs typeface="+mn-cs"/>
              </a:rPr>
              <a:t>NetZeroCities otrzymało finansowanie w ramach programu badań i innowacji w programie ramowym „Horyzont 2020” na podstawie umowy o udzielenie dotacji nr 101036519.</a:t>
            </a:r>
            <a:endParaRPr kumimoji="0" lang="pl" sz="1052" b="0" i="0" u="none" strike="noStrike" kern="1200" cap="none" spc="0" normalizeH="0" baseline="0" noProof="0" dirty="0">
              <a:ln>
                <a:noFill/>
              </a:ln>
              <a:solidFill>
                <a:prstClr val="black"/>
              </a:solidFill>
              <a:effectLst/>
              <a:uLnTx/>
              <a:uFillTx/>
              <a:latin typeface="Arial" panose="020B0604020202020204"/>
              <a:ea typeface="+mn-ea"/>
              <a:cs typeface="+mn-cs"/>
            </a:endParaRPr>
          </a:p>
        </p:txBody>
      </p:sp>
    </p:spTree>
    <p:extLst>
      <p:ext uri="{BB962C8B-B14F-4D97-AF65-F5344CB8AC3E}">
        <p14:creationId xmlns:p14="http://schemas.microsoft.com/office/powerpoint/2010/main" val="3506711283"/>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re 6">
            <a:extLst>
              <a:ext uri="{FF2B5EF4-FFF2-40B4-BE49-F238E27FC236}">
                <a16:creationId xmlns:a16="http://schemas.microsoft.com/office/drawing/2014/main" id="{243D4A79-A79C-1F8F-E24D-DA565717CFDE}"/>
              </a:ext>
            </a:extLst>
          </p:cNvPr>
          <p:cNvSpPr>
            <a:spLocks noGrp="1"/>
          </p:cNvSpPr>
          <p:nvPr>
            <p:ph type="ctrTitle"/>
          </p:nvPr>
        </p:nvSpPr>
        <p:spPr>
          <a:xfrm>
            <a:off x="333342" y="-62837"/>
            <a:ext cx="9111713" cy="664842"/>
          </a:xfrm>
        </p:spPr>
        <p:txBody>
          <a:bodyPr/>
          <a:lstStyle/>
          <a:p>
            <a:pPr algn="l" rtl="0"/>
            <a:r>
              <a:rPr lang="pl" sz="3200" b="1" i="0" u="none" baseline="0" dirty="0"/>
              <a:t>Prezentacja</a:t>
            </a:r>
          </a:p>
        </p:txBody>
      </p:sp>
      <p:sp>
        <p:nvSpPr>
          <p:cNvPr id="3" name="Espace réservé du contenu 2">
            <a:extLst>
              <a:ext uri="{FF2B5EF4-FFF2-40B4-BE49-F238E27FC236}">
                <a16:creationId xmlns:a16="http://schemas.microsoft.com/office/drawing/2014/main" id="{03D19ECB-687C-66CD-5642-18F0E5FB2B55}"/>
              </a:ext>
            </a:extLst>
          </p:cNvPr>
          <p:cNvSpPr>
            <a:spLocks noGrp="1"/>
          </p:cNvSpPr>
          <p:nvPr>
            <p:ph idx="1"/>
          </p:nvPr>
        </p:nvSpPr>
        <p:spPr>
          <a:xfrm>
            <a:off x="790502" y="1102473"/>
            <a:ext cx="3866842" cy="2127098"/>
          </a:xfrm>
        </p:spPr>
        <p:txBody>
          <a:bodyPr numCol="1" spcCol="540000"/>
          <a:lstStyle/>
          <a:p>
            <a:pPr marL="0" indent="0" algn="just" rtl="0">
              <a:lnSpc>
                <a:spcPct val="107000"/>
              </a:lnSpc>
              <a:spcAft>
                <a:spcPts val="800"/>
              </a:spcAft>
              <a:buNone/>
            </a:pPr>
            <a:r>
              <a:rPr lang="pl" sz="1400" b="1" i="0" u="sng" baseline="0" dirty="0">
                <a:effectLst/>
                <a:latin typeface="+mj-lt"/>
                <a:ea typeface="Calibri" panose="020F0502020204030204" pitchFamily="34" charset="0"/>
                <a:cs typeface="Times New Roman" panose="02020603050405020304" pitchFamily="18" charset="0"/>
              </a:rPr>
              <a:t>Mieszkańcy</a:t>
            </a:r>
          </a:p>
          <a:p>
            <a:pPr marL="0" indent="0" algn="just" rtl="0">
              <a:lnSpc>
                <a:spcPct val="107000"/>
              </a:lnSpc>
              <a:spcAft>
                <a:spcPts val="800"/>
              </a:spcAft>
              <a:buNone/>
            </a:pPr>
            <a:r>
              <a:rPr lang="pl" sz="1200" b="1" i="0" u="none" baseline="0" dirty="0">
                <a:latin typeface="+mj-lt"/>
                <a:ea typeface="Calibri" panose="020F0502020204030204" pitchFamily="34" charset="0"/>
                <a:cs typeface="Times New Roman" panose="02020603050405020304" pitchFamily="18" charset="0"/>
              </a:rPr>
              <a:t>Udział w unijnej misji miast to dla naszego miasta szansa, by przodować w działaniach na rzecz klimatu. Przejście na neutralność klimatyczną będzie sprzyjało włączeniu i nikt nie pozostanie w tyle. Dążymy do tego, by budować lepsze miasto i sprawiać, by codzienne życie było lepsze m.in. pod względem transportu, energii czy zdrowia. Aby transformacja przebiegła pomyślnie, potrzebujemy również was! Konsultacje z mieszkańcami pozwolą uwzględniać wasze potrzeby i pomysły na każdym etapie działania.</a:t>
            </a:r>
            <a:endParaRPr lang="pl" sz="1200" b="1" dirty="0">
              <a:effectLst/>
              <a:latin typeface="+mj-lt"/>
              <a:ea typeface="Calibri" panose="020F0502020204030204" pitchFamily="34" charset="0"/>
              <a:cs typeface="Times New Roman" panose="02020603050405020304" pitchFamily="18" charset="0"/>
            </a:endParaRPr>
          </a:p>
        </p:txBody>
      </p:sp>
      <p:sp>
        <p:nvSpPr>
          <p:cNvPr id="11" name="ZoneTexte 10">
            <a:extLst>
              <a:ext uri="{FF2B5EF4-FFF2-40B4-BE49-F238E27FC236}">
                <a16:creationId xmlns:a16="http://schemas.microsoft.com/office/drawing/2014/main" id="{2F8F1830-1156-559F-854A-01D629622690}"/>
              </a:ext>
            </a:extLst>
          </p:cNvPr>
          <p:cNvSpPr txBox="1"/>
          <p:nvPr/>
        </p:nvSpPr>
        <p:spPr>
          <a:xfrm>
            <a:off x="338326" y="808258"/>
            <a:ext cx="564777" cy="1323439"/>
          </a:xfrm>
          <a:prstGeom prst="rect">
            <a:avLst/>
          </a:prstGeom>
          <a:noFill/>
        </p:spPr>
        <p:txBody>
          <a:bodyPr wrap="square" rtlCol="0">
            <a:spAutoFit/>
          </a:bodyPr>
          <a:lstStyle/>
          <a:p>
            <a:pPr algn="l" rtl="0"/>
            <a:r>
              <a:rPr lang="pl" sz="8000" b="0" i="0" u="none" baseline="0" dirty="0">
                <a:solidFill>
                  <a:schemeClr val="bg1"/>
                </a:solidFill>
              </a:rPr>
              <a:t>"</a:t>
            </a:r>
          </a:p>
        </p:txBody>
      </p:sp>
      <p:sp>
        <p:nvSpPr>
          <p:cNvPr id="4" name="Espace réservé du texte 10">
            <a:extLst>
              <a:ext uri="{FF2B5EF4-FFF2-40B4-BE49-F238E27FC236}">
                <a16:creationId xmlns:a16="http://schemas.microsoft.com/office/drawing/2014/main" id="{67F2D915-7D6D-CFB7-5D20-3CDB6BB445E1}"/>
              </a:ext>
            </a:extLst>
          </p:cNvPr>
          <p:cNvSpPr txBox="1">
            <a:spLocks/>
          </p:cNvSpPr>
          <p:nvPr/>
        </p:nvSpPr>
        <p:spPr>
          <a:xfrm>
            <a:off x="317572" y="539189"/>
            <a:ext cx="7172726" cy="423665"/>
          </a:xfrm>
          <a:prstGeom prst="rect">
            <a:avLst/>
          </a:prstGeom>
        </p:spPr>
        <p:txBody>
          <a:bodyPr/>
          <a:lstStyle>
            <a:lvl1pPr marL="251986" indent="-251986" algn="l" defTabSz="1007943" rtl="0" eaLnBrk="1" latinLnBrk="0" hangingPunct="1">
              <a:lnSpc>
                <a:spcPct val="90000"/>
              </a:lnSpc>
              <a:spcBef>
                <a:spcPts val="1102"/>
              </a:spcBef>
              <a:buFont typeface="Arial" panose="020B0604020202020204" pitchFamily="34" charset="0"/>
              <a:buChar char="•"/>
              <a:defRPr sz="3086" kern="1200">
                <a:solidFill>
                  <a:schemeClr val="tx1"/>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2646" kern="1200">
                <a:solidFill>
                  <a:schemeClr val="tx1"/>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2205" kern="1200">
                <a:solidFill>
                  <a:schemeClr val="tx1"/>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a:lstStyle>
          <a:p>
            <a:pPr marL="0" indent="0" algn="l" rtl="0">
              <a:buNone/>
            </a:pPr>
            <a:r>
              <a:rPr lang="pl" sz="2000" b="1" i="0" u="none" baseline="0" dirty="0">
                <a:solidFill>
                  <a:schemeClr val="accent4"/>
                </a:solidFill>
              </a:rPr>
              <a:t>Dostosowanie wypowiedzi do kilku rodzajów odbiorców</a:t>
            </a:r>
          </a:p>
        </p:txBody>
      </p:sp>
      <p:sp>
        <p:nvSpPr>
          <p:cNvPr id="5" name="Espace réservé du contenu 2">
            <a:extLst>
              <a:ext uri="{FF2B5EF4-FFF2-40B4-BE49-F238E27FC236}">
                <a16:creationId xmlns:a16="http://schemas.microsoft.com/office/drawing/2014/main" id="{A37ABC56-C5F1-2859-ADD0-E37DC8DE7831}"/>
              </a:ext>
            </a:extLst>
          </p:cNvPr>
          <p:cNvSpPr txBox="1">
            <a:spLocks/>
          </p:cNvSpPr>
          <p:nvPr/>
        </p:nvSpPr>
        <p:spPr>
          <a:xfrm>
            <a:off x="5130274" y="1055244"/>
            <a:ext cx="5031445" cy="4879675"/>
          </a:xfrm>
          <a:prstGeom prst="rect">
            <a:avLst/>
          </a:prstGeom>
        </p:spPr>
        <p:txBody>
          <a:bodyPr numCol="1" spcCol="540000"/>
          <a:lstStyle>
            <a:lvl1pPr marL="251986" indent="-251986" algn="l" defTabSz="1007943" rtl="0" eaLnBrk="1" latinLnBrk="0" hangingPunct="1">
              <a:lnSpc>
                <a:spcPct val="90000"/>
              </a:lnSpc>
              <a:spcBef>
                <a:spcPts val="1102"/>
              </a:spcBef>
              <a:buFont typeface="Arial" panose="020B0604020202020204" pitchFamily="34" charset="0"/>
              <a:buChar char="•"/>
              <a:defRPr sz="2000" kern="1200">
                <a:solidFill>
                  <a:schemeClr val="tx2"/>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1800" kern="1200">
                <a:solidFill>
                  <a:schemeClr val="tx2"/>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1600" kern="1200">
                <a:solidFill>
                  <a:schemeClr val="tx2"/>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400" kern="1200">
                <a:solidFill>
                  <a:schemeClr val="tx2"/>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200" kern="1200">
                <a:solidFill>
                  <a:schemeClr val="tx2"/>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a:lstStyle>
          <a:p>
            <a:pPr marL="0" indent="0" algn="just" rtl="0">
              <a:lnSpc>
                <a:spcPct val="107000"/>
              </a:lnSpc>
              <a:spcAft>
                <a:spcPts val="800"/>
              </a:spcAft>
              <a:buFont typeface="Arial" panose="020B0604020202020204" pitchFamily="34" charset="0"/>
              <a:buNone/>
            </a:pPr>
            <a:r>
              <a:rPr lang="pl" sz="1400" b="1" i="0" u="sng" baseline="0" dirty="0">
                <a:latin typeface="+mj-lt"/>
                <a:ea typeface="Calibri" panose="020F0502020204030204" pitchFamily="34" charset="0"/>
                <a:cs typeface="Times New Roman" panose="02020603050405020304" pitchFamily="18" charset="0"/>
              </a:rPr>
              <a:t>Urzędnicy wybierani i kierownicy referatów w mieście</a:t>
            </a:r>
          </a:p>
          <a:p>
            <a:pPr marL="0" indent="0" algn="just" rtl="0">
              <a:lnSpc>
                <a:spcPct val="107000"/>
              </a:lnSpc>
              <a:spcAft>
                <a:spcPts val="600"/>
              </a:spcAft>
              <a:buFont typeface="Arial" panose="020B0604020202020204" pitchFamily="34" charset="0"/>
              <a:buNone/>
            </a:pPr>
            <a:r>
              <a:rPr lang="pl" sz="1200" b="1" i="0" u="sng" baseline="0" dirty="0">
                <a:latin typeface="+mj-lt"/>
                <a:ea typeface="Calibri" panose="020F0502020204030204" pitchFamily="34" charset="0"/>
                <a:cs typeface="Times New Roman" panose="02020603050405020304" pitchFamily="18" charset="0"/>
              </a:rPr>
              <a:t>Urzędnicy wybierani</a:t>
            </a:r>
            <a:endParaRPr lang="pl" sz="1200" b="1" u="sng" dirty="0">
              <a:latin typeface="+mj-lt"/>
              <a:ea typeface="Calibri" panose="020F0502020204030204" pitchFamily="34" charset="0"/>
              <a:cs typeface="Times New Roman" panose="02020603050405020304" pitchFamily="18" charset="0"/>
            </a:endParaRPr>
          </a:p>
          <a:p>
            <a:pPr marL="0" indent="0" algn="just" rtl="0">
              <a:lnSpc>
                <a:spcPct val="107000"/>
              </a:lnSpc>
              <a:spcBef>
                <a:spcPts val="600"/>
              </a:spcBef>
              <a:spcAft>
                <a:spcPts val="800"/>
              </a:spcAft>
              <a:buFont typeface="Arial" panose="020B0604020202020204" pitchFamily="34" charset="0"/>
              <a:buNone/>
            </a:pPr>
            <a:r>
              <a:rPr lang="pl" sz="1200" b="1" i="0" u="none" baseline="0" dirty="0">
                <a:latin typeface="+mj-lt"/>
                <a:ea typeface="Calibri" panose="020F0502020204030204" pitchFamily="34" charset="0"/>
                <a:cs typeface="Times New Roman" panose="02020603050405020304" pitchFamily="18" charset="0"/>
              </a:rPr>
              <a:t>Udział w unijnej misji miast to dla naszego miasta szansa, by przodować w działaniach na rzecz klimatu w Europie. Jesteśmy częścią ambitnego, transformacyjnego ruchu miast, wyznaczającego drogę ku sprzyjającej włączeniu, cechującej się rozkwitem, odpornej na zmianę klimatu i zrównoważonej przyszłości. Pomoże to naszemu miastu w przejściu na neutralność emisyjną w sposób zintegrowany i inkluzywny, wznawiający więzi z obywatelami i angażujący sektor prywatny. Udział w misji oznacza również dodatkowe możliwości finansowania i inwestycji, które pozwolą na sprawiedliwą transformację, co wpłynie pozytywnie zarówno na klimat, jak i spójność społeczną. </a:t>
            </a:r>
          </a:p>
          <a:p>
            <a:pPr marL="0" indent="0" algn="just" rtl="0">
              <a:lnSpc>
                <a:spcPct val="107000"/>
              </a:lnSpc>
              <a:spcAft>
                <a:spcPts val="600"/>
              </a:spcAft>
              <a:buFont typeface="Arial" panose="020B0604020202020204" pitchFamily="34" charset="0"/>
              <a:buNone/>
            </a:pPr>
            <a:r>
              <a:rPr lang="pl" sz="1200" b="1" i="0" u="sng" baseline="0" dirty="0">
                <a:latin typeface="+mj-lt"/>
                <a:ea typeface="Calibri" panose="020F0502020204030204" pitchFamily="34" charset="0"/>
                <a:cs typeface="Times New Roman" panose="02020603050405020304" pitchFamily="18" charset="0"/>
              </a:rPr>
              <a:t>Kierownicy referatów</a:t>
            </a:r>
            <a:endParaRPr lang="pl" sz="1200" b="1" u="sng" dirty="0">
              <a:latin typeface="+mj-lt"/>
              <a:ea typeface="Calibri" panose="020F0502020204030204" pitchFamily="34" charset="0"/>
              <a:cs typeface="Times New Roman" panose="02020603050405020304" pitchFamily="18" charset="0"/>
            </a:endParaRPr>
          </a:p>
          <a:p>
            <a:pPr marL="0" indent="0" algn="just" rtl="0">
              <a:lnSpc>
                <a:spcPct val="107000"/>
              </a:lnSpc>
              <a:spcBef>
                <a:spcPts val="600"/>
              </a:spcBef>
              <a:spcAft>
                <a:spcPts val="800"/>
              </a:spcAft>
              <a:buFont typeface="Arial" panose="020B0604020202020204" pitchFamily="34" charset="0"/>
              <a:buNone/>
            </a:pPr>
            <a:r>
              <a:rPr lang="pl" sz="1200" b="1" i="0" u="none" baseline="0" dirty="0">
                <a:latin typeface="+mj-lt"/>
                <a:ea typeface="Calibri" panose="020F0502020204030204" pitchFamily="34" charset="0"/>
                <a:cs typeface="Times New Roman" panose="02020603050405020304" pitchFamily="18" charset="0"/>
              </a:rPr>
              <a:t>Udział w unijnej misji miast to dla naszego miasta szansa, by przodować w działaniach na rzecz klimatu w Europie. Dzięki wsparciu z NetZeroCities uzyskamy dostęp do fachowej wiedzy i narzędzi pomagających w prowadzeniu działań na rzecz klimatu w sposób systemowy. Będzie to okazja do odejścia od schematów i do wspólnej pracy osób z różnych zespołów, aby przyspieszyć przejście na neutralność klimatyczną. To również szansa, by uczyć się od innych miast, dzielić się wiedzą i działać szybciej, współpracując ze sobą.</a:t>
            </a:r>
          </a:p>
        </p:txBody>
      </p:sp>
      <p:sp>
        <p:nvSpPr>
          <p:cNvPr id="6" name="ZoneTexte 5">
            <a:extLst>
              <a:ext uri="{FF2B5EF4-FFF2-40B4-BE49-F238E27FC236}">
                <a16:creationId xmlns:a16="http://schemas.microsoft.com/office/drawing/2014/main" id="{D4BBBBED-DA40-14C9-116C-00AC9CC5EB13}"/>
              </a:ext>
            </a:extLst>
          </p:cNvPr>
          <p:cNvSpPr txBox="1"/>
          <p:nvPr/>
        </p:nvSpPr>
        <p:spPr>
          <a:xfrm>
            <a:off x="4723015" y="795960"/>
            <a:ext cx="632502" cy="1323439"/>
          </a:xfrm>
          <a:prstGeom prst="rect">
            <a:avLst/>
          </a:prstGeom>
          <a:noFill/>
        </p:spPr>
        <p:txBody>
          <a:bodyPr wrap="square" rtlCol="0">
            <a:spAutoFit/>
          </a:bodyPr>
          <a:lstStyle/>
          <a:p>
            <a:pPr algn="l" rtl="0"/>
            <a:r>
              <a:rPr lang="pl" sz="8000" b="0" i="0" u="none" baseline="0" dirty="0">
                <a:solidFill>
                  <a:schemeClr val="bg1"/>
                </a:solidFill>
              </a:rPr>
              <a:t>"</a:t>
            </a:r>
          </a:p>
        </p:txBody>
      </p:sp>
      <p:sp>
        <p:nvSpPr>
          <p:cNvPr id="8" name="Espace réservé du contenu 2">
            <a:extLst>
              <a:ext uri="{FF2B5EF4-FFF2-40B4-BE49-F238E27FC236}">
                <a16:creationId xmlns:a16="http://schemas.microsoft.com/office/drawing/2014/main" id="{C8BDB3A0-A44C-FA08-1C0A-F226C0B296B5}"/>
              </a:ext>
            </a:extLst>
          </p:cNvPr>
          <p:cNvSpPr txBox="1">
            <a:spLocks/>
          </p:cNvSpPr>
          <p:nvPr/>
        </p:nvSpPr>
        <p:spPr>
          <a:xfrm>
            <a:off x="790502" y="4170589"/>
            <a:ext cx="3866842" cy="1906629"/>
          </a:xfrm>
          <a:prstGeom prst="rect">
            <a:avLst/>
          </a:prstGeom>
        </p:spPr>
        <p:txBody>
          <a:bodyPr numCol="1" spcCol="540000"/>
          <a:lstStyle>
            <a:lvl1pPr marL="251986" indent="-251986" algn="l" defTabSz="1007943" rtl="0" eaLnBrk="1" latinLnBrk="0" hangingPunct="1">
              <a:lnSpc>
                <a:spcPct val="90000"/>
              </a:lnSpc>
              <a:spcBef>
                <a:spcPts val="1102"/>
              </a:spcBef>
              <a:buFont typeface="Arial" panose="020B0604020202020204" pitchFamily="34" charset="0"/>
              <a:buChar char="•"/>
              <a:defRPr sz="2000" kern="1200">
                <a:solidFill>
                  <a:schemeClr val="tx2"/>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1800" kern="1200">
                <a:solidFill>
                  <a:schemeClr val="tx2"/>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1600" kern="1200">
                <a:solidFill>
                  <a:schemeClr val="tx2"/>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400" kern="1200">
                <a:solidFill>
                  <a:schemeClr val="tx2"/>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200" kern="1200">
                <a:solidFill>
                  <a:schemeClr val="tx2"/>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a:lstStyle>
          <a:p>
            <a:pPr marL="0" indent="0" algn="just" rtl="0">
              <a:lnSpc>
                <a:spcPct val="107000"/>
              </a:lnSpc>
              <a:spcAft>
                <a:spcPts val="800"/>
              </a:spcAft>
              <a:buFont typeface="Arial" panose="020B0604020202020204" pitchFamily="34" charset="0"/>
              <a:buNone/>
            </a:pPr>
            <a:r>
              <a:rPr lang="pl" sz="1400" b="1" i="0" u="sng" baseline="0" dirty="0">
                <a:latin typeface="+mj-lt"/>
                <a:ea typeface="Calibri" panose="020F0502020204030204" pitchFamily="34" charset="0"/>
                <a:cs typeface="Times New Roman" panose="02020603050405020304" pitchFamily="18" charset="0"/>
              </a:rPr>
              <a:t>Sektor prywatny</a:t>
            </a:r>
            <a:endParaRPr lang="pl" sz="1400" b="1" u="sng" dirty="0">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Font typeface="Arial" panose="020B0604020202020204" pitchFamily="34" charset="0"/>
              <a:buNone/>
            </a:pPr>
            <a:r>
              <a:rPr lang="pl" sz="1200" b="1" i="0" u="none" baseline="0" dirty="0">
                <a:latin typeface="+mj-lt"/>
                <a:ea typeface="Calibri" panose="020F0502020204030204" pitchFamily="34" charset="0"/>
                <a:cs typeface="Times New Roman" panose="02020603050405020304" pitchFamily="18" charset="0"/>
              </a:rPr>
              <a:t>Udział w unijnej misji miast to dla naszego miasta szansa, by przodować w działaniach na rzecz klimatu. Bądź w gronie liderów: możesz przyczynić się do kształtowania przyszłości miast i tworzenia nowych możliwości biznesowych. Aby osiągnąć neutralność klimatyczną do 2030 r., musimy dostosować swoje cele i działania oraz współpracować ze sobą.</a:t>
            </a:r>
          </a:p>
        </p:txBody>
      </p:sp>
      <p:sp>
        <p:nvSpPr>
          <p:cNvPr id="9" name="ZoneTexte 8">
            <a:extLst>
              <a:ext uri="{FF2B5EF4-FFF2-40B4-BE49-F238E27FC236}">
                <a16:creationId xmlns:a16="http://schemas.microsoft.com/office/drawing/2014/main" id="{1C42EB9A-FB4C-F661-B011-2D75940B1AC2}"/>
              </a:ext>
            </a:extLst>
          </p:cNvPr>
          <p:cNvSpPr txBox="1"/>
          <p:nvPr/>
        </p:nvSpPr>
        <p:spPr>
          <a:xfrm>
            <a:off x="333342" y="3925609"/>
            <a:ext cx="564777" cy="1323439"/>
          </a:xfrm>
          <a:prstGeom prst="rect">
            <a:avLst/>
          </a:prstGeom>
          <a:noFill/>
        </p:spPr>
        <p:txBody>
          <a:bodyPr wrap="square" rtlCol="0">
            <a:spAutoFit/>
          </a:bodyPr>
          <a:lstStyle/>
          <a:p>
            <a:pPr algn="l" rtl="0"/>
            <a:r>
              <a:rPr lang="pl" sz="8000" b="0" i="0" u="none" baseline="0">
                <a:solidFill>
                  <a:schemeClr val="bg1"/>
                </a:solidFill>
              </a:rPr>
              <a:t>"</a:t>
            </a:r>
          </a:p>
        </p:txBody>
      </p:sp>
      <p:sp>
        <p:nvSpPr>
          <p:cNvPr id="2" name="TextBox 1">
            <a:extLst>
              <a:ext uri="{FF2B5EF4-FFF2-40B4-BE49-F238E27FC236}">
                <a16:creationId xmlns:a16="http://schemas.microsoft.com/office/drawing/2014/main" id="{AE306DF4-C9B3-6D3E-54DE-A909F5DDFF6F}"/>
              </a:ext>
            </a:extLst>
          </p:cNvPr>
          <p:cNvSpPr txBox="1"/>
          <p:nvPr/>
        </p:nvSpPr>
        <p:spPr>
          <a:xfrm>
            <a:off x="1158269" y="7091464"/>
            <a:ext cx="7761995" cy="254237"/>
          </a:xfrm>
          <a:prstGeom prst="rect">
            <a:avLst/>
          </a:prstGeom>
          <a:solidFill>
            <a:schemeClr val="bg1"/>
          </a:solid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pl" sz="1052" b="0" i="0" u="none" strike="noStrike" kern="1200" cap="none" spc="0" normalizeH="0" baseline="0">
                <a:ln>
                  <a:noFill/>
                </a:ln>
                <a:solidFill>
                  <a:prstClr val="black"/>
                </a:solidFill>
                <a:effectLst/>
                <a:uLnTx/>
                <a:uFillTx/>
                <a:latin typeface="Arial" panose="020B0604020202020204"/>
                <a:ea typeface="+mn-ea"/>
                <a:cs typeface="+mn-cs"/>
              </a:rPr>
              <a:t>NetZeroCities otrzymało finansowanie w ramach programu badań i innowacji w programie ramowym „Horyzont 2020” na podstawie umowy o udzielenie dotacji nr 101036519.</a:t>
            </a:r>
            <a:endParaRPr kumimoji="0" lang="pl" sz="1052" b="0" i="0" u="none" strike="noStrike" kern="1200" cap="none" spc="0" normalizeH="0" baseline="0" noProof="0" dirty="0">
              <a:ln>
                <a:noFill/>
              </a:ln>
              <a:solidFill>
                <a:prstClr val="black"/>
              </a:solidFill>
              <a:effectLst/>
              <a:uLnTx/>
              <a:uFillTx/>
              <a:latin typeface="Arial" panose="020B0604020202020204"/>
              <a:ea typeface="+mn-ea"/>
              <a:cs typeface="+mn-cs"/>
            </a:endParaRPr>
          </a:p>
        </p:txBody>
      </p:sp>
    </p:spTree>
    <p:extLst>
      <p:ext uri="{BB962C8B-B14F-4D97-AF65-F5344CB8AC3E}">
        <p14:creationId xmlns:p14="http://schemas.microsoft.com/office/powerpoint/2010/main" val="4140120559"/>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5CEEEBC-1E71-99DA-809A-C16A4025C890}"/>
              </a:ext>
            </a:extLst>
          </p:cNvPr>
          <p:cNvSpPr>
            <a:spLocks noGrp="1"/>
          </p:cNvSpPr>
          <p:nvPr>
            <p:ph type="ctrTitle"/>
          </p:nvPr>
        </p:nvSpPr>
        <p:spPr>
          <a:xfrm>
            <a:off x="599935" y="3033937"/>
            <a:ext cx="7729005" cy="636161"/>
          </a:xfrm>
        </p:spPr>
        <p:txBody>
          <a:bodyPr/>
          <a:lstStyle/>
          <a:p>
            <a:r>
              <a:rPr lang="en-GB" dirty="0"/>
              <a:t>PT/Portuguese translation</a:t>
            </a:r>
          </a:p>
        </p:txBody>
      </p:sp>
    </p:spTree>
    <p:extLst>
      <p:ext uri="{BB962C8B-B14F-4D97-AF65-F5344CB8AC3E}">
        <p14:creationId xmlns:p14="http://schemas.microsoft.com/office/powerpoint/2010/main" val="2166201190"/>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re 6">
            <a:extLst>
              <a:ext uri="{FF2B5EF4-FFF2-40B4-BE49-F238E27FC236}">
                <a16:creationId xmlns:a16="http://schemas.microsoft.com/office/drawing/2014/main" id="{243D4A79-A79C-1F8F-E24D-DA565717CFDE}"/>
              </a:ext>
            </a:extLst>
          </p:cNvPr>
          <p:cNvSpPr>
            <a:spLocks noGrp="1"/>
          </p:cNvSpPr>
          <p:nvPr>
            <p:ph type="ctrTitle"/>
          </p:nvPr>
        </p:nvSpPr>
        <p:spPr>
          <a:xfrm>
            <a:off x="593492" y="142848"/>
            <a:ext cx="9111713" cy="664842"/>
          </a:xfrm>
        </p:spPr>
        <p:txBody>
          <a:bodyPr/>
          <a:lstStyle/>
          <a:p>
            <a:pPr algn="l" rtl="0"/>
            <a:r>
              <a:rPr lang="pt-PT" sz="3200" b="1" i="0" u="none" baseline="0" dirty="0">
                <a:solidFill>
                  <a:srgbClr val="0D5364"/>
                </a:solidFill>
              </a:rPr>
              <a:t>O discurso de </a:t>
            </a:r>
            <a:r>
              <a:rPr lang="pt-PT" sz="3200" b="1" i="0" u="none" baseline="0" dirty="0"/>
              <a:t>elevador</a:t>
            </a:r>
          </a:p>
        </p:txBody>
      </p:sp>
      <p:sp>
        <p:nvSpPr>
          <p:cNvPr id="3" name="Espace réservé du contenu 2">
            <a:extLst>
              <a:ext uri="{FF2B5EF4-FFF2-40B4-BE49-F238E27FC236}">
                <a16:creationId xmlns:a16="http://schemas.microsoft.com/office/drawing/2014/main" id="{03D19ECB-687C-66CD-5642-18F0E5FB2B55}"/>
              </a:ext>
            </a:extLst>
          </p:cNvPr>
          <p:cNvSpPr>
            <a:spLocks noGrp="1"/>
          </p:cNvSpPr>
          <p:nvPr>
            <p:ph idx="1"/>
          </p:nvPr>
        </p:nvSpPr>
        <p:spPr>
          <a:xfrm>
            <a:off x="1158269" y="1072290"/>
            <a:ext cx="6265086" cy="4829155"/>
          </a:xfrm>
        </p:spPr>
        <p:txBody>
          <a:bodyPr numCol="1" spcCol="540000"/>
          <a:lstStyle/>
          <a:p>
            <a:pPr marL="0" indent="0" algn="just" rtl="0">
              <a:lnSpc>
                <a:spcPct val="107000"/>
              </a:lnSpc>
              <a:spcAft>
                <a:spcPts val="800"/>
              </a:spcAft>
              <a:buNone/>
            </a:pPr>
            <a:r>
              <a:rPr lang="pt-PT" sz="1200" b="1" i="0" u="none" baseline="0" dirty="0">
                <a:effectLst/>
                <a:latin typeface="+mj-lt"/>
                <a:ea typeface="Calibri" panose="020F0502020204030204" pitchFamily="34" charset="0"/>
                <a:cs typeface="Times New Roman" panose="02020603050405020304" pitchFamily="18" charset="0"/>
              </a:rPr>
              <a:t>As alterações climáticas estão a afetar-nos a todos e é inevitável mudar. Manter uma postura passiva e lidar com as consequências não é opção. Podemos impulsionar um tipo de mudança para nos salvar e criar um futuro próspero para todos nós.</a:t>
            </a:r>
            <a:endParaRPr lang="pt-PT" sz="1200" b="1" dirty="0">
              <a:effectLst/>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r>
              <a:rPr lang="pt-PT" sz="1200" b="1" i="0" u="none" baseline="0" dirty="0">
                <a:effectLst/>
                <a:latin typeface="+mj-lt"/>
                <a:ea typeface="Calibri" panose="020F0502020204030204" pitchFamily="34" charset="0"/>
                <a:cs typeface="Times New Roman" panose="02020603050405020304" pitchFamily="18" charset="0"/>
              </a:rPr>
              <a:t>Sabemos que as inovações técnicas não serão o suficiente. Temos de transformar a forma como vivemos e trabalhamos.  Somente um esforço coletivo estará à altura da tarefa. Teremos êxito se agirmos em conjunto, em colaborações sem precedentes e esforços coletivos para lidarmos com os principais desafios.</a:t>
            </a:r>
            <a:endParaRPr lang="pt-PT" sz="1200" b="1" dirty="0">
              <a:effectLst/>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r>
              <a:rPr lang="pt-PT" sz="1200" b="1" i="0" u="none" baseline="0" dirty="0">
                <a:effectLst/>
                <a:latin typeface="+mj-lt"/>
                <a:ea typeface="Calibri" panose="020F0502020204030204" pitchFamily="34" charset="0"/>
                <a:cs typeface="Times New Roman" panose="02020603050405020304" pitchFamily="18" charset="0"/>
              </a:rPr>
              <a:t>Ao juntarmo-nos à Missão Cidades da UE, estamos a mobilizar-nos com outras cidades europeias ambiciosas para nos tornarmos as primeiras 100 cidades a alcançar uma neutralidade no clima até 2030. Com o apoio da Plataforma da Missão gerida pelo </a:t>
            </a:r>
            <a:r>
              <a:rPr lang="pt-PT" sz="1200" b="1" i="0" u="none" baseline="0" dirty="0" err="1">
                <a:effectLst/>
                <a:latin typeface="+mj-lt"/>
                <a:ea typeface="Calibri" panose="020F0502020204030204" pitchFamily="34" charset="0"/>
                <a:cs typeface="Times New Roman" panose="02020603050405020304" pitchFamily="18" charset="0"/>
              </a:rPr>
              <a:t>NetZeroCities</a:t>
            </a:r>
            <a:r>
              <a:rPr lang="pt-PT" sz="1200" b="1" i="0" u="none" baseline="0" dirty="0">
                <a:effectLst/>
                <a:latin typeface="+mj-lt"/>
                <a:ea typeface="Calibri" panose="020F0502020204030204" pitchFamily="34" charset="0"/>
                <a:cs typeface="Times New Roman" panose="02020603050405020304" pitchFamily="18" charset="0"/>
              </a:rPr>
              <a:t>, vamos acelerar esta transformação ao testar novas formas de trabalhar e financiar a nossa ação coletiva, descobrindo uma forma de responder às questões complexas em conjunto com especialistas e colegas. </a:t>
            </a:r>
            <a:endParaRPr lang="pt-PT" sz="1200" b="1" dirty="0">
              <a:effectLst/>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r>
              <a:rPr lang="pt-PT" sz="1200" b="1" i="0" u="none" baseline="0" dirty="0">
                <a:effectLst/>
                <a:latin typeface="+mj-lt"/>
                <a:ea typeface="Calibri" panose="020F0502020204030204" pitchFamily="34" charset="0"/>
                <a:cs typeface="Times New Roman" panose="02020603050405020304" pitchFamily="18" charset="0"/>
              </a:rPr>
              <a:t>Vamos mobilizar uma forte equipa </a:t>
            </a:r>
            <a:r>
              <a:rPr lang="pt-PT" sz="1200" b="1" i="0" u="none" baseline="0" dirty="0" err="1">
                <a:effectLst/>
                <a:latin typeface="+mj-lt"/>
                <a:ea typeface="Calibri" panose="020F0502020204030204" pitchFamily="34" charset="0"/>
                <a:cs typeface="Times New Roman" panose="02020603050405020304" pitchFamily="18" charset="0"/>
              </a:rPr>
              <a:t>transectorial</a:t>
            </a:r>
            <a:r>
              <a:rPr lang="pt-PT" sz="1200" b="1" i="0" u="none" baseline="0" dirty="0">
                <a:effectLst/>
                <a:latin typeface="+mj-lt"/>
                <a:ea typeface="Calibri" panose="020F0502020204030204" pitchFamily="34" charset="0"/>
                <a:cs typeface="Times New Roman" panose="02020603050405020304" pitchFamily="18" charset="0"/>
              </a:rPr>
              <a:t> para liderar e promover esta mudança, repensando a nossa função, remodelando radicalmente a forma como procederemos ao financiamento, aquisição e colaboração. </a:t>
            </a:r>
          </a:p>
          <a:p>
            <a:pPr marL="0" indent="0" algn="just" rtl="0">
              <a:lnSpc>
                <a:spcPct val="107000"/>
              </a:lnSpc>
              <a:spcAft>
                <a:spcPts val="800"/>
              </a:spcAft>
              <a:buNone/>
            </a:pPr>
            <a:r>
              <a:rPr lang="pt-PT" sz="1200" b="1" i="0" u="none" baseline="0" dirty="0">
                <a:latin typeface="+mj-lt"/>
                <a:ea typeface="Calibri" panose="020F0502020204030204" pitchFamily="34" charset="0"/>
                <a:cs typeface="Times New Roman" panose="02020603050405020304" pitchFamily="18" charset="0"/>
              </a:rPr>
              <a:t>Este compromisso coletivo vai ajudar-nos a criar um futuro melhor para todos na nossa cidade. Para além do clima, também vai mudar positivamente a forma como vivemos e trabalhamos ao melhorar os transportes, os edifícios, os sistemas de energia, a nossa saúde, entre outros.</a:t>
            </a:r>
            <a:r>
              <a:rPr lang="pt-PT" sz="1200" b="1" i="0" u="none" baseline="0" dirty="0">
                <a:effectLst/>
                <a:latin typeface="+mj-lt"/>
                <a:ea typeface="Calibri" panose="020F0502020204030204" pitchFamily="34" charset="0"/>
                <a:cs typeface="Times New Roman" panose="02020603050405020304" pitchFamily="18" charset="0"/>
              </a:rPr>
              <a:t> Para alcançar isto, estabeleceremos parcerias com empresas, cidadãos e intervenientes locais a longo prazo, multiplicando o número de intervenientes que se juntam a nós nesta caminhada.</a:t>
            </a:r>
          </a:p>
          <a:p>
            <a:pPr marL="0" indent="0" algn="just" rtl="0">
              <a:lnSpc>
                <a:spcPct val="107000"/>
              </a:lnSpc>
              <a:spcAft>
                <a:spcPts val="800"/>
              </a:spcAft>
              <a:buNone/>
            </a:pPr>
            <a:endParaRPr lang="pt-PT" sz="1200" b="1" dirty="0">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endParaRPr lang="pt-PT" sz="1200" b="1" dirty="0">
              <a:latin typeface="+mj-lt"/>
              <a:ea typeface="Calibri" panose="020F0502020204030204" pitchFamily="34" charset="0"/>
              <a:cs typeface="Times New Roman" panose="02020603050405020304" pitchFamily="18" charset="0"/>
            </a:endParaRPr>
          </a:p>
        </p:txBody>
      </p:sp>
      <p:pic>
        <p:nvPicPr>
          <p:cNvPr id="10" name="Image 9">
            <a:extLst>
              <a:ext uri="{FF2B5EF4-FFF2-40B4-BE49-F238E27FC236}">
                <a16:creationId xmlns:a16="http://schemas.microsoft.com/office/drawing/2014/main" id="{DF907714-F33B-E7E5-92DE-ADAFDF3CF4C6}"/>
              </a:ext>
            </a:extLst>
          </p:cNvPr>
          <p:cNvPicPr>
            <a:picLocks noChangeAspect="1"/>
          </p:cNvPicPr>
          <p:nvPr/>
        </p:nvPicPr>
        <p:blipFill rotWithShape="1">
          <a:blip r:embed="rId2">
            <a:extLst>
              <a:ext uri="{28A0092B-C50C-407E-A947-70E740481C1C}">
                <a14:useLocalDpi xmlns:a14="http://schemas.microsoft.com/office/drawing/2010/main" val="0"/>
              </a:ext>
            </a:extLst>
          </a:blip>
          <a:srcRect b="15025"/>
          <a:stretch/>
        </p:blipFill>
        <p:spPr>
          <a:xfrm>
            <a:off x="7828288" y="4023834"/>
            <a:ext cx="3410513" cy="2898075"/>
          </a:xfrm>
          <a:prstGeom prst="rect">
            <a:avLst/>
          </a:prstGeom>
        </p:spPr>
      </p:pic>
      <p:sp>
        <p:nvSpPr>
          <p:cNvPr id="11" name="ZoneTexte 10">
            <a:extLst>
              <a:ext uri="{FF2B5EF4-FFF2-40B4-BE49-F238E27FC236}">
                <a16:creationId xmlns:a16="http://schemas.microsoft.com/office/drawing/2014/main" id="{2F8F1830-1156-559F-854A-01D629622690}"/>
              </a:ext>
            </a:extLst>
          </p:cNvPr>
          <p:cNvSpPr txBox="1"/>
          <p:nvPr/>
        </p:nvSpPr>
        <p:spPr>
          <a:xfrm>
            <a:off x="593492" y="743917"/>
            <a:ext cx="564777" cy="1631216"/>
          </a:xfrm>
          <a:prstGeom prst="rect">
            <a:avLst/>
          </a:prstGeom>
          <a:noFill/>
        </p:spPr>
        <p:txBody>
          <a:bodyPr wrap="square" rtlCol="0">
            <a:spAutoFit/>
          </a:bodyPr>
          <a:lstStyle/>
          <a:p>
            <a:pPr algn="l" rtl="0"/>
            <a:r>
              <a:rPr lang="pt-PT" sz="10000" b="0" i="0" u="none" baseline="0" dirty="0">
                <a:solidFill>
                  <a:schemeClr val="bg1"/>
                </a:solidFill>
              </a:rPr>
              <a:t>"</a:t>
            </a:r>
          </a:p>
        </p:txBody>
      </p:sp>
      <p:sp>
        <p:nvSpPr>
          <p:cNvPr id="2" name="TextBox 1">
            <a:extLst>
              <a:ext uri="{FF2B5EF4-FFF2-40B4-BE49-F238E27FC236}">
                <a16:creationId xmlns:a16="http://schemas.microsoft.com/office/drawing/2014/main" id="{BD174913-544A-72B0-7827-D056AB12B2B6}"/>
              </a:ext>
            </a:extLst>
          </p:cNvPr>
          <p:cNvSpPr txBox="1"/>
          <p:nvPr/>
        </p:nvSpPr>
        <p:spPr>
          <a:xfrm>
            <a:off x="1158269" y="7091464"/>
            <a:ext cx="7761995" cy="416140"/>
          </a:xfrm>
          <a:prstGeom prst="rect">
            <a:avLst/>
          </a:prstGeom>
          <a:solidFill>
            <a:schemeClr val="bg1"/>
          </a:solid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pt-PT" sz="1052" b="0" i="0" u="none" strike="noStrike" kern="1200" cap="none" spc="0" normalizeH="0" baseline="0" dirty="0">
                <a:ln>
                  <a:noFill/>
                </a:ln>
                <a:solidFill>
                  <a:prstClr val="black"/>
                </a:solidFill>
                <a:effectLst/>
                <a:uLnTx/>
                <a:uFillTx/>
                <a:latin typeface="Arial" panose="020B0604020202020204"/>
                <a:ea typeface="+mn-ea"/>
                <a:cs typeface="+mn-cs"/>
              </a:rPr>
              <a:t>O </a:t>
            </a:r>
            <a:r>
              <a:rPr kumimoji="0" lang="pt-PT" sz="1052" b="0" i="0" u="none" strike="noStrike" kern="1200" cap="none" spc="0" normalizeH="0" baseline="0" dirty="0" err="1">
                <a:ln>
                  <a:noFill/>
                </a:ln>
                <a:solidFill>
                  <a:prstClr val="black"/>
                </a:solidFill>
                <a:effectLst/>
                <a:uLnTx/>
                <a:uFillTx/>
                <a:latin typeface="Arial" panose="020B0604020202020204"/>
                <a:ea typeface="+mn-ea"/>
                <a:cs typeface="+mn-cs"/>
              </a:rPr>
              <a:t>NetZeroCities</a:t>
            </a:r>
            <a:r>
              <a:rPr kumimoji="0" lang="pt-PT" sz="1052" b="0" i="0" u="none" strike="noStrike" kern="1200" cap="none" spc="0" normalizeH="0" baseline="0" dirty="0">
                <a:ln>
                  <a:noFill/>
                </a:ln>
                <a:solidFill>
                  <a:prstClr val="black"/>
                </a:solidFill>
                <a:effectLst/>
                <a:uLnTx/>
                <a:uFillTx/>
                <a:latin typeface="Arial" panose="020B0604020202020204"/>
                <a:ea typeface="+mn-ea"/>
                <a:cs typeface="+mn-cs"/>
              </a:rPr>
              <a:t> recebeu financiamento do Programa de Investigação e Inovação Horizonte 2020 no âmbito do acordo de subvenção n.º 101036519.</a:t>
            </a:r>
          </a:p>
        </p:txBody>
      </p:sp>
    </p:spTree>
    <p:extLst>
      <p:ext uri="{BB962C8B-B14F-4D97-AF65-F5344CB8AC3E}">
        <p14:creationId xmlns:p14="http://schemas.microsoft.com/office/powerpoint/2010/main" val="4162651029"/>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re 6">
            <a:extLst>
              <a:ext uri="{FF2B5EF4-FFF2-40B4-BE49-F238E27FC236}">
                <a16:creationId xmlns:a16="http://schemas.microsoft.com/office/drawing/2014/main" id="{243D4A79-A79C-1F8F-E24D-DA565717CFDE}"/>
              </a:ext>
            </a:extLst>
          </p:cNvPr>
          <p:cNvSpPr>
            <a:spLocks noGrp="1"/>
          </p:cNvSpPr>
          <p:nvPr>
            <p:ph type="ctrTitle"/>
          </p:nvPr>
        </p:nvSpPr>
        <p:spPr>
          <a:xfrm>
            <a:off x="333342" y="226635"/>
            <a:ext cx="9111713" cy="664842"/>
          </a:xfrm>
        </p:spPr>
        <p:txBody>
          <a:bodyPr/>
          <a:lstStyle/>
          <a:p>
            <a:pPr algn="l" rtl="0"/>
            <a:r>
              <a:rPr lang="pt-PT" sz="3200" b="1" i="0" u="none" baseline="0" dirty="0"/>
              <a:t>O discurso de elevador</a:t>
            </a:r>
          </a:p>
        </p:txBody>
      </p:sp>
      <p:sp>
        <p:nvSpPr>
          <p:cNvPr id="3" name="Espace réservé du contenu 2">
            <a:extLst>
              <a:ext uri="{FF2B5EF4-FFF2-40B4-BE49-F238E27FC236}">
                <a16:creationId xmlns:a16="http://schemas.microsoft.com/office/drawing/2014/main" id="{03D19ECB-687C-66CD-5642-18F0E5FB2B55}"/>
              </a:ext>
            </a:extLst>
          </p:cNvPr>
          <p:cNvSpPr>
            <a:spLocks noGrp="1"/>
          </p:cNvSpPr>
          <p:nvPr>
            <p:ph idx="1"/>
          </p:nvPr>
        </p:nvSpPr>
        <p:spPr>
          <a:xfrm>
            <a:off x="683493" y="1332033"/>
            <a:ext cx="3991045" cy="2127098"/>
          </a:xfrm>
        </p:spPr>
        <p:txBody>
          <a:bodyPr numCol="1" spcCol="540000"/>
          <a:lstStyle/>
          <a:p>
            <a:pPr marL="0" indent="0" algn="just" rtl="0">
              <a:lnSpc>
                <a:spcPct val="107000"/>
              </a:lnSpc>
              <a:spcAft>
                <a:spcPts val="800"/>
              </a:spcAft>
              <a:buNone/>
            </a:pPr>
            <a:r>
              <a:rPr lang="pt-PT" sz="1400" b="1" i="0" u="sng" baseline="0" dirty="0">
                <a:effectLst/>
                <a:latin typeface="+mj-lt"/>
                <a:ea typeface="Calibri" panose="020F0502020204030204" pitchFamily="34" charset="0"/>
                <a:cs typeface="Times New Roman" panose="02020603050405020304" pitchFamily="18" charset="0"/>
              </a:rPr>
              <a:t>Cidadãos</a:t>
            </a:r>
          </a:p>
          <a:p>
            <a:pPr marL="0" indent="0" algn="just" rtl="0">
              <a:lnSpc>
                <a:spcPct val="107000"/>
              </a:lnSpc>
              <a:spcAft>
                <a:spcPts val="800"/>
              </a:spcAft>
              <a:buNone/>
            </a:pPr>
            <a:r>
              <a:rPr lang="pt-PT" sz="1200" b="1" i="0" u="none" baseline="0" dirty="0">
                <a:latin typeface="+mj-lt"/>
                <a:ea typeface="Calibri" panose="020F0502020204030204" pitchFamily="34" charset="0"/>
                <a:cs typeface="Times New Roman" panose="02020603050405020304" pitchFamily="18" charset="0"/>
              </a:rPr>
              <a:t>Juntar-se à Missão Cidades da UE é a oportunidade de a nossa cidade estar na vanguarda da ação climática. Faremos a transição para a neutralidade climática de forma inclusiva, não deixando ninguém para trás. Estamos a trabalhar no sentido de criar uma cidade melhor e de melhorar o quotidiano de todas as pessoas em termos de transportes, energia, saúde, entre outros. Precisamos de si para sermos bem-sucedidos nesta transição! Os cidadãos serão consultados para integrarmos as suas necessidades e ideias em cada etapa da caminhada.</a:t>
            </a:r>
            <a:endParaRPr lang="pt-PT" sz="1200" b="1" dirty="0">
              <a:effectLst/>
              <a:latin typeface="+mj-lt"/>
              <a:ea typeface="Calibri" panose="020F0502020204030204" pitchFamily="34" charset="0"/>
              <a:cs typeface="Times New Roman" panose="02020603050405020304" pitchFamily="18" charset="0"/>
            </a:endParaRPr>
          </a:p>
        </p:txBody>
      </p:sp>
      <p:sp>
        <p:nvSpPr>
          <p:cNvPr id="11" name="ZoneTexte 10">
            <a:extLst>
              <a:ext uri="{FF2B5EF4-FFF2-40B4-BE49-F238E27FC236}">
                <a16:creationId xmlns:a16="http://schemas.microsoft.com/office/drawing/2014/main" id="{2F8F1830-1156-559F-854A-01D629622690}"/>
              </a:ext>
            </a:extLst>
          </p:cNvPr>
          <p:cNvSpPr txBox="1"/>
          <p:nvPr/>
        </p:nvSpPr>
        <p:spPr>
          <a:xfrm>
            <a:off x="210564" y="1060553"/>
            <a:ext cx="564777" cy="1323439"/>
          </a:xfrm>
          <a:prstGeom prst="rect">
            <a:avLst/>
          </a:prstGeom>
          <a:noFill/>
        </p:spPr>
        <p:txBody>
          <a:bodyPr wrap="square" rtlCol="0">
            <a:spAutoFit/>
          </a:bodyPr>
          <a:lstStyle/>
          <a:p>
            <a:pPr algn="l" rtl="0"/>
            <a:r>
              <a:rPr lang="pt-PT" sz="8000" b="0" i="0" u="none" baseline="0" dirty="0">
                <a:solidFill>
                  <a:schemeClr val="bg1"/>
                </a:solidFill>
              </a:rPr>
              <a:t>"</a:t>
            </a:r>
          </a:p>
        </p:txBody>
      </p:sp>
      <p:sp>
        <p:nvSpPr>
          <p:cNvPr id="4" name="Espace réservé du texte 10">
            <a:extLst>
              <a:ext uri="{FF2B5EF4-FFF2-40B4-BE49-F238E27FC236}">
                <a16:creationId xmlns:a16="http://schemas.microsoft.com/office/drawing/2014/main" id="{67F2D915-7D6D-CFB7-5D20-3CDB6BB445E1}"/>
              </a:ext>
            </a:extLst>
          </p:cNvPr>
          <p:cNvSpPr txBox="1">
            <a:spLocks/>
          </p:cNvSpPr>
          <p:nvPr/>
        </p:nvSpPr>
        <p:spPr>
          <a:xfrm>
            <a:off x="333342" y="907144"/>
            <a:ext cx="6770663" cy="423665"/>
          </a:xfrm>
          <a:prstGeom prst="rect">
            <a:avLst/>
          </a:prstGeom>
        </p:spPr>
        <p:txBody>
          <a:bodyPr/>
          <a:lstStyle>
            <a:lvl1pPr marL="251986" indent="-251986" algn="l" defTabSz="1007943" rtl="0" eaLnBrk="1" latinLnBrk="0" hangingPunct="1">
              <a:lnSpc>
                <a:spcPct val="90000"/>
              </a:lnSpc>
              <a:spcBef>
                <a:spcPts val="1102"/>
              </a:spcBef>
              <a:buFont typeface="Arial" panose="020B0604020202020204" pitchFamily="34" charset="0"/>
              <a:buChar char="•"/>
              <a:defRPr sz="3086" kern="1200">
                <a:solidFill>
                  <a:schemeClr val="tx1"/>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2646" kern="1200">
                <a:solidFill>
                  <a:schemeClr val="tx1"/>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2205" kern="1200">
                <a:solidFill>
                  <a:schemeClr val="tx1"/>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a:lstStyle>
          <a:p>
            <a:pPr marL="0" indent="0" algn="l" rtl="0">
              <a:buNone/>
            </a:pPr>
            <a:r>
              <a:rPr lang="pt-PT" sz="2000" b="1" i="0" u="none" baseline="0" dirty="0">
                <a:solidFill>
                  <a:schemeClr val="accent4"/>
                </a:solidFill>
              </a:rPr>
              <a:t>Adaptar o seu discurso a vários tipos de público</a:t>
            </a:r>
          </a:p>
        </p:txBody>
      </p:sp>
      <p:sp>
        <p:nvSpPr>
          <p:cNvPr id="5" name="Espace réservé du contenu 2">
            <a:extLst>
              <a:ext uri="{FF2B5EF4-FFF2-40B4-BE49-F238E27FC236}">
                <a16:creationId xmlns:a16="http://schemas.microsoft.com/office/drawing/2014/main" id="{A37ABC56-C5F1-2859-ADD0-E37DC8DE7831}"/>
              </a:ext>
            </a:extLst>
          </p:cNvPr>
          <p:cNvSpPr txBox="1">
            <a:spLocks/>
          </p:cNvSpPr>
          <p:nvPr/>
        </p:nvSpPr>
        <p:spPr>
          <a:xfrm>
            <a:off x="4890759" y="1347072"/>
            <a:ext cx="5483482" cy="4879675"/>
          </a:xfrm>
          <a:prstGeom prst="rect">
            <a:avLst/>
          </a:prstGeom>
        </p:spPr>
        <p:txBody>
          <a:bodyPr numCol="1" spcCol="540000"/>
          <a:lstStyle>
            <a:lvl1pPr marL="251986" indent="-251986" algn="l" defTabSz="1007943" rtl="0" eaLnBrk="1" latinLnBrk="0" hangingPunct="1">
              <a:lnSpc>
                <a:spcPct val="90000"/>
              </a:lnSpc>
              <a:spcBef>
                <a:spcPts val="1102"/>
              </a:spcBef>
              <a:buFont typeface="Arial" panose="020B0604020202020204" pitchFamily="34" charset="0"/>
              <a:buChar char="•"/>
              <a:defRPr sz="2000" kern="1200">
                <a:solidFill>
                  <a:schemeClr val="tx2"/>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1800" kern="1200">
                <a:solidFill>
                  <a:schemeClr val="tx2"/>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1600" kern="1200">
                <a:solidFill>
                  <a:schemeClr val="tx2"/>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400" kern="1200">
                <a:solidFill>
                  <a:schemeClr val="tx2"/>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200" kern="1200">
                <a:solidFill>
                  <a:schemeClr val="tx2"/>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a:lstStyle>
          <a:p>
            <a:pPr marL="0" indent="0" algn="just" rtl="0">
              <a:lnSpc>
                <a:spcPct val="107000"/>
              </a:lnSpc>
              <a:spcAft>
                <a:spcPts val="800"/>
              </a:spcAft>
              <a:buFont typeface="Arial" panose="020B0604020202020204" pitchFamily="34" charset="0"/>
              <a:buNone/>
            </a:pPr>
            <a:r>
              <a:rPr lang="pt-PT" sz="1400" b="1" i="0" u="sng" baseline="0" dirty="0">
                <a:latin typeface="+mj-lt"/>
                <a:ea typeface="Calibri" panose="020F0502020204030204" pitchFamily="34" charset="0"/>
                <a:cs typeface="Times New Roman" panose="02020603050405020304" pitchFamily="18" charset="0"/>
              </a:rPr>
              <a:t>Dirigentes eleitos e Chefes de Departamento na sua cidade</a:t>
            </a:r>
          </a:p>
          <a:p>
            <a:pPr marL="0" indent="0" algn="just" rtl="0">
              <a:lnSpc>
                <a:spcPct val="107000"/>
              </a:lnSpc>
              <a:spcAft>
                <a:spcPts val="600"/>
              </a:spcAft>
              <a:buFont typeface="Arial" panose="020B0604020202020204" pitchFamily="34" charset="0"/>
              <a:buNone/>
            </a:pPr>
            <a:r>
              <a:rPr lang="pt-PT" sz="1200" b="1" i="0" u="sng" baseline="0" dirty="0">
                <a:latin typeface="+mj-lt"/>
                <a:ea typeface="Calibri" panose="020F0502020204030204" pitchFamily="34" charset="0"/>
                <a:cs typeface="Times New Roman" panose="02020603050405020304" pitchFamily="18" charset="0"/>
              </a:rPr>
              <a:t>Dirigentes eleitos</a:t>
            </a:r>
            <a:endParaRPr lang="pt-PT" sz="1200" b="1" u="sng" dirty="0">
              <a:latin typeface="+mj-lt"/>
              <a:ea typeface="Calibri" panose="020F0502020204030204" pitchFamily="34" charset="0"/>
              <a:cs typeface="Times New Roman" panose="02020603050405020304" pitchFamily="18" charset="0"/>
            </a:endParaRPr>
          </a:p>
          <a:p>
            <a:pPr marL="0" indent="0" algn="just" rtl="0">
              <a:lnSpc>
                <a:spcPct val="107000"/>
              </a:lnSpc>
              <a:spcBef>
                <a:spcPts val="600"/>
              </a:spcBef>
              <a:spcAft>
                <a:spcPts val="800"/>
              </a:spcAft>
              <a:buFont typeface="Arial" panose="020B0604020202020204" pitchFamily="34" charset="0"/>
              <a:buNone/>
            </a:pPr>
            <a:r>
              <a:rPr lang="pt-PT" sz="1200" b="1" i="0" u="none" baseline="0" dirty="0">
                <a:latin typeface="+mj-lt"/>
                <a:ea typeface="Calibri" panose="020F0502020204030204" pitchFamily="34" charset="0"/>
                <a:cs typeface="Times New Roman" panose="02020603050405020304" pitchFamily="18" charset="0"/>
              </a:rPr>
              <a:t>Juntar-se à Missão Cidades da UE é a oportunidade de a nossa cidade estar na vanguarda da ação climática na Europa. Fazemos parte de um movimento transformador ambicioso das cidades, mostrando o caminho a seguir para um futuro inclusivo, próspero, resistente às alterações climáticas e sustentável. Isto vai ajudar a nossa cidade a fazer a transição para a neutralidade climática de forma integrada e inclusiva, restabelecendo a ligação com os cidadãos e envolvendo o setor privado. Fazer parte da Missão vai impulsionar oportunidades de financiamento e investimento, permitindo uma transição justa que irá beneficiar quer o clima quer a coesão social. </a:t>
            </a:r>
          </a:p>
          <a:p>
            <a:pPr marL="0" indent="0" algn="just" rtl="0">
              <a:lnSpc>
                <a:spcPct val="107000"/>
              </a:lnSpc>
              <a:spcAft>
                <a:spcPts val="600"/>
              </a:spcAft>
              <a:buFont typeface="Arial" panose="020B0604020202020204" pitchFamily="34" charset="0"/>
              <a:buNone/>
            </a:pPr>
            <a:r>
              <a:rPr lang="pt-PT" sz="1200" b="1" i="0" u="sng" baseline="0" dirty="0">
                <a:latin typeface="+mj-lt"/>
                <a:ea typeface="Calibri" panose="020F0502020204030204" pitchFamily="34" charset="0"/>
                <a:cs typeface="Times New Roman" panose="02020603050405020304" pitchFamily="18" charset="0"/>
              </a:rPr>
              <a:t>Chefes de Departamento</a:t>
            </a:r>
            <a:endParaRPr lang="pt-PT" sz="1200" b="1" u="sng" dirty="0">
              <a:latin typeface="+mj-lt"/>
              <a:ea typeface="Calibri" panose="020F0502020204030204" pitchFamily="34" charset="0"/>
              <a:cs typeface="Times New Roman" panose="02020603050405020304" pitchFamily="18" charset="0"/>
            </a:endParaRPr>
          </a:p>
          <a:p>
            <a:pPr marL="0" indent="0" algn="just" rtl="0">
              <a:lnSpc>
                <a:spcPct val="107000"/>
              </a:lnSpc>
              <a:spcBef>
                <a:spcPts val="600"/>
              </a:spcBef>
              <a:spcAft>
                <a:spcPts val="800"/>
              </a:spcAft>
              <a:buFont typeface="Arial" panose="020B0604020202020204" pitchFamily="34" charset="0"/>
              <a:buNone/>
            </a:pPr>
            <a:r>
              <a:rPr lang="pt-PT" sz="1200" b="1" i="0" u="none" baseline="0" dirty="0">
                <a:latin typeface="+mj-lt"/>
                <a:ea typeface="Calibri" panose="020F0502020204030204" pitchFamily="34" charset="0"/>
                <a:cs typeface="Times New Roman" panose="02020603050405020304" pitchFamily="18" charset="0"/>
              </a:rPr>
              <a:t>Juntar-se à Missão Cidades da UE é a oportunidade de a nossa cidade estar na vanguarda da ação climática na Europa. Com o apoio do </a:t>
            </a:r>
            <a:r>
              <a:rPr lang="pt-PT" sz="1200" b="1" i="0" u="none" baseline="0" dirty="0" err="1">
                <a:latin typeface="+mj-lt"/>
                <a:ea typeface="Calibri" panose="020F0502020204030204" pitchFamily="34" charset="0"/>
                <a:cs typeface="Times New Roman" panose="02020603050405020304" pitchFamily="18" charset="0"/>
              </a:rPr>
              <a:t>NetZeroCities</a:t>
            </a:r>
            <a:r>
              <a:rPr lang="pt-PT" sz="1200" b="1" i="0" u="none" baseline="0" dirty="0">
                <a:latin typeface="+mj-lt"/>
                <a:ea typeface="Calibri" panose="020F0502020204030204" pitchFamily="34" charset="0"/>
                <a:cs typeface="Times New Roman" panose="02020603050405020304" pitchFamily="18" charset="0"/>
              </a:rPr>
              <a:t>, teremos acesso a conhecimentos e ferramentas para nos ajudar a abordar a ação climática de forma sistémica. Isto vai ajudar a reduzir as barreiras e a trabalhar com diferentes equipas para acelerar a nossa transição para a neutralidade climática. Também é a oportunidade de aprender com outras cidades, partilhando os conhecimentos e agindo de forma mais rápida em conjunto.</a:t>
            </a:r>
          </a:p>
        </p:txBody>
      </p:sp>
      <p:sp>
        <p:nvSpPr>
          <p:cNvPr id="6" name="ZoneTexte 5">
            <a:extLst>
              <a:ext uri="{FF2B5EF4-FFF2-40B4-BE49-F238E27FC236}">
                <a16:creationId xmlns:a16="http://schemas.microsoft.com/office/drawing/2014/main" id="{D4BBBBED-DA40-14C9-116C-00AC9CC5EB13}"/>
              </a:ext>
            </a:extLst>
          </p:cNvPr>
          <p:cNvSpPr txBox="1"/>
          <p:nvPr/>
        </p:nvSpPr>
        <p:spPr>
          <a:xfrm>
            <a:off x="4528629" y="1064268"/>
            <a:ext cx="632502" cy="1323439"/>
          </a:xfrm>
          <a:prstGeom prst="rect">
            <a:avLst/>
          </a:prstGeom>
          <a:noFill/>
        </p:spPr>
        <p:txBody>
          <a:bodyPr wrap="square" rtlCol="0">
            <a:spAutoFit/>
          </a:bodyPr>
          <a:lstStyle/>
          <a:p>
            <a:pPr algn="l" rtl="0"/>
            <a:r>
              <a:rPr lang="pt-PT" sz="8000" b="0" i="0" u="none" baseline="0" dirty="0">
                <a:solidFill>
                  <a:schemeClr val="bg1"/>
                </a:solidFill>
              </a:rPr>
              <a:t>"</a:t>
            </a:r>
          </a:p>
        </p:txBody>
      </p:sp>
      <p:sp>
        <p:nvSpPr>
          <p:cNvPr id="8" name="Espace réservé du contenu 2">
            <a:extLst>
              <a:ext uri="{FF2B5EF4-FFF2-40B4-BE49-F238E27FC236}">
                <a16:creationId xmlns:a16="http://schemas.microsoft.com/office/drawing/2014/main" id="{C8BDB3A0-A44C-FA08-1C0A-F226C0B296B5}"/>
              </a:ext>
            </a:extLst>
          </p:cNvPr>
          <p:cNvSpPr txBox="1">
            <a:spLocks/>
          </p:cNvSpPr>
          <p:nvPr/>
        </p:nvSpPr>
        <p:spPr>
          <a:xfrm>
            <a:off x="673766" y="4258141"/>
            <a:ext cx="3866842" cy="1906629"/>
          </a:xfrm>
          <a:prstGeom prst="rect">
            <a:avLst/>
          </a:prstGeom>
        </p:spPr>
        <p:txBody>
          <a:bodyPr numCol="1" spcCol="540000"/>
          <a:lstStyle>
            <a:lvl1pPr marL="251986" indent="-251986" algn="l" defTabSz="1007943" rtl="0" eaLnBrk="1" latinLnBrk="0" hangingPunct="1">
              <a:lnSpc>
                <a:spcPct val="90000"/>
              </a:lnSpc>
              <a:spcBef>
                <a:spcPts val="1102"/>
              </a:spcBef>
              <a:buFont typeface="Arial" panose="020B0604020202020204" pitchFamily="34" charset="0"/>
              <a:buChar char="•"/>
              <a:defRPr sz="2000" kern="1200">
                <a:solidFill>
                  <a:schemeClr val="tx2"/>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1800" kern="1200">
                <a:solidFill>
                  <a:schemeClr val="tx2"/>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1600" kern="1200">
                <a:solidFill>
                  <a:schemeClr val="tx2"/>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400" kern="1200">
                <a:solidFill>
                  <a:schemeClr val="tx2"/>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200" kern="1200">
                <a:solidFill>
                  <a:schemeClr val="tx2"/>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a:lstStyle>
          <a:p>
            <a:pPr marL="0" indent="0" algn="just" rtl="0">
              <a:lnSpc>
                <a:spcPct val="107000"/>
              </a:lnSpc>
              <a:spcAft>
                <a:spcPts val="800"/>
              </a:spcAft>
              <a:buFont typeface="Arial" panose="020B0604020202020204" pitchFamily="34" charset="0"/>
              <a:buNone/>
            </a:pPr>
            <a:r>
              <a:rPr lang="pt-PT" sz="1400" b="1" i="0" u="sng" baseline="0" dirty="0">
                <a:latin typeface="+mj-lt"/>
                <a:ea typeface="Calibri" panose="020F0502020204030204" pitchFamily="34" charset="0"/>
                <a:cs typeface="Times New Roman" panose="02020603050405020304" pitchFamily="18" charset="0"/>
              </a:rPr>
              <a:t>Setor privado</a:t>
            </a:r>
            <a:endParaRPr lang="pt-PT" sz="1400" b="1" u="sng" dirty="0">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Font typeface="Arial" panose="020B0604020202020204" pitchFamily="34" charset="0"/>
              <a:buNone/>
            </a:pPr>
            <a:r>
              <a:rPr lang="pt-PT" sz="1200" b="1" i="0" u="none" baseline="0" dirty="0">
                <a:latin typeface="+mj-lt"/>
                <a:ea typeface="Calibri" panose="020F0502020204030204" pitchFamily="34" charset="0"/>
                <a:cs typeface="Times New Roman" panose="02020603050405020304" pitchFamily="18" charset="0"/>
              </a:rPr>
              <a:t>Juntar-se à Missão Cidades da UE é a oportunidade de a nossa cidade estar na vanguarda da ação climática. Esteja na linha da frente: tem o poder de contribuir para criar o futuro das cidades e abrir novas oportunidades de negócios. Para alcançar esta neutralidade climática até 2030, temos de alinhar os nossos objetivos e esforços e trabalhar em conjunto.</a:t>
            </a:r>
          </a:p>
        </p:txBody>
      </p:sp>
      <p:sp>
        <p:nvSpPr>
          <p:cNvPr id="9" name="ZoneTexte 8">
            <a:extLst>
              <a:ext uri="{FF2B5EF4-FFF2-40B4-BE49-F238E27FC236}">
                <a16:creationId xmlns:a16="http://schemas.microsoft.com/office/drawing/2014/main" id="{1C42EB9A-FB4C-F661-B011-2D75940B1AC2}"/>
              </a:ext>
            </a:extLst>
          </p:cNvPr>
          <p:cNvSpPr txBox="1"/>
          <p:nvPr/>
        </p:nvSpPr>
        <p:spPr>
          <a:xfrm>
            <a:off x="216606" y="4013161"/>
            <a:ext cx="564777" cy="1323439"/>
          </a:xfrm>
          <a:prstGeom prst="rect">
            <a:avLst/>
          </a:prstGeom>
          <a:noFill/>
        </p:spPr>
        <p:txBody>
          <a:bodyPr wrap="square" rtlCol="0">
            <a:spAutoFit/>
          </a:bodyPr>
          <a:lstStyle/>
          <a:p>
            <a:pPr algn="l" rtl="0"/>
            <a:r>
              <a:rPr lang="pt-PT" sz="8000" b="0" i="0" u="none" baseline="0" dirty="0">
                <a:solidFill>
                  <a:schemeClr val="bg1"/>
                </a:solidFill>
              </a:rPr>
              <a:t>"</a:t>
            </a:r>
          </a:p>
        </p:txBody>
      </p:sp>
      <p:sp>
        <p:nvSpPr>
          <p:cNvPr id="2" name="TextBox 1">
            <a:extLst>
              <a:ext uri="{FF2B5EF4-FFF2-40B4-BE49-F238E27FC236}">
                <a16:creationId xmlns:a16="http://schemas.microsoft.com/office/drawing/2014/main" id="{AE306DF4-C9B3-6D3E-54DE-A909F5DDFF6F}"/>
              </a:ext>
            </a:extLst>
          </p:cNvPr>
          <p:cNvSpPr txBox="1"/>
          <p:nvPr/>
        </p:nvSpPr>
        <p:spPr>
          <a:xfrm>
            <a:off x="1158269" y="7091464"/>
            <a:ext cx="7761995" cy="416140"/>
          </a:xfrm>
          <a:prstGeom prst="rect">
            <a:avLst/>
          </a:prstGeom>
          <a:solidFill>
            <a:schemeClr val="bg1"/>
          </a:solid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pt-PT" sz="1052" b="0" i="0" u="none" strike="noStrike" kern="1200" cap="none" spc="0" normalizeH="0" baseline="0" dirty="0">
                <a:ln>
                  <a:noFill/>
                </a:ln>
                <a:solidFill>
                  <a:prstClr val="black"/>
                </a:solidFill>
                <a:effectLst/>
                <a:uLnTx/>
                <a:uFillTx/>
                <a:latin typeface="Arial" panose="020B0604020202020204"/>
                <a:ea typeface="+mn-ea"/>
                <a:cs typeface="+mn-cs"/>
              </a:rPr>
              <a:t>O </a:t>
            </a:r>
            <a:r>
              <a:rPr kumimoji="0" lang="pt-PT" sz="1052" b="0" i="0" u="none" strike="noStrike" kern="1200" cap="none" spc="0" normalizeH="0" baseline="0" dirty="0" err="1">
                <a:ln>
                  <a:noFill/>
                </a:ln>
                <a:solidFill>
                  <a:prstClr val="black"/>
                </a:solidFill>
                <a:effectLst/>
                <a:uLnTx/>
                <a:uFillTx/>
                <a:latin typeface="Arial" panose="020B0604020202020204"/>
                <a:ea typeface="+mn-ea"/>
                <a:cs typeface="+mn-cs"/>
              </a:rPr>
              <a:t>NetZeroCities</a:t>
            </a:r>
            <a:r>
              <a:rPr kumimoji="0" lang="pt-PT" sz="1052" b="0" i="0" u="none" strike="noStrike" kern="1200" cap="none" spc="0" normalizeH="0" baseline="0" dirty="0">
                <a:ln>
                  <a:noFill/>
                </a:ln>
                <a:solidFill>
                  <a:prstClr val="black"/>
                </a:solidFill>
                <a:effectLst/>
                <a:uLnTx/>
                <a:uFillTx/>
                <a:latin typeface="Arial" panose="020B0604020202020204"/>
                <a:ea typeface="+mn-ea"/>
                <a:cs typeface="+mn-cs"/>
              </a:rPr>
              <a:t> recebeu financiamento do Programa de Investigação e Inovação Horizonte 2020 no âmbito do acordo de subvenção n.º 101036519.</a:t>
            </a:r>
          </a:p>
        </p:txBody>
      </p:sp>
    </p:spTree>
    <p:extLst>
      <p:ext uri="{BB962C8B-B14F-4D97-AF65-F5344CB8AC3E}">
        <p14:creationId xmlns:p14="http://schemas.microsoft.com/office/powerpoint/2010/main" val="3394866919"/>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5CEEEBC-1E71-99DA-809A-C16A4025C890}"/>
              </a:ext>
            </a:extLst>
          </p:cNvPr>
          <p:cNvSpPr>
            <a:spLocks noGrp="1"/>
          </p:cNvSpPr>
          <p:nvPr>
            <p:ph type="ctrTitle"/>
          </p:nvPr>
        </p:nvSpPr>
        <p:spPr>
          <a:xfrm>
            <a:off x="599935" y="3033937"/>
            <a:ext cx="7729005" cy="636161"/>
          </a:xfrm>
        </p:spPr>
        <p:txBody>
          <a:bodyPr/>
          <a:lstStyle/>
          <a:p>
            <a:r>
              <a:rPr lang="en-GB" dirty="0"/>
              <a:t>RO/Romanian translation</a:t>
            </a:r>
          </a:p>
        </p:txBody>
      </p:sp>
    </p:spTree>
    <p:extLst>
      <p:ext uri="{BB962C8B-B14F-4D97-AF65-F5344CB8AC3E}">
        <p14:creationId xmlns:p14="http://schemas.microsoft.com/office/powerpoint/2010/main" val="382276014"/>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re 6">
            <a:extLst>
              <a:ext uri="{FF2B5EF4-FFF2-40B4-BE49-F238E27FC236}">
                <a16:creationId xmlns:a16="http://schemas.microsoft.com/office/drawing/2014/main" id="{243D4A79-A79C-1F8F-E24D-DA565717CFDE}"/>
              </a:ext>
            </a:extLst>
          </p:cNvPr>
          <p:cNvSpPr>
            <a:spLocks noGrp="1"/>
          </p:cNvSpPr>
          <p:nvPr>
            <p:ph type="ctrTitle"/>
          </p:nvPr>
        </p:nvSpPr>
        <p:spPr>
          <a:xfrm>
            <a:off x="593492" y="142848"/>
            <a:ext cx="9111713" cy="664842"/>
          </a:xfrm>
        </p:spPr>
        <p:txBody>
          <a:bodyPr/>
          <a:lstStyle/>
          <a:p>
            <a:pPr algn="l" rtl="0"/>
            <a:r>
              <a:rPr lang="ro" sz="3200" b="1" i="0" u="none" baseline="0">
                <a:solidFill>
                  <a:srgbClr val="0D5364"/>
                </a:solidFill>
              </a:rPr>
              <a:t>Prezentare succintă</a:t>
            </a:r>
          </a:p>
        </p:txBody>
      </p:sp>
      <p:sp>
        <p:nvSpPr>
          <p:cNvPr id="3" name="Espace réservé du contenu 2">
            <a:extLst>
              <a:ext uri="{FF2B5EF4-FFF2-40B4-BE49-F238E27FC236}">
                <a16:creationId xmlns:a16="http://schemas.microsoft.com/office/drawing/2014/main" id="{03D19ECB-687C-66CD-5642-18F0E5FB2B55}"/>
              </a:ext>
            </a:extLst>
          </p:cNvPr>
          <p:cNvSpPr>
            <a:spLocks noGrp="1"/>
          </p:cNvSpPr>
          <p:nvPr>
            <p:ph idx="1"/>
          </p:nvPr>
        </p:nvSpPr>
        <p:spPr>
          <a:xfrm>
            <a:off x="1158269" y="984736"/>
            <a:ext cx="6265086" cy="4829155"/>
          </a:xfrm>
        </p:spPr>
        <p:txBody>
          <a:bodyPr numCol="1" spcCol="540000"/>
          <a:lstStyle/>
          <a:p>
            <a:pPr marL="0" indent="0" algn="just" rtl="0">
              <a:lnSpc>
                <a:spcPct val="107000"/>
              </a:lnSpc>
              <a:spcAft>
                <a:spcPts val="800"/>
              </a:spcAft>
              <a:buNone/>
            </a:pPr>
            <a:r>
              <a:rPr lang="ro" sz="1200" b="1" i="0" u="none" baseline="0" dirty="0">
                <a:effectLst/>
                <a:latin typeface="+mj-lt"/>
                <a:ea typeface="Calibri" panose="020F0502020204030204" pitchFamily="34" charset="0"/>
                <a:cs typeface="Times New Roman" panose="02020603050405020304" pitchFamily="18" charset="0"/>
              </a:rPr>
              <a:t>Schimbările climatice ne afectează pe toți, iar schimbările sunt inevitabile. A rămâne pasivi și a face față consecințelor nu este o opțiune. Putem determina tipul de schimbări care să ne salveze și să creeze un viitor sigur și prosper pentru toți.</a:t>
            </a:r>
            <a:endParaRPr lang="ro" sz="1200" b="1" dirty="0">
              <a:effectLst/>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r>
              <a:rPr lang="ro" sz="1200" b="1" i="0" u="none" baseline="0" dirty="0">
                <a:effectLst/>
                <a:latin typeface="+mj-lt"/>
                <a:ea typeface="Calibri" panose="020F0502020204030204" pitchFamily="34" charset="0"/>
                <a:cs typeface="Times New Roman" panose="02020603050405020304" pitchFamily="18" charset="0"/>
              </a:rPr>
              <a:t>Știm că inovațiile tehnice nu vor fi suficiente. Trebuie să ne transformăm modul în care trăim și lucrăm.  Această misiune poate fi realizată numai printr-un efort colectiv. Vom reuși doar dacă vom face totul împreună, în cadrul unor colaborări fără precedent și al unor eforturi colective care să vizeze principalele provocări cu care ne confruntăm.</a:t>
            </a:r>
            <a:endParaRPr lang="ro" sz="1200" b="1" dirty="0">
              <a:effectLst/>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r>
              <a:rPr lang="ro" sz="1200" b="1" i="0" u="none" baseline="0" dirty="0">
                <a:effectLst/>
                <a:latin typeface="+mj-lt"/>
                <a:ea typeface="Calibri" panose="020F0502020204030204" pitchFamily="34" charset="0"/>
                <a:cs typeface="Times New Roman" panose="02020603050405020304" pitchFamily="18" charset="0"/>
              </a:rPr>
              <a:t>Alăturându-ne Misiunii „Orașe” a UE, ne alăturăm altor orașe europene ambițioase pentru a face parte din primele 100 de orașe care vor atinge neutralitatea climatică până în 2030. Cu sprijinul platformei Misiunii, gestionată de NetZeroCities, vom accelera această transformare prin testarea unor noi modalități de lucru și prin finanțarea acțiunii noastre colective, găsind răspunsuri la întrebările dificile împreună cu experți și omologi. </a:t>
            </a:r>
            <a:endParaRPr lang="ro" sz="1200" b="1" dirty="0">
              <a:effectLst/>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r>
              <a:rPr lang="ro" sz="1200" b="1" i="0" u="none" baseline="0" dirty="0">
                <a:effectLst/>
                <a:latin typeface="+mj-lt"/>
                <a:ea typeface="Calibri" panose="020F0502020204030204" pitchFamily="34" charset="0"/>
                <a:cs typeface="Times New Roman" panose="02020603050405020304" pitchFamily="18" charset="0"/>
              </a:rPr>
              <a:t>Vom mobiliza o echipă intersectorială puternică care să conducă și să susțină această schimbare, regândindu-ne rolul și remodelând radical modul în care ne ocupăm de finanțe, achiziții și colaborare. </a:t>
            </a:r>
          </a:p>
          <a:p>
            <a:pPr marL="0" indent="0" algn="just" rtl="0">
              <a:lnSpc>
                <a:spcPct val="107000"/>
              </a:lnSpc>
              <a:spcAft>
                <a:spcPts val="800"/>
              </a:spcAft>
              <a:buNone/>
            </a:pPr>
            <a:r>
              <a:rPr lang="ro" sz="1200" b="1" i="0" u="none" baseline="0" dirty="0">
                <a:latin typeface="+mj-lt"/>
                <a:ea typeface="Calibri" panose="020F0502020204030204" pitchFamily="34" charset="0"/>
                <a:cs typeface="Times New Roman" panose="02020603050405020304" pitchFamily="18" charset="0"/>
              </a:rPr>
              <a:t>Acest demers colectiv ne va ajuta să construim un viitor mai bun pentru toți locuitorii orașului nostru. Pe lângă climă, acest lucru va schimba în mod pozitiv modul în care trăim și lucrăm, îmbunătățind transportul, clădirile, sistemele energetice, sănătatea noastră și multe altele.</a:t>
            </a:r>
            <a:r>
              <a:rPr lang="ro" sz="1200" b="1" i="0" u="none" baseline="0" dirty="0">
                <a:effectLst/>
                <a:latin typeface="+mj-lt"/>
                <a:ea typeface="Calibri" panose="020F0502020204030204" pitchFamily="34" charset="0"/>
                <a:cs typeface="Times New Roman" panose="02020603050405020304" pitchFamily="18" charset="0"/>
              </a:rPr>
              <a:t> Pentru aceasta, vom încheia parteneriate pe termen lung cu companii, cetățeni și actori locali, multiplicând numărul de actori care ne însoțesc în această călătorie.</a:t>
            </a:r>
          </a:p>
          <a:p>
            <a:pPr marL="0" indent="0" algn="just" rtl="0">
              <a:lnSpc>
                <a:spcPct val="107000"/>
              </a:lnSpc>
              <a:spcAft>
                <a:spcPts val="800"/>
              </a:spcAft>
              <a:buNone/>
            </a:pPr>
            <a:endParaRPr lang="ro" sz="1200" b="1" dirty="0">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endParaRPr lang="ro" sz="1200" b="1" dirty="0">
              <a:latin typeface="+mj-lt"/>
              <a:ea typeface="Calibri" panose="020F0502020204030204" pitchFamily="34" charset="0"/>
              <a:cs typeface="Times New Roman" panose="02020603050405020304" pitchFamily="18" charset="0"/>
            </a:endParaRPr>
          </a:p>
        </p:txBody>
      </p:sp>
      <p:pic>
        <p:nvPicPr>
          <p:cNvPr id="10" name="Image 9">
            <a:extLst>
              <a:ext uri="{FF2B5EF4-FFF2-40B4-BE49-F238E27FC236}">
                <a16:creationId xmlns:a16="http://schemas.microsoft.com/office/drawing/2014/main" id="{DF907714-F33B-E7E5-92DE-ADAFDF3CF4C6}"/>
              </a:ext>
            </a:extLst>
          </p:cNvPr>
          <p:cNvPicPr>
            <a:picLocks noChangeAspect="1"/>
          </p:cNvPicPr>
          <p:nvPr/>
        </p:nvPicPr>
        <p:blipFill rotWithShape="1">
          <a:blip r:embed="rId2">
            <a:extLst>
              <a:ext uri="{28A0092B-C50C-407E-A947-70E740481C1C}">
                <a14:useLocalDpi xmlns:a14="http://schemas.microsoft.com/office/drawing/2010/main" val="0"/>
              </a:ext>
            </a:extLst>
          </a:blip>
          <a:srcRect b="15025"/>
          <a:stretch/>
        </p:blipFill>
        <p:spPr>
          <a:xfrm>
            <a:off x="7828288" y="4023834"/>
            <a:ext cx="3410513" cy="2898075"/>
          </a:xfrm>
          <a:prstGeom prst="rect">
            <a:avLst/>
          </a:prstGeom>
        </p:spPr>
      </p:pic>
      <p:sp>
        <p:nvSpPr>
          <p:cNvPr id="11" name="ZoneTexte 10">
            <a:extLst>
              <a:ext uri="{FF2B5EF4-FFF2-40B4-BE49-F238E27FC236}">
                <a16:creationId xmlns:a16="http://schemas.microsoft.com/office/drawing/2014/main" id="{2F8F1830-1156-559F-854A-01D629622690}"/>
              </a:ext>
            </a:extLst>
          </p:cNvPr>
          <p:cNvSpPr txBox="1"/>
          <p:nvPr/>
        </p:nvSpPr>
        <p:spPr>
          <a:xfrm>
            <a:off x="593492" y="656363"/>
            <a:ext cx="564777" cy="1631216"/>
          </a:xfrm>
          <a:prstGeom prst="rect">
            <a:avLst/>
          </a:prstGeom>
          <a:noFill/>
        </p:spPr>
        <p:txBody>
          <a:bodyPr wrap="square" rtlCol="0">
            <a:spAutoFit/>
          </a:bodyPr>
          <a:lstStyle/>
          <a:p>
            <a:pPr algn="l" rtl="0"/>
            <a:r>
              <a:rPr lang="ro" sz="10000" b="0" i="0" u="none" baseline="0">
                <a:solidFill>
                  <a:schemeClr val="bg1"/>
                </a:solidFill>
              </a:rPr>
              <a:t>"</a:t>
            </a:r>
          </a:p>
        </p:txBody>
      </p:sp>
      <p:sp>
        <p:nvSpPr>
          <p:cNvPr id="2" name="TextBox 1">
            <a:extLst>
              <a:ext uri="{FF2B5EF4-FFF2-40B4-BE49-F238E27FC236}">
                <a16:creationId xmlns:a16="http://schemas.microsoft.com/office/drawing/2014/main" id="{BD174913-544A-72B0-7827-D056AB12B2B6}"/>
              </a:ext>
            </a:extLst>
          </p:cNvPr>
          <p:cNvSpPr txBox="1"/>
          <p:nvPr/>
        </p:nvSpPr>
        <p:spPr>
          <a:xfrm>
            <a:off x="1158269" y="7091464"/>
            <a:ext cx="7761995" cy="254237"/>
          </a:xfrm>
          <a:prstGeom prst="rect">
            <a:avLst/>
          </a:prstGeom>
          <a:solidFill>
            <a:schemeClr val="bg1"/>
          </a:solid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ro" sz="1052" b="0" i="0" u="none" strike="noStrike" kern="1200" cap="none" spc="0" normalizeH="0" baseline="0">
                <a:ln>
                  <a:noFill/>
                </a:ln>
                <a:solidFill>
                  <a:prstClr val="black"/>
                </a:solidFill>
                <a:effectLst/>
                <a:uLnTx/>
                <a:uFillTx/>
                <a:latin typeface="Arial" panose="020B0604020202020204"/>
                <a:ea typeface="+mn-ea"/>
                <a:cs typeface="+mn-cs"/>
              </a:rPr>
              <a:t>NetZeroCities a primit finanțare din programul de cercetare și inovare Orizont 2020 în cadrul acordului de grant nr. 101036519.</a:t>
            </a:r>
            <a:endParaRPr kumimoji="0" lang="ro" sz="1052" b="0" i="0" u="none" strike="noStrike" kern="1200" cap="none" spc="0" normalizeH="0" baseline="0" noProof="0" dirty="0">
              <a:ln>
                <a:noFill/>
              </a:ln>
              <a:solidFill>
                <a:prstClr val="black"/>
              </a:solidFill>
              <a:effectLst/>
              <a:uLnTx/>
              <a:uFillTx/>
              <a:latin typeface="Arial" panose="020B0604020202020204"/>
              <a:ea typeface="+mn-ea"/>
              <a:cs typeface="+mn-cs"/>
            </a:endParaRPr>
          </a:p>
        </p:txBody>
      </p:sp>
    </p:spTree>
    <p:extLst>
      <p:ext uri="{BB962C8B-B14F-4D97-AF65-F5344CB8AC3E}">
        <p14:creationId xmlns:p14="http://schemas.microsoft.com/office/powerpoint/2010/main" val="585766418"/>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re 6">
            <a:extLst>
              <a:ext uri="{FF2B5EF4-FFF2-40B4-BE49-F238E27FC236}">
                <a16:creationId xmlns:a16="http://schemas.microsoft.com/office/drawing/2014/main" id="{243D4A79-A79C-1F8F-E24D-DA565717CFDE}"/>
              </a:ext>
            </a:extLst>
          </p:cNvPr>
          <p:cNvSpPr>
            <a:spLocks noGrp="1"/>
          </p:cNvSpPr>
          <p:nvPr>
            <p:ph type="ctrTitle"/>
          </p:nvPr>
        </p:nvSpPr>
        <p:spPr>
          <a:xfrm>
            <a:off x="333342" y="226635"/>
            <a:ext cx="9111713" cy="664842"/>
          </a:xfrm>
        </p:spPr>
        <p:txBody>
          <a:bodyPr/>
          <a:lstStyle/>
          <a:p>
            <a:pPr algn="l" rtl="0"/>
            <a:r>
              <a:rPr lang="ro" sz="3200" b="1" i="0" u="none" baseline="0"/>
              <a:t>Prezentare succintă</a:t>
            </a:r>
          </a:p>
        </p:txBody>
      </p:sp>
      <p:sp>
        <p:nvSpPr>
          <p:cNvPr id="3" name="Espace réservé du contenu 2">
            <a:extLst>
              <a:ext uri="{FF2B5EF4-FFF2-40B4-BE49-F238E27FC236}">
                <a16:creationId xmlns:a16="http://schemas.microsoft.com/office/drawing/2014/main" id="{03D19ECB-687C-66CD-5642-18F0E5FB2B55}"/>
              </a:ext>
            </a:extLst>
          </p:cNvPr>
          <p:cNvSpPr>
            <a:spLocks noGrp="1"/>
          </p:cNvSpPr>
          <p:nvPr>
            <p:ph idx="1"/>
          </p:nvPr>
        </p:nvSpPr>
        <p:spPr>
          <a:xfrm>
            <a:off x="790502" y="1322306"/>
            <a:ext cx="3866842" cy="2127098"/>
          </a:xfrm>
        </p:spPr>
        <p:txBody>
          <a:bodyPr numCol="1" spcCol="540000"/>
          <a:lstStyle/>
          <a:p>
            <a:pPr marL="0" indent="0" algn="just" rtl="0">
              <a:lnSpc>
                <a:spcPct val="107000"/>
              </a:lnSpc>
              <a:spcAft>
                <a:spcPts val="800"/>
              </a:spcAft>
              <a:buNone/>
            </a:pPr>
            <a:r>
              <a:rPr lang="ro" sz="1400" b="1" i="0" u="sng" baseline="0" dirty="0">
                <a:effectLst/>
                <a:latin typeface="+mj-lt"/>
                <a:ea typeface="Calibri" panose="020F0502020204030204" pitchFamily="34" charset="0"/>
                <a:cs typeface="Times New Roman" panose="02020603050405020304" pitchFamily="18" charset="0"/>
              </a:rPr>
              <a:t>Cetățeni</a:t>
            </a:r>
          </a:p>
          <a:p>
            <a:pPr marL="0" indent="0" algn="just" rtl="0">
              <a:lnSpc>
                <a:spcPct val="107000"/>
              </a:lnSpc>
              <a:spcAft>
                <a:spcPts val="800"/>
              </a:spcAft>
              <a:buNone/>
            </a:pPr>
            <a:r>
              <a:rPr lang="ro" sz="1150" b="1" i="0" u="none" baseline="0" dirty="0">
                <a:latin typeface="+mj-lt"/>
                <a:ea typeface="Calibri" panose="020F0502020204030204" pitchFamily="34" charset="0"/>
                <a:cs typeface="Times New Roman" panose="02020603050405020304" pitchFamily="18" charset="0"/>
              </a:rPr>
              <a:t>Aderarea la Misiunea „Orașe” a UE reprezintă o șansă pentru orașul nostru de a fi în prima linie a acțiunilor de combatere a schimbărilor climatice. Vom efectua tranziția către neutralitatea climatică într-un mod incluziv, fără a lăsa pe nimeni în urmă. Vom depune constant eforturi pentru a construi un oraș mai bun și pentru a îmbunătăți viața de zi cu zi a tuturor locuitorilor în ceea ce privește transportul, energia, sănătatea și altele. Avem nevoie de dvs. pentru ca această tranziție să fie un succes! Cetățenii vor fi consultați pentru a le integra nevoile și ideile în fiecare etapă a procesului</a:t>
            </a:r>
            <a:r>
              <a:rPr lang="ro" sz="1200" b="1" i="0" u="none" baseline="0" dirty="0">
                <a:latin typeface="+mj-lt"/>
                <a:ea typeface="Calibri" panose="020F0502020204030204" pitchFamily="34" charset="0"/>
                <a:cs typeface="Times New Roman" panose="02020603050405020304" pitchFamily="18" charset="0"/>
              </a:rPr>
              <a:t>.</a:t>
            </a:r>
            <a:endParaRPr lang="ro" sz="1200" b="1" dirty="0">
              <a:effectLst/>
              <a:latin typeface="+mj-lt"/>
              <a:ea typeface="Calibri" panose="020F0502020204030204" pitchFamily="34" charset="0"/>
              <a:cs typeface="Times New Roman" panose="02020603050405020304" pitchFamily="18" charset="0"/>
            </a:endParaRPr>
          </a:p>
        </p:txBody>
      </p:sp>
      <p:sp>
        <p:nvSpPr>
          <p:cNvPr id="11" name="ZoneTexte 10">
            <a:extLst>
              <a:ext uri="{FF2B5EF4-FFF2-40B4-BE49-F238E27FC236}">
                <a16:creationId xmlns:a16="http://schemas.microsoft.com/office/drawing/2014/main" id="{2F8F1830-1156-559F-854A-01D629622690}"/>
              </a:ext>
            </a:extLst>
          </p:cNvPr>
          <p:cNvSpPr txBox="1"/>
          <p:nvPr/>
        </p:nvSpPr>
        <p:spPr>
          <a:xfrm>
            <a:off x="317572" y="1050826"/>
            <a:ext cx="564777" cy="1323439"/>
          </a:xfrm>
          <a:prstGeom prst="rect">
            <a:avLst/>
          </a:prstGeom>
          <a:noFill/>
        </p:spPr>
        <p:txBody>
          <a:bodyPr wrap="square" rtlCol="0">
            <a:spAutoFit/>
          </a:bodyPr>
          <a:lstStyle/>
          <a:p>
            <a:pPr algn="l" rtl="0"/>
            <a:r>
              <a:rPr lang="ro" sz="8000" b="0" i="0" u="none" baseline="0">
                <a:solidFill>
                  <a:schemeClr val="bg1"/>
                </a:solidFill>
              </a:rPr>
              <a:t>"</a:t>
            </a:r>
          </a:p>
        </p:txBody>
      </p:sp>
      <p:sp>
        <p:nvSpPr>
          <p:cNvPr id="4" name="Espace réservé du texte 10">
            <a:extLst>
              <a:ext uri="{FF2B5EF4-FFF2-40B4-BE49-F238E27FC236}">
                <a16:creationId xmlns:a16="http://schemas.microsoft.com/office/drawing/2014/main" id="{67F2D915-7D6D-CFB7-5D20-3CDB6BB445E1}"/>
              </a:ext>
            </a:extLst>
          </p:cNvPr>
          <p:cNvSpPr txBox="1">
            <a:spLocks/>
          </p:cNvSpPr>
          <p:nvPr/>
        </p:nvSpPr>
        <p:spPr>
          <a:xfrm>
            <a:off x="333342" y="907144"/>
            <a:ext cx="6770663" cy="423665"/>
          </a:xfrm>
          <a:prstGeom prst="rect">
            <a:avLst/>
          </a:prstGeom>
        </p:spPr>
        <p:txBody>
          <a:bodyPr/>
          <a:lstStyle>
            <a:lvl1pPr marL="251986" indent="-251986" algn="l" defTabSz="1007943" rtl="0" eaLnBrk="1" latinLnBrk="0" hangingPunct="1">
              <a:lnSpc>
                <a:spcPct val="90000"/>
              </a:lnSpc>
              <a:spcBef>
                <a:spcPts val="1102"/>
              </a:spcBef>
              <a:buFont typeface="Arial" panose="020B0604020202020204" pitchFamily="34" charset="0"/>
              <a:buChar char="•"/>
              <a:defRPr sz="3086" kern="1200">
                <a:solidFill>
                  <a:schemeClr val="tx1"/>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2646" kern="1200">
                <a:solidFill>
                  <a:schemeClr val="tx1"/>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2205" kern="1200">
                <a:solidFill>
                  <a:schemeClr val="tx1"/>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a:lstStyle>
          <a:p>
            <a:pPr marL="0" indent="0" algn="l" rtl="0">
              <a:buNone/>
            </a:pPr>
            <a:r>
              <a:rPr lang="ro" sz="2000" b="1" i="0" u="none" baseline="0">
                <a:solidFill>
                  <a:schemeClr val="accent4"/>
                </a:solidFill>
              </a:rPr>
              <a:t>Adaptarea discursului la mai multe tipuri de public</a:t>
            </a:r>
          </a:p>
        </p:txBody>
      </p:sp>
      <p:sp>
        <p:nvSpPr>
          <p:cNvPr id="5" name="Espace réservé du contenu 2">
            <a:extLst>
              <a:ext uri="{FF2B5EF4-FFF2-40B4-BE49-F238E27FC236}">
                <a16:creationId xmlns:a16="http://schemas.microsoft.com/office/drawing/2014/main" id="{A37ABC56-C5F1-2859-ADD0-E37DC8DE7831}"/>
              </a:ext>
            </a:extLst>
          </p:cNvPr>
          <p:cNvSpPr txBox="1">
            <a:spLocks/>
          </p:cNvSpPr>
          <p:nvPr/>
        </p:nvSpPr>
        <p:spPr>
          <a:xfrm>
            <a:off x="5213767" y="1308164"/>
            <a:ext cx="5031445" cy="4879675"/>
          </a:xfrm>
          <a:prstGeom prst="rect">
            <a:avLst/>
          </a:prstGeom>
        </p:spPr>
        <p:txBody>
          <a:bodyPr numCol="1" spcCol="540000"/>
          <a:lstStyle>
            <a:lvl1pPr marL="251986" indent="-251986" algn="l" defTabSz="1007943" rtl="0" eaLnBrk="1" latinLnBrk="0" hangingPunct="1">
              <a:lnSpc>
                <a:spcPct val="90000"/>
              </a:lnSpc>
              <a:spcBef>
                <a:spcPts val="1102"/>
              </a:spcBef>
              <a:buFont typeface="Arial" panose="020B0604020202020204" pitchFamily="34" charset="0"/>
              <a:buChar char="•"/>
              <a:defRPr sz="2000" kern="1200">
                <a:solidFill>
                  <a:schemeClr val="tx2"/>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1800" kern="1200">
                <a:solidFill>
                  <a:schemeClr val="tx2"/>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1600" kern="1200">
                <a:solidFill>
                  <a:schemeClr val="tx2"/>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400" kern="1200">
                <a:solidFill>
                  <a:schemeClr val="tx2"/>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200" kern="1200">
                <a:solidFill>
                  <a:schemeClr val="tx2"/>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a:lstStyle>
          <a:p>
            <a:pPr marL="0" indent="0" algn="just" rtl="0">
              <a:lnSpc>
                <a:spcPct val="107000"/>
              </a:lnSpc>
              <a:spcAft>
                <a:spcPts val="800"/>
              </a:spcAft>
              <a:buFont typeface="Arial" panose="020B0604020202020204" pitchFamily="34" charset="0"/>
              <a:buNone/>
            </a:pPr>
            <a:r>
              <a:rPr lang="ro" sz="1400" b="1" i="0" u="sng" baseline="0" dirty="0">
                <a:latin typeface="+mj-lt"/>
                <a:ea typeface="Calibri" panose="020F0502020204030204" pitchFamily="34" charset="0"/>
                <a:cs typeface="Times New Roman" panose="02020603050405020304" pitchFamily="18" charset="0"/>
              </a:rPr>
              <a:t>Funcționari aleși și șefi de departamente din orașul dumneavoastră</a:t>
            </a:r>
          </a:p>
          <a:p>
            <a:pPr marL="0" indent="0" algn="just" rtl="0">
              <a:lnSpc>
                <a:spcPct val="107000"/>
              </a:lnSpc>
              <a:spcAft>
                <a:spcPts val="600"/>
              </a:spcAft>
              <a:buFont typeface="Arial" panose="020B0604020202020204" pitchFamily="34" charset="0"/>
              <a:buNone/>
            </a:pPr>
            <a:r>
              <a:rPr lang="ro" sz="1200" b="1" i="0" u="sng" baseline="0" dirty="0">
                <a:latin typeface="+mj-lt"/>
                <a:ea typeface="Calibri" panose="020F0502020204030204" pitchFamily="34" charset="0"/>
                <a:cs typeface="Times New Roman" panose="02020603050405020304" pitchFamily="18" charset="0"/>
              </a:rPr>
              <a:t>Funcționari aleși</a:t>
            </a:r>
            <a:endParaRPr lang="ro" sz="1200" b="1" u="sng" dirty="0">
              <a:latin typeface="+mj-lt"/>
              <a:ea typeface="Calibri" panose="020F0502020204030204" pitchFamily="34" charset="0"/>
              <a:cs typeface="Times New Roman" panose="02020603050405020304" pitchFamily="18" charset="0"/>
            </a:endParaRPr>
          </a:p>
          <a:p>
            <a:pPr marL="0" indent="0" algn="just" rtl="0">
              <a:lnSpc>
                <a:spcPct val="107000"/>
              </a:lnSpc>
              <a:spcBef>
                <a:spcPts val="600"/>
              </a:spcBef>
              <a:spcAft>
                <a:spcPts val="800"/>
              </a:spcAft>
              <a:buFont typeface="Arial" panose="020B0604020202020204" pitchFamily="34" charset="0"/>
              <a:buNone/>
            </a:pPr>
            <a:r>
              <a:rPr lang="ro" sz="1150" b="1" i="0" u="none" baseline="0" dirty="0">
                <a:latin typeface="+mj-lt"/>
                <a:ea typeface="Calibri" panose="020F0502020204030204" pitchFamily="34" charset="0"/>
                <a:cs typeface="Times New Roman" panose="02020603050405020304" pitchFamily="18" charset="0"/>
              </a:rPr>
              <a:t>Aderarea la Misiunea „Orașe” a UE reprezintă o șansă pentru orașul nostru de a fi în prima linie a acțiunilor de combatere a schimbărilor climatice în Europa. Facem parte dintr-o mișcare ambițioasă de transformare a orașelor, care netezește calea către un viitor incluziv, prosper, rezistent la schimbările climatice și durabil. Acest lucru va ajuta orașul nostru în tranziția către neutralitatea climatică într-un mod integrat și incluziv, reconectându-ne cu cetățenii și implicând sectorul privat. Participarea la Misiune va crea oportunități de finanțare și investiții, permițând o tranziție echitabilă, care va fi benefică atât pentru climă, cât și pentru coeziunea socială</a:t>
            </a:r>
            <a:r>
              <a:rPr lang="ro" sz="1200" b="1" i="0" u="none" baseline="0" dirty="0">
                <a:latin typeface="+mj-lt"/>
                <a:ea typeface="Calibri" panose="020F0502020204030204" pitchFamily="34" charset="0"/>
                <a:cs typeface="Times New Roman" panose="02020603050405020304" pitchFamily="18" charset="0"/>
              </a:rPr>
              <a:t>. </a:t>
            </a:r>
          </a:p>
          <a:p>
            <a:pPr marL="0" indent="0" algn="just" rtl="0">
              <a:lnSpc>
                <a:spcPct val="107000"/>
              </a:lnSpc>
              <a:spcAft>
                <a:spcPts val="600"/>
              </a:spcAft>
              <a:buFont typeface="Arial" panose="020B0604020202020204" pitchFamily="34" charset="0"/>
              <a:buNone/>
            </a:pPr>
            <a:r>
              <a:rPr lang="ro" sz="1200" b="1" i="0" u="sng" baseline="0" dirty="0">
                <a:latin typeface="+mj-lt"/>
                <a:ea typeface="Calibri" panose="020F0502020204030204" pitchFamily="34" charset="0"/>
                <a:cs typeface="Times New Roman" panose="02020603050405020304" pitchFamily="18" charset="0"/>
              </a:rPr>
              <a:t>Șefi de departamente</a:t>
            </a:r>
            <a:endParaRPr lang="ro" sz="1200" b="1" u="sng" dirty="0">
              <a:latin typeface="+mj-lt"/>
              <a:ea typeface="Calibri" panose="020F0502020204030204" pitchFamily="34" charset="0"/>
              <a:cs typeface="Times New Roman" panose="02020603050405020304" pitchFamily="18" charset="0"/>
            </a:endParaRPr>
          </a:p>
          <a:p>
            <a:pPr marL="0" indent="0" algn="just" rtl="0">
              <a:lnSpc>
                <a:spcPct val="107000"/>
              </a:lnSpc>
              <a:spcBef>
                <a:spcPts val="600"/>
              </a:spcBef>
              <a:spcAft>
                <a:spcPts val="800"/>
              </a:spcAft>
              <a:buFont typeface="Arial" panose="020B0604020202020204" pitchFamily="34" charset="0"/>
              <a:buNone/>
            </a:pPr>
            <a:r>
              <a:rPr lang="ro" sz="1150" b="1" i="0" u="none" baseline="0" dirty="0">
                <a:latin typeface="+mj-lt"/>
                <a:ea typeface="Calibri" panose="020F0502020204030204" pitchFamily="34" charset="0"/>
                <a:cs typeface="Times New Roman" panose="02020603050405020304" pitchFamily="18" charset="0"/>
              </a:rPr>
              <a:t>Aderarea la Misiunea „Orașe” a UE reprezintă o șansă pentru orașul nostru de a fi în prima linie a acțiunilor de combatere a schimbărilor climatice în Europa. Cu sprijinul NetZeroCities, vom avea acces la expertiză și instrumente menite să ne sprijine în abordarea acțiunilor climatice într-un mod sistemic. Acest lucru va contribui la eliminarea compartimentării și la colaborarea între echipe pentru a accelera tranziția noastră către neutralitatea climatică. În același timp, este o oportunitate de a învăța de la alte orașe, de a împărtăși cunoștințe și de a acționa mai rapid împreună</a:t>
            </a:r>
            <a:r>
              <a:rPr lang="ro" sz="1200" b="1" i="0" u="none" baseline="0" dirty="0">
                <a:latin typeface="+mj-lt"/>
                <a:ea typeface="Calibri" panose="020F0502020204030204" pitchFamily="34" charset="0"/>
                <a:cs typeface="Times New Roman" panose="02020603050405020304" pitchFamily="18" charset="0"/>
              </a:rPr>
              <a:t>.</a:t>
            </a:r>
          </a:p>
        </p:txBody>
      </p:sp>
      <p:sp>
        <p:nvSpPr>
          <p:cNvPr id="6" name="ZoneTexte 5">
            <a:extLst>
              <a:ext uri="{FF2B5EF4-FFF2-40B4-BE49-F238E27FC236}">
                <a16:creationId xmlns:a16="http://schemas.microsoft.com/office/drawing/2014/main" id="{D4BBBBED-DA40-14C9-116C-00AC9CC5EB13}"/>
              </a:ext>
            </a:extLst>
          </p:cNvPr>
          <p:cNvSpPr txBox="1"/>
          <p:nvPr/>
        </p:nvSpPr>
        <p:spPr>
          <a:xfrm>
            <a:off x="4781547" y="1025360"/>
            <a:ext cx="632502" cy="1323439"/>
          </a:xfrm>
          <a:prstGeom prst="rect">
            <a:avLst/>
          </a:prstGeom>
          <a:noFill/>
        </p:spPr>
        <p:txBody>
          <a:bodyPr wrap="square" rtlCol="0">
            <a:spAutoFit/>
          </a:bodyPr>
          <a:lstStyle/>
          <a:p>
            <a:pPr algn="l" rtl="0"/>
            <a:r>
              <a:rPr lang="ro" sz="8000" b="0" i="0" u="none" baseline="0">
                <a:solidFill>
                  <a:schemeClr val="bg1"/>
                </a:solidFill>
              </a:rPr>
              <a:t>"</a:t>
            </a:r>
          </a:p>
        </p:txBody>
      </p:sp>
      <p:sp>
        <p:nvSpPr>
          <p:cNvPr id="8" name="Espace réservé du contenu 2">
            <a:extLst>
              <a:ext uri="{FF2B5EF4-FFF2-40B4-BE49-F238E27FC236}">
                <a16:creationId xmlns:a16="http://schemas.microsoft.com/office/drawing/2014/main" id="{C8BDB3A0-A44C-FA08-1C0A-F226C0B296B5}"/>
              </a:ext>
            </a:extLst>
          </p:cNvPr>
          <p:cNvSpPr txBox="1">
            <a:spLocks/>
          </p:cNvSpPr>
          <p:nvPr/>
        </p:nvSpPr>
        <p:spPr>
          <a:xfrm>
            <a:off x="790502" y="4365148"/>
            <a:ext cx="3866842" cy="1906629"/>
          </a:xfrm>
          <a:prstGeom prst="rect">
            <a:avLst/>
          </a:prstGeom>
        </p:spPr>
        <p:txBody>
          <a:bodyPr numCol="1" spcCol="540000"/>
          <a:lstStyle>
            <a:lvl1pPr marL="251986" indent="-251986" algn="l" defTabSz="1007943" rtl="0" eaLnBrk="1" latinLnBrk="0" hangingPunct="1">
              <a:lnSpc>
                <a:spcPct val="90000"/>
              </a:lnSpc>
              <a:spcBef>
                <a:spcPts val="1102"/>
              </a:spcBef>
              <a:buFont typeface="Arial" panose="020B0604020202020204" pitchFamily="34" charset="0"/>
              <a:buChar char="•"/>
              <a:defRPr sz="2000" kern="1200">
                <a:solidFill>
                  <a:schemeClr val="tx2"/>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1800" kern="1200">
                <a:solidFill>
                  <a:schemeClr val="tx2"/>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1600" kern="1200">
                <a:solidFill>
                  <a:schemeClr val="tx2"/>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400" kern="1200">
                <a:solidFill>
                  <a:schemeClr val="tx2"/>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200" kern="1200">
                <a:solidFill>
                  <a:schemeClr val="tx2"/>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a:lstStyle>
          <a:p>
            <a:pPr marL="0" indent="0" algn="just" rtl="0">
              <a:lnSpc>
                <a:spcPct val="107000"/>
              </a:lnSpc>
              <a:spcAft>
                <a:spcPts val="800"/>
              </a:spcAft>
              <a:buFont typeface="Arial" panose="020B0604020202020204" pitchFamily="34" charset="0"/>
              <a:buNone/>
            </a:pPr>
            <a:r>
              <a:rPr lang="ro" sz="1400" b="1" i="0" u="sng" baseline="0" dirty="0">
                <a:latin typeface="+mj-lt"/>
                <a:ea typeface="Calibri" panose="020F0502020204030204" pitchFamily="34" charset="0"/>
                <a:cs typeface="Times New Roman" panose="02020603050405020304" pitchFamily="18" charset="0"/>
              </a:rPr>
              <a:t>Sectorul privat</a:t>
            </a:r>
            <a:endParaRPr lang="ro" sz="1400" b="1" u="sng" dirty="0">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Font typeface="Arial" panose="020B0604020202020204" pitchFamily="34" charset="0"/>
              <a:buNone/>
            </a:pPr>
            <a:r>
              <a:rPr lang="ro" sz="1150" b="1" i="0" u="none" baseline="0" dirty="0">
                <a:latin typeface="+mj-lt"/>
                <a:ea typeface="Calibri" panose="020F0502020204030204" pitchFamily="34" charset="0"/>
                <a:cs typeface="Times New Roman" panose="02020603050405020304" pitchFamily="18" charset="0"/>
              </a:rPr>
              <a:t>Aderarea la Misiunea „Orașe” a UE reprezintă o șansă pentru orașul nostru de a fi în prima linie a acțiunilor de combatere a schimbărilor climatice. Fiți deschizători de drumuri: aveți puterea de a contribui la construirea viitorului orașelor și de a deschide noi oportunități de afaceri. Pentru a atinge neutralitatea climatică până în 2030, trebuie să ne aliniem obiectivele și eforturile și să lucrăm împreună</a:t>
            </a:r>
            <a:r>
              <a:rPr lang="ro" sz="1200" b="1" i="0" u="none" baseline="0" dirty="0">
                <a:latin typeface="+mj-lt"/>
                <a:ea typeface="Calibri" panose="020F0502020204030204" pitchFamily="34" charset="0"/>
                <a:cs typeface="Times New Roman" panose="02020603050405020304" pitchFamily="18" charset="0"/>
              </a:rPr>
              <a:t>.</a:t>
            </a:r>
          </a:p>
        </p:txBody>
      </p:sp>
      <p:sp>
        <p:nvSpPr>
          <p:cNvPr id="9" name="ZoneTexte 8">
            <a:extLst>
              <a:ext uri="{FF2B5EF4-FFF2-40B4-BE49-F238E27FC236}">
                <a16:creationId xmlns:a16="http://schemas.microsoft.com/office/drawing/2014/main" id="{1C42EB9A-FB4C-F661-B011-2D75940B1AC2}"/>
              </a:ext>
            </a:extLst>
          </p:cNvPr>
          <p:cNvSpPr txBox="1"/>
          <p:nvPr/>
        </p:nvSpPr>
        <p:spPr>
          <a:xfrm>
            <a:off x="333342" y="4120168"/>
            <a:ext cx="564777" cy="1323439"/>
          </a:xfrm>
          <a:prstGeom prst="rect">
            <a:avLst/>
          </a:prstGeom>
          <a:noFill/>
        </p:spPr>
        <p:txBody>
          <a:bodyPr wrap="square" rtlCol="0">
            <a:spAutoFit/>
          </a:bodyPr>
          <a:lstStyle/>
          <a:p>
            <a:pPr algn="l" rtl="0"/>
            <a:r>
              <a:rPr lang="ro" sz="8000" b="0" i="0" u="none" baseline="0">
                <a:solidFill>
                  <a:schemeClr val="bg1"/>
                </a:solidFill>
              </a:rPr>
              <a:t>"</a:t>
            </a:r>
          </a:p>
        </p:txBody>
      </p:sp>
      <p:sp>
        <p:nvSpPr>
          <p:cNvPr id="2" name="TextBox 1">
            <a:extLst>
              <a:ext uri="{FF2B5EF4-FFF2-40B4-BE49-F238E27FC236}">
                <a16:creationId xmlns:a16="http://schemas.microsoft.com/office/drawing/2014/main" id="{AE306DF4-C9B3-6D3E-54DE-A909F5DDFF6F}"/>
              </a:ext>
            </a:extLst>
          </p:cNvPr>
          <p:cNvSpPr txBox="1"/>
          <p:nvPr/>
        </p:nvSpPr>
        <p:spPr>
          <a:xfrm>
            <a:off x="1158269" y="7091464"/>
            <a:ext cx="7761995" cy="254237"/>
          </a:xfrm>
          <a:prstGeom prst="rect">
            <a:avLst/>
          </a:prstGeom>
          <a:solidFill>
            <a:schemeClr val="bg1"/>
          </a:solid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ro" sz="1052" b="0" i="0" u="none" strike="noStrike" kern="1200" cap="none" spc="0" normalizeH="0" baseline="0">
                <a:ln>
                  <a:noFill/>
                </a:ln>
                <a:solidFill>
                  <a:prstClr val="black"/>
                </a:solidFill>
                <a:effectLst/>
                <a:uLnTx/>
                <a:uFillTx/>
                <a:latin typeface="Arial" panose="020B0604020202020204"/>
                <a:ea typeface="+mn-ea"/>
                <a:cs typeface="+mn-cs"/>
              </a:rPr>
              <a:t>NetZeroCities a primit finanțare din programul de cercetare și inovare Orizont 2020 în cadrul acordului de grant nr. 101036519.</a:t>
            </a:r>
            <a:endParaRPr kumimoji="0" lang="ro" sz="1052" b="0" i="0" u="none" strike="noStrike" kern="1200" cap="none" spc="0" normalizeH="0" baseline="0" noProof="0" dirty="0">
              <a:ln>
                <a:noFill/>
              </a:ln>
              <a:solidFill>
                <a:prstClr val="black"/>
              </a:solidFill>
              <a:effectLst/>
              <a:uLnTx/>
              <a:uFillTx/>
              <a:latin typeface="Arial" panose="020B0604020202020204"/>
              <a:ea typeface="+mn-ea"/>
              <a:cs typeface="+mn-cs"/>
            </a:endParaRPr>
          </a:p>
        </p:txBody>
      </p:sp>
    </p:spTree>
    <p:extLst>
      <p:ext uri="{BB962C8B-B14F-4D97-AF65-F5344CB8AC3E}">
        <p14:creationId xmlns:p14="http://schemas.microsoft.com/office/powerpoint/2010/main" val="4099584351"/>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5CEEEBC-1E71-99DA-809A-C16A4025C890}"/>
              </a:ext>
            </a:extLst>
          </p:cNvPr>
          <p:cNvSpPr>
            <a:spLocks noGrp="1"/>
          </p:cNvSpPr>
          <p:nvPr>
            <p:ph type="ctrTitle"/>
          </p:nvPr>
        </p:nvSpPr>
        <p:spPr>
          <a:xfrm>
            <a:off x="599935" y="3033937"/>
            <a:ext cx="7729005" cy="636161"/>
          </a:xfrm>
        </p:spPr>
        <p:txBody>
          <a:bodyPr lIns="91440" tIns="45720" rIns="91440" bIns="45720" anchor="b"/>
          <a:lstStyle/>
          <a:p>
            <a:r>
              <a:rPr lang="en-GB" dirty="0"/>
              <a:t>SV/Swedish translation</a:t>
            </a:r>
          </a:p>
        </p:txBody>
      </p:sp>
    </p:spTree>
    <p:extLst>
      <p:ext uri="{BB962C8B-B14F-4D97-AF65-F5344CB8AC3E}">
        <p14:creationId xmlns:p14="http://schemas.microsoft.com/office/powerpoint/2010/main" val="1204272163"/>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re 6">
            <a:extLst>
              <a:ext uri="{FF2B5EF4-FFF2-40B4-BE49-F238E27FC236}">
                <a16:creationId xmlns:a16="http://schemas.microsoft.com/office/drawing/2014/main" id="{243D4A79-A79C-1F8F-E24D-DA565717CFDE}"/>
              </a:ext>
            </a:extLst>
          </p:cNvPr>
          <p:cNvSpPr>
            <a:spLocks noGrp="1"/>
          </p:cNvSpPr>
          <p:nvPr>
            <p:ph type="ctrTitle"/>
          </p:nvPr>
        </p:nvSpPr>
        <p:spPr>
          <a:xfrm>
            <a:off x="593492" y="142848"/>
            <a:ext cx="9111713" cy="664842"/>
          </a:xfrm>
        </p:spPr>
        <p:txBody>
          <a:bodyPr/>
          <a:lstStyle/>
          <a:p>
            <a:pPr algn="l" rtl="0"/>
            <a:r>
              <a:rPr lang="sv" sz="3200" b="1" i="0" u="none" baseline="0">
                <a:solidFill>
                  <a:srgbClr val="0D5364"/>
                </a:solidFill>
              </a:rPr>
              <a:t>Argumenten i </a:t>
            </a:r>
            <a:r>
              <a:rPr lang="sv" sz="3200" b="1" i="0" u="none" baseline="0"/>
              <a:t>korthet</a:t>
            </a:r>
          </a:p>
        </p:txBody>
      </p:sp>
      <p:sp>
        <p:nvSpPr>
          <p:cNvPr id="3" name="Espace réservé du contenu 2">
            <a:extLst>
              <a:ext uri="{FF2B5EF4-FFF2-40B4-BE49-F238E27FC236}">
                <a16:creationId xmlns:a16="http://schemas.microsoft.com/office/drawing/2014/main" id="{03D19ECB-687C-66CD-5642-18F0E5FB2B55}"/>
              </a:ext>
            </a:extLst>
          </p:cNvPr>
          <p:cNvSpPr>
            <a:spLocks noGrp="1"/>
          </p:cNvSpPr>
          <p:nvPr>
            <p:ph idx="1"/>
          </p:nvPr>
        </p:nvSpPr>
        <p:spPr>
          <a:xfrm>
            <a:off x="1158269" y="1266845"/>
            <a:ext cx="6265086" cy="4829155"/>
          </a:xfrm>
        </p:spPr>
        <p:txBody>
          <a:bodyPr numCol="1" spcCol="540000"/>
          <a:lstStyle/>
          <a:p>
            <a:pPr marL="0" indent="0" algn="just" rtl="0">
              <a:lnSpc>
                <a:spcPct val="107000"/>
              </a:lnSpc>
              <a:spcAft>
                <a:spcPts val="800"/>
              </a:spcAft>
              <a:buNone/>
            </a:pPr>
            <a:r>
              <a:rPr lang="sv" sz="1200" b="1" i="0" u="none" baseline="0" dirty="0">
                <a:effectLst/>
                <a:latin typeface="+mj-lt"/>
                <a:ea typeface="Calibri" panose="020F0502020204030204" pitchFamily="34" charset="0"/>
                <a:cs typeface="Times New Roman" panose="02020603050405020304" pitchFamily="18" charset="0"/>
              </a:rPr>
              <a:t>Vi påverkas alla av klimatförändringarna och förändring måste ske. Vi kan inte förbli passiva och bara hantera konsekvenserna. </a:t>
            </a:r>
            <a:r>
              <a:rPr lang="sv" sz="1200" b="1" i="0" u="none" baseline="0" dirty="0">
                <a:latin typeface="+mj-lt"/>
                <a:ea typeface="Calibri" panose="020F0502020204030204" pitchFamily="34" charset="0"/>
                <a:cs typeface="Times New Roman" panose="02020603050405020304" pitchFamily="18" charset="0"/>
              </a:rPr>
              <a:t>V</a:t>
            </a:r>
            <a:r>
              <a:rPr lang="sv" sz="1200" b="1" i="0" u="none" baseline="0" dirty="0">
                <a:effectLst/>
                <a:latin typeface="+mj-lt"/>
                <a:ea typeface="Calibri" panose="020F0502020204030204" pitchFamily="34" charset="0"/>
                <a:cs typeface="Times New Roman" panose="02020603050405020304" pitchFamily="18" charset="0"/>
              </a:rPr>
              <a:t>i kan driva på förändringar som kan rädda oss och skapa en trygg och välmående framtid för alla.</a:t>
            </a:r>
            <a:endParaRPr lang="sv" sz="1200" b="1" dirty="0">
              <a:effectLst/>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r>
              <a:rPr lang="sv" sz="1200" b="1" i="0" u="none" baseline="0" dirty="0">
                <a:effectLst/>
                <a:latin typeface="+mj-lt"/>
                <a:ea typeface="Calibri" panose="020F0502020204030204" pitchFamily="34" charset="0"/>
                <a:cs typeface="Times New Roman" panose="02020603050405020304" pitchFamily="18" charset="0"/>
              </a:rPr>
              <a:t>Vi vet att tekniska innovationer inte kommer att vara tillräckligt. Vi måste förändra vårt sätt att leva och arbeta.  Det krävs gemensamma ansträngningar för att klara uppgiften. Vi kan bara göra det tillsammans – genom nya samarbeten och kollektiva insatser för att lösa våra problem.</a:t>
            </a:r>
            <a:endParaRPr lang="sv" sz="1200" b="1" dirty="0">
              <a:effectLst/>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r>
              <a:rPr lang="sv" sz="1200" b="1" i="0" u="none" baseline="0" dirty="0">
                <a:effectLst/>
                <a:latin typeface="+mj-lt"/>
                <a:ea typeface="Calibri" panose="020F0502020204030204" pitchFamily="34" charset="0"/>
                <a:cs typeface="Times New Roman" panose="02020603050405020304" pitchFamily="18" charset="0"/>
              </a:rPr>
              <a:t>Genom EU:s uppdrag för städer (EU Cities Mission) kraftsamlar vi tillsammans med andra ambitiösa europeiska städer för att bli de första 100 städerna att nå klimatneutralitet senast 2030. Vi tar hjälp av uppdragsplattformen som hanteras av NetZeroCities för att påskynda denna omvandling genom att testa nya sätt att arbeta och finansiera våra kollektiva insatser, och lösa svåra frågor tillsammans med experter och likasinnade. </a:t>
            </a:r>
            <a:endParaRPr lang="sv" sz="1200" b="1" dirty="0">
              <a:effectLst/>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r>
              <a:rPr lang="sv" sz="1200" b="1" i="0" u="none" baseline="0" dirty="0">
                <a:effectLst/>
                <a:latin typeface="+mj-lt"/>
                <a:ea typeface="Calibri" panose="020F0502020204030204" pitchFamily="34" charset="0"/>
                <a:cs typeface="Times New Roman" panose="02020603050405020304" pitchFamily="18" charset="0"/>
              </a:rPr>
              <a:t>Vi kommer att mobilisera ett starkt sektorsövergripande team för att leda och gå i bräschen för denna förändring, förändra vår roll samt radikalt omvandla våra metoder för ekonomi, anskaffning och samarbete. </a:t>
            </a:r>
          </a:p>
          <a:p>
            <a:pPr marL="0" indent="0" algn="just" rtl="0">
              <a:lnSpc>
                <a:spcPct val="107000"/>
              </a:lnSpc>
              <a:spcAft>
                <a:spcPts val="800"/>
              </a:spcAft>
              <a:buNone/>
            </a:pPr>
            <a:r>
              <a:rPr lang="sv" sz="1200" b="1" i="0" u="none" baseline="0" dirty="0">
                <a:latin typeface="+mj-lt"/>
                <a:ea typeface="Calibri" panose="020F0502020204030204" pitchFamily="34" charset="0"/>
                <a:cs typeface="Times New Roman" panose="02020603050405020304" pitchFamily="18" charset="0"/>
              </a:rPr>
              <a:t>Detta gemensamma åtagande kommer att hjälpa oss att skapa en bättre framtid för alla i vår stad. Det handlar inte bara om klimatet utan kommer även att skapa positiva förändringar i vårt sätt att leva och arbeta genom att förbättra transporter, byggnader, energisystem, vår hälsa och mycket mer.</a:t>
            </a:r>
            <a:r>
              <a:rPr lang="sv" sz="1200" b="1" i="0" u="none" baseline="0" dirty="0">
                <a:effectLst/>
                <a:latin typeface="+mj-lt"/>
                <a:ea typeface="Calibri" panose="020F0502020204030204" pitchFamily="34" charset="0"/>
                <a:cs typeface="Times New Roman" panose="02020603050405020304" pitchFamily="18" charset="0"/>
              </a:rPr>
              <a:t> Vi kommer att samarbeta långsiktigt med företag, invånare och lokala aktörer för att nå dessa mål, vilket innebär att vi har många aktörer med oss på resan.</a:t>
            </a:r>
          </a:p>
          <a:p>
            <a:pPr marL="0" indent="0" algn="just" rtl="0">
              <a:lnSpc>
                <a:spcPct val="107000"/>
              </a:lnSpc>
              <a:spcAft>
                <a:spcPts val="800"/>
              </a:spcAft>
              <a:buNone/>
            </a:pPr>
            <a:endParaRPr lang="sv" sz="1200" b="1" dirty="0">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endParaRPr lang="sv" sz="1200" b="1" dirty="0">
              <a:latin typeface="+mj-lt"/>
              <a:ea typeface="Calibri" panose="020F0502020204030204" pitchFamily="34" charset="0"/>
              <a:cs typeface="Times New Roman" panose="02020603050405020304" pitchFamily="18" charset="0"/>
            </a:endParaRPr>
          </a:p>
        </p:txBody>
      </p:sp>
      <p:pic>
        <p:nvPicPr>
          <p:cNvPr id="10" name="Image 9">
            <a:extLst>
              <a:ext uri="{FF2B5EF4-FFF2-40B4-BE49-F238E27FC236}">
                <a16:creationId xmlns:a16="http://schemas.microsoft.com/office/drawing/2014/main" id="{DF907714-F33B-E7E5-92DE-ADAFDF3CF4C6}"/>
              </a:ext>
            </a:extLst>
          </p:cNvPr>
          <p:cNvPicPr>
            <a:picLocks noChangeAspect="1"/>
          </p:cNvPicPr>
          <p:nvPr/>
        </p:nvPicPr>
        <p:blipFill rotWithShape="1">
          <a:blip r:embed="rId2">
            <a:extLst>
              <a:ext uri="{28A0092B-C50C-407E-A947-70E740481C1C}">
                <a14:useLocalDpi xmlns:a14="http://schemas.microsoft.com/office/drawing/2010/main" val="0"/>
              </a:ext>
            </a:extLst>
          </a:blip>
          <a:srcRect b="15025"/>
          <a:stretch/>
        </p:blipFill>
        <p:spPr>
          <a:xfrm>
            <a:off x="7828288" y="4023834"/>
            <a:ext cx="3410513" cy="2898075"/>
          </a:xfrm>
          <a:prstGeom prst="rect">
            <a:avLst/>
          </a:prstGeom>
        </p:spPr>
      </p:pic>
      <p:sp>
        <p:nvSpPr>
          <p:cNvPr id="11" name="ZoneTexte 10">
            <a:extLst>
              <a:ext uri="{FF2B5EF4-FFF2-40B4-BE49-F238E27FC236}">
                <a16:creationId xmlns:a16="http://schemas.microsoft.com/office/drawing/2014/main" id="{2F8F1830-1156-559F-854A-01D629622690}"/>
              </a:ext>
            </a:extLst>
          </p:cNvPr>
          <p:cNvSpPr txBox="1"/>
          <p:nvPr/>
        </p:nvSpPr>
        <p:spPr>
          <a:xfrm>
            <a:off x="593492" y="938472"/>
            <a:ext cx="564777" cy="1631216"/>
          </a:xfrm>
          <a:prstGeom prst="rect">
            <a:avLst/>
          </a:prstGeom>
          <a:noFill/>
        </p:spPr>
        <p:txBody>
          <a:bodyPr wrap="square" rtlCol="0">
            <a:spAutoFit/>
          </a:bodyPr>
          <a:lstStyle/>
          <a:p>
            <a:pPr algn="l" rtl="0"/>
            <a:r>
              <a:rPr lang="sv" sz="10000" b="0" i="0" u="none" baseline="0">
                <a:solidFill>
                  <a:schemeClr val="bg1"/>
                </a:solidFill>
              </a:rPr>
              <a:t>"</a:t>
            </a:r>
          </a:p>
        </p:txBody>
      </p:sp>
      <p:sp>
        <p:nvSpPr>
          <p:cNvPr id="2" name="TextBox 1">
            <a:extLst>
              <a:ext uri="{FF2B5EF4-FFF2-40B4-BE49-F238E27FC236}">
                <a16:creationId xmlns:a16="http://schemas.microsoft.com/office/drawing/2014/main" id="{BD174913-544A-72B0-7827-D056AB12B2B6}"/>
              </a:ext>
            </a:extLst>
          </p:cNvPr>
          <p:cNvSpPr txBox="1"/>
          <p:nvPr/>
        </p:nvSpPr>
        <p:spPr>
          <a:xfrm>
            <a:off x="1158269" y="7091464"/>
            <a:ext cx="7761995" cy="254237"/>
          </a:xfrm>
          <a:prstGeom prst="rect">
            <a:avLst/>
          </a:prstGeom>
          <a:solidFill>
            <a:schemeClr val="bg1"/>
          </a:solid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sv" sz="1052" b="0" i="0" u="none" strike="noStrike" kern="1200" cap="none" spc="0" normalizeH="0" baseline="0">
                <a:ln>
                  <a:noFill/>
                </a:ln>
                <a:solidFill>
                  <a:prstClr val="black"/>
                </a:solidFill>
                <a:effectLst/>
                <a:uLnTx/>
                <a:uFillTx/>
                <a:latin typeface="Arial" panose="020B0604020202020204"/>
                <a:ea typeface="+mn-ea"/>
                <a:cs typeface="+mn-cs"/>
              </a:rPr>
              <a:t>NetZeroCities har erhållit finansiering från H2020 forsknings- och innovationsprogrammet enligt bidragsavtal nr 101036519.</a:t>
            </a:r>
            <a:endParaRPr kumimoji="0" lang="sv" sz="1052" b="0" i="0" u="none" strike="noStrike" kern="1200" cap="none" spc="0" normalizeH="0" baseline="0" noProof="0" dirty="0">
              <a:ln>
                <a:noFill/>
              </a:ln>
              <a:solidFill>
                <a:prstClr val="black"/>
              </a:solidFill>
              <a:effectLst/>
              <a:uLnTx/>
              <a:uFillTx/>
              <a:latin typeface="Arial" panose="020B0604020202020204"/>
              <a:ea typeface="+mn-ea"/>
              <a:cs typeface="+mn-cs"/>
            </a:endParaRPr>
          </a:p>
        </p:txBody>
      </p:sp>
    </p:spTree>
    <p:extLst>
      <p:ext uri="{BB962C8B-B14F-4D97-AF65-F5344CB8AC3E}">
        <p14:creationId xmlns:p14="http://schemas.microsoft.com/office/powerpoint/2010/main" val="781133568"/>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re 6">
            <a:extLst>
              <a:ext uri="{FF2B5EF4-FFF2-40B4-BE49-F238E27FC236}">
                <a16:creationId xmlns:a16="http://schemas.microsoft.com/office/drawing/2014/main" id="{243D4A79-A79C-1F8F-E24D-DA565717CFDE}"/>
              </a:ext>
            </a:extLst>
          </p:cNvPr>
          <p:cNvSpPr>
            <a:spLocks noGrp="1"/>
          </p:cNvSpPr>
          <p:nvPr>
            <p:ph type="ctrTitle"/>
          </p:nvPr>
        </p:nvSpPr>
        <p:spPr>
          <a:xfrm>
            <a:off x="333342" y="226635"/>
            <a:ext cx="9111713" cy="664842"/>
          </a:xfrm>
        </p:spPr>
        <p:txBody>
          <a:bodyPr/>
          <a:lstStyle/>
          <a:p>
            <a:pPr algn="l" rtl="0"/>
            <a:r>
              <a:rPr lang="sv" sz="3200" b="1" i="0" u="none" baseline="0"/>
              <a:t>Argumenten i korthet</a:t>
            </a:r>
          </a:p>
        </p:txBody>
      </p:sp>
      <p:sp>
        <p:nvSpPr>
          <p:cNvPr id="3" name="Espace réservé du contenu 2">
            <a:extLst>
              <a:ext uri="{FF2B5EF4-FFF2-40B4-BE49-F238E27FC236}">
                <a16:creationId xmlns:a16="http://schemas.microsoft.com/office/drawing/2014/main" id="{03D19ECB-687C-66CD-5642-18F0E5FB2B55}"/>
              </a:ext>
            </a:extLst>
          </p:cNvPr>
          <p:cNvSpPr>
            <a:spLocks noGrp="1"/>
          </p:cNvSpPr>
          <p:nvPr>
            <p:ph idx="1"/>
          </p:nvPr>
        </p:nvSpPr>
        <p:spPr>
          <a:xfrm>
            <a:off x="882349" y="1530687"/>
            <a:ext cx="3866842" cy="2127098"/>
          </a:xfrm>
        </p:spPr>
        <p:txBody>
          <a:bodyPr numCol="1" spcCol="540000"/>
          <a:lstStyle/>
          <a:p>
            <a:pPr marL="0" indent="0" algn="just" rtl="0">
              <a:lnSpc>
                <a:spcPct val="107000"/>
              </a:lnSpc>
              <a:spcAft>
                <a:spcPts val="800"/>
              </a:spcAft>
              <a:buNone/>
            </a:pPr>
            <a:r>
              <a:rPr lang="sv" sz="1400" b="1" i="0" u="sng" baseline="0" dirty="0">
                <a:effectLst/>
                <a:latin typeface="+mj-lt"/>
                <a:ea typeface="Calibri" panose="020F0502020204030204" pitchFamily="34" charset="0"/>
                <a:cs typeface="Times New Roman" panose="02020603050405020304" pitchFamily="18" charset="0"/>
              </a:rPr>
              <a:t>Invånare</a:t>
            </a:r>
          </a:p>
          <a:p>
            <a:pPr marL="0" indent="0" algn="just" rtl="0">
              <a:lnSpc>
                <a:spcPct val="107000"/>
              </a:lnSpc>
              <a:spcAft>
                <a:spcPts val="800"/>
              </a:spcAft>
              <a:buNone/>
            </a:pPr>
            <a:r>
              <a:rPr lang="sv" sz="1200" b="1" i="0" u="none" baseline="0" dirty="0">
                <a:latin typeface="+mj-lt"/>
                <a:ea typeface="Calibri" panose="020F0502020204030204" pitchFamily="34" charset="0"/>
                <a:cs typeface="Times New Roman" panose="02020603050405020304" pitchFamily="18" charset="0"/>
              </a:rPr>
              <a:t>Genom att gå med i EU:s uppdrag för städer kan vår stad gå i bräschen för klimatarbetet. Omvandlingen till klimatneutralitet kommer att ske på ett inkluderande sätt där ingen lämnas efter. Vi arbetar för att skapa en bättre stad och förbättra livet för alla när det kommer till transporter, energi, hälsa och mycket annat. Du är viktig för att omvandlingen ska lyckas! Vi kommer att samråda med invånarna så att deras behov och idéer kan integreras i varje steg på vägen.</a:t>
            </a:r>
            <a:endParaRPr lang="sv" sz="1200" b="1" dirty="0">
              <a:effectLst/>
              <a:latin typeface="+mj-lt"/>
              <a:ea typeface="Calibri" panose="020F0502020204030204" pitchFamily="34" charset="0"/>
              <a:cs typeface="Times New Roman" panose="02020603050405020304" pitchFamily="18" charset="0"/>
            </a:endParaRPr>
          </a:p>
        </p:txBody>
      </p:sp>
      <p:sp>
        <p:nvSpPr>
          <p:cNvPr id="11" name="ZoneTexte 10">
            <a:extLst>
              <a:ext uri="{FF2B5EF4-FFF2-40B4-BE49-F238E27FC236}">
                <a16:creationId xmlns:a16="http://schemas.microsoft.com/office/drawing/2014/main" id="{2F8F1830-1156-559F-854A-01D629622690}"/>
              </a:ext>
            </a:extLst>
          </p:cNvPr>
          <p:cNvSpPr txBox="1"/>
          <p:nvPr/>
        </p:nvSpPr>
        <p:spPr>
          <a:xfrm>
            <a:off x="317572" y="1304769"/>
            <a:ext cx="564777" cy="1323439"/>
          </a:xfrm>
          <a:prstGeom prst="rect">
            <a:avLst/>
          </a:prstGeom>
          <a:noFill/>
        </p:spPr>
        <p:txBody>
          <a:bodyPr wrap="square" rtlCol="0">
            <a:spAutoFit/>
          </a:bodyPr>
          <a:lstStyle/>
          <a:p>
            <a:pPr algn="l" rtl="0"/>
            <a:r>
              <a:rPr lang="sv" sz="8000" b="0" i="0" u="none" baseline="0" dirty="0">
                <a:solidFill>
                  <a:schemeClr val="bg1"/>
                </a:solidFill>
              </a:rPr>
              <a:t>"</a:t>
            </a:r>
          </a:p>
        </p:txBody>
      </p:sp>
      <p:sp>
        <p:nvSpPr>
          <p:cNvPr id="4" name="Espace réservé du texte 10">
            <a:extLst>
              <a:ext uri="{FF2B5EF4-FFF2-40B4-BE49-F238E27FC236}">
                <a16:creationId xmlns:a16="http://schemas.microsoft.com/office/drawing/2014/main" id="{67F2D915-7D6D-CFB7-5D20-3CDB6BB445E1}"/>
              </a:ext>
            </a:extLst>
          </p:cNvPr>
          <p:cNvSpPr txBox="1">
            <a:spLocks/>
          </p:cNvSpPr>
          <p:nvPr/>
        </p:nvSpPr>
        <p:spPr>
          <a:xfrm>
            <a:off x="333342" y="907144"/>
            <a:ext cx="6770663" cy="423665"/>
          </a:xfrm>
          <a:prstGeom prst="rect">
            <a:avLst/>
          </a:prstGeom>
        </p:spPr>
        <p:txBody>
          <a:bodyPr/>
          <a:lstStyle>
            <a:lvl1pPr marL="251986" indent="-251986" algn="l" defTabSz="1007943" rtl="0" eaLnBrk="1" latinLnBrk="0" hangingPunct="1">
              <a:lnSpc>
                <a:spcPct val="90000"/>
              </a:lnSpc>
              <a:spcBef>
                <a:spcPts val="1102"/>
              </a:spcBef>
              <a:buFont typeface="Arial" panose="020B0604020202020204" pitchFamily="34" charset="0"/>
              <a:buChar char="•"/>
              <a:defRPr sz="3086" kern="1200">
                <a:solidFill>
                  <a:schemeClr val="tx1"/>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2646" kern="1200">
                <a:solidFill>
                  <a:schemeClr val="tx1"/>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2205" kern="1200">
                <a:solidFill>
                  <a:schemeClr val="tx1"/>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a:lstStyle>
          <a:p>
            <a:pPr marL="0" indent="0" algn="l" rtl="0">
              <a:buNone/>
            </a:pPr>
            <a:r>
              <a:rPr lang="sv" sz="2000" b="1" i="0" u="none" baseline="0">
                <a:solidFill>
                  <a:schemeClr val="accent4"/>
                </a:solidFill>
              </a:rPr>
              <a:t>Anpassa budskapet till olika målgrupper</a:t>
            </a:r>
          </a:p>
        </p:txBody>
      </p:sp>
      <p:sp>
        <p:nvSpPr>
          <p:cNvPr id="5" name="Espace réservé du contenu 2">
            <a:extLst>
              <a:ext uri="{FF2B5EF4-FFF2-40B4-BE49-F238E27FC236}">
                <a16:creationId xmlns:a16="http://schemas.microsoft.com/office/drawing/2014/main" id="{A37ABC56-C5F1-2859-ADD0-E37DC8DE7831}"/>
              </a:ext>
            </a:extLst>
          </p:cNvPr>
          <p:cNvSpPr txBox="1">
            <a:spLocks/>
          </p:cNvSpPr>
          <p:nvPr/>
        </p:nvSpPr>
        <p:spPr>
          <a:xfrm>
            <a:off x="5130274" y="1468469"/>
            <a:ext cx="5031445" cy="4879675"/>
          </a:xfrm>
          <a:prstGeom prst="rect">
            <a:avLst/>
          </a:prstGeom>
        </p:spPr>
        <p:txBody>
          <a:bodyPr numCol="1" spcCol="540000"/>
          <a:lstStyle>
            <a:lvl1pPr marL="251986" indent="-251986" algn="l" defTabSz="1007943" rtl="0" eaLnBrk="1" latinLnBrk="0" hangingPunct="1">
              <a:lnSpc>
                <a:spcPct val="90000"/>
              </a:lnSpc>
              <a:spcBef>
                <a:spcPts val="1102"/>
              </a:spcBef>
              <a:buFont typeface="Arial" panose="020B0604020202020204" pitchFamily="34" charset="0"/>
              <a:buChar char="•"/>
              <a:defRPr sz="2000" kern="1200">
                <a:solidFill>
                  <a:schemeClr val="tx2"/>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1800" kern="1200">
                <a:solidFill>
                  <a:schemeClr val="tx2"/>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1600" kern="1200">
                <a:solidFill>
                  <a:schemeClr val="tx2"/>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400" kern="1200">
                <a:solidFill>
                  <a:schemeClr val="tx2"/>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200" kern="1200">
                <a:solidFill>
                  <a:schemeClr val="tx2"/>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a:lstStyle>
          <a:p>
            <a:pPr marL="0" indent="0" algn="just" rtl="0">
              <a:lnSpc>
                <a:spcPct val="107000"/>
              </a:lnSpc>
              <a:spcAft>
                <a:spcPts val="800"/>
              </a:spcAft>
              <a:buFont typeface="Arial" panose="020B0604020202020204" pitchFamily="34" charset="0"/>
              <a:buNone/>
            </a:pPr>
            <a:r>
              <a:rPr lang="sv" sz="1400" b="1" i="0" u="sng" baseline="0" dirty="0">
                <a:latin typeface="+mj-lt"/>
                <a:ea typeface="Calibri" panose="020F0502020204030204" pitchFamily="34" charset="0"/>
                <a:cs typeface="Times New Roman" panose="02020603050405020304" pitchFamily="18" charset="0"/>
              </a:rPr>
              <a:t>Folkvalda och ledande tjänstemän i staden</a:t>
            </a:r>
          </a:p>
          <a:p>
            <a:pPr marL="0" indent="0" algn="just" rtl="0">
              <a:lnSpc>
                <a:spcPct val="107000"/>
              </a:lnSpc>
              <a:spcAft>
                <a:spcPts val="600"/>
              </a:spcAft>
              <a:buFont typeface="Arial" panose="020B0604020202020204" pitchFamily="34" charset="0"/>
              <a:buNone/>
            </a:pPr>
            <a:r>
              <a:rPr lang="sv" sz="1200" b="1" i="0" u="sng" baseline="0" dirty="0">
                <a:latin typeface="+mj-lt"/>
                <a:ea typeface="Calibri" panose="020F0502020204030204" pitchFamily="34" charset="0"/>
                <a:cs typeface="Times New Roman" panose="02020603050405020304" pitchFamily="18" charset="0"/>
              </a:rPr>
              <a:t>Folkvalda</a:t>
            </a:r>
            <a:endParaRPr lang="sv" sz="1200" b="1" u="sng" dirty="0">
              <a:latin typeface="+mj-lt"/>
              <a:ea typeface="Calibri" panose="020F0502020204030204" pitchFamily="34" charset="0"/>
              <a:cs typeface="Times New Roman" panose="02020603050405020304" pitchFamily="18" charset="0"/>
            </a:endParaRPr>
          </a:p>
          <a:p>
            <a:pPr marL="0" indent="0" algn="just" rtl="0">
              <a:lnSpc>
                <a:spcPct val="107000"/>
              </a:lnSpc>
              <a:spcBef>
                <a:spcPts val="600"/>
              </a:spcBef>
              <a:spcAft>
                <a:spcPts val="800"/>
              </a:spcAft>
              <a:buFont typeface="Arial" panose="020B0604020202020204" pitchFamily="34" charset="0"/>
              <a:buNone/>
            </a:pPr>
            <a:r>
              <a:rPr lang="sv" sz="1200" b="1" i="0" u="none" baseline="0" dirty="0">
                <a:latin typeface="+mj-lt"/>
                <a:ea typeface="Calibri" panose="020F0502020204030204" pitchFamily="34" charset="0"/>
                <a:cs typeface="Times New Roman" panose="02020603050405020304" pitchFamily="18" charset="0"/>
              </a:rPr>
              <a:t>Genom att gå med i EU:s uppdrag för städer kan vår stad gå i bräschen för Europas klimatarbete. Vi ingår i en ambitiös, transformativ rörelse för städer som visar vägen framåt mot en inkluderande, blomstrande, klimatsäker och hållbar framtid. Initiativet kommer att bidra till stadens omvandling mot klimatneutralitet på ett integrerat och inkluderande sätt som förbättrar kontakten med invånarna och engagerar det privata näringslivet. Deltagande i uppdraget kommer att skapa finansieringsmöjligheter och investeringar som möjliggör en rättvis omvandling som är till nytta för både klimatet och den sociala sammanhållningen. </a:t>
            </a:r>
          </a:p>
          <a:p>
            <a:pPr marL="0" indent="0" algn="just" rtl="0">
              <a:lnSpc>
                <a:spcPct val="107000"/>
              </a:lnSpc>
              <a:spcAft>
                <a:spcPts val="600"/>
              </a:spcAft>
              <a:buFont typeface="Arial" panose="020B0604020202020204" pitchFamily="34" charset="0"/>
              <a:buNone/>
            </a:pPr>
            <a:r>
              <a:rPr lang="sv" sz="1200" b="1" i="0" u="sng" baseline="0" dirty="0">
                <a:latin typeface="+mj-lt"/>
                <a:ea typeface="Calibri" panose="020F0502020204030204" pitchFamily="34" charset="0"/>
                <a:cs typeface="Times New Roman" panose="02020603050405020304" pitchFamily="18" charset="0"/>
              </a:rPr>
              <a:t>Ledande tjänstemän</a:t>
            </a:r>
            <a:endParaRPr lang="sv" sz="1200" b="1" u="sng" dirty="0">
              <a:latin typeface="+mj-lt"/>
              <a:ea typeface="Calibri" panose="020F0502020204030204" pitchFamily="34" charset="0"/>
              <a:cs typeface="Times New Roman" panose="02020603050405020304" pitchFamily="18" charset="0"/>
            </a:endParaRPr>
          </a:p>
          <a:p>
            <a:pPr marL="0" indent="0" algn="just" rtl="0">
              <a:lnSpc>
                <a:spcPct val="107000"/>
              </a:lnSpc>
              <a:spcBef>
                <a:spcPts val="600"/>
              </a:spcBef>
              <a:spcAft>
                <a:spcPts val="800"/>
              </a:spcAft>
              <a:buFont typeface="Arial" panose="020B0604020202020204" pitchFamily="34" charset="0"/>
              <a:buNone/>
            </a:pPr>
            <a:r>
              <a:rPr lang="sv" sz="1200" b="1" i="0" u="none" baseline="0" dirty="0">
                <a:latin typeface="+mj-lt"/>
                <a:ea typeface="Calibri" panose="020F0502020204030204" pitchFamily="34" charset="0"/>
                <a:cs typeface="Times New Roman" panose="02020603050405020304" pitchFamily="18" charset="0"/>
              </a:rPr>
              <a:t>Genom att gå med i EU:s uppdrag för städer kan vår stad gå i bräschen för Europas klimatarbete. Genom NetZeroCities får vi tillgång till experter och verktyg som hjälper oss att vara systematiska i vårt arbete med klimatåtgärder. Det hjälper oss att bryta ned hinder och skapa gränsöverskridande samarbeten för att påskynda vår övergång till klimatneutralitet. Det är också en möjlighet att lära oss av andra städer, utbyta kunskaper och agera snabbare tillsammans.</a:t>
            </a:r>
          </a:p>
        </p:txBody>
      </p:sp>
      <p:sp>
        <p:nvSpPr>
          <p:cNvPr id="6" name="ZoneTexte 5">
            <a:extLst>
              <a:ext uri="{FF2B5EF4-FFF2-40B4-BE49-F238E27FC236}">
                <a16:creationId xmlns:a16="http://schemas.microsoft.com/office/drawing/2014/main" id="{D4BBBBED-DA40-14C9-116C-00AC9CC5EB13}"/>
              </a:ext>
            </a:extLst>
          </p:cNvPr>
          <p:cNvSpPr txBox="1"/>
          <p:nvPr/>
        </p:nvSpPr>
        <p:spPr>
          <a:xfrm>
            <a:off x="4764961" y="1211531"/>
            <a:ext cx="632502" cy="1323439"/>
          </a:xfrm>
          <a:prstGeom prst="rect">
            <a:avLst/>
          </a:prstGeom>
          <a:noFill/>
        </p:spPr>
        <p:txBody>
          <a:bodyPr wrap="square" rtlCol="0">
            <a:spAutoFit/>
          </a:bodyPr>
          <a:lstStyle/>
          <a:p>
            <a:pPr algn="l" rtl="0"/>
            <a:r>
              <a:rPr lang="sv" sz="8000" b="0" i="0" u="none" baseline="0" dirty="0">
                <a:solidFill>
                  <a:schemeClr val="bg1"/>
                </a:solidFill>
              </a:rPr>
              <a:t>"</a:t>
            </a:r>
          </a:p>
        </p:txBody>
      </p:sp>
      <p:sp>
        <p:nvSpPr>
          <p:cNvPr id="8" name="Espace réservé du contenu 2">
            <a:extLst>
              <a:ext uri="{FF2B5EF4-FFF2-40B4-BE49-F238E27FC236}">
                <a16:creationId xmlns:a16="http://schemas.microsoft.com/office/drawing/2014/main" id="{C8BDB3A0-A44C-FA08-1C0A-F226C0B296B5}"/>
              </a:ext>
            </a:extLst>
          </p:cNvPr>
          <p:cNvSpPr txBox="1">
            <a:spLocks/>
          </p:cNvSpPr>
          <p:nvPr/>
        </p:nvSpPr>
        <p:spPr>
          <a:xfrm>
            <a:off x="790502" y="4170589"/>
            <a:ext cx="3866842" cy="1906629"/>
          </a:xfrm>
          <a:prstGeom prst="rect">
            <a:avLst/>
          </a:prstGeom>
        </p:spPr>
        <p:txBody>
          <a:bodyPr numCol="1" spcCol="540000"/>
          <a:lstStyle>
            <a:lvl1pPr marL="251986" indent="-251986" algn="l" defTabSz="1007943" rtl="0" eaLnBrk="1" latinLnBrk="0" hangingPunct="1">
              <a:lnSpc>
                <a:spcPct val="90000"/>
              </a:lnSpc>
              <a:spcBef>
                <a:spcPts val="1102"/>
              </a:spcBef>
              <a:buFont typeface="Arial" panose="020B0604020202020204" pitchFamily="34" charset="0"/>
              <a:buChar char="•"/>
              <a:defRPr sz="2000" kern="1200">
                <a:solidFill>
                  <a:schemeClr val="tx2"/>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1800" kern="1200">
                <a:solidFill>
                  <a:schemeClr val="tx2"/>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1600" kern="1200">
                <a:solidFill>
                  <a:schemeClr val="tx2"/>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400" kern="1200">
                <a:solidFill>
                  <a:schemeClr val="tx2"/>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200" kern="1200">
                <a:solidFill>
                  <a:schemeClr val="tx2"/>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a:lstStyle>
          <a:p>
            <a:pPr marL="0" indent="0" algn="just" rtl="0">
              <a:lnSpc>
                <a:spcPct val="107000"/>
              </a:lnSpc>
              <a:spcAft>
                <a:spcPts val="800"/>
              </a:spcAft>
              <a:buFont typeface="Arial" panose="020B0604020202020204" pitchFamily="34" charset="0"/>
              <a:buNone/>
            </a:pPr>
            <a:r>
              <a:rPr lang="sv" sz="1400" b="1" i="0" u="sng" baseline="0" dirty="0">
                <a:latin typeface="+mj-lt"/>
                <a:ea typeface="Calibri" panose="020F0502020204030204" pitchFamily="34" charset="0"/>
                <a:cs typeface="Times New Roman" panose="02020603050405020304" pitchFamily="18" charset="0"/>
              </a:rPr>
              <a:t>Det privata näringslivet</a:t>
            </a:r>
            <a:endParaRPr lang="sv" sz="1400" b="1" u="sng" dirty="0">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Font typeface="Arial" panose="020B0604020202020204" pitchFamily="34" charset="0"/>
              <a:buNone/>
            </a:pPr>
            <a:r>
              <a:rPr lang="sv" sz="1200" b="1" i="0" u="none" baseline="0" dirty="0">
                <a:latin typeface="+mj-lt"/>
                <a:ea typeface="Calibri" panose="020F0502020204030204" pitchFamily="34" charset="0"/>
                <a:cs typeface="Times New Roman" panose="02020603050405020304" pitchFamily="18" charset="0"/>
              </a:rPr>
              <a:t>Genom att gå med i EU:s uppdrag för städer kan vår stad gå i bräschen för klimatarbetet. Ta ledningen: ni kan bidra till att skapa framtidens städer och nya affärsmöjligheter. För att nå klimatneutralitet senast 2030 måste vi alla dra åt samma håll och samarbeta.</a:t>
            </a:r>
          </a:p>
        </p:txBody>
      </p:sp>
      <p:sp>
        <p:nvSpPr>
          <p:cNvPr id="9" name="ZoneTexte 8">
            <a:extLst>
              <a:ext uri="{FF2B5EF4-FFF2-40B4-BE49-F238E27FC236}">
                <a16:creationId xmlns:a16="http://schemas.microsoft.com/office/drawing/2014/main" id="{1C42EB9A-FB4C-F661-B011-2D75940B1AC2}"/>
              </a:ext>
            </a:extLst>
          </p:cNvPr>
          <p:cNvSpPr txBox="1"/>
          <p:nvPr/>
        </p:nvSpPr>
        <p:spPr>
          <a:xfrm>
            <a:off x="333342" y="3925609"/>
            <a:ext cx="564777" cy="1323439"/>
          </a:xfrm>
          <a:prstGeom prst="rect">
            <a:avLst/>
          </a:prstGeom>
          <a:noFill/>
        </p:spPr>
        <p:txBody>
          <a:bodyPr wrap="square" rtlCol="0">
            <a:spAutoFit/>
          </a:bodyPr>
          <a:lstStyle/>
          <a:p>
            <a:pPr algn="l" rtl="0"/>
            <a:r>
              <a:rPr lang="sv" sz="8000" b="0" i="0" u="none" baseline="0">
                <a:solidFill>
                  <a:schemeClr val="bg1"/>
                </a:solidFill>
              </a:rPr>
              <a:t>"</a:t>
            </a:r>
          </a:p>
        </p:txBody>
      </p:sp>
      <p:sp>
        <p:nvSpPr>
          <p:cNvPr id="2" name="TextBox 1">
            <a:extLst>
              <a:ext uri="{FF2B5EF4-FFF2-40B4-BE49-F238E27FC236}">
                <a16:creationId xmlns:a16="http://schemas.microsoft.com/office/drawing/2014/main" id="{AE306DF4-C9B3-6D3E-54DE-A909F5DDFF6F}"/>
              </a:ext>
            </a:extLst>
          </p:cNvPr>
          <p:cNvSpPr txBox="1"/>
          <p:nvPr/>
        </p:nvSpPr>
        <p:spPr>
          <a:xfrm>
            <a:off x="1158269" y="7091464"/>
            <a:ext cx="7761995" cy="254237"/>
          </a:xfrm>
          <a:prstGeom prst="rect">
            <a:avLst/>
          </a:prstGeom>
          <a:solidFill>
            <a:schemeClr val="bg1"/>
          </a:solid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sv" sz="1052" b="0" i="0" u="none" strike="noStrike" kern="1200" cap="none" spc="0" normalizeH="0" baseline="0">
                <a:ln>
                  <a:noFill/>
                </a:ln>
                <a:solidFill>
                  <a:prstClr val="black"/>
                </a:solidFill>
                <a:effectLst/>
                <a:uLnTx/>
                <a:uFillTx/>
                <a:latin typeface="Arial" panose="020B0604020202020204"/>
                <a:ea typeface="+mn-ea"/>
                <a:cs typeface="+mn-cs"/>
              </a:rPr>
              <a:t>NetZeroCities har erhållit finansiering från H2020 forsknings- och innovationsprogrammet enligt bidragsavtal nr 101036519.</a:t>
            </a:r>
            <a:endParaRPr kumimoji="0" lang="sv" sz="1052" b="0" i="0" u="none" strike="noStrike" kern="1200" cap="none" spc="0" normalizeH="0" baseline="0" noProof="0" dirty="0">
              <a:ln>
                <a:noFill/>
              </a:ln>
              <a:solidFill>
                <a:prstClr val="black"/>
              </a:solidFill>
              <a:effectLst/>
              <a:uLnTx/>
              <a:uFillTx/>
              <a:latin typeface="Arial" panose="020B0604020202020204"/>
              <a:ea typeface="+mn-ea"/>
              <a:cs typeface="+mn-cs"/>
            </a:endParaRPr>
          </a:p>
        </p:txBody>
      </p:sp>
    </p:spTree>
    <p:extLst>
      <p:ext uri="{BB962C8B-B14F-4D97-AF65-F5344CB8AC3E}">
        <p14:creationId xmlns:p14="http://schemas.microsoft.com/office/powerpoint/2010/main" val="2245475988"/>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5CEEEBC-1E71-99DA-809A-C16A4025C890}"/>
              </a:ext>
            </a:extLst>
          </p:cNvPr>
          <p:cNvSpPr>
            <a:spLocks noGrp="1"/>
          </p:cNvSpPr>
          <p:nvPr>
            <p:ph type="ctrTitle"/>
          </p:nvPr>
        </p:nvSpPr>
        <p:spPr>
          <a:xfrm>
            <a:off x="599935" y="3033937"/>
            <a:ext cx="7729005" cy="636161"/>
          </a:xfrm>
        </p:spPr>
        <p:txBody>
          <a:bodyPr/>
          <a:lstStyle/>
          <a:p>
            <a:r>
              <a:rPr lang="en-GB" dirty="0"/>
              <a:t>SK/Slovakian translation</a:t>
            </a:r>
          </a:p>
        </p:txBody>
      </p:sp>
    </p:spTree>
    <p:extLst>
      <p:ext uri="{BB962C8B-B14F-4D97-AF65-F5344CB8AC3E}">
        <p14:creationId xmlns:p14="http://schemas.microsoft.com/office/powerpoint/2010/main" val="1084550677"/>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re 6">
            <a:extLst>
              <a:ext uri="{FF2B5EF4-FFF2-40B4-BE49-F238E27FC236}">
                <a16:creationId xmlns:a16="http://schemas.microsoft.com/office/drawing/2014/main" id="{243D4A79-A79C-1F8F-E24D-DA565717CFDE}"/>
              </a:ext>
            </a:extLst>
          </p:cNvPr>
          <p:cNvSpPr>
            <a:spLocks noGrp="1"/>
          </p:cNvSpPr>
          <p:nvPr>
            <p:ph type="ctrTitle"/>
          </p:nvPr>
        </p:nvSpPr>
        <p:spPr>
          <a:xfrm>
            <a:off x="593492" y="142848"/>
            <a:ext cx="9111713" cy="664842"/>
          </a:xfrm>
        </p:spPr>
        <p:txBody>
          <a:bodyPr/>
          <a:lstStyle/>
          <a:p>
            <a:pPr algn="l" rtl="0"/>
            <a:r>
              <a:rPr lang="sk" sz="3200" b="1" i="0" u="none" baseline="0">
                <a:solidFill>
                  <a:srgbClr val="0D5364"/>
                </a:solidFill>
              </a:rPr>
              <a:t>Rýchla </a:t>
            </a:r>
            <a:r>
              <a:rPr lang="sk" sz="3200" b="1" i="0" u="none" baseline="0"/>
              <a:t>prezentácia</a:t>
            </a:r>
          </a:p>
        </p:txBody>
      </p:sp>
      <p:sp>
        <p:nvSpPr>
          <p:cNvPr id="3" name="Espace réservé du contenu 2">
            <a:extLst>
              <a:ext uri="{FF2B5EF4-FFF2-40B4-BE49-F238E27FC236}">
                <a16:creationId xmlns:a16="http://schemas.microsoft.com/office/drawing/2014/main" id="{03D19ECB-687C-66CD-5642-18F0E5FB2B55}"/>
              </a:ext>
            </a:extLst>
          </p:cNvPr>
          <p:cNvSpPr>
            <a:spLocks noGrp="1"/>
          </p:cNvSpPr>
          <p:nvPr>
            <p:ph idx="1"/>
          </p:nvPr>
        </p:nvSpPr>
        <p:spPr>
          <a:xfrm>
            <a:off x="1158269" y="1266845"/>
            <a:ext cx="6265086" cy="4829155"/>
          </a:xfrm>
        </p:spPr>
        <p:txBody>
          <a:bodyPr numCol="1" spcCol="540000"/>
          <a:lstStyle/>
          <a:p>
            <a:pPr marL="0" indent="0" algn="just" rtl="0">
              <a:lnSpc>
                <a:spcPct val="107000"/>
              </a:lnSpc>
              <a:spcAft>
                <a:spcPts val="800"/>
              </a:spcAft>
              <a:buNone/>
            </a:pPr>
            <a:r>
              <a:rPr lang="sk" sz="1200" b="1" i="0" u="none" baseline="0" dirty="0">
                <a:effectLst/>
                <a:latin typeface="+mj-lt"/>
                <a:ea typeface="Calibri" panose="020F0502020204030204" pitchFamily="34" charset="0"/>
                <a:cs typeface="Times New Roman" panose="02020603050405020304" pitchFamily="18" charset="0"/>
              </a:rPr>
              <a:t>Zmena klímy sa týka nás všetkých a zmena je nevyhnutná. Zostať pasívny a vyrovnať sa s následkami nie je možné. </a:t>
            </a:r>
            <a:r>
              <a:rPr lang="sk" sz="1200" b="1" i="0" u="none" baseline="0" dirty="0">
                <a:latin typeface="+mj-lt"/>
                <a:ea typeface="Calibri" panose="020F0502020204030204" pitchFamily="34" charset="0"/>
                <a:cs typeface="Times New Roman" panose="02020603050405020304" pitchFamily="18" charset="0"/>
              </a:rPr>
              <a:t>Mô</a:t>
            </a:r>
            <a:r>
              <a:rPr lang="sk" sz="1200" b="1" i="0" u="none" baseline="0" dirty="0">
                <a:effectLst/>
                <a:latin typeface="+mj-lt"/>
                <a:ea typeface="Calibri" panose="020F0502020204030204" pitchFamily="34" charset="0"/>
                <a:cs typeface="Times New Roman" panose="02020603050405020304" pitchFamily="18" charset="0"/>
              </a:rPr>
              <a:t>žeme byť hnacou silou takej zmeny, ktorá nás zachráni a vytvorí bezpečnú a prosperujúcu budúcnosť pre všetkých.</a:t>
            </a:r>
            <a:endParaRPr lang="sk" sz="1200" b="1" dirty="0">
              <a:effectLst/>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r>
              <a:rPr lang="sk" sz="1200" b="1" i="0" u="none" baseline="0" dirty="0">
                <a:effectLst/>
                <a:latin typeface="+mj-lt"/>
                <a:ea typeface="Calibri" panose="020F0502020204030204" pitchFamily="34" charset="0"/>
                <a:cs typeface="Times New Roman" panose="02020603050405020304" pitchFamily="18" charset="0"/>
              </a:rPr>
              <a:t>Vieme, že technické inovácie nebudú stačiť. Musíme zmeniť spôsob, akým žijeme a pracujeme.  Túto úlohu zvládneme len spoločným úsilím. Uspejeme, keď to všetko urobíme spoločne, v bezprecedentnej spolupráci a spoločnom úsilí v súvislosti s hlavnými výzvami, ktoré máme pred sebou.</a:t>
            </a:r>
            <a:endParaRPr lang="sk" sz="1200" b="1" dirty="0">
              <a:effectLst/>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r>
              <a:rPr lang="sk" sz="1200" b="1" i="0" u="none" baseline="0" dirty="0">
                <a:effectLst/>
                <a:latin typeface="+mj-lt"/>
                <a:ea typeface="Calibri" panose="020F0502020204030204" pitchFamily="34" charset="0"/>
                <a:cs typeface="Times New Roman" panose="02020603050405020304" pitchFamily="18" charset="0"/>
              </a:rPr>
              <a:t>Pripojením sa k misii EÚ Klimaticky neutrálne a inteligentné mestá sa spolu s ďalšími ambicióznymi európskymi mestami spojíme, aby sme sa stali prvými 100 mestami, ktoré do roku 2030 dosiahnu klimatickú neutralitu. S podporou platformy tejto misie, ktorú spravuje pilotný projekt NetZeroCities, urýchlime túto transformáciu testovaním nových spôsobov práce a financovania nášho spoločného konania, pričom budeme spolu s odborníkmi a kolegami riešiť náročné otázky. </a:t>
            </a:r>
            <a:endParaRPr lang="sk" sz="1200" b="1" dirty="0">
              <a:effectLst/>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r>
              <a:rPr lang="sk" sz="1200" b="1" i="0" u="none" baseline="0" dirty="0">
                <a:effectLst/>
                <a:latin typeface="+mj-lt"/>
                <a:ea typeface="Calibri" panose="020F0502020204030204" pitchFamily="34" charset="0"/>
                <a:cs typeface="Times New Roman" panose="02020603050405020304" pitchFamily="18" charset="0"/>
              </a:rPr>
              <a:t>Zmobilizujeme silný medzisektorový tím, ktorý bude viesť a presadzovať túto zmenu, prehodnotí našu úlohu, radikálne zmení spôsob financovania, obstarávania a spolupráce. </a:t>
            </a:r>
          </a:p>
          <a:p>
            <a:pPr marL="0" indent="0" algn="just" rtl="0">
              <a:lnSpc>
                <a:spcPct val="107000"/>
              </a:lnSpc>
              <a:spcAft>
                <a:spcPts val="800"/>
              </a:spcAft>
              <a:buNone/>
            </a:pPr>
            <a:r>
              <a:rPr lang="sk" sz="1200" b="1" i="0" u="none" baseline="0" dirty="0">
                <a:latin typeface="+mj-lt"/>
                <a:ea typeface="Calibri" panose="020F0502020204030204" pitchFamily="34" charset="0"/>
                <a:cs typeface="Times New Roman" panose="02020603050405020304" pitchFamily="18" charset="0"/>
              </a:rPr>
              <a:t>Tento spoločný podnik nám pomôže vybudovať lepšiu budúcnosť pre všetkých v našom meste. Okrem klímy pozitívne zmení aj spôsob, akým žijeme a pracujeme, a to zlepšením dopravy, budov, energetických systémov, nášho zdravia a ďalších oblastí.</a:t>
            </a:r>
            <a:r>
              <a:rPr lang="sk" sz="1200" b="1" i="0" u="none" baseline="0" dirty="0">
                <a:effectLst/>
                <a:latin typeface="+mj-lt"/>
                <a:ea typeface="Calibri" panose="020F0502020204030204" pitchFamily="34" charset="0"/>
                <a:cs typeface="Times New Roman" panose="02020603050405020304" pitchFamily="18" charset="0"/>
              </a:rPr>
              <a:t> Aby sme to dosiahli, budeme dlhodobo spolupracovať s podnikmi, občanmi a miestnymi aktérmi, čím znásobíme počet aktérov, ktorí budú s nami zdieľať túto cestu.</a:t>
            </a:r>
          </a:p>
          <a:p>
            <a:pPr marL="0" indent="0" algn="just" rtl="0">
              <a:lnSpc>
                <a:spcPct val="107000"/>
              </a:lnSpc>
              <a:spcAft>
                <a:spcPts val="800"/>
              </a:spcAft>
              <a:buNone/>
            </a:pPr>
            <a:endParaRPr lang="sk" sz="1200" b="1" dirty="0">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endParaRPr lang="sk" sz="1200" b="1" dirty="0">
              <a:latin typeface="+mj-lt"/>
              <a:ea typeface="Calibri" panose="020F0502020204030204" pitchFamily="34" charset="0"/>
              <a:cs typeface="Times New Roman" panose="02020603050405020304" pitchFamily="18" charset="0"/>
            </a:endParaRPr>
          </a:p>
        </p:txBody>
      </p:sp>
      <p:pic>
        <p:nvPicPr>
          <p:cNvPr id="10" name="Image 9">
            <a:extLst>
              <a:ext uri="{FF2B5EF4-FFF2-40B4-BE49-F238E27FC236}">
                <a16:creationId xmlns:a16="http://schemas.microsoft.com/office/drawing/2014/main" id="{DF907714-F33B-E7E5-92DE-ADAFDF3CF4C6}"/>
              </a:ext>
            </a:extLst>
          </p:cNvPr>
          <p:cNvPicPr>
            <a:picLocks noChangeAspect="1"/>
          </p:cNvPicPr>
          <p:nvPr/>
        </p:nvPicPr>
        <p:blipFill rotWithShape="1">
          <a:blip r:embed="rId2">
            <a:extLst>
              <a:ext uri="{28A0092B-C50C-407E-A947-70E740481C1C}">
                <a14:useLocalDpi xmlns:a14="http://schemas.microsoft.com/office/drawing/2010/main" val="0"/>
              </a:ext>
            </a:extLst>
          </a:blip>
          <a:srcRect b="15025"/>
          <a:stretch/>
        </p:blipFill>
        <p:spPr>
          <a:xfrm>
            <a:off x="7828288" y="4023834"/>
            <a:ext cx="3410513" cy="2898075"/>
          </a:xfrm>
          <a:prstGeom prst="rect">
            <a:avLst/>
          </a:prstGeom>
        </p:spPr>
      </p:pic>
      <p:sp>
        <p:nvSpPr>
          <p:cNvPr id="11" name="ZoneTexte 10">
            <a:extLst>
              <a:ext uri="{FF2B5EF4-FFF2-40B4-BE49-F238E27FC236}">
                <a16:creationId xmlns:a16="http://schemas.microsoft.com/office/drawing/2014/main" id="{2F8F1830-1156-559F-854A-01D629622690}"/>
              </a:ext>
            </a:extLst>
          </p:cNvPr>
          <p:cNvSpPr txBox="1"/>
          <p:nvPr/>
        </p:nvSpPr>
        <p:spPr>
          <a:xfrm>
            <a:off x="593492" y="938472"/>
            <a:ext cx="564777" cy="1631216"/>
          </a:xfrm>
          <a:prstGeom prst="rect">
            <a:avLst/>
          </a:prstGeom>
          <a:noFill/>
        </p:spPr>
        <p:txBody>
          <a:bodyPr wrap="square" rtlCol="0">
            <a:spAutoFit/>
          </a:bodyPr>
          <a:lstStyle/>
          <a:p>
            <a:pPr algn="l" rtl="0"/>
            <a:r>
              <a:rPr lang="sk" sz="10000" b="0" i="0" u="none" baseline="0">
                <a:solidFill>
                  <a:schemeClr val="bg1"/>
                </a:solidFill>
              </a:rPr>
              <a:t>"</a:t>
            </a:r>
          </a:p>
        </p:txBody>
      </p:sp>
      <p:sp>
        <p:nvSpPr>
          <p:cNvPr id="2" name="TextBox 1">
            <a:extLst>
              <a:ext uri="{FF2B5EF4-FFF2-40B4-BE49-F238E27FC236}">
                <a16:creationId xmlns:a16="http://schemas.microsoft.com/office/drawing/2014/main" id="{BD174913-544A-72B0-7827-D056AB12B2B6}"/>
              </a:ext>
            </a:extLst>
          </p:cNvPr>
          <p:cNvSpPr txBox="1"/>
          <p:nvPr/>
        </p:nvSpPr>
        <p:spPr>
          <a:xfrm>
            <a:off x="1158269" y="7091464"/>
            <a:ext cx="9111713" cy="254237"/>
          </a:xfrm>
          <a:prstGeom prst="rect">
            <a:avLst/>
          </a:prstGeom>
          <a:solidFill>
            <a:schemeClr val="bg1"/>
          </a:solid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sk" sz="1052" b="0" i="0" u="none" strike="noStrike" kern="1200" cap="none" spc="0" normalizeH="0" baseline="0" dirty="0">
                <a:ln>
                  <a:noFill/>
                </a:ln>
                <a:solidFill>
                  <a:prstClr val="black"/>
                </a:solidFill>
                <a:effectLst/>
                <a:uLnTx/>
                <a:uFillTx/>
                <a:latin typeface="Arial" panose="020B0604020202020204"/>
                <a:ea typeface="+mn-ea"/>
                <a:cs typeface="+mn-cs"/>
              </a:rPr>
              <a:t>Pilotný projekt NetZeroCities získal finančné prostriedky z výskumného a inovačného programu H2020 na základe grantovej zmluvy č. 101036519.</a:t>
            </a:r>
            <a:endParaRPr kumimoji="0" lang="sk" sz="1052" b="0" i="0" u="none" strike="noStrike" kern="1200" cap="none" spc="0" normalizeH="0" baseline="0" noProof="0" dirty="0">
              <a:ln>
                <a:noFill/>
              </a:ln>
              <a:solidFill>
                <a:prstClr val="black"/>
              </a:solidFill>
              <a:effectLst/>
              <a:uLnTx/>
              <a:uFillTx/>
              <a:latin typeface="Arial" panose="020B0604020202020204"/>
              <a:ea typeface="+mn-ea"/>
              <a:cs typeface="+mn-cs"/>
            </a:endParaRPr>
          </a:p>
        </p:txBody>
      </p:sp>
    </p:spTree>
    <p:extLst>
      <p:ext uri="{BB962C8B-B14F-4D97-AF65-F5344CB8AC3E}">
        <p14:creationId xmlns:p14="http://schemas.microsoft.com/office/powerpoint/2010/main" val="3613899772"/>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re 6">
            <a:extLst>
              <a:ext uri="{FF2B5EF4-FFF2-40B4-BE49-F238E27FC236}">
                <a16:creationId xmlns:a16="http://schemas.microsoft.com/office/drawing/2014/main" id="{243D4A79-A79C-1F8F-E24D-DA565717CFDE}"/>
              </a:ext>
            </a:extLst>
          </p:cNvPr>
          <p:cNvSpPr>
            <a:spLocks noGrp="1"/>
          </p:cNvSpPr>
          <p:nvPr>
            <p:ph type="ctrTitle"/>
          </p:nvPr>
        </p:nvSpPr>
        <p:spPr>
          <a:xfrm>
            <a:off x="333342" y="226635"/>
            <a:ext cx="9111713" cy="664842"/>
          </a:xfrm>
        </p:spPr>
        <p:txBody>
          <a:bodyPr/>
          <a:lstStyle/>
          <a:p>
            <a:pPr algn="l" rtl="0"/>
            <a:r>
              <a:rPr lang="sk" sz="3200" b="1" i="0" u="none" baseline="0"/>
              <a:t>Rýchla prezentácia</a:t>
            </a:r>
          </a:p>
        </p:txBody>
      </p:sp>
      <p:sp>
        <p:nvSpPr>
          <p:cNvPr id="3" name="Espace réservé du contenu 2">
            <a:extLst>
              <a:ext uri="{FF2B5EF4-FFF2-40B4-BE49-F238E27FC236}">
                <a16:creationId xmlns:a16="http://schemas.microsoft.com/office/drawing/2014/main" id="{03D19ECB-687C-66CD-5642-18F0E5FB2B55}"/>
              </a:ext>
            </a:extLst>
          </p:cNvPr>
          <p:cNvSpPr>
            <a:spLocks noGrp="1"/>
          </p:cNvSpPr>
          <p:nvPr>
            <p:ph idx="1"/>
          </p:nvPr>
        </p:nvSpPr>
        <p:spPr>
          <a:xfrm>
            <a:off x="790502" y="1682234"/>
            <a:ext cx="3866842" cy="2127098"/>
          </a:xfrm>
        </p:spPr>
        <p:txBody>
          <a:bodyPr numCol="1" spcCol="540000"/>
          <a:lstStyle/>
          <a:p>
            <a:pPr marL="0" indent="0" algn="just" rtl="0">
              <a:lnSpc>
                <a:spcPct val="107000"/>
              </a:lnSpc>
              <a:spcAft>
                <a:spcPts val="800"/>
              </a:spcAft>
              <a:buNone/>
            </a:pPr>
            <a:r>
              <a:rPr lang="sk" sz="1200" b="1" i="0" u="sng" baseline="0" dirty="0">
                <a:effectLst/>
                <a:latin typeface="+mj-lt"/>
                <a:ea typeface="Calibri" panose="020F0502020204030204" pitchFamily="34" charset="0"/>
                <a:cs typeface="Times New Roman" panose="02020603050405020304" pitchFamily="18" charset="0"/>
              </a:rPr>
              <a:t>Občania</a:t>
            </a:r>
          </a:p>
          <a:p>
            <a:pPr marL="0" indent="0" algn="just" rtl="0">
              <a:lnSpc>
                <a:spcPct val="107000"/>
              </a:lnSpc>
              <a:spcAft>
                <a:spcPts val="800"/>
              </a:spcAft>
              <a:buNone/>
            </a:pPr>
            <a:r>
              <a:rPr lang="sk" sz="1100" b="1" i="0" u="none" baseline="0" dirty="0">
                <a:latin typeface="+mj-lt"/>
                <a:ea typeface="Calibri" panose="020F0502020204030204" pitchFamily="34" charset="0"/>
                <a:cs typeface="Times New Roman" panose="02020603050405020304" pitchFamily="18" charset="0"/>
              </a:rPr>
              <a:t>Pripojenie sa k tejto misii EÚ Klimaticky neutrálne a inteligentné mestá je pre naše mesto príležitosťou byť na čele akcií v oblasti klímy. Na klimatickú neutralitu prejdeme inkluzívnym spôsobom a nikoho nenecháme pozadu. Pracujeme na budovaní lepšieho mesta a zlepšovaní každodenného života pre všetkých v oblasti dopravy, energetiky, zdravia a ďalších oblastí. Na to, aby bol tento prechod úspešný, potrebujete práve vás! Každý krok budeme s občanmi konzultovať, aby sme integrovali ich potreby a nápady.</a:t>
            </a:r>
            <a:endParaRPr lang="sk" sz="1100" b="1" dirty="0">
              <a:effectLst/>
              <a:latin typeface="+mj-lt"/>
              <a:ea typeface="Calibri" panose="020F0502020204030204" pitchFamily="34" charset="0"/>
              <a:cs typeface="Times New Roman" panose="02020603050405020304" pitchFamily="18" charset="0"/>
            </a:endParaRPr>
          </a:p>
        </p:txBody>
      </p:sp>
      <p:sp>
        <p:nvSpPr>
          <p:cNvPr id="11" name="ZoneTexte 10">
            <a:extLst>
              <a:ext uri="{FF2B5EF4-FFF2-40B4-BE49-F238E27FC236}">
                <a16:creationId xmlns:a16="http://schemas.microsoft.com/office/drawing/2014/main" id="{2F8F1830-1156-559F-854A-01D629622690}"/>
              </a:ext>
            </a:extLst>
          </p:cNvPr>
          <p:cNvSpPr txBox="1"/>
          <p:nvPr/>
        </p:nvSpPr>
        <p:spPr>
          <a:xfrm>
            <a:off x="317572" y="1410754"/>
            <a:ext cx="564777" cy="1323439"/>
          </a:xfrm>
          <a:prstGeom prst="rect">
            <a:avLst/>
          </a:prstGeom>
          <a:noFill/>
        </p:spPr>
        <p:txBody>
          <a:bodyPr wrap="square" rtlCol="0">
            <a:spAutoFit/>
          </a:bodyPr>
          <a:lstStyle/>
          <a:p>
            <a:pPr algn="l" rtl="0"/>
            <a:r>
              <a:rPr lang="sk" sz="8000" b="0" i="0" u="none" baseline="0">
                <a:solidFill>
                  <a:schemeClr val="bg1"/>
                </a:solidFill>
              </a:rPr>
              <a:t>"</a:t>
            </a:r>
          </a:p>
        </p:txBody>
      </p:sp>
      <p:sp>
        <p:nvSpPr>
          <p:cNvPr id="4" name="Espace réservé du texte 10">
            <a:extLst>
              <a:ext uri="{FF2B5EF4-FFF2-40B4-BE49-F238E27FC236}">
                <a16:creationId xmlns:a16="http://schemas.microsoft.com/office/drawing/2014/main" id="{67F2D915-7D6D-CFB7-5D20-3CDB6BB445E1}"/>
              </a:ext>
            </a:extLst>
          </p:cNvPr>
          <p:cNvSpPr txBox="1">
            <a:spLocks/>
          </p:cNvSpPr>
          <p:nvPr/>
        </p:nvSpPr>
        <p:spPr>
          <a:xfrm>
            <a:off x="333342" y="907144"/>
            <a:ext cx="6770663" cy="423665"/>
          </a:xfrm>
          <a:prstGeom prst="rect">
            <a:avLst/>
          </a:prstGeom>
        </p:spPr>
        <p:txBody>
          <a:bodyPr/>
          <a:lstStyle>
            <a:lvl1pPr marL="251986" indent="-251986" algn="l" defTabSz="1007943" rtl="0" eaLnBrk="1" latinLnBrk="0" hangingPunct="1">
              <a:lnSpc>
                <a:spcPct val="90000"/>
              </a:lnSpc>
              <a:spcBef>
                <a:spcPts val="1102"/>
              </a:spcBef>
              <a:buFont typeface="Arial" panose="020B0604020202020204" pitchFamily="34" charset="0"/>
              <a:buChar char="•"/>
              <a:defRPr sz="3086" kern="1200">
                <a:solidFill>
                  <a:schemeClr val="tx1"/>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2646" kern="1200">
                <a:solidFill>
                  <a:schemeClr val="tx1"/>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2205" kern="1200">
                <a:solidFill>
                  <a:schemeClr val="tx1"/>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a:lstStyle>
          <a:p>
            <a:pPr marL="0" indent="0" algn="l" rtl="0">
              <a:buNone/>
            </a:pPr>
            <a:r>
              <a:rPr lang="sk" sz="2000" b="1" i="0" u="none" baseline="0">
                <a:solidFill>
                  <a:schemeClr val="accent4"/>
                </a:solidFill>
              </a:rPr>
              <a:t>Prispôsobenie prejavu viacerým druhom publika</a:t>
            </a:r>
          </a:p>
        </p:txBody>
      </p:sp>
      <p:sp>
        <p:nvSpPr>
          <p:cNvPr id="5" name="Espace réservé du contenu 2">
            <a:extLst>
              <a:ext uri="{FF2B5EF4-FFF2-40B4-BE49-F238E27FC236}">
                <a16:creationId xmlns:a16="http://schemas.microsoft.com/office/drawing/2014/main" id="{A37ABC56-C5F1-2859-ADD0-E37DC8DE7831}"/>
              </a:ext>
            </a:extLst>
          </p:cNvPr>
          <p:cNvSpPr txBox="1">
            <a:spLocks/>
          </p:cNvSpPr>
          <p:nvPr/>
        </p:nvSpPr>
        <p:spPr>
          <a:xfrm>
            <a:off x="5213767" y="1619448"/>
            <a:ext cx="5031445" cy="4879675"/>
          </a:xfrm>
          <a:prstGeom prst="rect">
            <a:avLst/>
          </a:prstGeom>
        </p:spPr>
        <p:txBody>
          <a:bodyPr numCol="1" spcCol="540000"/>
          <a:lstStyle>
            <a:lvl1pPr marL="251986" indent="-251986" algn="l" defTabSz="1007943" rtl="0" eaLnBrk="1" latinLnBrk="0" hangingPunct="1">
              <a:lnSpc>
                <a:spcPct val="90000"/>
              </a:lnSpc>
              <a:spcBef>
                <a:spcPts val="1102"/>
              </a:spcBef>
              <a:buFont typeface="Arial" panose="020B0604020202020204" pitchFamily="34" charset="0"/>
              <a:buChar char="•"/>
              <a:defRPr sz="2000" kern="1200">
                <a:solidFill>
                  <a:schemeClr val="tx2"/>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1800" kern="1200">
                <a:solidFill>
                  <a:schemeClr val="tx2"/>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1600" kern="1200">
                <a:solidFill>
                  <a:schemeClr val="tx2"/>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400" kern="1200">
                <a:solidFill>
                  <a:schemeClr val="tx2"/>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200" kern="1200">
                <a:solidFill>
                  <a:schemeClr val="tx2"/>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a:lstStyle>
          <a:p>
            <a:pPr marL="0" indent="0" algn="just" rtl="0">
              <a:lnSpc>
                <a:spcPct val="107000"/>
              </a:lnSpc>
              <a:spcAft>
                <a:spcPts val="800"/>
              </a:spcAft>
              <a:buFont typeface="Arial" panose="020B0604020202020204" pitchFamily="34" charset="0"/>
              <a:buNone/>
            </a:pPr>
            <a:r>
              <a:rPr lang="sk" sz="1300" b="1" i="0" u="sng" baseline="0" dirty="0">
                <a:latin typeface="+mj-lt"/>
                <a:ea typeface="Calibri" panose="020F0502020204030204" pitchFamily="34" charset="0"/>
                <a:cs typeface="Times New Roman" panose="02020603050405020304" pitchFamily="18" charset="0"/>
              </a:rPr>
              <a:t>Volení funkcionári a vedúci oddelení vo vašom meste</a:t>
            </a:r>
          </a:p>
          <a:p>
            <a:pPr marL="0" indent="0" algn="just" rtl="0">
              <a:lnSpc>
                <a:spcPct val="107000"/>
              </a:lnSpc>
              <a:spcAft>
                <a:spcPts val="600"/>
              </a:spcAft>
              <a:buFont typeface="Arial" panose="020B0604020202020204" pitchFamily="34" charset="0"/>
              <a:buNone/>
            </a:pPr>
            <a:r>
              <a:rPr lang="sk" sz="1200" b="1" i="0" u="sng" baseline="0" dirty="0">
                <a:latin typeface="+mj-lt"/>
                <a:ea typeface="Calibri" panose="020F0502020204030204" pitchFamily="34" charset="0"/>
                <a:cs typeface="Times New Roman" panose="02020603050405020304" pitchFamily="18" charset="0"/>
              </a:rPr>
              <a:t>Volení funkcionári</a:t>
            </a:r>
            <a:endParaRPr lang="sk" sz="1200" b="1" u="sng" dirty="0">
              <a:latin typeface="+mj-lt"/>
              <a:ea typeface="Calibri" panose="020F0502020204030204" pitchFamily="34" charset="0"/>
              <a:cs typeface="Times New Roman" panose="02020603050405020304" pitchFamily="18" charset="0"/>
            </a:endParaRPr>
          </a:p>
          <a:p>
            <a:pPr marL="0" indent="0" algn="just" rtl="0">
              <a:lnSpc>
                <a:spcPct val="107000"/>
              </a:lnSpc>
              <a:spcBef>
                <a:spcPts val="600"/>
              </a:spcBef>
              <a:spcAft>
                <a:spcPts val="800"/>
              </a:spcAft>
              <a:buFont typeface="Arial" panose="020B0604020202020204" pitchFamily="34" charset="0"/>
              <a:buNone/>
            </a:pPr>
            <a:r>
              <a:rPr lang="sk" sz="1100" b="1" i="0" u="none" baseline="0" dirty="0">
                <a:latin typeface="+mj-lt"/>
                <a:ea typeface="Calibri" panose="020F0502020204030204" pitchFamily="34" charset="0"/>
                <a:cs typeface="Times New Roman" panose="02020603050405020304" pitchFamily="18" charset="0"/>
              </a:rPr>
              <a:t>Pripojenie sa k tejto misii EÚ Klimaticky neutrálne a inteligentné mestá je pre naše mesto príležitosťou byť na čele akcií v oblasti klímy v Európe. Sme súčasťou ambiciózneho transformačného hnutia miest, ktoré ukazuje cestu k inkluzívnej, prosperujúcej, klimaticky odolnej a udržateľnej budúcnosti. Pomôže to nášmu mestu prejsť na klimatickú neutralitu integrovaným a inkluzívnym spôsobom, obnoviť kontakt s občanmi a zapojiť súkromný sektor. Účasť na tejto misii podnieti možnosti financovania a investícií, čo umožní spravodlivý prechod, ktorý bude prospešný pre klímu aj sociálnu súdržnosť. </a:t>
            </a:r>
          </a:p>
          <a:p>
            <a:pPr marL="0" indent="0" algn="just" rtl="0">
              <a:lnSpc>
                <a:spcPct val="107000"/>
              </a:lnSpc>
              <a:spcAft>
                <a:spcPts val="600"/>
              </a:spcAft>
              <a:buFont typeface="Arial" panose="020B0604020202020204" pitchFamily="34" charset="0"/>
              <a:buNone/>
            </a:pPr>
            <a:r>
              <a:rPr lang="sk" sz="1200" b="1" i="0" u="sng" baseline="0" dirty="0">
                <a:latin typeface="+mj-lt"/>
                <a:ea typeface="Calibri" panose="020F0502020204030204" pitchFamily="34" charset="0"/>
                <a:cs typeface="Times New Roman" panose="02020603050405020304" pitchFamily="18" charset="0"/>
              </a:rPr>
              <a:t>Vedúci oddelení</a:t>
            </a:r>
            <a:endParaRPr lang="sk" sz="1200" b="1" u="sng" dirty="0">
              <a:latin typeface="+mj-lt"/>
              <a:ea typeface="Calibri" panose="020F0502020204030204" pitchFamily="34" charset="0"/>
              <a:cs typeface="Times New Roman" panose="02020603050405020304" pitchFamily="18" charset="0"/>
            </a:endParaRPr>
          </a:p>
          <a:p>
            <a:pPr marL="0" indent="0" algn="just" rtl="0">
              <a:lnSpc>
                <a:spcPct val="107000"/>
              </a:lnSpc>
              <a:spcBef>
                <a:spcPts val="600"/>
              </a:spcBef>
              <a:spcAft>
                <a:spcPts val="800"/>
              </a:spcAft>
              <a:buFont typeface="Arial" panose="020B0604020202020204" pitchFamily="34" charset="0"/>
              <a:buNone/>
            </a:pPr>
            <a:r>
              <a:rPr lang="sk" sz="1100" b="1" i="0" u="none" baseline="0" dirty="0">
                <a:latin typeface="+mj-lt"/>
                <a:ea typeface="Calibri" panose="020F0502020204030204" pitchFamily="34" charset="0"/>
                <a:cs typeface="Times New Roman" panose="02020603050405020304" pitchFamily="18" charset="0"/>
              </a:rPr>
              <a:t>Pripojenie sa k tejto misii EÚ Klimaticky neutrálne a inteligentné mestá je pre naše mesto príležitosťou byť na čele akcií v oblasti klímy v Európe. S podporou pilotného projektu NetZeroCities získame prístup k odborným znalostiam a nástrojom, ktoré nám pomôžu pristupovať k opatreniam v oblasti klímy systémovo. Pomôže to prelomiť bariéry a pracovať naprieč tímami, aby sme urýchlili náš prechod na klimatickú neutralitu. Je to tiež príležitosť učiť sa od iných miest, zdieľať poznatky a spoločne konať rýchlejšie.</a:t>
            </a:r>
          </a:p>
        </p:txBody>
      </p:sp>
      <p:sp>
        <p:nvSpPr>
          <p:cNvPr id="6" name="ZoneTexte 5">
            <a:extLst>
              <a:ext uri="{FF2B5EF4-FFF2-40B4-BE49-F238E27FC236}">
                <a16:creationId xmlns:a16="http://schemas.microsoft.com/office/drawing/2014/main" id="{D4BBBBED-DA40-14C9-116C-00AC9CC5EB13}"/>
              </a:ext>
            </a:extLst>
          </p:cNvPr>
          <p:cNvSpPr txBox="1"/>
          <p:nvPr/>
        </p:nvSpPr>
        <p:spPr>
          <a:xfrm>
            <a:off x="4781547" y="1336644"/>
            <a:ext cx="632502" cy="1323439"/>
          </a:xfrm>
          <a:prstGeom prst="rect">
            <a:avLst/>
          </a:prstGeom>
          <a:noFill/>
        </p:spPr>
        <p:txBody>
          <a:bodyPr wrap="square" rtlCol="0">
            <a:spAutoFit/>
          </a:bodyPr>
          <a:lstStyle/>
          <a:p>
            <a:pPr algn="l" rtl="0"/>
            <a:r>
              <a:rPr lang="sk" sz="8000" b="0" i="0" u="none" baseline="0">
                <a:solidFill>
                  <a:schemeClr val="bg1"/>
                </a:solidFill>
              </a:rPr>
              <a:t>"</a:t>
            </a:r>
          </a:p>
        </p:txBody>
      </p:sp>
      <p:sp>
        <p:nvSpPr>
          <p:cNvPr id="8" name="Espace réservé du contenu 2">
            <a:extLst>
              <a:ext uri="{FF2B5EF4-FFF2-40B4-BE49-F238E27FC236}">
                <a16:creationId xmlns:a16="http://schemas.microsoft.com/office/drawing/2014/main" id="{C8BDB3A0-A44C-FA08-1C0A-F226C0B296B5}"/>
              </a:ext>
            </a:extLst>
          </p:cNvPr>
          <p:cNvSpPr txBox="1">
            <a:spLocks/>
          </p:cNvSpPr>
          <p:nvPr/>
        </p:nvSpPr>
        <p:spPr>
          <a:xfrm>
            <a:off x="790502" y="4170589"/>
            <a:ext cx="3866842" cy="1906629"/>
          </a:xfrm>
          <a:prstGeom prst="rect">
            <a:avLst/>
          </a:prstGeom>
        </p:spPr>
        <p:txBody>
          <a:bodyPr numCol="1" spcCol="540000"/>
          <a:lstStyle>
            <a:lvl1pPr marL="251986" indent="-251986" algn="l" defTabSz="1007943" rtl="0" eaLnBrk="1" latinLnBrk="0" hangingPunct="1">
              <a:lnSpc>
                <a:spcPct val="90000"/>
              </a:lnSpc>
              <a:spcBef>
                <a:spcPts val="1102"/>
              </a:spcBef>
              <a:buFont typeface="Arial" panose="020B0604020202020204" pitchFamily="34" charset="0"/>
              <a:buChar char="•"/>
              <a:defRPr sz="2000" kern="1200">
                <a:solidFill>
                  <a:schemeClr val="tx2"/>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1800" kern="1200">
                <a:solidFill>
                  <a:schemeClr val="tx2"/>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1600" kern="1200">
                <a:solidFill>
                  <a:schemeClr val="tx2"/>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400" kern="1200">
                <a:solidFill>
                  <a:schemeClr val="tx2"/>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200" kern="1200">
                <a:solidFill>
                  <a:schemeClr val="tx2"/>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a:lstStyle>
          <a:p>
            <a:pPr marL="0" indent="0" algn="just" rtl="0">
              <a:lnSpc>
                <a:spcPct val="107000"/>
              </a:lnSpc>
              <a:spcAft>
                <a:spcPts val="800"/>
              </a:spcAft>
              <a:buFont typeface="Arial" panose="020B0604020202020204" pitchFamily="34" charset="0"/>
              <a:buNone/>
            </a:pPr>
            <a:r>
              <a:rPr lang="sk" sz="1200" b="1" i="0" u="sng" baseline="0" dirty="0">
                <a:latin typeface="+mj-lt"/>
                <a:ea typeface="Calibri" panose="020F0502020204030204" pitchFamily="34" charset="0"/>
                <a:cs typeface="Times New Roman" panose="02020603050405020304" pitchFamily="18" charset="0"/>
              </a:rPr>
              <a:t>Súkromný sektor</a:t>
            </a:r>
            <a:endParaRPr lang="sk" sz="1200" b="1" u="sng" dirty="0">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Font typeface="Arial" panose="020B0604020202020204" pitchFamily="34" charset="0"/>
              <a:buNone/>
            </a:pPr>
            <a:r>
              <a:rPr lang="sk" sz="1100" b="1" i="0" u="none" baseline="0" dirty="0">
                <a:latin typeface="+mj-lt"/>
                <a:ea typeface="Calibri" panose="020F0502020204030204" pitchFamily="34" charset="0"/>
                <a:cs typeface="Times New Roman" panose="02020603050405020304" pitchFamily="18" charset="0"/>
              </a:rPr>
              <a:t>Pripojenie sa k tejto misii EÚ Klimaticky neutrálne a inteligentné mestá je pre naše mesto príležitosťou byť na čele akcií v oblasti klímy. Buďte lídrom: máte schopnosť a silu prispieť k budovaniu budúcnosti miest a otvárať nové obchodné príležitosti. Na dosiahnutie klimatickej neutrality do roku 2030 musíme zosúladiť naše ciele a úsilie a musíme spolupracovať.</a:t>
            </a:r>
          </a:p>
        </p:txBody>
      </p:sp>
      <p:sp>
        <p:nvSpPr>
          <p:cNvPr id="9" name="ZoneTexte 8">
            <a:extLst>
              <a:ext uri="{FF2B5EF4-FFF2-40B4-BE49-F238E27FC236}">
                <a16:creationId xmlns:a16="http://schemas.microsoft.com/office/drawing/2014/main" id="{1C42EB9A-FB4C-F661-B011-2D75940B1AC2}"/>
              </a:ext>
            </a:extLst>
          </p:cNvPr>
          <p:cNvSpPr txBox="1"/>
          <p:nvPr/>
        </p:nvSpPr>
        <p:spPr>
          <a:xfrm>
            <a:off x="333342" y="3925609"/>
            <a:ext cx="564777" cy="1323439"/>
          </a:xfrm>
          <a:prstGeom prst="rect">
            <a:avLst/>
          </a:prstGeom>
          <a:noFill/>
        </p:spPr>
        <p:txBody>
          <a:bodyPr wrap="square" rtlCol="0">
            <a:spAutoFit/>
          </a:bodyPr>
          <a:lstStyle/>
          <a:p>
            <a:pPr algn="l" rtl="0"/>
            <a:r>
              <a:rPr lang="sk" sz="8000" b="0" i="0" u="none" baseline="0">
                <a:solidFill>
                  <a:schemeClr val="bg1"/>
                </a:solidFill>
              </a:rPr>
              <a:t>"</a:t>
            </a:r>
          </a:p>
        </p:txBody>
      </p:sp>
      <p:sp>
        <p:nvSpPr>
          <p:cNvPr id="2" name="TextBox 1">
            <a:extLst>
              <a:ext uri="{FF2B5EF4-FFF2-40B4-BE49-F238E27FC236}">
                <a16:creationId xmlns:a16="http://schemas.microsoft.com/office/drawing/2014/main" id="{AE306DF4-C9B3-6D3E-54DE-A909F5DDFF6F}"/>
              </a:ext>
            </a:extLst>
          </p:cNvPr>
          <p:cNvSpPr txBox="1"/>
          <p:nvPr/>
        </p:nvSpPr>
        <p:spPr>
          <a:xfrm>
            <a:off x="1158269" y="7091464"/>
            <a:ext cx="9269782" cy="254237"/>
          </a:xfrm>
          <a:prstGeom prst="rect">
            <a:avLst/>
          </a:prstGeom>
          <a:solidFill>
            <a:schemeClr val="bg1"/>
          </a:solid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sk" sz="1052" b="0" i="0" u="none" strike="noStrike" kern="1200" cap="none" spc="0" normalizeH="0" baseline="0" dirty="0">
                <a:ln>
                  <a:noFill/>
                </a:ln>
                <a:solidFill>
                  <a:prstClr val="black"/>
                </a:solidFill>
                <a:effectLst/>
                <a:uLnTx/>
                <a:uFillTx/>
                <a:latin typeface="Arial" panose="020B0604020202020204"/>
                <a:ea typeface="+mn-ea"/>
                <a:cs typeface="+mn-cs"/>
              </a:rPr>
              <a:t>Pilotný projekt NetZeroCities získal finančné prostriedky z výskumného a inovačného programu H2020 na základe grantovej zmluvy č. 101036519.</a:t>
            </a:r>
            <a:endParaRPr kumimoji="0" lang="sk" sz="1052" b="0" i="0" u="none" strike="noStrike" kern="1200" cap="none" spc="0" normalizeH="0" baseline="0" noProof="0" dirty="0">
              <a:ln>
                <a:noFill/>
              </a:ln>
              <a:solidFill>
                <a:prstClr val="black"/>
              </a:solidFill>
              <a:effectLst/>
              <a:uLnTx/>
              <a:uFillTx/>
              <a:latin typeface="Arial" panose="020B0604020202020204"/>
              <a:ea typeface="+mn-ea"/>
              <a:cs typeface="+mn-cs"/>
            </a:endParaRPr>
          </a:p>
        </p:txBody>
      </p:sp>
    </p:spTree>
    <p:extLst>
      <p:ext uri="{BB962C8B-B14F-4D97-AF65-F5344CB8AC3E}">
        <p14:creationId xmlns:p14="http://schemas.microsoft.com/office/powerpoint/2010/main" val="3135987248"/>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5CEEEBC-1E71-99DA-809A-C16A4025C890}"/>
              </a:ext>
            </a:extLst>
          </p:cNvPr>
          <p:cNvSpPr>
            <a:spLocks noGrp="1"/>
          </p:cNvSpPr>
          <p:nvPr>
            <p:ph type="ctrTitle"/>
          </p:nvPr>
        </p:nvSpPr>
        <p:spPr>
          <a:xfrm>
            <a:off x="599935" y="3033937"/>
            <a:ext cx="7729005" cy="636161"/>
          </a:xfrm>
        </p:spPr>
        <p:txBody>
          <a:bodyPr/>
          <a:lstStyle/>
          <a:p>
            <a:r>
              <a:rPr lang="en-GB" dirty="0"/>
              <a:t>SL/Slovenian translation</a:t>
            </a:r>
          </a:p>
        </p:txBody>
      </p:sp>
    </p:spTree>
    <p:extLst>
      <p:ext uri="{BB962C8B-B14F-4D97-AF65-F5344CB8AC3E}">
        <p14:creationId xmlns:p14="http://schemas.microsoft.com/office/powerpoint/2010/main" val="2144450030"/>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re 6">
            <a:extLst>
              <a:ext uri="{FF2B5EF4-FFF2-40B4-BE49-F238E27FC236}">
                <a16:creationId xmlns:a16="http://schemas.microsoft.com/office/drawing/2014/main" id="{243D4A79-A79C-1F8F-E24D-DA565717CFDE}"/>
              </a:ext>
            </a:extLst>
          </p:cNvPr>
          <p:cNvSpPr>
            <a:spLocks noGrp="1"/>
          </p:cNvSpPr>
          <p:nvPr>
            <p:ph type="ctrTitle"/>
          </p:nvPr>
        </p:nvSpPr>
        <p:spPr>
          <a:xfrm>
            <a:off x="593492" y="142848"/>
            <a:ext cx="9111713" cy="664842"/>
          </a:xfrm>
        </p:spPr>
        <p:txBody>
          <a:bodyPr/>
          <a:lstStyle/>
          <a:p>
            <a:pPr algn="l" rtl="0"/>
            <a:r>
              <a:rPr lang="sl" sz="3200" b="1" i="0" u="none" baseline="0">
                <a:solidFill>
                  <a:srgbClr val="0D5364"/>
                </a:solidFill>
              </a:rPr>
              <a:t>Predstavitev</a:t>
            </a:r>
          </a:p>
        </p:txBody>
      </p:sp>
      <p:sp>
        <p:nvSpPr>
          <p:cNvPr id="3" name="Espace réservé du contenu 2">
            <a:extLst>
              <a:ext uri="{FF2B5EF4-FFF2-40B4-BE49-F238E27FC236}">
                <a16:creationId xmlns:a16="http://schemas.microsoft.com/office/drawing/2014/main" id="{03D19ECB-687C-66CD-5642-18F0E5FB2B55}"/>
              </a:ext>
            </a:extLst>
          </p:cNvPr>
          <p:cNvSpPr>
            <a:spLocks noGrp="1"/>
          </p:cNvSpPr>
          <p:nvPr>
            <p:ph idx="1"/>
          </p:nvPr>
        </p:nvSpPr>
        <p:spPr>
          <a:xfrm>
            <a:off x="1158269" y="1266845"/>
            <a:ext cx="6265086" cy="5192321"/>
          </a:xfrm>
        </p:spPr>
        <p:txBody>
          <a:bodyPr numCol="1" spcCol="540000"/>
          <a:lstStyle/>
          <a:p>
            <a:pPr marL="0" indent="0" algn="just" rtl="0">
              <a:lnSpc>
                <a:spcPct val="107000"/>
              </a:lnSpc>
              <a:spcAft>
                <a:spcPts val="800"/>
              </a:spcAft>
              <a:buNone/>
            </a:pPr>
            <a:r>
              <a:rPr lang="sl" sz="1200" b="1" i="0" u="none" baseline="0" dirty="0">
                <a:effectLst/>
                <a:latin typeface="+mj-lt"/>
                <a:ea typeface="Calibri" panose="020F0502020204030204" pitchFamily="34" charset="0"/>
                <a:cs typeface="Times New Roman" panose="02020603050405020304" pitchFamily="18" charset="0"/>
              </a:rPr>
              <a:t>Podnebne spremembe vplivajo na vse nas in spremembe so neizogibne. Pasivnost in spopadanje s posledicami nista mogoča. Spodbudimo lahko spremembe, ki nas bodo rešile ter ustvarile varno in plodno prihodnost za vse.</a:t>
            </a:r>
            <a:endParaRPr lang="sl" sz="1200" b="1" dirty="0">
              <a:effectLst/>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r>
              <a:rPr lang="sl" sz="1200" b="1" i="0" u="none" baseline="0" dirty="0">
                <a:effectLst/>
                <a:latin typeface="+mj-lt"/>
                <a:ea typeface="Calibri" panose="020F0502020204030204" pitchFamily="34" charset="0"/>
                <a:cs typeface="Times New Roman" panose="02020603050405020304" pitchFamily="18" charset="0"/>
              </a:rPr>
              <a:t>Vemo, da tehnične inovacije ne bodo dovolj. Spremeniti moramo način, kako živimo in delamo.  Le skupno prizadevanje bo kos tej nalogi. Uspelo nam bo, če se bomo tega lotili skupaj, v sodelovanju brez primere in s skupnimi prizadevanji okoli ključnih izzivov, ki so pred nami.</a:t>
            </a:r>
            <a:endParaRPr lang="sl" sz="1200" b="1" dirty="0">
              <a:effectLst/>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r>
              <a:rPr lang="sl" sz="1200" b="1" i="0" u="none" baseline="0" dirty="0">
                <a:effectLst/>
                <a:latin typeface="+mj-lt"/>
                <a:ea typeface="Calibri" panose="020F0502020204030204" pitchFamily="34" charset="0"/>
                <a:cs typeface="Times New Roman" panose="02020603050405020304" pitchFamily="18" charset="0"/>
              </a:rPr>
              <a:t>S pridružitvijo misiji EU za mesta (EU Cities Mission) se povezujemo z drugimi ambicioznimi evropskimi mesti, da bi bili med prvimi 100 mesti, ki bodo do leta 2030 dosegla podnebno nevtralnost. S podporo platforme misije, ki jo upravlja NetZeroCities, bomo to preobrazbo pospešili s preskušanjem novih načinov dela in financiranja našega skupnega ukrepanja, pri čemer bomo skupaj s strokovnjaki in vrstniki reševali težka vprašanja. </a:t>
            </a:r>
            <a:endParaRPr lang="sl" sz="1200" b="1" dirty="0">
              <a:effectLst/>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r>
              <a:rPr lang="sl" sz="1200" b="1" i="0" u="none" baseline="0" dirty="0">
                <a:effectLst/>
                <a:latin typeface="+mj-lt"/>
                <a:ea typeface="Calibri" panose="020F0502020204030204" pitchFamily="34" charset="0"/>
                <a:cs typeface="Times New Roman" panose="02020603050405020304" pitchFamily="18" charset="0"/>
              </a:rPr>
              <a:t>Mobilizirali bomo močno medpanožno ekipo, ki bo vodila in zagovarjala to spremembo, pri čemer bomo na novo razmislili o svoji vlogi ter korenito preoblikovali način financiranja, javnega naročanja in sodelovanja. </a:t>
            </a:r>
          </a:p>
          <a:p>
            <a:pPr marL="0" indent="0" algn="just" rtl="0">
              <a:lnSpc>
                <a:spcPct val="107000"/>
              </a:lnSpc>
              <a:spcAft>
                <a:spcPts val="800"/>
              </a:spcAft>
              <a:buNone/>
            </a:pPr>
            <a:r>
              <a:rPr lang="sl" sz="1200" b="1" i="0" u="none" baseline="0" dirty="0">
                <a:latin typeface="+mj-lt"/>
                <a:ea typeface="Calibri" panose="020F0502020204030204" pitchFamily="34" charset="0"/>
                <a:cs typeface="Times New Roman" panose="02020603050405020304" pitchFamily="18" charset="0"/>
              </a:rPr>
              <a:t>Ta skupni podvig nam bo pomagal zgraditi boljšo prihodnost za vse v našem mestu. Poleg podnebnih ukrepov bo pozitivno spremenil tudi naš način življenja in dela, saj bo izboljšal promet, stavbe, energetske sisteme, naše zdravje in še in še.</a:t>
            </a:r>
            <a:r>
              <a:rPr lang="sl" sz="1200" b="1" i="0" u="none" baseline="0" dirty="0">
                <a:effectLst/>
                <a:latin typeface="+mj-lt"/>
                <a:ea typeface="Calibri" panose="020F0502020204030204" pitchFamily="34" charset="0"/>
                <a:cs typeface="Times New Roman" panose="02020603050405020304" pitchFamily="18" charset="0"/>
              </a:rPr>
              <a:t> Da bi to dosegli, bomo dolgoročno sodelovali s podjetji, državljani in lokalnimi akterji ter tako povečali število akterjev, ki so z nami na tej poti.</a:t>
            </a:r>
          </a:p>
          <a:p>
            <a:pPr marL="0" indent="0" algn="just" rtl="0">
              <a:lnSpc>
                <a:spcPct val="107000"/>
              </a:lnSpc>
              <a:spcAft>
                <a:spcPts val="800"/>
              </a:spcAft>
              <a:buNone/>
            </a:pPr>
            <a:endParaRPr lang="sl" sz="1200" b="1" dirty="0">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endParaRPr lang="sl" sz="1200" b="1" dirty="0">
              <a:latin typeface="+mj-lt"/>
              <a:ea typeface="Calibri" panose="020F0502020204030204" pitchFamily="34" charset="0"/>
              <a:cs typeface="Times New Roman" panose="02020603050405020304" pitchFamily="18" charset="0"/>
            </a:endParaRPr>
          </a:p>
        </p:txBody>
      </p:sp>
      <p:pic>
        <p:nvPicPr>
          <p:cNvPr id="10" name="Image 9">
            <a:extLst>
              <a:ext uri="{FF2B5EF4-FFF2-40B4-BE49-F238E27FC236}">
                <a16:creationId xmlns:a16="http://schemas.microsoft.com/office/drawing/2014/main" id="{DF907714-F33B-E7E5-92DE-ADAFDF3CF4C6}"/>
              </a:ext>
            </a:extLst>
          </p:cNvPr>
          <p:cNvPicPr>
            <a:picLocks noChangeAspect="1"/>
          </p:cNvPicPr>
          <p:nvPr/>
        </p:nvPicPr>
        <p:blipFill rotWithShape="1">
          <a:blip r:embed="rId2">
            <a:extLst>
              <a:ext uri="{28A0092B-C50C-407E-A947-70E740481C1C}">
                <a14:useLocalDpi xmlns:a14="http://schemas.microsoft.com/office/drawing/2010/main" val="0"/>
              </a:ext>
            </a:extLst>
          </a:blip>
          <a:srcRect b="15025"/>
          <a:stretch/>
        </p:blipFill>
        <p:spPr>
          <a:xfrm>
            <a:off x="7828288" y="4023834"/>
            <a:ext cx="3410513" cy="2898075"/>
          </a:xfrm>
          <a:prstGeom prst="rect">
            <a:avLst/>
          </a:prstGeom>
        </p:spPr>
      </p:pic>
      <p:sp>
        <p:nvSpPr>
          <p:cNvPr id="11" name="ZoneTexte 10">
            <a:extLst>
              <a:ext uri="{FF2B5EF4-FFF2-40B4-BE49-F238E27FC236}">
                <a16:creationId xmlns:a16="http://schemas.microsoft.com/office/drawing/2014/main" id="{2F8F1830-1156-559F-854A-01D629622690}"/>
              </a:ext>
            </a:extLst>
          </p:cNvPr>
          <p:cNvSpPr txBox="1"/>
          <p:nvPr/>
        </p:nvSpPr>
        <p:spPr>
          <a:xfrm>
            <a:off x="593492" y="938472"/>
            <a:ext cx="564777" cy="1631216"/>
          </a:xfrm>
          <a:prstGeom prst="rect">
            <a:avLst/>
          </a:prstGeom>
          <a:noFill/>
        </p:spPr>
        <p:txBody>
          <a:bodyPr wrap="square" rtlCol="0">
            <a:spAutoFit/>
          </a:bodyPr>
          <a:lstStyle/>
          <a:p>
            <a:pPr algn="l" rtl="0"/>
            <a:r>
              <a:rPr lang="sl" sz="10000" b="0" i="0" u="none" baseline="0">
                <a:solidFill>
                  <a:schemeClr val="bg1"/>
                </a:solidFill>
              </a:rPr>
              <a:t>"</a:t>
            </a:r>
          </a:p>
        </p:txBody>
      </p:sp>
      <p:sp>
        <p:nvSpPr>
          <p:cNvPr id="2" name="TextBox 1">
            <a:extLst>
              <a:ext uri="{FF2B5EF4-FFF2-40B4-BE49-F238E27FC236}">
                <a16:creationId xmlns:a16="http://schemas.microsoft.com/office/drawing/2014/main" id="{BD174913-544A-72B0-7827-D056AB12B2B6}"/>
              </a:ext>
            </a:extLst>
          </p:cNvPr>
          <p:cNvSpPr txBox="1"/>
          <p:nvPr/>
        </p:nvSpPr>
        <p:spPr>
          <a:xfrm>
            <a:off x="1158269" y="7091464"/>
            <a:ext cx="7761995" cy="254237"/>
          </a:xfrm>
          <a:prstGeom prst="rect">
            <a:avLst/>
          </a:prstGeom>
          <a:solidFill>
            <a:schemeClr val="bg1"/>
          </a:solid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sl" sz="1052" b="0" i="0" u="none" strike="noStrike" kern="1200" cap="none" spc="0" normalizeH="0" baseline="0">
                <a:ln>
                  <a:noFill/>
                </a:ln>
                <a:solidFill>
                  <a:prstClr val="black"/>
                </a:solidFill>
                <a:effectLst/>
                <a:uLnTx/>
                <a:uFillTx/>
                <a:latin typeface="Arial" panose="020B0604020202020204"/>
                <a:ea typeface="+mn-ea"/>
                <a:cs typeface="+mn-cs"/>
              </a:rPr>
              <a:t>Projekt NetZeroCities je prejel sredstva iz programa za raziskave in inovacije H2020 v okviru Sporazuma o dodelitvi sredstev št. 101036519.</a:t>
            </a:r>
            <a:endParaRPr kumimoji="0" lang="sl" sz="1052" b="0" i="0" u="none" strike="noStrike" kern="1200" cap="none" spc="0" normalizeH="0" baseline="0" noProof="0" dirty="0">
              <a:ln>
                <a:noFill/>
              </a:ln>
              <a:solidFill>
                <a:prstClr val="black"/>
              </a:solidFill>
              <a:effectLst/>
              <a:uLnTx/>
              <a:uFillTx/>
              <a:latin typeface="Arial" panose="020B0604020202020204"/>
              <a:ea typeface="+mn-ea"/>
              <a:cs typeface="+mn-cs"/>
            </a:endParaRPr>
          </a:p>
        </p:txBody>
      </p:sp>
    </p:spTree>
    <p:extLst>
      <p:ext uri="{BB962C8B-B14F-4D97-AF65-F5344CB8AC3E}">
        <p14:creationId xmlns:p14="http://schemas.microsoft.com/office/powerpoint/2010/main" val="302102799"/>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re 6">
            <a:extLst>
              <a:ext uri="{FF2B5EF4-FFF2-40B4-BE49-F238E27FC236}">
                <a16:creationId xmlns:a16="http://schemas.microsoft.com/office/drawing/2014/main" id="{243D4A79-A79C-1F8F-E24D-DA565717CFDE}"/>
              </a:ext>
            </a:extLst>
          </p:cNvPr>
          <p:cNvSpPr>
            <a:spLocks noGrp="1"/>
          </p:cNvSpPr>
          <p:nvPr>
            <p:ph type="ctrTitle"/>
          </p:nvPr>
        </p:nvSpPr>
        <p:spPr>
          <a:xfrm>
            <a:off x="333342" y="226635"/>
            <a:ext cx="9111713" cy="664842"/>
          </a:xfrm>
        </p:spPr>
        <p:txBody>
          <a:bodyPr/>
          <a:lstStyle/>
          <a:p>
            <a:pPr algn="l" rtl="0"/>
            <a:r>
              <a:rPr lang="sl" sz="3200" b="1" i="0" u="none" baseline="0"/>
              <a:t>Predstavitev</a:t>
            </a:r>
          </a:p>
        </p:txBody>
      </p:sp>
      <p:sp>
        <p:nvSpPr>
          <p:cNvPr id="3" name="Espace réservé du contenu 2">
            <a:extLst>
              <a:ext uri="{FF2B5EF4-FFF2-40B4-BE49-F238E27FC236}">
                <a16:creationId xmlns:a16="http://schemas.microsoft.com/office/drawing/2014/main" id="{03D19ECB-687C-66CD-5642-18F0E5FB2B55}"/>
              </a:ext>
            </a:extLst>
          </p:cNvPr>
          <p:cNvSpPr>
            <a:spLocks noGrp="1"/>
          </p:cNvSpPr>
          <p:nvPr>
            <p:ph idx="1"/>
          </p:nvPr>
        </p:nvSpPr>
        <p:spPr>
          <a:xfrm>
            <a:off x="790502" y="1682233"/>
            <a:ext cx="3866842" cy="2488355"/>
          </a:xfrm>
        </p:spPr>
        <p:txBody>
          <a:bodyPr numCol="1" spcCol="540000"/>
          <a:lstStyle/>
          <a:p>
            <a:pPr marL="0" indent="0" algn="just" rtl="0">
              <a:lnSpc>
                <a:spcPct val="107000"/>
              </a:lnSpc>
              <a:spcAft>
                <a:spcPts val="800"/>
              </a:spcAft>
              <a:buNone/>
            </a:pPr>
            <a:r>
              <a:rPr lang="sl" sz="1400" b="1" i="0" u="sng" baseline="0" dirty="0">
                <a:effectLst/>
                <a:latin typeface="+mj-lt"/>
                <a:ea typeface="Calibri" panose="020F0502020204030204" pitchFamily="34" charset="0"/>
                <a:cs typeface="Times New Roman" panose="02020603050405020304" pitchFamily="18" charset="0"/>
              </a:rPr>
              <a:t>Državljani</a:t>
            </a:r>
          </a:p>
          <a:p>
            <a:pPr marL="0" indent="0" algn="just" rtl="0">
              <a:lnSpc>
                <a:spcPct val="107000"/>
              </a:lnSpc>
              <a:spcAft>
                <a:spcPts val="800"/>
              </a:spcAft>
              <a:buNone/>
            </a:pPr>
            <a:r>
              <a:rPr lang="sl" sz="1200" b="1" i="0" u="none" baseline="0" dirty="0">
                <a:latin typeface="+mj-lt"/>
                <a:ea typeface="Calibri" panose="020F0502020204030204" pitchFamily="34" charset="0"/>
                <a:cs typeface="Times New Roman" panose="02020603050405020304" pitchFamily="18" charset="0"/>
              </a:rPr>
              <a:t>Pridružitev misiji EU za mesta je priložnost, da je naše mesto v ospredju podnebnih ukrepov. Na podnebno nevtralnost bomo prešli na vključujoč način in nikogar ne bomo pustili zadaj. Prizadevamo si za izgradnjo boljšega mesta in izboljšanje vsakdanjega življenja za vse na področju prometa, energije, zdravja in drugih področjih. Za uspešen prehod ste potrebni vi! Z državljani se bomo posvetovali, da bi na vsakem koraku vključili njihove potrebe in zamisli.</a:t>
            </a:r>
            <a:endParaRPr lang="sl" sz="1200" b="1" dirty="0">
              <a:effectLst/>
              <a:latin typeface="+mj-lt"/>
              <a:ea typeface="Calibri" panose="020F0502020204030204" pitchFamily="34" charset="0"/>
              <a:cs typeface="Times New Roman" panose="02020603050405020304" pitchFamily="18" charset="0"/>
            </a:endParaRPr>
          </a:p>
        </p:txBody>
      </p:sp>
      <p:sp>
        <p:nvSpPr>
          <p:cNvPr id="11" name="ZoneTexte 10">
            <a:extLst>
              <a:ext uri="{FF2B5EF4-FFF2-40B4-BE49-F238E27FC236}">
                <a16:creationId xmlns:a16="http://schemas.microsoft.com/office/drawing/2014/main" id="{2F8F1830-1156-559F-854A-01D629622690}"/>
              </a:ext>
            </a:extLst>
          </p:cNvPr>
          <p:cNvSpPr txBox="1"/>
          <p:nvPr/>
        </p:nvSpPr>
        <p:spPr>
          <a:xfrm>
            <a:off x="317572" y="1410754"/>
            <a:ext cx="564777" cy="1323439"/>
          </a:xfrm>
          <a:prstGeom prst="rect">
            <a:avLst/>
          </a:prstGeom>
          <a:noFill/>
        </p:spPr>
        <p:txBody>
          <a:bodyPr wrap="square" rtlCol="0">
            <a:spAutoFit/>
          </a:bodyPr>
          <a:lstStyle/>
          <a:p>
            <a:pPr algn="l" rtl="0"/>
            <a:r>
              <a:rPr lang="sl" sz="8000" b="0" i="0" u="none" baseline="0">
                <a:solidFill>
                  <a:schemeClr val="bg1"/>
                </a:solidFill>
              </a:rPr>
              <a:t>"</a:t>
            </a:r>
          </a:p>
        </p:txBody>
      </p:sp>
      <p:sp>
        <p:nvSpPr>
          <p:cNvPr id="4" name="Espace réservé du texte 10">
            <a:extLst>
              <a:ext uri="{FF2B5EF4-FFF2-40B4-BE49-F238E27FC236}">
                <a16:creationId xmlns:a16="http://schemas.microsoft.com/office/drawing/2014/main" id="{67F2D915-7D6D-CFB7-5D20-3CDB6BB445E1}"/>
              </a:ext>
            </a:extLst>
          </p:cNvPr>
          <p:cNvSpPr txBox="1">
            <a:spLocks/>
          </p:cNvSpPr>
          <p:nvPr/>
        </p:nvSpPr>
        <p:spPr>
          <a:xfrm>
            <a:off x="333342" y="907144"/>
            <a:ext cx="6770663" cy="423665"/>
          </a:xfrm>
          <a:prstGeom prst="rect">
            <a:avLst/>
          </a:prstGeom>
        </p:spPr>
        <p:txBody>
          <a:bodyPr/>
          <a:lstStyle>
            <a:lvl1pPr marL="251986" indent="-251986" algn="l" defTabSz="1007943" rtl="0" eaLnBrk="1" latinLnBrk="0" hangingPunct="1">
              <a:lnSpc>
                <a:spcPct val="90000"/>
              </a:lnSpc>
              <a:spcBef>
                <a:spcPts val="1102"/>
              </a:spcBef>
              <a:buFont typeface="Arial" panose="020B0604020202020204" pitchFamily="34" charset="0"/>
              <a:buChar char="•"/>
              <a:defRPr sz="3086" kern="1200">
                <a:solidFill>
                  <a:schemeClr val="tx1"/>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2646" kern="1200">
                <a:solidFill>
                  <a:schemeClr val="tx1"/>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2205" kern="1200">
                <a:solidFill>
                  <a:schemeClr val="tx1"/>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a:lstStyle>
          <a:p>
            <a:pPr marL="0" indent="0" algn="l" rtl="0">
              <a:buNone/>
            </a:pPr>
            <a:r>
              <a:rPr lang="sl" sz="2000" b="1" i="0" u="none" baseline="0">
                <a:solidFill>
                  <a:schemeClr val="accent4"/>
                </a:solidFill>
              </a:rPr>
              <a:t>Prilagajanje govora občinstvu različnih vrst</a:t>
            </a:r>
          </a:p>
        </p:txBody>
      </p:sp>
      <p:sp>
        <p:nvSpPr>
          <p:cNvPr id="5" name="Espace réservé du contenu 2">
            <a:extLst>
              <a:ext uri="{FF2B5EF4-FFF2-40B4-BE49-F238E27FC236}">
                <a16:creationId xmlns:a16="http://schemas.microsoft.com/office/drawing/2014/main" id="{A37ABC56-C5F1-2859-ADD0-E37DC8DE7831}"/>
              </a:ext>
            </a:extLst>
          </p:cNvPr>
          <p:cNvSpPr txBox="1">
            <a:spLocks/>
          </p:cNvSpPr>
          <p:nvPr/>
        </p:nvSpPr>
        <p:spPr>
          <a:xfrm>
            <a:off x="5213767" y="1619448"/>
            <a:ext cx="5031445" cy="4879675"/>
          </a:xfrm>
          <a:prstGeom prst="rect">
            <a:avLst/>
          </a:prstGeom>
        </p:spPr>
        <p:txBody>
          <a:bodyPr numCol="1" spcCol="540000"/>
          <a:lstStyle>
            <a:lvl1pPr marL="251986" indent="-251986" algn="l" defTabSz="1007943" rtl="0" eaLnBrk="1" latinLnBrk="0" hangingPunct="1">
              <a:lnSpc>
                <a:spcPct val="90000"/>
              </a:lnSpc>
              <a:spcBef>
                <a:spcPts val="1102"/>
              </a:spcBef>
              <a:buFont typeface="Arial" panose="020B0604020202020204" pitchFamily="34" charset="0"/>
              <a:buChar char="•"/>
              <a:defRPr sz="2000" kern="1200">
                <a:solidFill>
                  <a:schemeClr val="tx2"/>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1800" kern="1200">
                <a:solidFill>
                  <a:schemeClr val="tx2"/>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1600" kern="1200">
                <a:solidFill>
                  <a:schemeClr val="tx2"/>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400" kern="1200">
                <a:solidFill>
                  <a:schemeClr val="tx2"/>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200" kern="1200">
                <a:solidFill>
                  <a:schemeClr val="tx2"/>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a:lstStyle>
          <a:p>
            <a:pPr marL="0" indent="0" algn="just" rtl="0">
              <a:lnSpc>
                <a:spcPct val="107000"/>
              </a:lnSpc>
              <a:spcAft>
                <a:spcPts val="800"/>
              </a:spcAft>
              <a:buFont typeface="Arial" panose="020B0604020202020204" pitchFamily="34" charset="0"/>
              <a:buNone/>
            </a:pPr>
            <a:r>
              <a:rPr lang="sl" sz="1400" b="1" i="0" u="sng" baseline="0">
                <a:latin typeface="+mj-lt"/>
                <a:ea typeface="Calibri" panose="020F0502020204030204" pitchFamily="34" charset="0"/>
                <a:cs typeface="Times New Roman" panose="02020603050405020304" pitchFamily="18" charset="0"/>
              </a:rPr>
              <a:t>Izvoljeni uradniki in vodje oddelkov v vašem mestu</a:t>
            </a:r>
          </a:p>
          <a:p>
            <a:pPr marL="0" indent="0" algn="just" rtl="0">
              <a:lnSpc>
                <a:spcPct val="107000"/>
              </a:lnSpc>
              <a:spcAft>
                <a:spcPts val="600"/>
              </a:spcAft>
              <a:buFont typeface="Arial" panose="020B0604020202020204" pitchFamily="34" charset="0"/>
              <a:buNone/>
            </a:pPr>
            <a:r>
              <a:rPr lang="sl" sz="1200" b="1" i="0" u="sng" baseline="0">
                <a:latin typeface="+mj-lt"/>
                <a:ea typeface="Calibri" panose="020F0502020204030204" pitchFamily="34" charset="0"/>
                <a:cs typeface="Times New Roman" panose="02020603050405020304" pitchFamily="18" charset="0"/>
              </a:rPr>
              <a:t>Izvoljeni uradniki</a:t>
            </a:r>
            <a:endParaRPr lang="sl" sz="1200" b="1" u="sng">
              <a:latin typeface="+mj-lt"/>
              <a:ea typeface="Calibri" panose="020F0502020204030204" pitchFamily="34" charset="0"/>
              <a:cs typeface="Times New Roman" panose="02020603050405020304" pitchFamily="18" charset="0"/>
            </a:endParaRPr>
          </a:p>
          <a:p>
            <a:pPr marL="0" indent="0" algn="just" rtl="0">
              <a:lnSpc>
                <a:spcPct val="107000"/>
              </a:lnSpc>
              <a:spcBef>
                <a:spcPts val="600"/>
              </a:spcBef>
              <a:spcAft>
                <a:spcPts val="800"/>
              </a:spcAft>
              <a:buFont typeface="Arial" panose="020B0604020202020204" pitchFamily="34" charset="0"/>
              <a:buNone/>
            </a:pPr>
            <a:r>
              <a:rPr lang="sl" sz="1200" b="1" i="0" u="none" baseline="0">
                <a:latin typeface="+mj-lt"/>
                <a:ea typeface="Calibri" panose="020F0502020204030204" pitchFamily="34" charset="0"/>
                <a:cs typeface="Times New Roman" panose="02020603050405020304" pitchFamily="18" charset="0"/>
              </a:rPr>
              <a:t>Pridružitev misiji EU za mesta je priložnost, da je naše mesto v ospredju podnebnih ukrepov v Evropi. Smo del ambicioznega preobrazbenega gibanja mest, ki kažejo pot naprej k vključujoči, cvetoči, podnebno odporni in trajnostni prihodnosti. To bo našemu mestu pomagalo pri prehodu v podnebno nevtralnost na celosten in vključujoč način, pri čemer se bo ponovno povezalo z državljani in vključilo zasebni sektor. Sodelovanje v misiji bo spodbudilo priložnosti za financiranje in naložbe ter omogočilo pošten prehod, ki bo koristil tako podnebju kot socialni koheziji. </a:t>
            </a:r>
          </a:p>
          <a:p>
            <a:pPr marL="0" indent="0" algn="just" rtl="0">
              <a:lnSpc>
                <a:spcPct val="107000"/>
              </a:lnSpc>
              <a:spcAft>
                <a:spcPts val="600"/>
              </a:spcAft>
              <a:buFont typeface="Arial" panose="020B0604020202020204" pitchFamily="34" charset="0"/>
              <a:buNone/>
            </a:pPr>
            <a:r>
              <a:rPr lang="sl" sz="1200" b="1" i="0" u="sng" baseline="0">
                <a:latin typeface="+mj-lt"/>
                <a:ea typeface="Calibri" panose="020F0502020204030204" pitchFamily="34" charset="0"/>
                <a:cs typeface="Times New Roman" panose="02020603050405020304" pitchFamily="18" charset="0"/>
              </a:rPr>
              <a:t>Vodje oddelkov</a:t>
            </a:r>
            <a:endParaRPr lang="sl" sz="1200" b="1" u="sng">
              <a:latin typeface="+mj-lt"/>
              <a:ea typeface="Calibri" panose="020F0502020204030204" pitchFamily="34" charset="0"/>
              <a:cs typeface="Times New Roman" panose="02020603050405020304" pitchFamily="18" charset="0"/>
            </a:endParaRPr>
          </a:p>
          <a:p>
            <a:pPr marL="0" indent="0" algn="just" rtl="0">
              <a:lnSpc>
                <a:spcPct val="107000"/>
              </a:lnSpc>
              <a:spcBef>
                <a:spcPts val="600"/>
              </a:spcBef>
              <a:spcAft>
                <a:spcPts val="800"/>
              </a:spcAft>
              <a:buFont typeface="Arial" panose="020B0604020202020204" pitchFamily="34" charset="0"/>
              <a:buNone/>
            </a:pPr>
            <a:r>
              <a:rPr lang="sl" sz="1200" b="1" i="0" u="none" baseline="0">
                <a:latin typeface="+mj-lt"/>
                <a:ea typeface="Calibri" panose="020F0502020204030204" pitchFamily="34" charset="0"/>
                <a:cs typeface="Times New Roman" panose="02020603050405020304" pitchFamily="18" charset="0"/>
              </a:rPr>
              <a:t>Pridružitev misiji EU za mesta je priložnost, da je naše mesto v ospredju podnebnih ukrepov v Evropi. S podporo NetZeroCities bomo dobili dostop do strokovnega znanja in orodij, ki nam bodo pomagala pri sistemskem pristopu k podnebnim ukrepom. To bo pripomoglo k odpravljanju ovir in sodelovanju med skupinami, da bi pospešili naš prehod k podnebni nevtralnosti. To je tudi priložnost, da se učimo od drugih mest, si izmenjujemo znanje in skupaj hitreje ukrepamo.</a:t>
            </a:r>
          </a:p>
        </p:txBody>
      </p:sp>
      <p:sp>
        <p:nvSpPr>
          <p:cNvPr id="6" name="ZoneTexte 5">
            <a:extLst>
              <a:ext uri="{FF2B5EF4-FFF2-40B4-BE49-F238E27FC236}">
                <a16:creationId xmlns:a16="http://schemas.microsoft.com/office/drawing/2014/main" id="{D4BBBBED-DA40-14C9-116C-00AC9CC5EB13}"/>
              </a:ext>
            </a:extLst>
          </p:cNvPr>
          <p:cNvSpPr txBox="1"/>
          <p:nvPr/>
        </p:nvSpPr>
        <p:spPr>
          <a:xfrm>
            <a:off x="4781547" y="1336644"/>
            <a:ext cx="632502" cy="1323439"/>
          </a:xfrm>
          <a:prstGeom prst="rect">
            <a:avLst/>
          </a:prstGeom>
          <a:noFill/>
        </p:spPr>
        <p:txBody>
          <a:bodyPr wrap="square" rtlCol="0">
            <a:spAutoFit/>
          </a:bodyPr>
          <a:lstStyle/>
          <a:p>
            <a:pPr algn="l" rtl="0"/>
            <a:r>
              <a:rPr lang="sl" sz="8000" b="0" i="0" u="none" baseline="0">
                <a:solidFill>
                  <a:schemeClr val="bg1"/>
                </a:solidFill>
              </a:rPr>
              <a:t>"</a:t>
            </a:r>
          </a:p>
        </p:txBody>
      </p:sp>
      <p:sp>
        <p:nvSpPr>
          <p:cNvPr id="8" name="Espace réservé du contenu 2">
            <a:extLst>
              <a:ext uri="{FF2B5EF4-FFF2-40B4-BE49-F238E27FC236}">
                <a16:creationId xmlns:a16="http://schemas.microsoft.com/office/drawing/2014/main" id="{C8BDB3A0-A44C-FA08-1C0A-F226C0B296B5}"/>
              </a:ext>
            </a:extLst>
          </p:cNvPr>
          <p:cNvSpPr txBox="1">
            <a:spLocks/>
          </p:cNvSpPr>
          <p:nvPr/>
        </p:nvSpPr>
        <p:spPr>
          <a:xfrm>
            <a:off x="790502" y="4170589"/>
            <a:ext cx="3866842" cy="1906629"/>
          </a:xfrm>
          <a:prstGeom prst="rect">
            <a:avLst/>
          </a:prstGeom>
        </p:spPr>
        <p:txBody>
          <a:bodyPr numCol="1" spcCol="540000"/>
          <a:lstStyle>
            <a:lvl1pPr marL="251986" indent="-251986" algn="l" defTabSz="1007943" rtl="0" eaLnBrk="1" latinLnBrk="0" hangingPunct="1">
              <a:lnSpc>
                <a:spcPct val="90000"/>
              </a:lnSpc>
              <a:spcBef>
                <a:spcPts val="1102"/>
              </a:spcBef>
              <a:buFont typeface="Arial" panose="020B0604020202020204" pitchFamily="34" charset="0"/>
              <a:buChar char="•"/>
              <a:defRPr sz="2000" kern="1200">
                <a:solidFill>
                  <a:schemeClr val="tx2"/>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1800" kern="1200">
                <a:solidFill>
                  <a:schemeClr val="tx2"/>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1600" kern="1200">
                <a:solidFill>
                  <a:schemeClr val="tx2"/>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400" kern="1200">
                <a:solidFill>
                  <a:schemeClr val="tx2"/>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200" kern="1200">
                <a:solidFill>
                  <a:schemeClr val="tx2"/>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a:lstStyle>
          <a:p>
            <a:pPr marL="0" indent="0" algn="just" rtl="0">
              <a:lnSpc>
                <a:spcPct val="107000"/>
              </a:lnSpc>
              <a:spcAft>
                <a:spcPts val="800"/>
              </a:spcAft>
              <a:buFont typeface="Arial" panose="020B0604020202020204" pitchFamily="34" charset="0"/>
              <a:buNone/>
            </a:pPr>
            <a:r>
              <a:rPr lang="sl" sz="1400" b="1" i="0" u="sng" baseline="0" dirty="0">
                <a:latin typeface="+mj-lt"/>
                <a:ea typeface="Calibri" panose="020F0502020204030204" pitchFamily="34" charset="0"/>
                <a:cs typeface="Times New Roman" panose="02020603050405020304" pitchFamily="18" charset="0"/>
              </a:rPr>
              <a:t>Zasebni sektor</a:t>
            </a:r>
            <a:endParaRPr lang="sl" sz="1400" b="1" u="sng" dirty="0">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Font typeface="Arial" panose="020B0604020202020204" pitchFamily="34" charset="0"/>
              <a:buNone/>
            </a:pPr>
            <a:r>
              <a:rPr lang="sl" sz="1200" b="1" i="0" u="none" baseline="0" dirty="0">
                <a:latin typeface="+mj-lt"/>
                <a:ea typeface="Calibri" panose="020F0502020204030204" pitchFamily="34" charset="0"/>
                <a:cs typeface="Times New Roman" panose="02020603050405020304" pitchFamily="18" charset="0"/>
              </a:rPr>
              <a:t>Pridružitev misiji EU za mesta je priložnost, da je naše mesto v ospredju podnebnih ukrepov. Bodite v ospredju: imate moč, da prispevate h gradnji prihodnosti mest in si odprete nove poslovne priložnosti. Da bi do leta 2030 dosegli podnebno nevtralnost, moramo uskladiti svoje cilje in prizadevanja ter sodelovati.</a:t>
            </a:r>
          </a:p>
        </p:txBody>
      </p:sp>
      <p:sp>
        <p:nvSpPr>
          <p:cNvPr id="9" name="ZoneTexte 8">
            <a:extLst>
              <a:ext uri="{FF2B5EF4-FFF2-40B4-BE49-F238E27FC236}">
                <a16:creationId xmlns:a16="http://schemas.microsoft.com/office/drawing/2014/main" id="{1C42EB9A-FB4C-F661-B011-2D75940B1AC2}"/>
              </a:ext>
            </a:extLst>
          </p:cNvPr>
          <p:cNvSpPr txBox="1"/>
          <p:nvPr/>
        </p:nvSpPr>
        <p:spPr>
          <a:xfrm>
            <a:off x="333342" y="3925609"/>
            <a:ext cx="564777" cy="1323439"/>
          </a:xfrm>
          <a:prstGeom prst="rect">
            <a:avLst/>
          </a:prstGeom>
          <a:noFill/>
        </p:spPr>
        <p:txBody>
          <a:bodyPr wrap="square" rtlCol="0">
            <a:spAutoFit/>
          </a:bodyPr>
          <a:lstStyle/>
          <a:p>
            <a:pPr algn="l" rtl="0"/>
            <a:r>
              <a:rPr lang="sl" sz="8000" b="0" i="0" u="none" baseline="0">
                <a:solidFill>
                  <a:schemeClr val="bg1"/>
                </a:solidFill>
              </a:rPr>
              <a:t>"</a:t>
            </a:r>
          </a:p>
        </p:txBody>
      </p:sp>
      <p:sp>
        <p:nvSpPr>
          <p:cNvPr id="2" name="TextBox 1">
            <a:extLst>
              <a:ext uri="{FF2B5EF4-FFF2-40B4-BE49-F238E27FC236}">
                <a16:creationId xmlns:a16="http://schemas.microsoft.com/office/drawing/2014/main" id="{AE306DF4-C9B3-6D3E-54DE-A909F5DDFF6F}"/>
              </a:ext>
            </a:extLst>
          </p:cNvPr>
          <p:cNvSpPr txBox="1"/>
          <p:nvPr/>
        </p:nvSpPr>
        <p:spPr>
          <a:xfrm>
            <a:off x="1158269" y="7091464"/>
            <a:ext cx="7761995" cy="254237"/>
          </a:xfrm>
          <a:prstGeom prst="rect">
            <a:avLst/>
          </a:prstGeom>
          <a:solidFill>
            <a:schemeClr val="bg1"/>
          </a:solid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sl" sz="1052" b="0" i="0" u="none" strike="noStrike" kern="1200" cap="none" spc="0" normalizeH="0" baseline="0">
                <a:ln>
                  <a:noFill/>
                </a:ln>
                <a:solidFill>
                  <a:prstClr val="black"/>
                </a:solidFill>
                <a:effectLst/>
                <a:uLnTx/>
                <a:uFillTx/>
                <a:latin typeface="Arial" panose="020B0604020202020204"/>
                <a:ea typeface="+mn-ea"/>
                <a:cs typeface="+mn-cs"/>
              </a:rPr>
              <a:t>Projekt NetZeroCities je prejel sredstva iz programa za raziskave in inovacije H2020 v okviru Sporazuma o dodelitvi sredstev št. 101036519.</a:t>
            </a:r>
            <a:endParaRPr kumimoji="0" lang="sl" sz="1052" b="0" i="0" u="none" strike="noStrike" kern="1200" cap="none" spc="0" normalizeH="0" baseline="0" noProof="0" dirty="0">
              <a:ln>
                <a:noFill/>
              </a:ln>
              <a:solidFill>
                <a:prstClr val="black"/>
              </a:solidFill>
              <a:effectLst/>
              <a:uLnTx/>
              <a:uFillTx/>
              <a:latin typeface="Arial" panose="020B0604020202020204"/>
              <a:ea typeface="+mn-ea"/>
              <a:cs typeface="+mn-cs"/>
            </a:endParaRPr>
          </a:p>
        </p:txBody>
      </p:sp>
    </p:spTree>
    <p:extLst>
      <p:ext uri="{BB962C8B-B14F-4D97-AF65-F5344CB8AC3E}">
        <p14:creationId xmlns:p14="http://schemas.microsoft.com/office/powerpoint/2010/main" val="3802627709"/>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5CEEEBC-1E71-99DA-809A-C16A4025C890}"/>
              </a:ext>
            </a:extLst>
          </p:cNvPr>
          <p:cNvSpPr>
            <a:spLocks noGrp="1"/>
          </p:cNvSpPr>
          <p:nvPr>
            <p:ph type="ctrTitle"/>
          </p:nvPr>
        </p:nvSpPr>
        <p:spPr>
          <a:xfrm>
            <a:off x="599935" y="3033937"/>
            <a:ext cx="7729005" cy="636161"/>
          </a:xfrm>
        </p:spPr>
        <p:txBody>
          <a:bodyPr lIns="91440" tIns="45720" rIns="91440" bIns="45720" anchor="b"/>
          <a:lstStyle/>
          <a:p>
            <a:r>
              <a:rPr lang="en-GB" dirty="0"/>
              <a:t>TK/Turkish translation</a:t>
            </a:r>
          </a:p>
        </p:txBody>
      </p:sp>
    </p:spTree>
    <p:extLst>
      <p:ext uri="{BB962C8B-B14F-4D97-AF65-F5344CB8AC3E}">
        <p14:creationId xmlns:p14="http://schemas.microsoft.com/office/powerpoint/2010/main" val="945115092"/>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re 6">
            <a:extLst>
              <a:ext uri="{FF2B5EF4-FFF2-40B4-BE49-F238E27FC236}">
                <a16:creationId xmlns:a16="http://schemas.microsoft.com/office/drawing/2014/main" id="{243D4A79-A79C-1F8F-E24D-DA565717CFDE}"/>
              </a:ext>
            </a:extLst>
          </p:cNvPr>
          <p:cNvSpPr>
            <a:spLocks noGrp="1"/>
          </p:cNvSpPr>
          <p:nvPr>
            <p:ph type="ctrTitle"/>
          </p:nvPr>
        </p:nvSpPr>
        <p:spPr>
          <a:xfrm>
            <a:off x="593492" y="142848"/>
            <a:ext cx="9111713" cy="664842"/>
          </a:xfrm>
        </p:spPr>
        <p:txBody>
          <a:bodyPr/>
          <a:lstStyle/>
          <a:p>
            <a:pPr algn="l" rtl="0"/>
            <a:r>
              <a:rPr lang="tr" sz="3200" b="1" i="0" u="none" baseline="0">
                <a:solidFill>
                  <a:srgbClr val="0D5364"/>
                </a:solidFill>
              </a:rPr>
              <a:t>Değer </a:t>
            </a:r>
            <a:r>
              <a:rPr lang="tr" sz="3200" b="1" i="0" u="none" baseline="0"/>
              <a:t>Özeti</a:t>
            </a:r>
          </a:p>
        </p:txBody>
      </p:sp>
      <p:sp>
        <p:nvSpPr>
          <p:cNvPr id="3" name="Espace réservé du contenu 2">
            <a:extLst>
              <a:ext uri="{FF2B5EF4-FFF2-40B4-BE49-F238E27FC236}">
                <a16:creationId xmlns:a16="http://schemas.microsoft.com/office/drawing/2014/main" id="{03D19ECB-687C-66CD-5642-18F0E5FB2B55}"/>
              </a:ext>
            </a:extLst>
          </p:cNvPr>
          <p:cNvSpPr>
            <a:spLocks noGrp="1"/>
          </p:cNvSpPr>
          <p:nvPr>
            <p:ph idx="1"/>
          </p:nvPr>
        </p:nvSpPr>
        <p:spPr>
          <a:xfrm>
            <a:off x="1158269" y="1169568"/>
            <a:ext cx="6265086" cy="4829155"/>
          </a:xfrm>
        </p:spPr>
        <p:txBody>
          <a:bodyPr numCol="1" spcCol="540000"/>
          <a:lstStyle/>
          <a:p>
            <a:pPr marL="0" indent="0" algn="just" rtl="0">
              <a:lnSpc>
                <a:spcPct val="107000"/>
              </a:lnSpc>
              <a:spcAft>
                <a:spcPts val="800"/>
              </a:spcAft>
              <a:buNone/>
            </a:pPr>
            <a:r>
              <a:rPr lang="tr" sz="1200" b="1" i="0" u="none" baseline="0" dirty="0">
                <a:effectLst/>
                <a:latin typeface="+mj-lt"/>
                <a:ea typeface="Calibri" panose="020F0502020204030204" pitchFamily="34" charset="0"/>
                <a:cs typeface="Times New Roman" panose="02020603050405020304" pitchFamily="18" charset="0"/>
              </a:rPr>
              <a:t>İklim değişikliği hepimizi etkiliyor ve değişim kaçınılmaz. Pasif kalmak ve sonuçlarına katlanmak gibi bir seçeneğimiz yok. </a:t>
            </a:r>
            <a:r>
              <a:rPr lang="tr" sz="1200" b="1" i="0" u="none" baseline="0" dirty="0">
                <a:latin typeface="+mj-lt"/>
                <a:ea typeface="Calibri" panose="020F0502020204030204" pitchFamily="34" charset="0"/>
                <a:cs typeface="Times New Roman" panose="02020603050405020304" pitchFamily="18" charset="0"/>
              </a:rPr>
              <a:t>B</a:t>
            </a:r>
            <a:r>
              <a:rPr lang="tr" sz="1200" b="1" i="0" u="none" baseline="0" dirty="0">
                <a:effectLst/>
                <a:latin typeface="+mj-lt"/>
                <a:ea typeface="Calibri" panose="020F0502020204030204" pitchFamily="34" charset="0"/>
                <a:cs typeface="Times New Roman" panose="02020603050405020304" pitchFamily="18" charset="0"/>
              </a:rPr>
              <a:t>izi kurtaracak ve herkes için güvenli ve müreffeh bir gelecek yaratacak değişimi gerçekleştirebiliriz.</a:t>
            </a:r>
            <a:endParaRPr lang="tr" sz="1200" b="1" dirty="0">
              <a:effectLst/>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r>
              <a:rPr lang="tr" sz="1200" b="1" i="0" u="none" baseline="0" dirty="0">
                <a:effectLst/>
                <a:latin typeface="+mj-lt"/>
                <a:ea typeface="Calibri" panose="020F0502020204030204" pitchFamily="34" charset="0"/>
                <a:cs typeface="Times New Roman" panose="02020603050405020304" pitchFamily="18" charset="0"/>
              </a:rPr>
              <a:t>Teknik yeniliklerin yeterli olmayacağını biliyoruz. Yaşama ve çalışma şeklimizi değiştirmemiz gerekiyor.  Sadece ortak bir çaba bunu gerçekleştirebilir. Bunu hep birlikte, benzeri görülmemiş iş birlikleri ve masadaki temel zorluklar etrafında ortak çabalarla başaracağız.</a:t>
            </a:r>
            <a:endParaRPr lang="tr" sz="1200" b="1" dirty="0">
              <a:effectLst/>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r>
              <a:rPr lang="tr" sz="1200" b="1" i="0" u="none" baseline="0" dirty="0">
                <a:effectLst/>
                <a:latin typeface="+mj-lt"/>
                <a:ea typeface="Calibri" panose="020F0502020204030204" pitchFamily="34" charset="0"/>
                <a:cs typeface="Times New Roman" panose="02020603050405020304" pitchFamily="18" charset="0"/>
              </a:rPr>
              <a:t>AB Şehirler Misyonuna katılarak, 2030 yılına kadar iklim nötrlüğüne ulaşacak ilk 100 şehir olmak için diğer iddialı Avrupa şehirleriyle birlikte hareket ediyoruz. NetZeroCities tarafından yönetilen Misyon Platformu'nun desteğiyle, yeni çalışma yöntemlerini test ederek ve kolektif eylemimizi finanse ederek, zor soruları uzmanlar ve meslektaşlarımızla birlikte çözerek bu dönüşümü hızlandıracağız. </a:t>
            </a:r>
            <a:endParaRPr lang="tr" sz="1200" b="1" dirty="0">
              <a:effectLst/>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r>
              <a:rPr lang="tr" sz="1200" b="1" i="0" u="none" baseline="0" dirty="0">
                <a:effectLst/>
                <a:latin typeface="+mj-lt"/>
                <a:ea typeface="Calibri" panose="020F0502020204030204" pitchFamily="34" charset="0"/>
                <a:cs typeface="Times New Roman" panose="02020603050405020304" pitchFamily="18" charset="0"/>
              </a:rPr>
              <a:t>Bu değişime liderlik etmek ve desteklemek için sektörler arası güçlü bir ekibi harekete geçirecek, rolümüzü yeniden düşünecek, finans, tedarik ve iş birliği yapma şeklimizi kökten yeniden şekillendireceğiz. </a:t>
            </a:r>
          </a:p>
          <a:p>
            <a:pPr marL="0" indent="0" algn="just" rtl="0">
              <a:lnSpc>
                <a:spcPct val="107000"/>
              </a:lnSpc>
              <a:spcAft>
                <a:spcPts val="800"/>
              </a:spcAft>
              <a:buNone/>
            </a:pPr>
            <a:r>
              <a:rPr lang="tr" sz="1200" b="1" i="0" u="none" baseline="0" dirty="0">
                <a:latin typeface="+mj-lt"/>
                <a:ea typeface="Calibri" panose="020F0502020204030204" pitchFamily="34" charset="0"/>
                <a:cs typeface="Times New Roman" panose="02020603050405020304" pitchFamily="18" charset="0"/>
              </a:rPr>
              <a:t>Bu kolektif girişim, şehrimizdeki herkes için daha iyi bir gelecek inşa etmemize yardımcı olacak. İklimin ötesinde, ulaşım, binalar, enerji sistemleri, sağlığımız ve daha fazlasını iyileştirerek yaşama ve çalışma şeklimizi de olumlu yönde değiştirecek.</a:t>
            </a:r>
            <a:r>
              <a:rPr lang="tr" sz="1200" b="1" i="0" u="none" baseline="0" dirty="0">
                <a:effectLst/>
                <a:latin typeface="+mj-lt"/>
                <a:ea typeface="Calibri" panose="020F0502020204030204" pitchFamily="34" charset="0"/>
                <a:cs typeface="Times New Roman" panose="02020603050405020304" pitchFamily="18" charset="0"/>
              </a:rPr>
              <a:t> Bunu başarmak için uzun vadede işletmeler, vatandaşlar ve yerel aktörlerle ortaklık kurarak bu yolculukta bizimle birlikte olan aktörlerin sayısını artıracağız.</a:t>
            </a:r>
          </a:p>
          <a:p>
            <a:pPr marL="0" indent="0" algn="just" rtl="0">
              <a:lnSpc>
                <a:spcPct val="107000"/>
              </a:lnSpc>
              <a:spcAft>
                <a:spcPts val="800"/>
              </a:spcAft>
              <a:buNone/>
            </a:pPr>
            <a:endParaRPr lang="tr" sz="1200" b="1" dirty="0">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None/>
            </a:pPr>
            <a:endParaRPr lang="tr" sz="1200" b="1" dirty="0">
              <a:latin typeface="+mj-lt"/>
              <a:ea typeface="Calibri" panose="020F0502020204030204" pitchFamily="34" charset="0"/>
              <a:cs typeface="Times New Roman" panose="02020603050405020304" pitchFamily="18" charset="0"/>
            </a:endParaRPr>
          </a:p>
        </p:txBody>
      </p:sp>
      <p:pic>
        <p:nvPicPr>
          <p:cNvPr id="10" name="Image 9">
            <a:extLst>
              <a:ext uri="{FF2B5EF4-FFF2-40B4-BE49-F238E27FC236}">
                <a16:creationId xmlns:a16="http://schemas.microsoft.com/office/drawing/2014/main" id="{DF907714-F33B-E7E5-92DE-ADAFDF3CF4C6}"/>
              </a:ext>
            </a:extLst>
          </p:cNvPr>
          <p:cNvPicPr>
            <a:picLocks noChangeAspect="1"/>
          </p:cNvPicPr>
          <p:nvPr/>
        </p:nvPicPr>
        <p:blipFill rotWithShape="1">
          <a:blip r:embed="rId2">
            <a:extLst>
              <a:ext uri="{28A0092B-C50C-407E-A947-70E740481C1C}">
                <a14:useLocalDpi xmlns:a14="http://schemas.microsoft.com/office/drawing/2010/main" val="0"/>
              </a:ext>
            </a:extLst>
          </a:blip>
          <a:srcRect b="15025"/>
          <a:stretch/>
        </p:blipFill>
        <p:spPr>
          <a:xfrm>
            <a:off x="7828288" y="4023834"/>
            <a:ext cx="3410513" cy="2898075"/>
          </a:xfrm>
          <a:prstGeom prst="rect">
            <a:avLst/>
          </a:prstGeom>
        </p:spPr>
      </p:pic>
      <p:sp>
        <p:nvSpPr>
          <p:cNvPr id="11" name="ZoneTexte 10">
            <a:extLst>
              <a:ext uri="{FF2B5EF4-FFF2-40B4-BE49-F238E27FC236}">
                <a16:creationId xmlns:a16="http://schemas.microsoft.com/office/drawing/2014/main" id="{2F8F1830-1156-559F-854A-01D629622690}"/>
              </a:ext>
            </a:extLst>
          </p:cNvPr>
          <p:cNvSpPr txBox="1"/>
          <p:nvPr/>
        </p:nvSpPr>
        <p:spPr>
          <a:xfrm>
            <a:off x="593492" y="841195"/>
            <a:ext cx="564777" cy="1631216"/>
          </a:xfrm>
          <a:prstGeom prst="rect">
            <a:avLst/>
          </a:prstGeom>
          <a:noFill/>
        </p:spPr>
        <p:txBody>
          <a:bodyPr wrap="square" rtlCol="0">
            <a:spAutoFit/>
          </a:bodyPr>
          <a:lstStyle/>
          <a:p>
            <a:pPr algn="l" rtl="0"/>
            <a:r>
              <a:rPr lang="tr" sz="10000" b="0" i="0" u="none" baseline="0">
                <a:solidFill>
                  <a:schemeClr val="bg1"/>
                </a:solidFill>
              </a:rPr>
              <a:t>"</a:t>
            </a:r>
          </a:p>
        </p:txBody>
      </p:sp>
      <p:sp>
        <p:nvSpPr>
          <p:cNvPr id="2" name="TextBox 1">
            <a:extLst>
              <a:ext uri="{FF2B5EF4-FFF2-40B4-BE49-F238E27FC236}">
                <a16:creationId xmlns:a16="http://schemas.microsoft.com/office/drawing/2014/main" id="{BD174913-544A-72B0-7827-D056AB12B2B6}"/>
              </a:ext>
            </a:extLst>
          </p:cNvPr>
          <p:cNvSpPr txBox="1"/>
          <p:nvPr/>
        </p:nvSpPr>
        <p:spPr>
          <a:xfrm>
            <a:off x="1158269" y="7091464"/>
            <a:ext cx="7761995" cy="254237"/>
          </a:xfrm>
          <a:prstGeom prst="rect">
            <a:avLst/>
          </a:prstGeom>
          <a:solidFill>
            <a:schemeClr val="bg1"/>
          </a:solid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tr" sz="1052" b="0" i="0" u="none" strike="noStrike" kern="1200" cap="none" spc="0" normalizeH="0" baseline="0">
                <a:ln>
                  <a:noFill/>
                </a:ln>
                <a:solidFill>
                  <a:prstClr val="black"/>
                </a:solidFill>
                <a:effectLst/>
                <a:uLnTx/>
                <a:uFillTx/>
                <a:latin typeface="Arial" panose="020B0604020202020204"/>
                <a:ea typeface="+mn-ea"/>
                <a:cs typeface="+mn-cs"/>
              </a:rPr>
              <a:t>NetZeroCities, H2020 Araştırma ve İnovasyon Programından 101036519 numaralı hibe sözleşmesi kapsamında fon almıştır.</a:t>
            </a:r>
            <a:endParaRPr kumimoji="0" lang="tr" sz="1052" b="0" i="0" u="none" strike="noStrike" kern="1200" cap="none" spc="0" normalizeH="0" baseline="0" noProof="0" dirty="0">
              <a:ln>
                <a:noFill/>
              </a:ln>
              <a:solidFill>
                <a:prstClr val="black"/>
              </a:solidFill>
              <a:effectLst/>
              <a:uLnTx/>
              <a:uFillTx/>
              <a:latin typeface="Arial" panose="020B0604020202020204"/>
              <a:ea typeface="+mn-ea"/>
              <a:cs typeface="+mn-cs"/>
            </a:endParaRPr>
          </a:p>
        </p:txBody>
      </p:sp>
    </p:spTree>
    <p:extLst>
      <p:ext uri="{BB962C8B-B14F-4D97-AF65-F5344CB8AC3E}">
        <p14:creationId xmlns:p14="http://schemas.microsoft.com/office/powerpoint/2010/main" val="2852690802"/>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re 6">
            <a:extLst>
              <a:ext uri="{FF2B5EF4-FFF2-40B4-BE49-F238E27FC236}">
                <a16:creationId xmlns:a16="http://schemas.microsoft.com/office/drawing/2014/main" id="{243D4A79-A79C-1F8F-E24D-DA565717CFDE}"/>
              </a:ext>
            </a:extLst>
          </p:cNvPr>
          <p:cNvSpPr>
            <a:spLocks noGrp="1"/>
          </p:cNvSpPr>
          <p:nvPr>
            <p:ph type="ctrTitle"/>
          </p:nvPr>
        </p:nvSpPr>
        <p:spPr>
          <a:xfrm>
            <a:off x="333342" y="226635"/>
            <a:ext cx="9111713" cy="664842"/>
          </a:xfrm>
        </p:spPr>
        <p:txBody>
          <a:bodyPr/>
          <a:lstStyle/>
          <a:p>
            <a:pPr algn="l" rtl="0"/>
            <a:r>
              <a:rPr lang="tr" sz="3200" b="1" i="0" u="none" baseline="0"/>
              <a:t>Değer Özeti</a:t>
            </a:r>
          </a:p>
        </p:txBody>
      </p:sp>
      <p:sp>
        <p:nvSpPr>
          <p:cNvPr id="3" name="Espace réservé du contenu 2">
            <a:extLst>
              <a:ext uri="{FF2B5EF4-FFF2-40B4-BE49-F238E27FC236}">
                <a16:creationId xmlns:a16="http://schemas.microsoft.com/office/drawing/2014/main" id="{03D19ECB-687C-66CD-5642-18F0E5FB2B55}"/>
              </a:ext>
            </a:extLst>
          </p:cNvPr>
          <p:cNvSpPr>
            <a:spLocks noGrp="1"/>
          </p:cNvSpPr>
          <p:nvPr>
            <p:ph idx="1"/>
          </p:nvPr>
        </p:nvSpPr>
        <p:spPr>
          <a:xfrm>
            <a:off x="790502" y="1682234"/>
            <a:ext cx="3866842" cy="2127098"/>
          </a:xfrm>
        </p:spPr>
        <p:txBody>
          <a:bodyPr numCol="1" spcCol="540000"/>
          <a:lstStyle/>
          <a:p>
            <a:pPr marL="0" indent="0" algn="just" rtl="0">
              <a:lnSpc>
                <a:spcPct val="107000"/>
              </a:lnSpc>
              <a:spcAft>
                <a:spcPts val="800"/>
              </a:spcAft>
              <a:buNone/>
            </a:pPr>
            <a:r>
              <a:rPr lang="tr" sz="1400" b="1" i="0" u="sng" baseline="0">
                <a:effectLst/>
                <a:latin typeface="+mj-lt"/>
                <a:ea typeface="Calibri" panose="020F0502020204030204" pitchFamily="34" charset="0"/>
                <a:cs typeface="Times New Roman" panose="02020603050405020304" pitchFamily="18" charset="0"/>
              </a:rPr>
              <a:t>Vatandaşlar</a:t>
            </a:r>
          </a:p>
          <a:p>
            <a:pPr marL="0" indent="0" algn="just" rtl="0">
              <a:lnSpc>
                <a:spcPct val="107000"/>
              </a:lnSpc>
              <a:spcAft>
                <a:spcPts val="800"/>
              </a:spcAft>
              <a:buNone/>
            </a:pPr>
            <a:r>
              <a:rPr lang="tr" sz="1200" b="1" i="0" u="none" baseline="0">
                <a:latin typeface="+mj-lt"/>
                <a:ea typeface="Calibri" panose="020F0502020204030204" pitchFamily="34" charset="0"/>
                <a:cs typeface="Times New Roman" panose="02020603050405020304" pitchFamily="18" charset="0"/>
              </a:rPr>
              <a:t>AB Şehirler Misyonuna katılmak, şehrimizin iklim eyleminin ön saflarında yer alması için bir fırsattır. Kimseyi geride bırakmadan, kapsayıcı bir şekilde iklim nötrlüğüne geçiş yapacağız. Daha iyi bir şehir inşa etmek ve herkes için ulaşım, enerji, sağlık ve daha fazlası açısından günlük yaşamları iyileştirmek için çalışıyoruz. Bu geçişin başarılı olması için size ihtiyaç var! Yolun her adımında ihtiyaç ve fikirlerini sürece dahil etmek için vatandaşlara başvurulacaktır.</a:t>
            </a:r>
            <a:endParaRPr lang="tr" sz="1200" b="1">
              <a:effectLst/>
              <a:latin typeface="+mj-lt"/>
              <a:ea typeface="Calibri" panose="020F0502020204030204" pitchFamily="34" charset="0"/>
              <a:cs typeface="Times New Roman" panose="02020603050405020304" pitchFamily="18" charset="0"/>
            </a:endParaRPr>
          </a:p>
        </p:txBody>
      </p:sp>
      <p:sp>
        <p:nvSpPr>
          <p:cNvPr id="11" name="ZoneTexte 10">
            <a:extLst>
              <a:ext uri="{FF2B5EF4-FFF2-40B4-BE49-F238E27FC236}">
                <a16:creationId xmlns:a16="http://schemas.microsoft.com/office/drawing/2014/main" id="{2F8F1830-1156-559F-854A-01D629622690}"/>
              </a:ext>
            </a:extLst>
          </p:cNvPr>
          <p:cNvSpPr txBox="1"/>
          <p:nvPr/>
        </p:nvSpPr>
        <p:spPr>
          <a:xfrm>
            <a:off x="317572" y="1410754"/>
            <a:ext cx="564777" cy="1323439"/>
          </a:xfrm>
          <a:prstGeom prst="rect">
            <a:avLst/>
          </a:prstGeom>
          <a:noFill/>
        </p:spPr>
        <p:txBody>
          <a:bodyPr wrap="square" rtlCol="0">
            <a:spAutoFit/>
          </a:bodyPr>
          <a:lstStyle/>
          <a:p>
            <a:pPr algn="l" rtl="0"/>
            <a:r>
              <a:rPr lang="tr" sz="8000" b="0" i="0" u="none" baseline="0">
                <a:solidFill>
                  <a:schemeClr val="bg1"/>
                </a:solidFill>
              </a:rPr>
              <a:t>"</a:t>
            </a:r>
          </a:p>
        </p:txBody>
      </p:sp>
      <p:sp>
        <p:nvSpPr>
          <p:cNvPr id="4" name="Espace réservé du texte 10">
            <a:extLst>
              <a:ext uri="{FF2B5EF4-FFF2-40B4-BE49-F238E27FC236}">
                <a16:creationId xmlns:a16="http://schemas.microsoft.com/office/drawing/2014/main" id="{67F2D915-7D6D-CFB7-5D20-3CDB6BB445E1}"/>
              </a:ext>
            </a:extLst>
          </p:cNvPr>
          <p:cNvSpPr txBox="1">
            <a:spLocks/>
          </p:cNvSpPr>
          <p:nvPr/>
        </p:nvSpPr>
        <p:spPr>
          <a:xfrm>
            <a:off x="333342" y="907144"/>
            <a:ext cx="6770663" cy="423665"/>
          </a:xfrm>
          <a:prstGeom prst="rect">
            <a:avLst/>
          </a:prstGeom>
        </p:spPr>
        <p:txBody>
          <a:bodyPr/>
          <a:lstStyle>
            <a:lvl1pPr marL="251986" indent="-251986" algn="l" defTabSz="1007943" rtl="0" eaLnBrk="1" latinLnBrk="0" hangingPunct="1">
              <a:lnSpc>
                <a:spcPct val="90000"/>
              </a:lnSpc>
              <a:spcBef>
                <a:spcPts val="1102"/>
              </a:spcBef>
              <a:buFont typeface="Arial" panose="020B0604020202020204" pitchFamily="34" charset="0"/>
              <a:buChar char="•"/>
              <a:defRPr sz="3086" kern="1200">
                <a:solidFill>
                  <a:schemeClr val="tx1"/>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2646" kern="1200">
                <a:solidFill>
                  <a:schemeClr val="tx1"/>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2205" kern="1200">
                <a:solidFill>
                  <a:schemeClr val="tx1"/>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a:lstStyle>
          <a:p>
            <a:pPr marL="0" indent="0" algn="l" rtl="0">
              <a:buNone/>
            </a:pPr>
            <a:r>
              <a:rPr lang="tr" sz="2000" b="1" i="0" u="none" baseline="0">
                <a:solidFill>
                  <a:schemeClr val="accent4"/>
                </a:solidFill>
              </a:rPr>
              <a:t>Konuşmanızın çeşitli dinleyici türlerine uyarlanması</a:t>
            </a:r>
          </a:p>
        </p:txBody>
      </p:sp>
      <p:sp>
        <p:nvSpPr>
          <p:cNvPr id="5" name="Espace réservé du contenu 2">
            <a:extLst>
              <a:ext uri="{FF2B5EF4-FFF2-40B4-BE49-F238E27FC236}">
                <a16:creationId xmlns:a16="http://schemas.microsoft.com/office/drawing/2014/main" id="{A37ABC56-C5F1-2859-ADD0-E37DC8DE7831}"/>
              </a:ext>
            </a:extLst>
          </p:cNvPr>
          <p:cNvSpPr txBox="1">
            <a:spLocks/>
          </p:cNvSpPr>
          <p:nvPr/>
        </p:nvSpPr>
        <p:spPr>
          <a:xfrm>
            <a:off x="5213767" y="1619448"/>
            <a:ext cx="5031445" cy="4879675"/>
          </a:xfrm>
          <a:prstGeom prst="rect">
            <a:avLst/>
          </a:prstGeom>
        </p:spPr>
        <p:txBody>
          <a:bodyPr numCol="1" spcCol="540000"/>
          <a:lstStyle>
            <a:lvl1pPr marL="251986" indent="-251986" algn="l" defTabSz="1007943" rtl="0" eaLnBrk="1" latinLnBrk="0" hangingPunct="1">
              <a:lnSpc>
                <a:spcPct val="90000"/>
              </a:lnSpc>
              <a:spcBef>
                <a:spcPts val="1102"/>
              </a:spcBef>
              <a:buFont typeface="Arial" panose="020B0604020202020204" pitchFamily="34" charset="0"/>
              <a:buChar char="•"/>
              <a:defRPr sz="2000" kern="1200">
                <a:solidFill>
                  <a:schemeClr val="tx2"/>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1800" kern="1200">
                <a:solidFill>
                  <a:schemeClr val="tx2"/>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1600" kern="1200">
                <a:solidFill>
                  <a:schemeClr val="tx2"/>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400" kern="1200">
                <a:solidFill>
                  <a:schemeClr val="tx2"/>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200" kern="1200">
                <a:solidFill>
                  <a:schemeClr val="tx2"/>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a:lstStyle>
          <a:p>
            <a:pPr marL="0" indent="0" algn="just" rtl="0">
              <a:lnSpc>
                <a:spcPct val="107000"/>
              </a:lnSpc>
              <a:spcAft>
                <a:spcPts val="800"/>
              </a:spcAft>
              <a:buFont typeface="Arial" panose="020B0604020202020204" pitchFamily="34" charset="0"/>
              <a:buNone/>
            </a:pPr>
            <a:r>
              <a:rPr lang="tr" sz="1400" b="1" i="0" u="sng" baseline="0">
                <a:latin typeface="+mj-lt"/>
                <a:ea typeface="Calibri" panose="020F0502020204030204" pitchFamily="34" charset="0"/>
                <a:cs typeface="Times New Roman" panose="02020603050405020304" pitchFamily="18" charset="0"/>
              </a:rPr>
              <a:t>Şehrinizdeki Seçilmiş Yetkililer ve İdari Birim Başkanları</a:t>
            </a:r>
          </a:p>
          <a:p>
            <a:pPr marL="0" indent="0" algn="just" rtl="0">
              <a:lnSpc>
                <a:spcPct val="107000"/>
              </a:lnSpc>
              <a:spcAft>
                <a:spcPts val="600"/>
              </a:spcAft>
              <a:buFont typeface="Arial" panose="020B0604020202020204" pitchFamily="34" charset="0"/>
              <a:buNone/>
            </a:pPr>
            <a:r>
              <a:rPr lang="tr" sz="1200" b="1" i="0" u="sng" baseline="0">
                <a:latin typeface="+mj-lt"/>
                <a:ea typeface="Calibri" panose="020F0502020204030204" pitchFamily="34" charset="0"/>
                <a:cs typeface="Times New Roman" panose="02020603050405020304" pitchFamily="18" charset="0"/>
              </a:rPr>
              <a:t>Seçilmiş Yetkililer</a:t>
            </a:r>
            <a:endParaRPr lang="tr" sz="1200" b="1" u="sng">
              <a:latin typeface="+mj-lt"/>
              <a:ea typeface="Calibri" panose="020F0502020204030204" pitchFamily="34" charset="0"/>
              <a:cs typeface="Times New Roman" panose="02020603050405020304" pitchFamily="18" charset="0"/>
            </a:endParaRPr>
          </a:p>
          <a:p>
            <a:pPr marL="0" indent="0" algn="just" rtl="0">
              <a:lnSpc>
                <a:spcPct val="107000"/>
              </a:lnSpc>
              <a:spcBef>
                <a:spcPts val="600"/>
              </a:spcBef>
              <a:spcAft>
                <a:spcPts val="800"/>
              </a:spcAft>
              <a:buFont typeface="Arial" panose="020B0604020202020204" pitchFamily="34" charset="0"/>
              <a:buNone/>
            </a:pPr>
            <a:r>
              <a:rPr lang="tr" sz="1200" b="1" i="0" u="none" baseline="0">
                <a:latin typeface="+mj-lt"/>
                <a:ea typeface="Calibri" panose="020F0502020204030204" pitchFamily="34" charset="0"/>
                <a:cs typeface="Times New Roman" panose="02020603050405020304" pitchFamily="18" charset="0"/>
              </a:rPr>
              <a:t>AB Şehirler Misyonuna katılmak, şehrimizin Avrupa'da iklim eyleminin ön saflarında yer alması için bir fırsattır. Kapsayıcı, gelişen, iklime dirençli ve sürdürülebilir bir geleceğe giden yolu gösteren, iddialı ve dönüştürücü bir şehir hareketinin parçasıyız. Bu, şehrimizin entegre ve kapsayıcı bir şekilde iklim nötrlüğüne geçişine yardımcı olacak, vatandaşlarla yeniden bağ kuracak ve özel sektörün katılımını sağlayacaktır. Misyonun bir parçası olmak, finansman fırsatlarını ve yatırımları artırarak hem iklime hem de sosyal uyuma fayda sağlayacak adil bir geçişi mümkün kılacaktır. </a:t>
            </a:r>
          </a:p>
          <a:p>
            <a:pPr marL="0" indent="0" algn="just" rtl="0">
              <a:lnSpc>
                <a:spcPct val="107000"/>
              </a:lnSpc>
              <a:spcAft>
                <a:spcPts val="600"/>
              </a:spcAft>
              <a:buFont typeface="Arial" panose="020B0604020202020204" pitchFamily="34" charset="0"/>
              <a:buNone/>
            </a:pPr>
            <a:r>
              <a:rPr lang="tr" sz="1200" b="1" i="0" u="sng" baseline="0">
                <a:latin typeface="+mj-lt"/>
                <a:ea typeface="Calibri" panose="020F0502020204030204" pitchFamily="34" charset="0"/>
                <a:cs typeface="Times New Roman" panose="02020603050405020304" pitchFamily="18" charset="0"/>
              </a:rPr>
              <a:t>Bölüm Başkanları</a:t>
            </a:r>
            <a:endParaRPr lang="tr" sz="1200" b="1" u="sng">
              <a:latin typeface="+mj-lt"/>
              <a:ea typeface="Calibri" panose="020F0502020204030204" pitchFamily="34" charset="0"/>
              <a:cs typeface="Times New Roman" panose="02020603050405020304" pitchFamily="18" charset="0"/>
            </a:endParaRPr>
          </a:p>
          <a:p>
            <a:pPr marL="0" indent="0" algn="just" rtl="0">
              <a:lnSpc>
                <a:spcPct val="107000"/>
              </a:lnSpc>
              <a:spcBef>
                <a:spcPts val="600"/>
              </a:spcBef>
              <a:spcAft>
                <a:spcPts val="800"/>
              </a:spcAft>
              <a:buFont typeface="Arial" panose="020B0604020202020204" pitchFamily="34" charset="0"/>
              <a:buNone/>
            </a:pPr>
            <a:r>
              <a:rPr lang="tr" sz="1200" b="1" i="0" u="none" baseline="0">
                <a:latin typeface="+mj-lt"/>
                <a:ea typeface="Calibri" panose="020F0502020204030204" pitchFamily="34" charset="0"/>
                <a:cs typeface="Times New Roman" panose="02020603050405020304" pitchFamily="18" charset="0"/>
              </a:rPr>
              <a:t>AB Şehirler Misyonuna katılmak, şehrimizin Avrupa'da iklim eyleminin ön saflarında yer alması için bir fırsattır. NetZeroCities'in desteğiyle, iklim eylemine sistematik bir şekilde yaklaşmamıza yardımcı olacak uzmanlık ve araçlara erişeceğiz. Bu durum, birbirinden kopukluğu giderecek ve iklim nötrlüğüne geçişimizi hızlandırmak için ekipler arasında çalışmaya yardımcı olacak. Bu aynı zamanda diğer şehirlerden öğrenme, bilgi paylaşma ve birlikte daha hızlı hareket etme fırsatıdır.</a:t>
            </a:r>
          </a:p>
        </p:txBody>
      </p:sp>
      <p:sp>
        <p:nvSpPr>
          <p:cNvPr id="6" name="ZoneTexte 5">
            <a:extLst>
              <a:ext uri="{FF2B5EF4-FFF2-40B4-BE49-F238E27FC236}">
                <a16:creationId xmlns:a16="http://schemas.microsoft.com/office/drawing/2014/main" id="{D4BBBBED-DA40-14C9-116C-00AC9CC5EB13}"/>
              </a:ext>
            </a:extLst>
          </p:cNvPr>
          <p:cNvSpPr txBox="1"/>
          <p:nvPr/>
        </p:nvSpPr>
        <p:spPr>
          <a:xfrm>
            <a:off x="4781547" y="1336644"/>
            <a:ext cx="632502" cy="1323439"/>
          </a:xfrm>
          <a:prstGeom prst="rect">
            <a:avLst/>
          </a:prstGeom>
          <a:noFill/>
        </p:spPr>
        <p:txBody>
          <a:bodyPr wrap="square" rtlCol="0">
            <a:spAutoFit/>
          </a:bodyPr>
          <a:lstStyle/>
          <a:p>
            <a:pPr algn="l" rtl="0"/>
            <a:r>
              <a:rPr lang="tr" sz="8000" b="0" i="0" u="none" baseline="0">
                <a:solidFill>
                  <a:schemeClr val="bg1"/>
                </a:solidFill>
              </a:rPr>
              <a:t>"</a:t>
            </a:r>
          </a:p>
        </p:txBody>
      </p:sp>
      <p:sp>
        <p:nvSpPr>
          <p:cNvPr id="8" name="Espace réservé du contenu 2">
            <a:extLst>
              <a:ext uri="{FF2B5EF4-FFF2-40B4-BE49-F238E27FC236}">
                <a16:creationId xmlns:a16="http://schemas.microsoft.com/office/drawing/2014/main" id="{C8BDB3A0-A44C-FA08-1C0A-F226C0B296B5}"/>
              </a:ext>
            </a:extLst>
          </p:cNvPr>
          <p:cNvSpPr txBox="1">
            <a:spLocks/>
          </p:cNvSpPr>
          <p:nvPr/>
        </p:nvSpPr>
        <p:spPr>
          <a:xfrm>
            <a:off x="790502" y="4170589"/>
            <a:ext cx="3866842" cy="1906629"/>
          </a:xfrm>
          <a:prstGeom prst="rect">
            <a:avLst/>
          </a:prstGeom>
        </p:spPr>
        <p:txBody>
          <a:bodyPr numCol="1" spcCol="540000"/>
          <a:lstStyle>
            <a:lvl1pPr marL="251986" indent="-251986" algn="l" defTabSz="1007943" rtl="0" eaLnBrk="1" latinLnBrk="0" hangingPunct="1">
              <a:lnSpc>
                <a:spcPct val="90000"/>
              </a:lnSpc>
              <a:spcBef>
                <a:spcPts val="1102"/>
              </a:spcBef>
              <a:buFont typeface="Arial" panose="020B0604020202020204" pitchFamily="34" charset="0"/>
              <a:buChar char="•"/>
              <a:defRPr sz="2000" kern="1200">
                <a:solidFill>
                  <a:schemeClr val="tx2"/>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1800" kern="1200">
                <a:solidFill>
                  <a:schemeClr val="tx2"/>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1600" kern="1200">
                <a:solidFill>
                  <a:schemeClr val="tx2"/>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400" kern="1200">
                <a:solidFill>
                  <a:schemeClr val="tx2"/>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200" kern="1200">
                <a:solidFill>
                  <a:schemeClr val="tx2"/>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a:lstStyle>
          <a:p>
            <a:pPr marL="0" indent="0" algn="just" rtl="0">
              <a:lnSpc>
                <a:spcPct val="107000"/>
              </a:lnSpc>
              <a:spcAft>
                <a:spcPts val="800"/>
              </a:spcAft>
              <a:buFont typeface="Arial" panose="020B0604020202020204" pitchFamily="34" charset="0"/>
              <a:buNone/>
            </a:pPr>
            <a:r>
              <a:rPr lang="tr" sz="1400" b="1" i="0" u="sng" baseline="0">
                <a:latin typeface="+mj-lt"/>
                <a:ea typeface="Calibri" panose="020F0502020204030204" pitchFamily="34" charset="0"/>
                <a:cs typeface="Times New Roman" panose="02020603050405020304" pitchFamily="18" charset="0"/>
              </a:rPr>
              <a:t>Özel Sektör</a:t>
            </a:r>
            <a:endParaRPr lang="tr" sz="1400" b="1" u="sng">
              <a:latin typeface="+mj-lt"/>
              <a:ea typeface="Calibri" panose="020F0502020204030204" pitchFamily="34" charset="0"/>
              <a:cs typeface="Times New Roman" panose="02020603050405020304" pitchFamily="18" charset="0"/>
            </a:endParaRPr>
          </a:p>
          <a:p>
            <a:pPr marL="0" indent="0" algn="just" rtl="0">
              <a:lnSpc>
                <a:spcPct val="107000"/>
              </a:lnSpc>
              <a:spcAft>
                <a:spcPts val="800"/>
              </a:spcAft>
              <a:buFont typeface="Arial" panose="020B0604020202020204" pitchFamily="34" charset="0"/>
              <a:buNone/>
            </a:pPr>
            <a:r>
              <a:rPr lang="tr" sz="1200" b="1" i="0" u="none" baseline="0">
                <a:latin typeface="+mj-lt"/>
                <a:ea typeface="Calibri" panose="020F0502020204030204" pitchFamily="34" charset="0"/>
                <a:cs typeface="Times New Roman" panose="02020603050405020304" pitchFamily="18" charset="0"/>
              </a:rPr>
              <a:t>AB Şehirler Misyonuna katılmak, şehrimizin iklim eyleminin ön saflarında yer alması için bir fırsattır. Öncü olun: şehirlerin geleceğini inşa etmeye katkıda bulunma ve yeni iş fırsatları yaratma gücüne sahipsiniz. 2030'a kadar iklim nötrlüğüne ulaşmak için hedeflerimizi ve çabalarımızı uyumlu hale getirmemiz ve birlikte çalışmamız gerekiyor.</a:t>
            </a:r>
          </a:p>
        </p:txBody>
      </p:sp>
      <p:sp>
        <p:nvSpPr>
          <p:cNvPr id="9" name="ZoneTexte 8">
            <a:extLst>
              <a:ext uri="{FF2B5EF4-FFF2-40B4-BE49-F238E27FC236}">
                <a16:creationId xmlns:a16="http://schemas.microsoft.com/office/drawing/2014/main" id="{1C42EB9A-FB4C-F661-B011-2D75940B1AC2}"/>
              </a:ext>
            </a:extLst>
          </p:cNvPr>
          <p:cNvSpPr txBox="1"/>
          <p:nvPr/>
        </p:nvSpPr>
        <p:spPr>
          <a:xfrm>
            <a:off x="333342" y="3925609"/>
            <a:ext cx="564777" cy="1323439"/>
          </a:xfrm>
          <a:prstGeom prst="rect">
            <a:avLst/>
          </a:prstGeom>
          <a:noFill/>
        </p:spPr>
        <p:txBody>
          <a:bodyPr wrap="square" rtlCol="0">
            <a:spAutoFit/>
          </a:bodyPr>
          <a:lstStyle/>
          <a:p>
            <a:pPr algn="l" rtl="0"/>
            <a:r>
              <a:rPr lang="tr" sz="8000" b="0" i="0" u="none" baseline="0">
                <a:solidFill>
                  <a:schemeClr val="bg1"/>
                </a:solidFill>
              </a:rPr>
              <a:t>"</a:t>
            </a:r>
          </a:p>
        </p:txBody>
      </p:sp>
      <p:sp>
        <p:nvSpPr>
          <p:cNvPr id="2" name="TextBox 1">
            <a:extLst>
              <a:ext uri="{FF2B5EF4-FFF2-40B4-BE49-F238E27FC236}">
                <a16:creationId xmlns:a16="http://schemas.microsoft.com/office/drawing/2014/main" id="{AE306DF4-C9B3-6D3E-54DE-A909F5DDFF6F}"/>
              </a:ext>
            </a:extLst>
          </p:cNvPr>
          <p:cNvSpPr txBox="1"/>
          <p:nvPr/>
        </p:nvSpPr>
        <p:spPr>
          <a:xfrm>
            <a:off x="1158269" y="7091464"/>
            <a:ext cx="7761995" cy="254237"/>
          </a:xfrm>
          <a:prstGeom prst="rect">
            <a:avLst/>
          </a:prstGeom>
          <a:solidFill>
            <a:schemeClr val="bg1"/>
          </a:solid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tr" sz="1052" b="0" i="0" u="none" strike="noStrike" kern="1200" cap="none" spc="0" normalizeH="0" baseline="0">
                <a:ln>
                  <a:noFill/>
                </a:ln>
                <a:solidFill>
                  <a:prstClr val="black"/>
                </a:solidFill>
                <a:effectLst/>
                <a:uLnTx/>
                <a:uFillTx/>
                <a:latin typeface="Arial" panose="020B0604020202020204"/>
                <a:ea typeface="+mn-ea"/>
                <a:cs typeface="+mn-cs"/>
              </a:rPr>
              <a:t>NetZeroCities, H2020 Araştırma ve İnovasyon Programından 101036519 numaralı hibe sözleşmesi kapsamında fon almıştır.</a:t>
            </a:r>
            <a:endParaRPr kumimoji="0" lang="tr" sz="1052" b="0" i="0" u="none" strike="noStrike" kern="1200" cap="none" spc="0" normalizeH="0" baseline="0" noProof="0" dirty="0">
              <a:ln>
                <a:noFill/>
              </a:ln>
              <a:solidFill>
                <a:prstClr val="black"/>
              </a:solidFill>
              <a:effectLst/>
              <a:uLnTx/>
              <a:uFillTx/>
              <a:latin typeface="Arial" panose="020B0604020202020204"/>
              <a:ea typeface="+mn-ea"/>
              <a:cs typeface="+mn-cs"/>
            </a:endParaRPr>
          </a:p>
        </p:txBody>
      </p:sp>
    </p:spTree>
    <p:extLst>
      <p:ext uri="{BB962C8B-B14F-4D97-AF65-F5344CB8AC3E}">
        <p14:creationId xmlns:p14="http://schemas.microsoft.com/office/powerpoint/2010/main" val="2616655465"/>
      </p:ext>
    </p:extLst>
  </p:cSld>
  <p:clrMapOvr>
    <a:masterClrMapping/>
  </p:clrMapOvr>
</p:sld>
</file>

<file path=ppt/theme/theme1.xml><?xml version="1.0" encoding="utf-8"?>
<a:theme xmlns:a="http://schemas.openxmlformats.org/drawingml/2006/main" name="Office Theme">
  <a:themeElements>
    <a:clrScheme name="Personnalisé 11">
      <a:dk1>
        <a:sysClr val="windowText" lastClr="000000"/>
      </a:dk1>
      <a:lt1>
        <a:sysClr val="window" lastClr="FFFFFF"/>
      </a:lt1>
      <a:dk2>
        <a:srgbClr val="0D5364"/>
      </a:dk2>
      <a:lt2>
        <a:srgbClr val="E7E6E6"/>
      </a:lt2>
      <a:accent1>
        <a:srgbClr val="A2D5D0"/>
      </a:accent1>
      <a:accent2>
        <a:srgbClr val="B0D10E"/>
      </a:accent2>
      <a:accent3>
        <a:srgbClr val="9BD4F0"/>
      </a:accent3>
      <a:accent4>
        <a:srgbClr val="5D8793"/>
      </a:accent4>
      <a:accent5>
        <a:srgbClr val="DD1367"/>
      </a:accent5>
      <a:accent6>
        <a:srgbClr val="F89D2A"/>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2df6243d-1e19-4042-a0d2-6ec60c14d1f7">
      <Terms xmlns="http://schemas.microsoft.com/office/infopath/2007/PartnerControls"/>
    </lcf76f155ced4ddcb4097134ff3c332f>
    <TaxCatchAll xmlns="99943dea-b1ee-45e3-a1e3-0b1a76637853"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36D3D00F2896884AA64E31D996CDD83E" ma:contentTypeVersion="18" ma:contentTypeDescription="Create a new document." ma:contentTypeScope="" ma:versionID="54b098c69d9f67dd1ffd6f4d32173777">
  <xsd:schema xmlns:xsd="http://www.w3.org/2001/XMLSchema" xmlns:xs="http://www.w3.org/2001/XMLSchema" xmlns:p="http://schemas.microsoft.com/office/2006/metadata/properties" xmlns:ns2="2df6243d-1e19-4042-a0d2-6ec60c14d1f7" xmlns:ns3="99943dea-b1ee-45e3-a1e3-0b1a76637853" targetNamespace="http://schemas.microsoft.com/office/2006/metadata/properties" ma:root="true" ma:fieldsID="15e50fc3470e74812d02fcd858bb98ec" ns2:_="" ns3:_="">
    <xsd:import namespace="2df6243d-1e19-4042-a0d2-6ec60c14d1f7"/>
    <xsd:import namespace="99943dea-b1ee-45e3-a1e3-0b1a76637853"/>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3:SharedWithUsers" minOccurs="0"/>
                <xsd:element ref="ns3:SharedWithDetails" minOccurs="0"/>
                <xsd:element ref="ns2:MediaServiceOCR" minOccurs="0"/>
                <xsd:element ref="ns2:MediaServiceGenerationTime" minOccurs="0"/>
                <xsd:element ref="ns2:MediaServiceEventHashCode" minOccurs="0"/>
                <xsd:element ref="ns2:MediaServiceDateTaken" minOccurs="0"/>
                <xsd:element ref="ns2:MediaServiceLocation" minOccurs="0"/>
                <xsd:element ref="ns2:MediaLengthInSeconds" minOccurs="0"/>
                <xsd:element ref="ns2:lcf76f155ced4ddcb4097134ff3c332f" minOccurs="0"/>
                <xsd:element ref="ns3:TaxCatchAll" minOccurs="0"/>
                <xsd:element ref="ns2:MediaServiceSearchProperties"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df6243d-1e19-4042-a0d2-6ec60c14d1f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DateTaken" ma:index="17" nillable="true" ma:displayName="MediaServiceDateTaken" ma:hidden="true" ma:internalName="MediaServiceDateTaken" ma:readOnly="true">
      <xsd:simpleType>
        <xsd:restriction base="dms:Text"/>
      </xsd:simpleType>
    </xsd:element>
    <xsd:element name="MediaServiceLocation" ma:index="18" nillable="true" ma:displayName="Location" ma:internalName="MediaServiceLocation" ma:readOnly="true">
      <xsd:simpleType>
        <xsd:restriction base="dms:Text"/>
      </xsd:simpleType>
    </xsd:element>
    <xsd:element name="MediaLengthInSeconds" ma:index="19" nillable="true" ma:displayName="Length (seconds)" ma:internalName="MediaLengthInSeconds" ma:readOnly="true">
      <xsd:simpleType>
        <xsd:restriction base="dms:Unknown"/>
      </xsd:simpleType>
    </xsd:element>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86accf20-5fd3-4827-a8e0-fa61dc3b1b41" ma:termSetId="09814cd3-568e-fe90-9814-8d621ff8fb84" ma:anchorId="fba54fb3-c3e1-fe81-a776-ca4b69148c4d" ma:open="true" ma:isKeyword="false">
      <xsd:complexType>
        <xsd:sequence>
          <xsd:element ref="pc:Terms" minOccurs="0" maxOccurs="1"/>
        </xsd:sequence>
      </xsd:complexType>
    </xsd:element>
    <xsd:element name="MediaServiceSearchProperties" ma:index="23" nillable="true" ma:displayName="MediaServiceSearchProperties" ma:hidden="true" ma:internalName="MediaServiceSearchProperties" ma:readOnly="true">
      <xsd:simpleType>
        <xsd:restriction base="dms:Note"/>
      </xsd:simpleType>
    </xsd:element>
    <xsd:element name="MediaServiceObjectDetectorVersions" ma:index="24" nillable="true" ma:displayName="MediaServiceObjectDetectorVersions"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99943dea-b1ee-45e3-a1e3-0b1a76637853"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TaxCatchAll" ma:index="22" nillable="true" ma:displayName="Taxonomy Catch All Column" ma:hidden="true" ma:list="{7338cec5-b63c-4049-a5bb-50bb788b9bd6}" ma:internalName="TaxCatchAll" ma:showField="CatchAllData" ma:web="99943dea-b1ee-45e3-a1e3-0b1a76637853">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215E4D0B-8F0E-472A-BD50-4CD16BE16951}">
  <ds:schemaRefs>
    <ds:schemaRef ds:uri="2df6243d-1e19-4042-a0d2-6ec60c14d1f7"/>
    <ds:schemaRef ds:uri="http://purl.org/dc/dcmitype/"/>
    <ds:schemaRef ds:uri="http://schemas.microsoft.com/office/2006/documentManagement/types"/>
    <ds:schemaRef ds:uri="99943dea-b1ee-45e3-a1e3-0b1a76637853"/>
    <ds:schemaRef ds:uri="http://purl.org/dc/elements/1.1/"/>
    <ds:schemaRef ds:uri="http://purl.org/dc/terms/"/>
    <ds:schemaRef ds:uri="http://schemas.openxmlformats.org/package/2006/metadata/core-properties"/>
    <ds:schemaRef ds:uri="http://schemas.microsoft.com/office/infopath/2007/PartnerControls"/>
    <ds:schemaRef ds:uri="http://schemas.microsoft.com/office/2006/metadata/properties"/>
    <ds:schemaRef ds:uri="http://www.w3.org/XML/1998/namespace"/>
  </ds:schemaRefs>
</ds:datastoreItem>
</file>

<file path=customXml/itemProps2.xml><?xml version="1.0" encoding="utf-8"?>
<ds:datastoreItem xmlns:ds="http://schemas.openxmlformats.org/officeDocument/2006/customXml" ds:itemID="{643A0B37-7450-44F3-B9B5-8D71BC325968}">
  <ds:schemaRefs>
    <ds:schemaRef ds:uri="http://schemas.microsoft.com/sharepoint/v3/contenttype/forms"/>
  </ds:schemaRefs>
</ds:datastoreItem>
</file>

<file path=customXml/itemProps3.xml><?xml version="1.0" encoding="utf-8"?>
<ds:datastoreItem xmlns:ds="http://schemas.openxmlformats.org/officeDocument/2006/customXml" ds:itemID="{EE4F51D0-4CDB-4701-9EC7-2232D148197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df6243d-1e19-4042-a0d2-6ec60c14d1f7"/>
    <ds:schemaRef ds:uri="99943dea-b1ee-45e3-a1e3-0b1a7663785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Template>
  <TotalTime>52</TotalTime>
  <Words>43827</Words>
  <Application>Microsoft Office PowerPoint</Application>
  <PresentationFormat>Personnalisé</PresentationFormat>
  <Paragraphs>2688</Paragraphs>
  <Slides>91</Slides>
  <Notes>0</Notes>
  <HiddenSlides>0</HiddenSlides>
  <MMClips>0</MMClips>
  <ScaleCrop>false</ScaleCrop>
  <HeadingPairs>
    <vt:vector size="4" baseType="variant">
      <vt:variant>
        <vt:lpstr>Thème</vt:lpstr>
      </vt:variant>
      <vt:variant>
        <vt:i4>1</vt:i4>
      </vt:variant>
      <vt:variant>
        <vt:lpstr>Titres des diapositives</vt:lpstr>
      </vt:variant>
      <vt:variant>
        <vt:i4>91</vt:i4>
      </vt:variant>
    </vt:vector>
  </HeadingPairs>
  <TitlesOfParts>
    <vt:vector size="92" baseType="lpstr">
      <vt:lpstr>Office Theme</vt:lpstr>
      <vt:lpstr>Présentation PowerPoint</vt:lpstr>
      <vt:lpstr>AL/Albanian translation</vt:lpstr>
      <vt:lpstr>Fjalim elevimi</vt:lpstr>
      <vt:lpstr>Fjalim elevimi</vt:lpstr>
      <vt:lpstr>BG/Bulgarian translation</vt:lpstr>
      <vt:lpstr>Кратко въздействащо представяне</vt:lpstr>
      <vt:lpstr>Кратко въздействащо представяне</vt:lpstr>
      <vt:lpstr>BO/Bosnian translation</vt:lpstr>
      <vt:lpstr>Kratka prezentacija</vt:lpstr>
      <vt:lpstr>Kratka prezentacija</vt:lpstr>
      <vt:lpstr>CZ/Czech translation</vt:lpstr>
      <vt:lpstr>Stručná prezentace</vt:lpstr>
      <vt:lpstr>Stručná prezentace</vt:lpstr>
      <vt:lpstr>DA/Danish translation</vt:lpstr>
      <vt:lpstr>Elevatortalen</vt:lpstr>
      <vt:lpstr>Elevatortalen</vt:lpstr>
      <vt:lpstr>DE/German translation</vt:lpstr>
      <vt:lpstr>Der Elevator Pitch</vt:lpstr>
      <vt:lpstr>Der Elevator Pitch</vt:lpstr>
      <vt:lpstr>ES/Spanish translation</vt:lpstr>
      <vt:lpstr>Presentación relámpago</vt:lpstr>
      <vt:lpstr>Presentación relámpago</vt:lpstr>
      <vt:lpstr>ET/Estonian translation</vt:lpstr>
      <vt:lpstr>Liftikõne</vt:lpstr>
      <vt:lpstr>Liftikõne</vt:lpstr>
      <vt:lpstr>FI/Finnish translation</vt:lpstr>
      <vt:lpstr>Hissipuhe</vt:lpstr>
      <vt:lpstr>Hissipuhe</vt:lpstr>
      <vt:lpstr>FR/French translation</vt:lpstr>
      <vt:lpstr>L’argumentaire éclair</vt:lpstr>
      <vt:lpstr>L’argumentaire éclair</vt:lpstr>
      <vt:lpstr>GK/Greek translation</vt:lpstr>
      <vt:lpstr>Συνοπτική παρουσίαση</vt:lpstr>
      <vt:lpstr>Συνοπτική παρουσίαση</vt:lpstr>
      <vt:lpstr>HE/Hebrew translation</vt:lpstr>
      <vt:lpstr>נאום המעלית</vt:lpstr>
      <vt:lpstr>נאום המעלית</vt:lpstr>
      <vt:lpstr>HR/Croatian translation</vt:lpstr>
      <vt:lpstr>Ulet u dizalu</vt:lpstr>
      <vt:lpstr>Ulet u dizalu</vt:lpstr>
      <vt:lpstr>HU/Hungarian translation</vt:lpstr>
      <vt:lpstr>Elevator pitch technika</vt:lpstr>
      <vt:lpstr>Elevator pitch technika</vt:lpstr>
      <vt:lpstr>IE/Irish translation</vt:lpstr>
      <vt:lpstr>Cur i Láthair Fíorghonta</vt:lpstr>
      <vt:lpstr>Cur i Láthair Fíorghonta</vt:lpstr>
      <vt:lpstr>IS/Icelandic translation</vt:lpstr>
      <vt:lpstr>Áhrifamikil kynning</vt:lpstr>
      <vt:lpstr>Áhrifamikil kynning</vt:lpstr>
      <vt:lpstr>IT/Italian translation</vt:lpstr>
      <vt:lpstr>L’Elevator pitch</vt:lpstr>
      <vt:lpstr>L’Elevator pitch</vt:lpstr>
      <vt:lpstr>LT/Lithuanian translation</vt:lpstr>
      <vt:lpstr>Greitas dalykinis informacijos pristatymas (angl. elevator pitch)</vt:lpstr>
      <vt:lpstr>Greitas dalykinis informacijos pristatymas (angl. elevator pitch)</vt:lpstr>
      <vt:lpstr>LV/Latvian translation</vt:lpstr>
      <vt:lpstr>Galvenais piedāvājums</vt:lpstr>
      <vt:lpstr>Galvenais piedāvājums</vt:lpstr>
      <vt:lpstr>ME/Montenegro translation</vt:lpstr>
      <vt:lpstr>Kratka prezentacija</vt:lpstr>
      <vt:lpstr>Kratka prezentacija</vt:lpstr>
      <vt:lpstr>MT/Maltese translation</vt:lpstr>
      <vt:lpstr>Il-Preżentazzjoni fil-Qosor</vt:lpstr>
      <vt:lpstr>Il-Preżentazzjoni fil-Qosor</vt:lpstr>
      <vt:lpstr>NL/Dutch translation</vt:lpstr>
      <vt:lpstr>De elevator pitch</vt:lpstr>
      <vt:lpstr>De elevator pitch</vt:lpstr>
      <vt:lpstr>NO/Norwegian translation</vt:lpstr>
      <vt:lpstr>Elevator-pitchen</vt:lpstr>
      <vt:lpstr>Elevator-pitchen</vt:lpstr>
      <vt:lpstr>PL/Polish translation</vt:lpstr>
      <vt:lpstr>Prezentacja</vt:lpstr>
      <vt:lpstr>Prezentacja</vt:lpstr>
      <vt:lpstr>PT/Portuguese translation</vt:lpstr>
      <vt:lpstr>O discurso de elevador</vt:lpstr>
      <vt:lpstr>O discurso de elevador</vt:lpstr>
      <vt:lpstr>RO/Romanian translation</vt:lpstr>
      <vt:lpstr>Prezentare succintă</vt:lpstr>
      <vt:lpstr>Prezentare succintă</vt:lpstr>
      <vt:lpstr>SV/Swedish translation</vt:lpstr>
      <vt:lpstr>Argumenten i korthet</vt:lpstr>
      <vt:lpstr>Argumenten i korthet</vt:lpstr>
      <vt:lpstr>SK/Slovakian translation</vt:lpstr>
      <vt:lpstr>Rýchla prezentácia</vt:lpstr>
      <vt:lpstr>Rýchla prezentácia</vt:lpstr>
      <vt:lpstr>SL/Slovenian translation</vt:lpstr>
      <vt:lpstr>Predstavitev</vt:lpstr>
      <vt:lpstr>Predstavitev</vt:lpstr>
      <vt:lpstr>TK/Turkish translation</vt:lpstr>
      <vt:lpstr>Değer Özeti</vt:lpstr>
      <vt:lpstr>Değer Özeti</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Clea PRIETO</dc:creator>
  <cp:lastModifiedBy>Ella MORGAN</cp:lastModifiedBy>
  <cp:revision>163</cp:revision>
  <dcterms:created xsi:type="dcterms:W3CDTF">2021-10-05T12:58:26Z</dcterms:created>
  <dcterms:modified xsi:type="dcterms:W3CDTF">2024-09-26T12:12:17Z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0x01010036D3D00F2896884AA64E31D996CDD83E</vt:lpwstr>
  </property>
  <property fmtid="{D5CDD505-2E9C-101B-9397-08002B2CF9AE}" pid="3" name="MediaServiceImageTags">
    <vt:lpwstr/>
  </property>
  <property fmtid="{D5CDD505-2E9C-101B-9397-08002B2CF9AE}" pid="4" name="MSIP_Label_6bd9ddd1-4d20-43f6-abfa-fc3c07406f94_Enabled">
    <vt:lpwstr>true</vt:lpwstr>
  </property>
  <property fmtid="{D5CDD505-2E9C-101B-9397-08002B2CF9AE}" pid="5" name="MSIP_Label_6bd9ddd1-4d20-43f6-abfa-fc3c07406f94_SetDate">
    <vt:lpwstr>2022-11-18T09:39:15Z</vt:lpwstr>
  </property>
  <property fmtid="{D5CDD505-2E9C-101B-9397-08002B2CF9AE}" pid="6" name="MSIP_Label_6bd9ddd1-4d20-43f6-abfa-fc3c07406f94_Method">
    <vt:lpwstr>Standard</vt:lpwstr>
  </property>
  <property fmtid="{D5CDD505-2E9C-101B-9397-08002B2CF9AE}" pid="7" name="MSIP_Label_6bd9ddd1-4d20-43f6-abfa-fc3c07406f94_Name">
    <vt:lpwstr>Commission Use</vt:lpwstr>
  </property>
  <property fmtid="{D5CDD505-2E9C-101B-9397-08002B2CF9AE}" pid="8" name="MSIP_Label_6bd9ddd1-4d20-43f6-abfa-fc3c07406f94_SiteId">
    <vt:lpwstr>b24c8b06-522c-46fe-9080-70926f8dddb1</vt:lpwstr>
  </property>
  <property fmtid="{D5CDD505-2E9C-101B-9397-08002B2CF9AE}" pid="9" name="MSIP_Label_6bd9ddd1-4d20-43f6-abfa-fc3c07406f94_ActionId">
    <vt:lpwstr>39b9a44e-c255-4a48-9614-c556a1dc1fa6</vt:lpwstr>
  </property>
  <property fmtid="{D5CDD505-2E9C-101B-9397-08002B2CF9AE}" pid="10" name="MSIP_Label_6bd9ddd1-4d20-43f6-abfa-fc3c07406f94_ContentBits">
    <vt:lpwstr>0</vt:lpwstr>
  </property>
</Properties>
</file>