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4"/>
  </p:sldMasterIdLst>
  <p:notesMasterIdLst>
    <p:notesMasterId r:id="rId126"/>
  </p:notesMasterIdLst>
  <p:handoutMasterIdLst>
    <p:handoutMasterId r:id="rId127"/>
  </p:handoutMasterIdLst>
  <p:sldIdLst>
    <p:sldId id="1103" r:id="rId5"/>
    <p:sldId id="293" r:id="rId6"/>
    <p:sldId id="979" r:id="rId7"/>
    <p:sldId id="978" r:id="rId8"/>
    <p:sldId id="977" r:id="rId9"/>
    <p:sldId id="320" r:id="rId10"/>
    <p:sldId id="983" r:id="rId11"/>
    <p:sldId id="982" r:id="rId12"/>
    <p:sldId id="981" r:id="rId13"/>
    <p:sldId id="294" r:id="rId14"/>
    <p:sldId id="987" r:id="rId15"/>
    <p:sldId id="986" r:id="rId16"/>
    <p:sldId id="985" r:id="rId17"/>
    <p:sldId id="347" r:id="rId18"/>
    <p:sldId id="991" r:id="rId19"/>
    <p:sldId id="990" r:id="rId20"/>
    <p:sldId id="989" r:id="rId21"/>
    <p:sldId id="374" r:id="rId22"/>
    <p:sldId id="995" r:id="rId23"/>
    <p:sldId id="994" r:id="rId24"/>
    <p:sldId id="993" r:id="rId25"/>
    <p:sldId id="401" r:id="rId26"/>
    <p:sldId id="1003" r:id="rId27"/>
    <p:sldId id="1002" r:id="rId28"/>
    <p:sldId id="1001" r:id="rId29"/>
    <p:sldId id="455" r:id="rId30"/>
    <p:sldId id="1011" r:id="rId31"/>
    <p:sldId id="1010" r:id="rId32"/>
    <p:sldId id="1009" r:id="rId33"/>
    <p:sldId id="482" r:id="rId34"/>
    <p:sldId id="1015" r:id="rId35"/>
    <p:sldId id="1014" r:id="rId36"/>
    <p:sldId id="1013" r:id="rId37"/>
    <p:sldId id="509" r:id="rId38"/>
    <p:sldId id="1024" r:id="rId39"/>
    <p:sldId id="1023" r:id="rId40"/>
    <p:sldId id="1022" r:id="rId41"/>
    <p:sldId id="975" r:id="rId42"/>
    <p:sldId id="1028" r:id="rId43"/>
    <p:sldId id="1027" r:id="rId44"/>
    <p:sldId id="1026" r:id="rId45"/>
    <p:sldId id="1021" r:id="rId46"/>
    <p:sldId id="1019" r:id="rId47"/>
    <p:sldId id="1018" r:id="rId48"/>
    <p:sldId id="1017" r:id="rId49"/>
    <p:sldId id="536" r:id="rId50"/>
    <p:sldId id="1032" r:id="rId51"/>
    <p:sldId id="1031" r:id="rId52"/>
    <p:sldId id="1030" r:id="rId53"/>
    <p:sldId id="563" r:id="rId54"/>
    <p:sldId id="1036" r:id="rId55"/>
    <p:sldId id="1035" r:id="rId56"/>
    <p:sldId id="1034" r:id="rId57"/>
    <p:sldId id="590" r:id="rId58"/>
    <p:sldId id="1040" r:id="rId59"/>
    <p:sldId id="1039" r:id="rId60"/>
    <p:sldId id="1038" r:id="rId61"/>
    <p:sldId id="976" r:id="rId62"/>
    <p:sldId id="1101" r:id="rId63"/>
    <p:sldId id="1100" r:id="rId64"/>
    <p:sldId id="1099" r:id="rId65"/>
    <p:sldId id="617" r:id="rId66"/>
    <p:sldId id="1044" r:id="rId67"/>
    <p:sldId id="1043" r:id="rId68"/>
    <p:sldId id="1042" r:id="rId69"/>
    <p:sldId id="644" r:id="rId70"/>
    <p:sldId id="1048" r:id="rId71"/>
    <p:sldId id="1047" r:id="rId72"/>
    <p:sldId id="1046" r:id="rId73"/>
    <p:sldId id="671" r:id="rId74"/>
    <p:sldId id="1052" r:id="rId75"/>
    <p:sldId id="1051" r:id="rId76"/>
    <p:sldId id="1050" r:id="rId77"/>
    <p:sldId id="698" r:id="rId78"/>
    <p:sldId id="1056" r:id="rId79"/>
    <p:sldId id="1055" r:id="rId80"/>
    <p:sldId id="1054" r:id="rId81"/>
    <p:sldId id="725" r:id="rId82"/>
    <p:sldId id="1060" r:id="rId83"/>
    <p:sldId id="1059" r:id="rId84"/>
    <p:sldId id="1058" r:id="rId85"/>
    <p:sldId id="752" r:id="rId86"/>
    <p:sldId id="275" r:id="rId87"/>
    <p:sldId id="288" r:id="rId88"/>
    <p:sldId id="276" r:id="rId89"/>
    <p:sldId id="806" r:id="rId90"/>
    <p:sldId id="999" r:id="rId91"/>
    <p:sldId id="998" r:id="rId92"/>
    <p:sldId id="997" r:id="rId93"/>
    <p:sldId id="779" r:id="rId94"/>
    <p:sldId id="1064" r:id="rId95"/>
    <p:sldId id="1063" r:id="rId96"/>
    <p:sldId id="1062" r:id="rId97"/>
    <p:sldId id="833" r:id="rId98"/>
    <p:sldId id="1068" r:id="rId99"/>
    <p:sldId id="1067" r:id="rId100"/>
    <p:sldId id="1066" r:id="rId101"/>
    <p:sldId id="860" r:id="rId102"/>
    <p:sldId id="1072" r:id="rId103"/>
    <p:sldId id="1071" r:id="rId104"/>
    <p:sldId id="1070" r:id="rId105"/>
    <p:sldId id="887" r:id="rId106"/>
    <p:sldId id="1076" r:id="rId107"/>
    <p:sldId id="1075" r:id="rId108"/>
    <p:sldId id="1074" r:id="rId109"/>
    <p:sldId id="1098" r:id="rId110"/>
    <p:sldId id="1096" r:id="rId111"/>
    <p:sldId id="1095" r:id="rId112"/>
    <p:sldId id="1094" r:id="rId113"/>
    <p:sldId id="974" r:id="rId114"/>
    <p:sldId id="1080" r:id="rId115"/>
    <p:sldId id="1079" r:id="rId116"/>
    <p:sldId id="1078" r:id="rId117"/>
    <p:sldId id="914" r:id="rId118"/>
    <p:sldId id="1084" r:id="rId119"/>
    <p:sldId id="1083" r:id="rId120"/>
    <p:sldId id="1082" r:id="rId121"/>
    <p:sldId id="961" r:id="rId122"/>
    <p:sldId id="1092" r:id="rId123"/>
    <p:sldId id="1091" r:id="rId124"/>
    <p:sldId id="1090" r:id="rId125"/>
  </p:sldIdLst>
  <p:sldSz cx="10691813" cy="755967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8AC8514-A204-205C-7503-DB907131FB38}" name="Ella Morgan" initials="EM" userId="S::ella.morgan@un.org::831039da-e6bd-49eb-9b61-9009fd1a873e" providerId="AD"/>
  <p188:author id="{2255F21D-212F-CED3-6D35-95E4491C3CAE}" name="Eugenie" initials="Eu" userId="S::eugenie_darkmatterlabs.org#ext#@eitclimatekic.onmicrosoft.com::1f13c71d-348a-4926-9e0c-cf17d5897b32" providerId="AD"/>
  <p188:author id="{C3EE722C-9FB8-F253-A0B3-94AFAD2D4927}" name="Raphael Garcia de Souza" initials="RS" userId="S::raphael.garcia_eurocities.eu#ext#@eitclimatekic.onmicrosoft.com::7582dc1b-4723-479f-9b99-4ddeb285550b" providerId="AD"/>
  <p188:author id="{CC6C9E5D-5357-0D92-D391-D0DEEC73966A}" name="Jane McLaughlin" initials="JM" userId="S::jane.mclaughlin_eurocities.eu#ext#@eitclimatekic.onmicrosoft.com::1e0faa98-7cf3-46ab-8916-d8bc48223933" providerId="AD"/>
  <p188:author id="{B153F46F-F781-8E61-EF3E-A87EC8E75D04}" name="Carine VALETTE" initials="CV" userId="S::carine.valette@lgi-consulting.com::748b056a-7fbc-426e-bb5d-ea03375891ad" providerId="AD"/>
  <p188:author id="{7C427B88-895D-2C5C-53F0-01C81371B854}" name="STERN-BAYER Celine (RTD)" initials="SBC(" userId="S::Celine.STERN-BAYER@ec.europa.eu::c599dfcf-0c12-43d2-865b-7c9d15462f4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5364"/>
    <a:srgbClr val="9BD4F0"/>
    <a:srgbClr val="003399"/>
    <a:srgbClr val="5D8793"/>
    <a:srgbClr val="355965"/>
    <a:srgbClr val="262262"/>
    <a:srgbClr val="303030"/>
    <a:srgbClr val="DD136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4AF440-1E1D-AC69-CAE9-564DD519C53E}" v="36" dt="2024-03-04T07:34:54.808"/>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63" Type="http://schemas.openxmlformats.org/officeDocument/2006/relationships/slide" Target="slides/slide59.xml"/><Relationship Id="rId84" Type="http://schemas.openxmlformats.org/officeDocument/2006/relationships/slide" Target="slides/slide80.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slide" Target="slides/slide119.xml"/><Relationship Id="rId128" Type="http://schemas.openxmlformats.org/officeDocument/2006/relationships/presProps" Target="presProp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slide" Target="slides/slide114.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124" Type="http://schemas.openxmlformats.org/officeDocument/2006/relationships/slide" Target="slides/slide120.xml"/><Relationship Id="rId129" Type="http://schemas.openxmlformats.org/officeDocument/2006/relationships/viewProps" Target="viewProps.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slide" Target="slides/slide115.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130" Type="http://schemas.openxmlformats.org/officeDocument/2006/relationships/theme" Target="theme/theme1.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slide" Target="slides/slide12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131" Type="http://schemas.openxmlformats.org/officeDocument/2006/relationships/tableStyles" Target="tableStyles.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2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slide" Target="slides/slide117.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slide" Target="slides/slide112.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32" Type="http://schemas.microsoft.com/office/2015/10/relationships/revisionInfo" Target="revisionInfo.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27" Type="http://schemas.openxmlformats.org/officeDocument/2006/relationships/handoutMaster" Target="handoutMasters/handoutMaster1.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slide" Target="slides/slide118.xml"/><Relationship Id="rId4" Type="http://schemas.openxmlformats.org/officeDocument/2006/relationships/slideMaster" Target="slideMasters/slideMaster1.xml"/><Relationship Id="rId9" Type="http://schemas.openxmlformats.org/officeDocument/2006/relationships/slide" Target="slides/slide5.xml"/><Relationship Id="rId26" Type="http://schemas.openxmlformats.org/officeDocument/2006/relationships/slide" Target="slides/slide22.xml"/><Relationship Id="rId47" Type="http://schemas.openxmlformats.org/officeDocument/2006/relationships/slide" Target="slides/slide43.xml"/><Relationship Id="rId68" Type="http://schemas.openxmlformats.org/officeDocument/2006/relationships/slide" Target="slides/slide64.xml"/><Relationship Id="rId89" Type="http://schemas.openxmlformats.org/officeDocument/2006/relationships/slide" Target="slides/slide85.xml"/><Relationship Id="rId112" Type="http://schemas.openxmlformats.org/officeDocument/2006/relationships/slide" Target="slides/slide108.xml"/><Relationship Id="rId133"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F52C391D-709A-426C-B058-210BBB62C1B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E19D48D9-8230-4AAE-B807-B453AF60651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7AFE355-7163-4C2E-A166-329DFB6EE2B5}" type="datetimeFigureOut">
              <a:rPr lang="fr-FR" smtClean="0"/>
              <a:t>26/09/2024</a:t>
            </a:fld>
            <a:endParaRPr lang="fr-FR"/>
          </a:p>
        </p:txBody>
      </p:sp>
      <p:sp>
        <p:nvSpPr>
          <p:cNvPr id="4" name="Espace réservé du pied de page 3">
            <a:extLst>
              <a:ext uri="{FF2B5EF4-FFF2-40B4-BE49-F238E27FC236}">
                <a16:creationId xmlns:a16="http://schemas.microsoft.com/office/drawing/2014/main" id="{369419A9-5C7E-47E2-808D-EF91BC8F49B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4D576137-104F-4701-9699-C515AE73073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83F1360-BA3A-41A6-916F-E295FC7D4319}" type="slidenum">
              <a:rPr lang="fr-FR" smtClean="0"/>
              <a:t>‹N°›</a:t>
            </a:fld>
            <a:endParaRPr lang="fr-FR"/>
          </a:p>
        </p:txBody>
      </p:sp>
    </p:spTree>
    <p:extLst>
      <p:ext uri="{BB962C8B-B14F-4D97-AF65-F5344CB8AC3E}">
        <p14:creationId xmlns:p14="http://schemas.microsoft.com/office/powerpoint/2010/main" val="271493927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A95932-4B76-4638-BDB4-B5A8284B3557}" type="datetimeFigureOut">
              <a:rPr lang="fr-FR" smtClean="0"/>
              <a:t>26/09/2024</a:t>
            </a:fld>
            <a:endParaRPr lang="fr-FR"/>
          </a:p>
        </p:txBody>
      </p:sp>
      <p:sp>
        <p:nvSpPr>
          <p:cNvPr id="4" name="Espace réservé de l'image des diapositives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D3F7D4-BB25-49F0-8C67-6C009D52B4AF}" type="slidenum">
              <a:rPr lang="fr-FR" smtClean="0"/>
              <a:t>‹N°›</a:t>
            </a:fld>
            <a:endParaRPr lang="fr-FR"/>
          </a:p>
        </p:txBody>
      </p:sp>
    </p:spTree>
    <p:extLst>
      <p:ext uri="{BB962C8B-B14F-4D97-AF65-F5344CB8AC3E}">
        <p14:creationId xmlns:p14="http://schemas.microsoft.com/office/powerpoint/2010/main" val="41307424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Simp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F2A8B1D9-D0C0-836D-E1FB-B160888E2B9E}"/>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1" y="0"/>
            <a:ext cx="10697893" cy="7559675"/>
          </a:xfrm>
          <a:prstGeom prst="rect">
            <a:avLst/>
          </a:prstGeom>
        </p:spPr>
      </p:pic>
      <p:sp>
        <p:nvSpPr>
          <p:cNvPr id="4" name="Slide Number Placeholder 3"/>
          <p:cNvSpPr>
            <a:spLocks noGrp="1"/>
          </p:cNvSpPr>
          <p:nvPr>
            <p:ph type="sldNum" sz="quarter" idx="12"/>
          </p:nvPr>
        </p:nvSpPr>
        <p:spPr>
          <a:xfrm>
            <a:off x="8111532" y="7016533"/>
            <a:ext cx="2405658" cy="402483"/>
          </a:xfrm>
          <a:prstGeom prst="rect">
            <a:avLst/>
          </a:prstGeom>
        </p:spPr>
        <p:txBody>
          <a:bodyPr/>
          <a:lstStyle/>
          <a:p>
            <a:fld id="{48F63A3B-78C7-47BE-AE5E-E10140E04643}" type="slidenum">
              <a:rPr lang="en-US" dirty="0"/>
              <a:t>‹N°›</a:t>
            </a:fld>
            <a:endParaRPr lang="en-US"/>
          </a:p>
        </p:txBody>
      </p:sp>
      <p:pic>
        <p:nvPicPr>
          <p:cNvPr id="5" name="Image 4">
            <a:extLst>
              <a:ext uri="{FF2B5EF4-FFF2-40B4-BE49-F238E27FC236}">
                <a16:creationId xmlns:a16="http://schemas.microsoft.com/office/drawing/2014/main" id="{74662A25-E8C5-F4E4-CA92-B768C7E3EEB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3431" y="376793"/>
            <a:ext cx="4588504" cy="1001167"/>
          </a:xfrm>
          <a:prstGeom prst="rect">
            <a:avLst/>
          </a:prstGeom>
        </p:spPr>
      </p:pic>
      <p:pic>
        <p:nvPicPr>
          <p:cNvPr id="9" name="Image 8">
            <a:extLst>
              <a:ext uri="{FF2B5EF4-FFF2-40B4-BE49-F238E27FC236}">
                <a16:creationId xmlns:a16="http://schemas.microsoft.com/office/drawing/2014/main" id="{173686EF-B649-E5A2-4A82-DF600596DE21}"/>
              </a:ext>
            </a:extLst>
          </p:cNvPr>
          <p:cNvPicPr>
            <a:picLocks noGrp="1" noRot="1" noChangeAspect="1" noMove="1" noResize="1" noEditPoints="1" noAdjustHandles="1" noChangeArrowheads="1" noChangeShapeType="1" noCrop="1"/>
          </p:cNvPicPr>
          <p:nvPr userDrawn="1"/>
        </p:nvPicPr>
        <p:blipFill rotWithShape="1">
          <a:blip r:embed="rId4">
            <a:extLst>
              <a:ext uri="{28A0092B-C50C-407E-A947-70E740481C1C}">
                <a14:useLocalDpi xmlns:a14="http://schemas.microsoft.com/office/drawing/2010/main" val="0"/>
              </a:ext>
            </a:extLst>
          </a:blip>
          <a:srcRect b="31606"/>
          <a:stretch/>
        </p:blipFill>
        <p:spPr bwMode="auto">
          <a:xfrm>
            <a:off x="-1263243" y="4147446"/>
            <a:ext cx="4847578" cy="3412229"/>
          </a:xfrm>
          <a:prstGeom prst="rect">
            <a:avLst/>
          </a:prstGeom>
          <a:ln>
            <a:noFill/>
          </a:ln>
          <a:extLst>
            <a:ext uri="{53640926-AAD7-44D8-BBD7-CCE9431645EC}">
              <a14:shadowObscured xmlns:a14="http://schemas.microsoft.com/office/drawing/2010/main"/>
            </a:ext>
          </a:extLst>
        </p:spPr>
      </p:pic>
      <p:pic>
        <p:nvPicPr>
          <p:cNvPr id="10" name="Picture 8" descr="A blue background with yellow stars&#10;&#10;Description automatically generated with low confidence">
            <a:extLst>
              <a:ext uri="{FF2B5EF4-FFF2-40B4-BE49-F238E27FC236}">
                <a16:creationId xmlns:a16="http://schemas.microsoft.com/office/drawing/2014/main" id="{05578EB1-C84B-14D5-F41B-A944D12CCAF2}"/>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03585" y="6913344"/>
            <a:ext cx="553375" cy="370028"/>
          </a:xfrm>
          <a:prstGeom prst="rect">
            <a:avLst/>
          </a:prstGeom>
          <a:ln>
            <a:solidFill>
              <a:schemeClr val="bg1"/>
            </a:solidFill>
          </a:ln>
        </p:spPr>
      </p:pic>
      <p:sp>
        <p:nvSpPr>
          <p:cNvPr id="11" name="ZoneTexte 10">
            <a:extLst>
              <a:ext uri="{FF2B5EF4-FFF2-40B4-BE49-F238E27FC236}">
                <a16:creationId xmlns:a16="http://schemas.microsoft.com/office/drawing/2014/main" id="{E661608E-F945-2510-A5D0-9F415CAD90D5}"/>
              </a:ext>
            </a:extLst>
          </p:cNvPr>
          <p:cNvSpPr txBox="1"/>
          <p:nvPr userDrawn="1"/>
        </p:nvSpPr>
        <p:spPr>
          <a:xfrm>
            <a:off x="1160546" y="6805970"/>
            <a:ext cx="2222090" cy="584775"/>
          </a:xfrm>
          <a:prstGeom prst="rect">
            <a:avLst/>
          </a:prstGeom>
          <a:noFill/>
        </p:spPr>
        <p:txBody>
          <a:bodyPr wrap="square" rtlCol="0">
            <a:spAutoFit/>
          </a:bodyPr>
          <a:lstStyle/>
          <a:p>
            <a:r>
              <a:rPr lang="fr-FR" sz="1600" b="1" err="1">
                <a:solidFill>
                  <a:srgbClr val="003399"/>
                </a:solidFill>
              </a:rPr>
              <a:t>Funded</a:t>
            </a:r>
            <a:r>
              <a:rPr lang="fr-FR" sz="1600" b="1">
                <a:solidFill>
                  <a:srgbClr val="003399"/>
                </a:solidFill>
              </a:rPr>
              <a:t> by the </a:t>
            </a:r>
            <a:r>
              <a:rPr lang="fr-FR" sz="1600" b="1" err="1">
                <a:solidFill>
                  <a:srgbClr val="003399"/>
                </a:solidFill>
              </a:rPr>
              <a:t>European</a:t>
            </a:r>
            <a:r>
              <a:rPr lang="fr-FR" sz="1600" b="1">
                <a:solidFill>
                  <a:srgbClr val="003399"/>
                </a:solidFill>
              </a:rPr>
              <a:t> Union</a:t>
            </a:r>
          </a:p>
        </p:txBody>
      </p:sp>
      <p:sp>
        <p:nvSpPr>
          <p:cNvPr id="13" name="Subtitle 2">
            <a:extLst>
              <a:ext uri="{FF2B5EF4-FFF2-40B4-BE49-F238E27FC236}">
                <a16:creationId xmlns:a16="http://schemas.microsoft.com/office/drawing/2014/main" id="{29C36A97-A7F9-F167-F105-E760F8CF9AD2}"/>
              </a:ext>
            </a:extLst>
          </p:cNvPr>
          <p:cNvSpPr>
            <a:spLocks noGrp="1"/>
          </p:cNvSpPr>
          <p:nvPr>
            <p:ph type="subTitle" idx="1"/>
          </p:nvPr>
        </p:nvSpPr>
        <p:spPr>
          <a:xfrm>
            <a:off x="6322399" y="3259186"/>
            <a:ext cx="3578266" cy="2810683"/>
          </a:xfrm>
          <a:prstGeom prst="rect">
            <a:avLst/>
          </a:prstGeom>
        </p:spPr>
        <p:txBody>
          <a:bodyPr/>
          <a:lstStyle>
            <a:lvl1pPr marL="0" indent="0" algn="l">
              <a:buNone/>
              <a:defRPr sz="2400" b="1">
                <a:solidFill>
                  <a:schemeClr val="tx2"/>
                </a:solidFill>
                <a:latin typeface="+mj-lt"/>
              </a:defRPr>
            </a:lvl1pPr>
            <a:lvl2pPr marL="400984" indent="0" algn="ctr">
              <a:buNone/>
              <a:defRPr sz="1754"/>
            </a:lvl2pPr>
            <a:lvl3pPr marL="801969" indent="0" algn="ctr">
              <a:buNone/>
              <a:defRPr sz="1579"/>
            </a:lvl3pPr>
            <a:lvl4pPr marL="1202953" indent="0" algn="ctr">
              <a:buNone/>
              <a:defRPr sz="1403"/>
            </a:lvl4pPr>
            <a:lvl5pPr marL="1603937" indent="0" algn="ctr">
              <a:buNone/>
              <a:defRPr sz="1403"/>
            </a:lvl5pPr>
            <a:lvl6pPr marL="2004922" indent="0" algn="ctr">
              <a:buNone/>
              <a:defRPr sz="1403"/>
            </a:lvl6pPr>
            <a:lvl7pPr marL="2405906" indent="0" algn="ctr">
              <a:buNone/>
              <a:defRPr sz="1403"/>
            </a:lvl7pPr>
            <a:lvl8pPr marL="2806890" indent="0" algn="ctr">
              <a:buNone/>
              <a:defRPr sz="1403"/>
            </a:lvl8pPr>
            <a:lvl9pPr marL="3207874" indent="0" algn="ctr">
              <a:buNone/>
              <a:defRPr sz="1403"/>
            </a:lvl9pPr>
          </a:lstStyle>
          <a:p>
            <a:r>
              <a:rPr lang="en-US"/>
              <a:t>Click to edit Master subtitle style</a:t>
            </a:r>
          </a:p>
        </p:txBody>
      </p:sp>
      <p:sp>
        <p:nvSpPr>
          <p:cNvPr id="18" name="Title 1">
            <a:extLst>
              <a:ext uri="{FF2B5EF4-FFF2-40B4-BE49-F238E27FC236}">
                <a16:creationId xmlns:a16="http://schemas.microsoft.com/office/drawing/2014/main" id="{81D4C7A0-8E8E-4F87-ED74-A22EE6744AFD}"/>
              </a:ext>
            </a:extLst>
          </p:cNvPr>
          <p:cNvSpPr>
            <a:spLocks noGrp="1"/>
          </p:cNvSpPr>
          <p:nvPr>
            <p:ph type="ctrTitle"/>
          </p:nvPr>
        </p:nvSpPr>
        <p:spPr>
          <a:xfrm>
            <a:off x="573431" y="2053276"/>
            <a:ext cx="7729005" cy="636161"/>
          </a:xfrm>
          <a:prstGeom prst="rect">
            <a:avLst/>
          </a:prstGeom>
        </p:spPr>
        <p:txBody>
          <a:bodyPr anchor="b"/>
          <a:lstStyle>
            <a:lvl1pPr algn="l">
              <a:lnSpc>
                <a:spcPct val="100000"/>
              </a:lnSpc>
              <a:defRPr sz="4000" b="1">
                <a:solidFill>
                  <a:schemeClr val="tx2"/>
                </a:solidFill>
                <a:latin typeface="+mj-lt"/>
              </a:defRPr>
            </a:lvl1pPr>
          </a:lstStyle>
          <a:p>
            <a:r>
              <a:rPr lang="en-US"/>
              <a:t>Click to edit Master title style</a:t>
            </a:r>
          </a:p>
        </p:txBody>
      </p:sp>
      <p:sp>
        <p:nvSpPr>
          <p:cNvPr id="20" name="Espace réservé pour une image  19">
            <a:extLst>
              <a:ext uri="{FF2B5EF4-FFF2-40B4-BE49-F238E27FC236}">
                <a16:creationId xmlns:a16="http://schemas.microsoft.com/office/drawing/2014/main" id="{547FF798-33C5-48DD-3E3F-8C5E3C8D737E}"/>
              </a:ext>
            </a:extLst>
          </p:cNvPr>
          <p:cNvSpPr>
            <a:spLocks noGrp="1"/>
          </p:cNvSpPr>
          <p:nvPr>
            <p:ph type="pic" sz="quarter" idx="13"/>
          </p:nvPr>
        </p:nvSpPr>
        <p:spPr>
          <a:xfrm>
            <a:off x="1973828" y="3259186"/>
            <a:ext cx="3966808" cy="2810683"/>
          </a:xfrm>
          <a:prstGeom prst="rect">
            <a:avLst/>
          </a:prstGeom>
        </p:spPr>
        <p:txBody>
          <a:bodyPr/>
          <a:lstStyle>
            <a:lvl1pPr>
              <a:defRPr sz="2000">
                <a:solidFill>
                  <a:schemeClr val="tx2"/>
                </a:solidFill>
              </a:defRPr>
            </a:lvl1pPr>
          </a:lstStyle>
          <a:p>
            <a:endParaRPr lang="fr-FR"/>
          </a:p>
        </p:txBody>
      </p:sp>
    </p:spTree>
    <p:extLst>
      <p:ext uri="{BB962C8B-B14F-4D97-AF65-F5344CB8AC3E}">
        <p14:creationId xmlns:p14="http://schemas.microsoft.com/office/powerpoint/2010/main" val="3365831997"/>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_EU Cities Mission">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F2A8B1D9-D0C0-836D-E1FB-B160888E2B9E}"/>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1" y="0"/>
            <a:ext cx="10697893" cy="7559675"/>
          </a:xfrm>
          <a:prstGeom prst="rect">
            <a:avLst/>
          </a:prstGeom>
        </p:spPr>
      </p:pic>
      <p:sp>
        <p:nvSpPr>
          <p:cNvPr id="4" name="Slide Number Placeholder 3"/>
          <p:cNvSpPr>
            <a:spLocks noGrp="1"/>
          </p:cNvSpPr>
          <p:nvPr>
            <p:ph type="sldNum" sz="quarter" idx="12"/>
          </p:nvPr>
        </p:nvSpPr>
        <p:spPr>
          <a:xfrm>
            <a:off x="8111532" y="7016533"/>
            <a:ext cx="2405658" cy="402483"/>
          </a:xfrm>
          <a:prstGeom prst="rect">
            <a:avLst/>
          </a:prstGeom>
        </p:spPr>
        <p:txBody>
          <a:bodyPr/>
          <a:lstStyle/>
          <a:p>
            <a:fld id="{48F63A3B-78C7-47BE-AE5E-E10140E04643}" type="slidenum">
              <a:rPr lang="en-US" dirty="0"/>
              <a:t>‹N°›</a:t>
            </a:fld>
            <a:endParaRPr lang="en-US"/>
          </a:p>
        </p:txBody>
      </p:sp>
      <p:pic>
        <p:nvPicPr>
          <p:cNvPr id="5" name="Image 4">
            <a:extLst>
              <a:ext uri="{FF2B5EF4-FFF2-40B4-BE49-F238E27FC236}">
                <a16:creationId xmlns:a16="http://schemas.microsoft.com/office/drawing/2014/main" id="{74662A25-E8C5-F4E4-CA92-B768C7E3EEB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3431" y="376793"/>
            <a:ext cx="4588504" cy="1001167"/>
          </a:xfrm>
          <a:prstGeom prst="rect">
            <a:avLst/>
          </a:prstGeom>
        </p:spPr>
      </p:pic>
      <p:pic>
        <p:nvPicPr>
          <p:cNvPr id="9" name="Image 8">
            <a:extLst>
              <a:ext uri="{FF2B5EF4-FFF2-40B4-BE49-F238E27FC236}">
                <a16:creationId xmlns:a16="http://schemas.microsoft.com/office/drawing/2014/main" id="{173686EF-B649-E5A2-4A82-DF600596DE21}"/>
              </a:ext>
            </a:extLst>
          </p:cNvPr>
          <p:cNvPicPr>
            <a:picLocks noGrp="1" noRot="1" noChangeAspect="1" noMove="1" noResize="1" noEditPoints="1" noAdjustHandles="1" noChangeArrowheads="1" noChangeShapeType="1" noCrop="1"/>
          </p:cNvPicPr>
          <p:nvPr userDrawn="1"/>
        </p:nvPicPr>
        <p:blipFill rotWithShape="1">
          <a:blip r:embed="rId4">
            <a:extLst>
              <a:ext uri="{28A0092B-C50C-407E-A947-70E740481C1C}">
                <a14:useLocalDpi xmlns:a14="http://schemas.microsoft.com/office/drawing/2010/main" val="0"/>
              </a:ext>
            </a:extLst>
          </a:blip>
          <a:srcRect b="31606"/>
          <a:stretch/>
        </p:blipFill>
        <p:spPr bwMode="auto">
          <a:xfrm>
            <a:off x="-1263243" y="4147446"/>
            <a:ext cx="4847578" cy="3412229"/>
          </a:xfrm>
          <a:prstGeom prst="rect">
            <a:avLst/>
          </a:prstGeom>
          <a:ln>
            <a:noFill/>
          </a:ln>
          <a:extLst>
            <a:ext uri="{53640926-AAD7-44D8-BBD7-CCE9431645EC}">
              <a14:shadowObscured xmlns:a14="http://schemas.microsoft.com/office/drawing/2010/main"/>
            </a:ext>
          </a:extLst>
        </p:spPr>
      </p:pic>
      <p:pic>
        <p:nvPicPr>
          <p:cNvPr id="10" name="Picture 8" descr="A blue background with yellow stars&#10;&#10;Description automatically generated with low confidence">
            <a:extLst>
              <a:ext uri="{FF2B5EF4-FFF2-40B4-BE49-F238E27FC236}">
                <a16:creationId xmlns:a16="http://schemas.microsoft.com/office/drawing/2014/main" id="{05578EB1-C84B-14D5-F41B-A944D12CCAF2}"/>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03585" y="6913344"/>
            <a:ext cx="553375" cy="370028"/>
          </a:xfrm>
          <a:prstGeom prst="rect">
            <a:avLst/>
          </a:prstGeom>
          <a:ln>
            <a:solidFill>
              <a:schemeClr val="bg1"/>
            </a:solidFill>
          </a:ln>
        </p:spPr>
      </p:pic>
      <p:sp>
        <p:nvSpPr>
          <p:cNvPr id="11" name="ZoneTexte 10">
            <a:extLst>
              <a:ext uri="{FF2B5EF4-FFF2-40B4-BE49-F238E27FC236}">
                <a16:creationId xmlns:a16="http://schemas.microsoft.com/office/drawing/2014/main" id="{E661608E-F945-2510-A5D0-9F415CAD90D5}"/>
              </a:ext>
            </a:extLst>
          </p:cNvPr>
          <p:cNvSpPr txBox="1"/>
          <p:nvPr userDrawn="1"/>
        </p:nvSpPr>
        <p:spPr>
          <a:xfrm>
            <a:off x="1160546" y="6805970"/>
            <a:ext cx="2222090" cy="584775"/>
          </a:xfrm>
          <a:prstGeom prst="rect">
            <a:avLst/>
          </a:prstGeom>
          <a:noFill/>
        </p:spPr>
        <p:txBody>
          <a:bodyPr wrap="square" rtlCol="0">
            <a:spAutoFit/>
          </a:bodyPr>
          <a:lstStyle/>
          <a:p>
            <a:r>
              <a:rPr lang="fr-FR" sz="1600" b="1" err="1">
                <a:solidFill>
                  <a:srgbClr val="003399"/>
                </a:solidFill>
              </a:rPr>
              <a:t>Funded</a:t>
            </a:r>
            <a:r>
              <a:rPr lang="fr-FR" sz="1600" b="1">
                <a:solidFill>
                  <a:srgbClr val="003399"/>
                </a:solidFill>
              </a:rPr>
              <a:t> by the </a:t>
            </a:r>
            <a:r>
              <a:rPr lang="fr-FR" sz="1600" b="1" err="1">
                <a:solidFill>
                  <a:srgbClr val="003399"/>
                </a:solidFill>
              </a:rPr>
              <a:t>European</a:t>
            </a:r>
            <a:r>
              <a:rPr lang="fr-FR" sz="1600" b="1">
                <a:solidFill>
                  <a:srgbClr val="003399"/>
                </a:solidFill>
              </a:rPr>
              <a:t> Union</a:t>
            </a:r>
          </a:p>
        </p:txBody>
      </p:sp>
      <p:sp>
        <p:nvSpPr>
          <p:cNvPr id="13" name="Subtitle 2">
            <a:extLst>
              <a:ext uri="{FF2B5EF4-FFF2-40B4-BE49-F238E27FC236}">
                <a16:creationId xmlns:a16="http://schemas.microsoft.com/office/drawing/2014/main" id="{29C36A97-A7F9-F167-F105-E760F8CF9AD2}"/>
              </a:ext>
            </a:extLst>
          </p:cNvPr>
          <p:cNvSpPr>
            <a:spLocks noGrp="1"/>
          </p:cNvSpPr>
          <p:nvPr>
            <p:ph type="subTitle" idx="1"/>
          </p:nvPr>
        </p:nvSpPr>
        <p:spPr>
          <a:xfrm>
            <a:off x="6519466" y="3472130"/>
            <a:ext cx="3578266" cy="2810683"/>
          </a:xfrm>
          <a:prstGeom prst="rect">
            <a:avLst/>
          </a:prstGeom>
        </p:spPr>
        <p:txBody>
          <a:bodyPr/>
          <a:lstStyle>
            <a:lvl1pPr marL="0" indent="0" algn="l">
              <a:buNone/>
              <a:defRPr sz="2400" b="1">
                <a:solidFill>
                  <a:schemeClr val="tx2"/>
                </a:solidFill>
                <a:latin typeface="+mj-lt"/>
              </a:defRPr>
            </a:lvl1pPr>
            <a:lvl2pPr marL="400984" indent="0" algn="ctr">
              <a:buNone/>
              <a:defRPr sz="1754"/>
            </a:lvl2pPr>
            <a:lvl3pPr marL="801969" indent="0" algn="ctr">
              <a:buNone/>
              <a:defRPr sz="1579"/>
            </a:lvl3pPr>
            <a:lvl4pPr marL="1202953" indent="0" algn="ctr">
              <a:buNone/>
              <a:defRPr sz="1403"/>
            </a:lvl4pPr>
            <a:lvl5pPr marL="1603937" indent="0" algn="ctr">
              <a:buNone/>
              <a:defRPr sz="1403"/>
            </a:lvl5pPr>
            <a:lvl6pPr marL="2004922" indent="0" algn="ctr">
              <a:buNone/>
              <a:defRPr sz="1403"/>
            </a:lvl6pPr>
            <a:lvl7pPr marL="2405906" indent="0" algn="ctr">
              <a:buNone/>
              <a:defRPr sz="1403"/>
            </a:lvl7pPr>
            <a:lvl8pPr marL="2806890" indent="0" algn="ctr">
              <a:buNone/>
              <a:defRPr sz="1403"/>
            </a:lvl8pPr>
            <a:lvl9pPr marL="3207874" indent="0" algn="ctr">
              <a:buNone/>
              <a:defRPr sz="1403"/>
            </a:lvl9pPr>
          </a:lstStyle>
          <a:p>
            <a:r>
              <a:rPr lang="en-US"/>
              <a:t>Click to edit Master subtitle style</a:t>
            </a:r>
          </a:p>
        </p:txBody>
      </p:sp>
      <p:pic>
        <p:nvPicPr>
          <p:cNvPr id="15" name="Image 14">
            <a:extLst>
              <a:ext uri="{FF2B5EF4-FFF2-40B4-BE49-F238E27FC236}">
                <a16:creationId xmlns:a16="http://schemas.microsoft.com/office/drawing/2014/main" id="{796BDF29-5639-FD2F-6446-7B1C3E523EC7}"/>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761705" y="1909321"/>
            <a:ext cx="1001168" cy="1001168"/>
          </a:xfrm>
          <a:prstGeom prst="rect">
            <a:avLst/>
          </a:prstGeom>
        </p:spPr>
      </p:pic>
      <p:sp>
        <p:nvSpPr>
          <p:cNvPr id="17" name="ZoneTexte 16">
            <a:extLst>
              <a:ext uri="{FF2B5EF4-FFF2-40B4-BE49-F238E27FC236}">
                <a16:creationId xmlns:a16="http://schemas.microsoft.com/office/drawing/2014/main" id="{1635CE7F-F037-6D7E-BE0B-A1F0A56D98E2}"/>
              </a:ext>
            </a:extLst>
          </p:cNvPr>
          <p:cNvSpPr txBox="1"/>
          <p:nvPr userDrawn="1"/>
        </p:nvSpPr>
        <p:spPr>
          <a:xfrm>
            <a:off x="2079862" y="1700606"/>
            <a:ext cx="5589300" cy="646331"/>
          </a:xfrm>
          <a:prstGeom prst="rect">
            <a:avLst/>
          </a:prstGeom>
          <a:noFill/>
        </p:spPr>
        <p:txBody>
          <a:bodyPr wrap="square" rtlCol="0">
            <a:spAutoFit/>
          </a:bodyPr>
          <a:lstStyle/>
          <a:p>
            <a:r>
              <a:rPr lang="fr-FR" sz="3600" b="1">
                <a:solidFill>
                  <a:schemeClr val="bg1"/>
                </a:solidFill>
              </a:rPr>
              <a:t>EU CITIES MISSION</a:t>
            </a:r>
          </a:p>
        </p:txBody>
      </p:sp>
      <p:sp>
        <p:nvSpPr>
          <p:cNvPr id="18" name="Title 1">
            <a:extLst>
              <a:ext uri="{FF2B5EF4-FFF2-40B4-BE49-F238E27FC236}">
                <a16:creationId xmlns:a16="http://schemas.microsoft.com/office/drawing/2014/main" id="{81D4C7A0-8E8E-4F87-ED74-A22EE6744AFD}"/>
              </a:ext>
            </a:extLst>
          </p:cNvPr>
          <p:cNvSpPr>
            <a:spLocks noGrp="1"/>
          </p:cNvSpPr>
          <p:nvPr>
            <p:ph type="ctrTitle"/>
          </p:nvPr>
        </p:nvSpPr>
        <p:spPr>
          <a:xfrm>
            <a:off x="2079862" y="2413116"/>
            <a:ext cx="7729005" cy="636161"/>
          </a:xfrm>
          <a:prstGeom prst="rect">
            <a:avLst/>
          </a:prstGeom>
        </p:spPr>
        <p:txBody>
          <a:bodyPr anchor="b"/>
          <a:lstStyle>
            <a:lvl1pPr algn="l">
              <a:lnSpc>
                <a:spcPct val="100000"/>
              </a:lnSpc>
              <a:defRPr sz="3600" b="1">
                <a:solidFill>
                  <a:schemeClr val="tx2"/>
                </a:solidFill>
                <a:latin typeface="+mj-lt"/>
              </a:defRPr>
            </a:lvl1pPr>
          </a:lstStyle>
          <a:p>
            <a:r>
              <a:rPr lang="en-US"/>
              <a:t>Click to edit Master title style</a:t>
            </a:r>
          </a:p>
        </p:txBody>
      </p:sp>
      <p:sp>
        <p:nvSpPr>
          <p:cNvPr id="20" name="Espace réservé pour une image  19">
            <a:extLst>
              <a:ext uri="{FF2B5EF4-FFF2-40B4-BE49-F238E27FC236}">
                <a16:creationId xmlns:a16="http://schemas.microsoft.com/office/drawing/2014/main" id="{547FF798-33C5-48DD-3E3F-8C5E3C8D737E}"/>
              </a:ext>
            </a:extLst>
          </p:cNvPr>
          <p:cNvSpPr>
            <a:spLocks noGrp="1"/>
          </p:cNvSpPr>
          <p:nvPr>
            <p:ph type="pic" sz="quarter" idx="13"/>
          </p:nvPr>
        </p:nvSpPr>
        <p:spPr>
          <a:xfrm>
            <a:off x="2170895" y="3472130"/>
            <a:ext cx="3966808" cy="2810683"/>
          </a:xfrm>
          <a:prstGeom prst="rect">
            <a:avLst/>
          </a:prstGeom>
        </p:spPr>
        <p:txBody>
          <a:bodyPr/>
          <a:lstStyle>
            <a:lvl1pPr>
              <a:defRPr sz="2000">
                <a:solidFill>
                  <a:schemeClr val="tx2"/>
                </a:solidFill>
              </a:defRPr>
            </a:lvl1pPr>
          </a:lstStyle>
          <a:p>
            <a:endParaRPr lang="fr-FR"/>
          </a:p>
        </p:txBody>
      </p:sp>
      <p:pic>
        <p:nvPicPr>
          <p:cNvPr id="3" name="Graphique 2">
            <a:extLst>
              <a:ext uri="{FF2B5EF4-FFF2-40B4-BE49-F238E27FC236}">
                <a16:creationId xmlns:a16="http://schemas.microsoft.com/office/drawing/2014/main" id="{C637E1DB-8987-03B5-FD57-471AC65B84F6}"/>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10517190" y="4306528"/>
            <a:ext cx="118289" cy="3112488"/>
          </a:xfrm>
          <a:prstGeom prst="rect">
            <a:avLst/>
          </a:prstGeom>
        </p:spPr>
      </p:pic>
    </p:spTree>
    <p:extLst>
      <p:ext uri="{BB962C8B-B14F-4D97-AF65-F5344CB8AC3E}">
        <p14:creationId xmlns:p14="http://schemas.microsoft.com/office/powerpoint/2010/main" val="393855891"/>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_Option 2">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13016"/>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bg1"/>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p:nvPr>
        </p:nvSpPr>
        <p:spPr>
          <a:xfrm>
            <a:off x="563229" y="1438059"/>
            <a:ext cx="9111713" cy="1031479"/>
          </a:xfrm>
          <a:prstGeom prst="rect">
            <a:avLst/>
          </a:prstGeom>
        </p:spPr>
        <p:txBody>
          <a:bodyPr anchor="b"/>
          <a:lstStyle>
            <a:lvl1pPr algn="l">
              <a:defRPr sz="5200" b="1">
                <a:solidFill>
                  <a:schemeClr val="bg1"/>
                </a:solidFill>
                <a:latin typeface="+mj-lt"/>
              </a:defRPr>
            </a:lvl1pPr>
          </a:lstStyle>
          <a:p>
            <a:endParaRPr lang="en-US"/>
          </a:p>
        </p:txBody>
      </p:sp>
      <p:sp>
        <p:nvSpPr>
          <p:cNvPr id="13" name="Subtitle 2">
            <a:extLst>
              <a:ext uri="{FF2B5EF4-FFF2-40B4-BE49-F238E27FC236}">
                <a16:creationId xmlns:a16="http://schemas.microsoft.com/office/drawing/2014/main" id="{A2E793EB-413F-49E6-82E8-3B8648D908FF}"/>
              </a:ext>
            </a:extLst>
          </p:cNvPr>
          <p:cNvSpPr>
            <a:spLocks noGrp="1"/>
          </p:cNvSpPr>
          <p:nvPr>
            <p:ph type="subTitle" idx="1"/>
          </p:nvPr>
        </p:nvSpPr>
        <p:spPr>
          <a:xfrm>
            <a:off x="2616853" y="3318387"/>
            <a:ext cx="7058089" cy="1309194"/>
          </a:xfrm>
          <a:prstGeom prst="rect">
            <a:avLst/>
          </a:prstGeom>
        </p:spPr>
        <p:txBody>
          <a:bodyPr/>
          <a:lstStyle>
            <a:lvl1pPr marL="0" indent="0" algn="l">
              <a:buNone/>
              <a:defRPr sz="2800" b="1">
                <a:solidFill>
                  <a:schemeClr val="bg1"/>
                </a:solidFill>
                <a:latin typeface="+mj-lt"/>
              </a:defRPr>
            </a:lvl1pPr>
            <a:lvl2pPr marL="400984" indent="0" algn="ctr">
              <a:buNone/>
              <a:defRPr sz="1754"/>
            </a:lvl2pPr>
            <a:lvl3pPr marL="801969" indent="0" algn="ctr">
              <a:buNone/>
              <a:defRPr sz="1579"/>
            </a:lvl3pPr>
            <a:lvl4pPr marL="1202953" indent="0" algn="ctr">
              <a:buNone/>
              <a:defRPr sz="1403"/>
            </a:lvl4pPr>
            <a:lvl5pPr marL="1603937" indent="0" algn="ctr">
              <a:buNone/>
              <a:defRPr sz="1403"/>
            </a:lvl5pPr>
            <a:lvl6pPr marL="2004922" indent="0" algn="ctr">
              <a:buNone/>
              <a:defRPr sz="1403"/>
            </a:lvl6pPr>
            <a:lvl7pPr marL="2405906" indent="0" algn="ctr">
              <a:buNone/>
              <a:defRPr sz="1403"/>
            </a:lvl7pPr>
            <a:lvl8pPr marL="2806890" indent="0" algn="ctr">
              <a:buNone/>
              <a:defRPr sz="1403"/>
            </a:lvl8pPr>
            <a:lvl9pPr marL="3207874" indent="0" algn="ctr">
              <a:buNone/>
              <a:defRPr sz="1403"/>
            </a:lvl9pPr>
          </a:lstStyle>
          <a:p>
            <a:r>
              <a:rPr lang="en-US"/>
              <a:t>Click to edit Master subtitle style</a:t>
            </a:r>
          </a:p>
        </p:txBody>
      </p:sp>
      <p:pic>
        <p:nvPicPr>
          <p:cNvPr id="2" name="Image 1">
            <a:extLst>
              <a:ext uri="{FF2B5EF4-FFF2-40B4-BE49-F238E27FC236}">
                <a16:creationId xmlns:a16="http://schemas.microsoft.com/office/drawing/2014/main" id="{2FF1AAB3-8F37-E108-AFC5-DEFCA6A8AAA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50929" y="164827"/>
            <a:ext cx="738813" cy="738813"/>
          </a:xfrm>
          <a:prstGeom prst="rect">
            <a:avLst/>
          </a:prstGeom>
        </p:spPr>
      </p:pic>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26365"/>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pic>
        <p:nvPicPr>
          <p:cNvPr id="6" name="Image 5">
            <a:extLst>
              <a:ext uri="{FF2B5EF4-FFF2-40B4-BE49-F238E27FC236}">
                <a16:creationId xmlns:a16="http://schemas.microsoft.com/office/drawing/2014/main" id="{0D831E66-C62F-A863-EA8D-0D7A18A7A4DC}"/>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b="31606"/>
          <a:stretch/>
        </p:blipFill>
        <p:spPr bwMode="auto">
          <a:xfrm>
            <a:off x="-806520" y="3817210"/>
            <a:ext cx="4229100" cy="2976880"/>
          </a:xfrm>
          <a:prstGeom prst="rect">
            <a:avLst/>
          </a:prstGeom>
          <a:ln>
            <a:noFill/>
          </a:ln>
          <a:extLst>
            <a:ext uri="{53640926-AAD7-44D8-BBD7-CCE9431645EC}">
              <a14:shadowObscured xmlns:a14="http://schemas.microsoft.com/office/drawing/2010/main"/>
            </a:ext>
          </a:extLst>
        </p:spPr>
      </p:pic>
      <p:pic>
        <p:nvPicPr>
          <p:cNvPr id="5" name="Picture 8" descr="A blue background with yellow stars&#10;&#10;Description automatically generated with low confidence">
            <a:extLst>
              <a:ext uri="{FF2B5EF4-FFF2-40B4-BE49-F238E27FC236}">
                <a16:creationId xmlns:a16="http://schemas.microsoft.com/office/drawing/2014/main" id="{8FD7968B-7EFD-272B-3FF4-56842FFDAED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465503556"/>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_Option 3">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13016"/>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p:nvPr>
        </p:nvSpPr>
        <p:spPr>
          <a:xfrm>
            <a:off x="563229" y="1438059"/>
            <a:ext cx="9111713" cy="1031479"/>
          </a:xfrm>
          <a:prstGeom prst="rect">
            <a:avLst/>
          </a:prstGeom>
        </p:spPr>
        <p:txBody>
          <a:bodyPr anchor="b"/>
          <a:lstStyle>
            <a:lvl1pPr algn="l">
              <a:defRPr sz="5200" b="1">
                <a:solidFill>
                  <a:schemeClr val="bg1"/>
                </a:solidFill>
                <a:latin typeface="+mj-lt"/>
              </a:defRPr>
            </a:lvl1pPr>
          </a:lstStyle>
          <a:p>
            <a:endParaRPr lang="en-US"/>
          </a:p>
        </p:txBody>
      </p:sp>
      <p:sp>
        <p:nvSpPr>
          <p:cNvPr id="13" name="Subtitle 2">
            <a:extLst>
              <a:ext uri="{FF2B5EF4-FFF2-40B4-BE49-F238E27FC236}">
                <a16:creationId xmlns:a16="http://schemas.microsoft.com/office/drawing/2014/main" id="{A2E793EB-413F-49E6-82E8-3B8648D908FF}"/>
              </a:ext>
            </a:extLst>
          </p:cNvPr>
          <p:cNvSpPr>
            <a:spLocks noGrp="1"/>
          </p:cNvSpPr>
          <p:nvPr>
            <p:ph type="subTitle" idx="1"/>
          </p:nvPr>
        </p:nvSpPr>
        <p:spPr>
          <a:xfrm>
            <a:off x="2616853" y="3318387"/>
            <a:ext cx="7058089" cy="1309194"/>
          </a:xfrm>
          <a:prstGeom prst="rect">
            <a:avLst/>
          </a:prstGeom>
        </p:spPr>
        <p:txBody>
          <a:bodyPr/>
          <a:lstStyle>
            <a:lvl1pPr marL="0" indent="0" algn="l">
              <a:buNone/>
              <a:defRPr sz="2800" b="1">
                <a:solidFill>
                  <a:schemeClr val="bg1"/>
                </a:solidFill>
                <a:latin typeface="+mj-lt"/>
              </a:defRPr>
            </a:lvl1pPr>
            <a:lvl2pPr marL="400984" indent="0" algn="ctr">
              <a:buNone/>
              <a:defRPr sz="1754"/>
            </a:lvl2pPr>
            <a:lvl3pPr marL="801969" indent="0" algn="ctr">
              <a:buNone/>
              <a:defRPr sz="1579"/>
            </a:lvl3pPr>
            <a:lvl4pPr marL="1202953" indent="0" algn="ctr">
              <a:buNone/>
              <a:defRPr sz="1403"/>
            </a:lvl4pPr>
            <a:lvl5pPr marL="1603937" indent="0" algn="ctr">
              <a:buNone/>
              <a:defRPr sz="1403"/>
            </a:lvl5pPr>
            <a:lvl6pPr marL="2004922" indent="0" algn="ctr">
              <a:buNone/>
              <a:defRPr sz="1403"/>
            </a:lvl6pPr>
            <a:lvl7pPr marL="2405906" indent="0" algn="ctr">
              <a:buNone/>
              <a:defRPr sz="1403"/>
            </a:lvl7pPr>
            <a:lvl8pPr marL="2806890" indent="0" algn="ctr">
              <a:buNone/>
              <a:defRPr sz="1403"/>
            </a:lvl8pPr>
            <a:lvl9pPr marL="3207874" indent="0" algn="ctr">
              <a:buNone/>
              <a:defRPr sz="1403"/>
            </a:lvl9pPr>
          </a:lstStyle>
          <a:p>
            <a:r>
              <a:rPr lang="en-US"/>
              <a:t>Click to edit Master subtitle style</a:t>
            </a:r>
          </a:p>
        </p:txBody>
      </p:sp>
      <p:pic>
        <p:nvPicPr>
          <p:cNvPr id="2" name="Image 1">
            <a:extLst>
              <a:ext uri="{FF2B5EF4-FFF2-40B4-BE49-F238E27FC236}">
                <a16:creationId xmlns:a16="http://schemas.microsoft.com/office/drawing/2014/main" id="{2FF1AAB3-8F37-E108-AFC5-DEFCA6A8AAA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50929" y="164827"/>
            <a:ext cx="738813" cy="738813"/>
          </a:xfrm>
          <a:prstGeom prst="rect">
            <a:avLst/>
          </a:prstGeom>
        </p:spPr>
      </p:pic>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26365"/>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pic>
        <p:nvPicPr>
          <p:cNvPr id="6" name="Image 5">
            <a:extLst>
              <a:ext uri="{FF2B5EF4-FFF2-40B4-BE49-F238E27FC236}">
                <a16:creationId xmlns:a16="http://schemas.microsoft.com/office/drawing/2014/main" id="{0D831E66-C62F-A863-EA8D-0D7A18A7A4DC}"/>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b="31606"/>
          <a:stretch/>
        </p:blipFill>
        <p:spPr bwMode="auto">
          <a:xfrm>
            <a:off x="-806520" y="3817210"/>
            <a:ext cx="4229100" cy="2976880"/>
          </a:xfrm>
          <a:prstGeom prst="rect">
            <a:avLst/>
          </a:prstGeom>
          <a:ln>
            <a:noFill/>
          </a:ln>
          <a:extLst>
            <a:ext uri="{53640926-AAD7-44D8-BBD7-CCE9431645EC}">
              <a14:shadowObscured xmlns:a14="http://schemas.microsoft.com/office/drawing/2010/main"/>
            </a:ext>
          </a:extLst>
        </p:spPr>
      </p:pic>
      <p:pic>
        <p:nvPicPr>
          <p:cNvPr id="5" name="Picture 8" descr="A blue background with yellow stars&#10;&#10;Description automatically generated with low confidence">
            <a:extLst>
              <a:ext uri="{FF2B5EF4-FFF2-40B4-BE49-F238E27FC236}">
                <a16:creationId xmlns:a16="http://schemas.microsoft.com/office/drawing/2014/main" id="{1526599C-6690-5B2B-16B5-EE045FB270D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389742579"/>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able of Contents_Option 1">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16821"/>
            <a:ext cx="8588748"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33342" y="268457"/>
            <a:ext cx="9111713" cy="664842"/>
          </a:xfrm>
          <a:prstGeom prst="rect">
            <a:avLst/>
          </a:prstGeom>
        </p:spPr>
        <p:txBody>
          <a:bodyPr anchor="b"/>
          <a:lstStyle>
            <a:lvl1pPr algn="l">
              <a:defRPr sz="3600" b="1">
                <a:solidFill>
                  <a:schemeClr val="tx2"/>
                </a:solidFill>
                <a:latin typeface="+mj-lt"/>
              </a:defRPr>
            </a:lvl1pPr>
          </a:lstStyle>
          <a:p>
            <a:r>
              <a:rPr lang="en-US"/>
              <a:t>Table of contents</a:t>
            </a:r>
          </a:p>
        </p:txBody>
      </p:sp>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32389"/>
            <a:ext cx="2369655" cy="396459"/>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pic>
        <p:nvPicPr>
          <p:cNvPr id="5" name="Image 4">
            <a:extLst>
              <a:ext uri="{FF2B5EF4-FFF2-40B4-BE49-F238E27FC236}">
                <a16:creationId xmlns:a16="http://schemas.microsoft.com/office/drawing/2014/main" id="{9A9B66CE-AAF3-0249-0368-AEBA656F464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Content Placeholder 2">
            <a:extLst>
              <a:ext uri="{FF2B5EF4-FFF2-40B4-BE49-F238E27FC236}">
                <a16:creationId xmlns:a16="http://schemas.microsoft.com/office/drawing/2014/main" id="{0570E909-48E4-F7D4-8F42-EFBEF2A23D5F}"/>
              </a:ext>
            </a:extLst>
          </p:cNvPr>
          <p:cNvSpPr>
            <a:spLocks noGrp="1"/>
          </p:cNvSpPr>
          <p:nvPr>
            <p:ph idx="1" hasCustomPrompt="1"/>
          </p:nvPr>
        </p:nvSpPr>
        <p:spPr>
          <a:xfrm>
            <a:off x="333342" y="1422479"/>
            <a:ext cx="9203948" cy="5076644"/>
          </a:xfrm>
          <a:prstGeom prst="rect">
            <a:avLst/>
          </a:prstGeom>
        </p:spPr>
        <p:txBody>
          <a:bodyPr numCol="2"/>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200">
                <a:solidFill>
                  <a:schemeClr val="tx2"/>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2" name="Picture 8" descr="A blue background with yellow stars&#10;&#10;Description automatically generated with low confidence">
            <a:extLst>
              <a:ext uri="{FF2B5EF4-FFF2-40B4-BE49-F238E27FC236}">
                <a16:creationId xmlns:a16="http://schemas.microsoft.com/office/drawing/2014/main" id="{312B096A-CE5B-6565-A17C-6497DB0DD37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18306077"/>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Table of Contents_Option 2">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33342" y="268457"/>
            <a:ext cx="9111713" cy="664842"/>
          </a:xfrm>
          <a:prstGeom prst="rect">
            <a:avLst/>
          </a:prstGeom>
        </p:spPr>
        <p:txBody>
          <a:bodyPr anchor="b"/>
          <a:lstStyle>
            <a:lvl1pPr algn="l">
              <a:defRPr sz="3600" b="1">
                <a:solidFill>
                  <a:schemeClr val="tx2"/>
                </a:solidFill>
                <a:latin typeface="+mj-lt"/>
              </a:defRPr>
            </a:lvl1pPr>
          </a:lstStyle>
          <a:p>
            <a:r>
              <a:rPr lang="en-US"/>
              <a:t>Table of contents</a:t>
            </a:r>
          </a:p>
        </p:txBody>
      </p:sp>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pic>
        <p:nvPicPr>
          <p:cNvPr id="5" name="Image 4">
            <a:extLst>
              <a:ext uri="{FF2B5EF4-FFF2-40B4-BE49-F238E27FC236}">
                <a16:creationId xmlns:a16="http://schemas.microsoft.com/office/drawing/2014/main" id="{9A9B66CE-AAF3-0249-0368-AEBA656F464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Content Placeholder 2">
            <a:extLst>
              <a:ext uri="{FF2B5EF4-FFF2-40B4-BE49-F238E27FC236}">
                <a16:creationId xmlns:a16="http://schemas.microsoft.com/office/drawing/2014/main" id="{0570E909-48E4-F7D4-8F42-EFBEF2A23D5F}"/>
              </a:ext>
            </a:extLst>
          </p:cNvPr>
          <p:cNvSpPr>
            <a:spLocks noGrp="1"/>
          </p:cNvSpPr>
          <p:nvPr>
            <p:ph idx="1" hasCustomPrompt="1"/>
          </p:nvPr>
        </p:nvSpPr>
        <p:spPr>
          <a:xfrm>
            <a:off x="333342" y="1422479"/>
            <a:ext cx="9203948" cy="5076644"/>
          </a:xfrm>
          <a:prstGeom prst="rect">
            <a:avLst/>
          </a:prstGeom>
        </p:spPr>
        <p:txBody>
          <a:bodyPr numCol="2"/>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200">
                <a:solidFill>
                  <a:schemeClr val="tx2"/>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2" name="Picture 8" descr="A blue background with yellow stars&#10;&#10;Description automatically generated with low confidence">
            <a:extLst>
              <a:ext uri="{FF2B5EF4-FFF2-40B4-BE49-F238E27FC236}">
                <a16:creationId xmlns:a16="http://schemas.microsoft.com/office/drawing/2014/main" id="{D15C7910-3846-866E-E0F2-C9B62F153EC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6052253"/>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able of Contents_Option 3">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rgbClr val="303030"/>
                </a:solidFill>
                <a:effectLst/>
                <a:latin typeface="+mn-lt"/>
              </a:rPr>
              <a:t>NetZeroCities has received funding from the H2020 Research and Innovation Programme under grant agreement n°101036519.</a:t>
            </a:r>
            <a:endParaRPr lang="en-US" sz="1052" b="0">
              <a:solidFill>
                <a:srgbClr val="303030"/>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33342" y="268457"/>
            <a:ext cx="9111713" cy="664842"/>
          </a:xfrm>
          <a:prstGeom prst="rect">
            <a:avLst/>
          </a:prstGeom>
        </p:spPr>
        <p:txBody>
          <a:bodyPr anchor="b"/>
          <a:lstStyle>
            <a:lvl1pPr algn="l">
              <a:defRPr sz="3600" b="1">
                <a:solidFill>
                  <a:schemeClr val="bg1"/>
                </a:solidFill>
                <a:latin typeface="+mj-lt"/>
              </a:defRPr>
            </a:lvl1pPr>
          </a:lstStyle>
          <a:p>
            <a:r>
              <a:rPr lang="en-US"/>
              <a:t>Table of contents</a:t>
            </a:r>
          </a:p>
        </p:txBody>
      </p:sp>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9" name="Content Placeholder 2">
            <a:extLst>
              <a:ext uri="{FF2B5EF4-FFF2-40B4-BE49-F238E27FC236}">
                <a16:creationId xmlns:a16="http://schemas.microsoft.com/office/drawing/2014/main" id="{0570E909-48E4-F7D4-8F42-EFBEF2A23D5F}"/>
              </a:ext>
            </a:extLst>
          </p:cNvPr>
          <p:cNvSpPr>
            <a:spLocks noGrp="1"/>
          </p:cNvSpPr>
          <p:nvPr>
            <p:ph idx="1" hasCustomPrompt="1"/>
          </p:nvPr>
        </p:nvSpPr>
        <p:spPr>
          <a:xfrm>
            <a:off x="333342" y="1422479"/>
            <a:ext cx="9203948" cy="5076644"/>
          </a:xfrm>
          <a:prstGeom prst="rect">
            <a:avLst/>
          </a:prstGeom>
        </p:spPr>
        <p:txBody>
          <a:bodyPr numCol="2"/>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200">
                <a:solidFill>
                  <a:schemeClr val="bg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2" name="Image 1">
            <a:extLst>
              <a:ext uri="{FF2B5EF4-FFF2-40B4-BE49-F238E27FC236}">
                <a16:creationId xmlns:a16="http://schemas.microsoft.com/office/drawing/2014/main" id="{5CE3384E-8158-04D2-A77F-0A0C5AA244B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50929" y="164827"/>
            <a:ext cx="738813" cy="738813"/>
          </a:xfrm>
          <a:prstGeom prst="rect">
            <a:avLst/>
          </a:prstGeom>
        </p:spPr>
      </p:pic>
      <p:pic>
        <p:nvPicPr>
          <p:cNvPr id="5" name="Picture 8" descr="A blue background with yellow stars&#10;&#10;Description automatically generated with low confidence">
            <a:extLst>
              <a:ext uri="{FF2B5EF4-FFF2-40B4-BE49-F238E27FC236}">
                <a16:creationId xmlns:a16="http://schemas.microsoft.com/office/drawing/2014/main" id="{3A8A14EB-4247-B7C4-E54F-05560D397A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1389535665"/>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Executive Summary_Option 1">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33342" y="213817"/>
            <a:ext cx="9111713" cy="664842"/>
          </a:xfrm>
          <a:prstGeom prst="rect">
            <a:avLst/>
          </a:prstGeom>
        </p:spPr>
        <p:txBody>
          <a:bodyPr anchor="b"/>
          <a:lstStyle>
            <a:lvl1pPr algn="l">
              <a:defRPr sz="3600" b="1">
                <a:solidFill>
                  <a:schemeClr val="tx2"/>
                </a:solidFill>
                <a:latin typeface="+mj-lt"/>
              </a:defRPr>
            </a:lvl1pPr>
          </a:lstStyle>
          <a:p>
            <a:r>
              <a:rPr lang="en-US"/>
              <a:t>Executive Summary</a:t>
            </a:r>
          </a:p>
        </p:txBody>
      </p:sp>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pic>
        <p:nvPicPr>
          <p:cNvPr id="5" name="Image 4">
            <a:extLst>
              <a:ext uri="{FF2B5EF4-FFF2-40B4-BE49-F238E27FC236}">
                <a16:creationId xmlns:a16="http://schemas.microsoft.com/office/drawing/2014/main" id="{9A9B66CE-AAF3-0249-0368-AEBA656F464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2" name="Content Placeholder 2">
            <a:extLst>
              <a:ext uri="{FF2B5EF4-FFF2-40B4-BE49-F238E27FC236}">
                <a16:creationId xmlns:a16="http://schemas.microsoft.com/office/drawing/2014/main" id="{B9B68DDF-DA7F-3B71-1D09-9FD0FB8978B7}"/>
              </a:ext>
            </a:extLst>
          </p:cNvPr>
          <p:cNvSpPr>
            <a:spLocks noGrp="1"/>
          </p:cNvSpPr>
          <p:nvPr>
            <p:ph idx="1" hasCustomPrompt="1"/>
          </p:nvPr>
        </p:nvSpPr>
        <p:spPr>
          <a:xfrm>
            <a:off x="333342" y="1327549"/>
            <a:ext cx="9111713" cy="5007818"/>
          </a:xfrm>
          <a:prstGeom prst="rect">
            <a:avLst/>
          </a:prstGeom>
        </p:spPr>
        <p:txBody>
          <a:bodyPr numCol="2"/>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200">
                <a:solidFill>
                  <a:schemeClr val="tx2"/>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6" name="Picture 8" descr="A blue background with yellow stars&#10;&#10;Description automatically generated with low confidence">
            <a:extLst>
              <a:ext uri="{FF2B5EF4-FFF2-40B4-BE49-F238E27FC236}">
                <a16:creationId xmlns:a16="http://schemas.microsoft.com/office/drawing/2014/main" id="{B3D8FDED-2DE3-7368-AC61-61FA4A8A8A1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1675563313"/>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Executive Summary_Option 2">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33342" y="216803"/>
            <a:ext cx="9111713" cy="664842"/>
          </a:xfrm>
          <a:prstGeom prst="rect">
            <a:avLst/>
          </a:prstGeom>
        </p:spPr>
        <p:txBody>
          <a:bodyPr anchor="b"/>
          <a:lstStyle>
            <a:lvl1pPr algn="l">
              <a:defRPr sz="3600" b="1">
                <a:solidFill>
                  <a:schemeClr val="tx2"/>
                </a:solidFill>
                <a:latin typeface="+mj-lt"/>
              </a:defRPr>
            </a:lvl1pPr>
          </a:lstStyle>
          <a:p>
            <a:r>
              <a:rPr lang="en-US"/>
              <a:t>Executive Summary</a:t>
            </a:r>
          </a:p>
        </p:txBody>
      </p:sp>
      <p:pic>
        <p:nvPicPr>
          <p:cNvPr id="3" name="Picture 8" descr="A blue background with yellow stars&#10;&#10;Description automatically generated with low confidence">
            <a:extLst>
              <a:ext uri="{FF2B5EF4-FFF2-40B4-BE49-F238E27FC236}">
                <a16:creationId xmlns:a16="http://schemas.microsoft.com/office/drawing/2014/main" id="{C34EA40D-37A4-2090-EA34-7C1B4678C63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3229" y="7045289"/>
            <a:ext cx="553375" cy="370028"/>
          </a:xfrm>
          <a:prstGeom prst="rect">
            <a:avLst/>
          </a:prstGeom>
        </p:spPr>
      </p:pic>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pic>
        <p:nvPicPr>
          <p:cNvPr id="5" name="Image 4">
            <a:extLst>
              <a:ext uri="{FF2B5EF4-FFF2-40B4-BE49-F238E27FC236}">
                <a16:creationId xmlns:a16="http://schemas.microsoft.com/office/drawing/2014/main" id="{9A9B66CE-AAF3-0249-0368-AEBA656F464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2" name="Content Placeholder 2">
            <a:extLst>
              <a:ext uri="{FF2B5EF4-FFF2-40B4-BE49-F238E27FC236}">
                <a16:creationId xmlns:a16="http://schemas.microsoft.com/office/drawing/2014/main" id="{B9B68DDF-DA7F-3B71-1D09-9FD0FB8978B7}"/>
              </a:ext>
            </a:extLst>
          </p:cNvPr>
          <p:cNvSpPr>
            <a:spLocks noGrp="1"/>
          </p:cNvSpPr>
          <p:nvPr>
            <p:ph idx="1" hasCustomPrompt="1"/>
          </p:nvPr>
        </p:nvSpPr>
        <p:spPr>
          <a:xfrm>
            <a:off x="333342" y="1329042"/>
            <a:ext cx="9111713" cy="5007818"/>
          </a:xfrm>
          <a:prstGeom prst="rect">
            <a:avLst/>
          </a:prstGeom>
        </p:spPr>
        <p:txBody>
          <a:bodyPr numCol="2"/>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200">
                <a:solidFill>
                  <a:schemeClr val="tx2"/>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spTree>
    <p:extLst>
      <p:ext uri="{BB962C8B-B14F-4D97-AF65-F5344CB8AC3E}">
        <p14:creationId xmlns:p14="http://schemas.microsoft.com/office/powerpoint/2010/main" val="1560474370"/>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Executive Summary_Option 3">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33342" y="268457"/>
            <a:ext cx="9111713" cy="664842"/>
          </a:xfrm>
          <a:prstGeom prst="rect">
            <a:avLst/>
          </a:prstGeom>
        </p:spPr>
        <p:txBody>
          <a:bodyPr anchor="b"/>
          <a:lstStyle>
            <a:lvl1pPr algn="l">
              <a:defRPr sz="3600" b="1">
                <a:solidFill>
                  <a:schemeClr val="bg1"/>
                </a:solidFill>
                <a:latin typeface="+mj-lt"/>
              </a:defRPr>
            </a:lvl1pPr>
          </a:lstStyle>
          <a:p>
            <a:r>
              <a:rPr lang="en-US"/>
              <a:t>Executive Summary</a:t>
            </a:r>
          </a:p>
        </p:txBody>
      </p:sp>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2" name="Content Placeholder 2">
            <a:extLst>
              <a:ext uri="{FF2B5EF4-FFF2-40B4-BE49-F238E27FC236}">
                <a16:creationId xmlns:a16="http://schemas.microsoft.com/office/drawing/2014/main" id="{B9B68DDF-DA7F-3B71-1D09-9FD0FB8978B7}"/>
              </a:ext>
            </a:extLst>
          </p:cNvPr>
          <p:cNvSpPr>
            <a:spLocks noGrp="1"/>
          </p:cNvSpPr>
          <p:nvPr>
            <p:ph idx="1" hasCustomPrompt="1"/>
          </p:nvPr>
        </p:nvSpPr>
        <p:spPr>
          <a:xfrm>
            <a:off x="333342" y="1349240"/>
            <a:ext cx="9111713" cy="5007818"/>
          </a:xfrm>
          <a:prstGeom prst="rect">
            <a:avLst/>
          </a:prstGeom>
        </p:spPr>
        <p:txBody>
          <a:bodyPr numCol="2"/>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200">
                <a:solidFill>
                  <a:schemeClr val="bg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6" name="Image 5">
            <a:extLst>
              <a:ext uri="{FF2B5EF4-FFF2-40B4-BE49-F238E27FC236}">
                <a16:creationId xmlns:a16="http://schemas.microsoft.com/office/drawing/2014/main" id="{F395B03D-5724-2302-EE33-CC63995A4F9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50929" y="164827"/>
            <a:ext cx="738813" cy="738813"/>
          </a:xfrm>
          <a:prstGeom prst="rect">
            <a:avLst/>
          </a:prstGeom>
        </p:spPr>
      </p:pic>
      <p:pic>
        <p:nvPicPr>
          <p:cNvPr id="5" name="Picture 8" descr="A blue background with yellow stars&#10;&#10;Description automatically generated with low confidence">
            <a:extLst>
              <a:ext uri="{FF2B5EF4-FFF2-40B4-BE49-F238E27FC236}">
                <a16:creationId xmlns:a16="http://schemas.microsoft.com/office/drawing/2014/main" id="{A165F37F-081A-BEF0-B789-D96DDEA1F5C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1111555708"/>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Section Title">
    <p:spTree>
      <p:nvGrpSpPr>
        <p:cNvPr id="1" name=""/>
        <p:cNvGrpSpPr/>
        <p:nvPr/>
      </p:nvGrpSpPr>
      <p:grpSpPr>
        <a:xfrm>
          <a:off x="0" y="0"/>
          <a:ext cx="0" cy="0"/>
          <a:chOff x="0" y="0"/>
          <a:chExt cx="0" cy="0"/>
        </a:xfrm>
      </p:grpSpPr>
      <p:pic>
        <p:nvPicPr>
          <p:cNvPr id="15" name="Image 14">
            <a:extLst>
              <a:ext uri="{FF2B5EF4-FFF2-40B4-BE49-F238E27FC236}">
                <a16:creationId xmlns:a16="http://schemas.microsoft.com/office/drawing/2014/main" id="{4FFCC227-832C-BB5E-269B-64F5F24D3D3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1" y="0"/>
            <a:ext cx="10697893" cy="7559675"/>
          </a:xfrm>
          <a:prstGeom prst="rect">
            <a:avLst/>
          </a:prstGeom>
        </p:spPr>
      </p:pic>
      <p:sp>
        <p:nvSpPr>
          <p:cNvPr id="19" name="Rectangle 18">
            <a:extLst>
              <a:ext uri="{FF2B5EF4-FFF2-40B4-BE49-F238E27FC236}">
                <a16:creationId xmlns:a16="http://schemas.microsoft.com/office/drawing/2014/main" id="{EA8BC6C8-029C-8553-0156-E4F2039CF9CC}"/>
              </a:ext>
            </a:extLst>
          </p:cNvPr>
          <p:cNvSpPr>
            <a:spLocks noGrp="1" noRot="1" noMove="1" noResize="1" noEditPoints="1" noAdjustHandles="1" noChangeArrowheads="1" noChangeShapeType="1"/>
          </p:cNvSpPr>
          <p:nvPr userDrawn="1"/>
        </p:nvSpPr>
        <p:spPr>
          <a:xfrm>
            <a:off x="-2" y="6931741"/>
            <a:ext cx="10691815" cy="6475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p:nvPr>
        </p:nvSpPr>
        <p:spPr>
          <a:xfrm>
            <a:off x="382527" y="660804"/>
            <a:ext cx="6073545" cy="1971305"/>
          </a:xfrm>
          <a:prstGeom prst="rect">
            <a:avLst/>
          </a:prstGeom>
        </p:spPr>
        <p:txBody>
          <a:bodyPr anchor="b"/>
          <a:lstStyle>
            <a:lvl1pPr algn="l">
              <a:lnSpc>
                <a:spcPct val="100000"/>
              </a:lnSpc>
              <a:defRPr sz="5000" b="1">
                <a:solidFill>
                  <a:schemeClr val="tx2"/>
                </a:solidFill>
                <a:latin typeface="+mj-lt"/>
              </a:defRPr>
            </a:lvl1pPr>
          </a:lstStyle>
          <a:p>
            <a:r>
              <a:rPr lang="en-US"/>
              <a:t>Click to edit Master title style</a:t>
            </a:r>
          </a:p>
        </p:txBody>
      </p:sp>
      <p:sp>
        <p:nvSpPr>
          <p:cNvPr id="13" name="Subtitle 2">
            <a:extLst>
              <a:ext uri="{FF2B5EF4-FFF2-40B4-BE49-F238E27FC236}">
                <a16:creationId xmlns:a16="http://schemas.microsoft.com/office/drawing/2014/main" id="{A2E793EB-413F-49E6-82E8-3B8648D908FF}"/>
              </a:ext>
            </a:extLst>
          </p:cNvPr>
          <p:cNvSpPr>
            <a:spLocks noGrp="1"/>
          </p:cNvSpPr>
          <p:nvPr>
            <p:ph type="subTitle" idx="1"/>
          </p:nvPr>
        </p:nvSpPr>
        <p:spPr>
          <a:xfrm>
            <a:off x="382527" y="2864905"/>
            <a:ext cx="4028436" cy="1309194"/>
          </a:xfrm>
          <a:prstGeom prst="rect">
            <a:avLst/>
          </a:prstGeom>
        </p:spPr>
        <p:txBody>
          <a:bodyPr/>
          <a:lstStyle>
            <a:lvl1pPr marL="0" indent="0" algn="l">
              <a:buNone/>
              <a:defRPr sz="2800" b="1">
                <a:solidFill>
                  <a:srgbClr val="5D8793"/>
                </a:solidFill>
                <a:latin typeface="+mj-lt"/>
              </a:defRPr>
            </a:lvl1pPr>
            <a:lvl2pPr marL="400984" indent="0" algn="ctr">
              <a:buNone/>
              <a:defRPr sz="1754"/>
            </a:lvl2pPr>
            <a:lvl3pPr marL="801969" indent="0" algn="ctr">
              <a:buNone/>
              <a:defRPr sz="1579"/>
            </a:lvl3pPr>
            <a:lvl4pPr marL="1202953" indent="0" algn="ctr">
              <a:buNone/>
              <a:defRPr sz="1403"/>
            </a:lvl4pPr>
            <a:lvl5pPr marL="1603937" indent="0" algn="ctr">
              <a:buNone/>
              <a:defRPr sz="1403"/>
            </a:lvl5pPr>
            <a:lvl6pPr marL="2004922" indent="0" algn="ctr">
              <a:buNone/>
              <a:defRPr sz="1403"/>
            </a:lvl6pPr>
            <a:lvl7pPr marL="2405906" indent="0" algn="ctr">
              <a:buNone/>
              <a:defRPr sz="1403"/>
            </a:lvl7pPr>
            <a:lvl8pPr marL="2806890" indent="0" algn="ctr">
              <a:buNone/>
              <a:defRPr sz="1403"/>
            </a:lvl8pPr>
            <a:lvl9pPr marL="3207874" indent="0" algn="ctr">
              <a:buNone/>
              <a:defRPr sz="1403"/>
            </a:lvl9pPr>
          </a:lstStyle>
          <a:p>
            <a:r>
              <a:rPr lang="en-US"/>
              <a:t>Click to edit Master subtitle style</a:t>
            </a:r>
          </a:p>
        </p:txBody>
      </p:sp>
      <p:pic>
        <p:nvPicPr>
          <p:cNvPr id="6" name="Image 5">
            <a:extLst>
              <a:ext uri="{FF2B5EF4-FFF2-40B4-BE49-F238E27FC236}">
                <a16:creationId xmlns:a16="http://schemas.microsoft.com/office/drawing/2014/main" id="{B77C4DE4-7E7F-755C-D7AD-5180E3743BC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16" name="TextBox 9">
            <a:extLst>
              <a:ext uri="{FF2B5EF4-FFF2-40B4-BE49-F238E27FC236}">
                <a16:creationId xmlns:a16="http://schemas.microsoft.com/office/drawing/2014/main" id="{2F00299D-0C77-C85E-A6DC-72866DF0D129}"/>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8" name="Slide Number Placeholder 3">
            <a:extLst>
              <a:ext uri="{FF2B5EF4-FFF2-40B4-BE49-F238E27FC236}">
                <a16:creationId xmlns:a16="http://schemas.microsoft.com/office/drawing/2014/main" id="{C87B21FB-F752-1882-B6B1-8297EC27C858}"/>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21" name="Espace réservé pour une image  20">
            <a:extLst>
              <a:ext uri="{FF2B5EF4-FFF2-40B4-BE49-F238E27FC236}">
                <a16:creationId xmlns:a16="http://schemas.microsoft.com/office/drawing/2014/main" id="{232E03BC-720B-B592-9BF9-C36FD36CB123}"/>
              </a:ext>
            </a:extLst>
          </p:cNvPr>
          <p:cNvSpPr>
            <a:spLocks noGrp="1"/>
          </p:cNvSpPr>
          <p:nvPr>
            <p:ph type="pic" sz="quarter" idx="13"/>
          </p:nvPr>
        </p:nvSpPr>
        <p:spPr>
          <a:xfrm>
            <a:off x="5043948" y="2632109"/>
            <a:ext cx="5362729" cy="4038384"/>
          </a:xfrm>
          <a:prstGeom prst="rect">
            <a:avLst/>
          </a:prstGeom>
        </p:spPr>
        <p:txBody>
          <a:bodyPr/>
          <a:lstStyle>
            <a:lvl1pPr algn="ctr">
              <a:defRPr sz="2000">
                <a:solidFill>
                  <a:schemeClr val="tx2"/>
                </a:solidFill>
              </a:defRPr>
            </a:lvl1pPr>
          </a:lstStyle>
          <a:p>
            <a:endParaRPr lang="fr-FR"/>
          </a:p>
        </p:txBody>
      </p:sp>
      <p:pic>
        <p:nvPicPr>
          <p:cNvPr id="2" name="Picture 8" descr="A blue background with yellow stars&#10;&#10;Description automatically generated with low confidence">
            <a:extLst>
              <a:ext uri="{FF2B5EF4-FFF2-40B4-BE49-F238E27FC236}">
                <a16:creationId xmlns:a16="http://schemas.microsoft.com/office/drawing/2014/main" id="{CEB3507D-CBAA-8283-B5A7-02A30F718C3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213427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43AB4-51CD-416D-AADC-5A26B796343C}"/>
              </a:ext>
            </a:extLst>
          </p:cNvPr>
          <p:cNvSpPr>
            <a:spLocks noGrp="1"/>
          </p:cNvSpPr>
          <p:nvPr>
            <p:ph type="title"/>
          </p:nvPr>
        </p:nvSpPr>
        <p:spPr>
          <a:xfrm>
            <a:off x="614155" y="237158"/>
            <a:ext cx="9221689" cy="545001"/>
          </a:xfrm>
          <a:prstGeom prst="rect">
            <a:avLst/>
          </a:prstGeom>
        </p:spPr>
        <p:txBody>
          <a:bodyPr>
            <a:noAutofit/>
          </a:bodyPr>
          <a:lstStyle>
            <a:lvl1pPr>
              <a:defRPr lang="en-US" sz="3600" b="1" kern="1200" dirty="0">
                <a:solidFill>
                  <a:schemeClr val="tx2"/>
                </a:solidFill>
                <a:latin typeface="+mj-lt"/>
                <a:ea typeface="+mj-ea"/>
                <a:cs typeface="+mj-cs"/>
              </a:defRPr>
            </a:lvl1pPr>
          </a:lstStyle>
          <a:p>
            <a:r>
              <a:rPr lang="en-US"/>
              <a:t>Click to edit Master title style</a:t>
            </a:r>
          </a:p>
        </p:txBody>
      </p:sp>
      <p:sp>
        <p:nvSpPr>
          <p:cNvPr id="3" name="Content Placeholder 2">
            <a:extLst>
              <a:ext uri="{FF2B5EF4-FFF2-40B4-BE49-F238E27FC236}">
                <a16:creationId xmlns:a16="http://schemas.microsoft.com/office/drawing/2014/main" id="{72AD56A5-1BFE-4811-AEA2-0F55B788DEBB}"/>
              </a:ext>
            </a:extLst>
          </p:cNvPr>
          <p:cNvSpPr>
            <a:spLocks noGrp="1"/>
          </p:cNvSpPr>
          <p:nvPr>
            <p:ph idx="1" hasCustomPrompt="1"/>
          </p:nvPr>
        </p:nvSpPr>
        <p:spPr>
          <a:xfrm>
            <a:off x="614155" y="1759973"/>
            <a:ext cx="9221689" cy="4847303"/>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7" name="Image 6">
            <a:extLst>
              <a:ext uri="{FF2B5EF4-FFF2-40B4-BE49-F238E27FC236}">
                <a16:creationId xmlns:a16="http://schemas.microsoft.com/office/drawing/2014/main" id="{B4C164C8-2635-9098-DDDB-DE12C8A4BB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TextBox 9">
            <a:extLst>
              <a:ext uri="{FF2B5EF4-FFF2-40B4-BE49-F238E27FC236}">
                <a16:creationId xmlns:a16="http://schemas.microsoft.com/office/drawing/2014/main" id="{FBD9EEC8-A715-A465-64D3-441B3BCE0091}"/>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Slide Number Placeholder 3">
            <a:extLst>
              <a:ext uri="{FF2B5EF4-FFF2-40B4-BE49-F238E27FC236}">
                <a16:creationId xmlns:a16="http://schemas.microsoft.com/office/drawing/2014/main" id="{743B26FA-05A4-8F5D-20E8-685CE992E501}"/>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13" name="Text Placeholder 2">
            <a:extLst>
              <a:ext uri="{FF2B5EF4-FFF2-40B4-BE49-F238E27FC236}">
                <a16:creationId xmlns:a16="http://schemas.microsoft.com/office/drawing/2014/main" id="{BFEBEF28-EB72-2587-1A8C-868FC88262CA}"/>
              </a:ext>
            </a:extLst>
          </p:cNvPr>
          <p:cNvSpPr>
            <a:spLocks noGrp="1"/>
          </p:cNvSpPr>
          <p:nvPr>
            <p:ph type="body" idx="13"/>
          </p:nvPr>
        </p:nvSpPr>
        <p:spPr>
          <a:xfrm>
            <a:off x="614155" y="1173324"/>
            <a:ext cx="9221689" cy="402483"/>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pic>
        <p:nvPicPr>
          <p:cNvPr id="4" name="Picture 8" descr="A blue background with yellow stars&#10;&#10;Description automatically generated with low confidence">
            <a:extLst>
              <a:ext uri="{FF2B5EF4-FFF2-40B4-BE49-F238E27FC236}">
                <a16:creationId xmlns:a16="http://schemas.microsoft.com/office/drawing/2014/main" id="{5C5EE481-B9D5-8BE7-0A58-1137C263F96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41081691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Title and Content-Two paragraph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43AB4-51CD-416D-AADC-5A26B796343C}"/>
              </a:ext>
            </a:extLst>
          </p:cNvPr>
          <p:cNvSpPr>
            <a:spLocks noGrp="1"/>
          </p:cNvSpPr>
          <p:nvPr>
            <p:ph type="title"/>
          </p:nvPr>
        </p:nvSpPr>
        <p:spPr>
          <a:xfrm>
            <a:off x="614155" y="237158"/>
            <a:ext cx="9221689" cy="545001"/>
          </a:xfrm>
          <a:prstGeom prst="rect">
            <a:avLst/>
          </a:prstGeom>
        </p:spPr>
        <p:txBody>
          <a:bodyPr>
            <a:noAutofit/>
          </a:bodyPr>
          <a:lstStyle>
            <a:lvl1pPr>
              <a:defRPr lang="en-US" sz="3600" b="1" kern="1200" dirty="0">
                <a:solidFill>
                  <a:schemeClr val="tx2"/>
                </a:solidFill>
                <a:latin typeface="+mj-lt"/>
                <a:ea typeface="+mj-ea"/>
                <a:cs typeface="+mj-cs"/>
              </a:defRPr>
            </a:lvl1pPr>
          </a:lstStyle>
          <a:p>
            <a:r>
              <a:rPr lang="en-US"/>
              <a:t>Click to edit Master title style</a:t>
            </a:r>
          </a:p>
        </p:txBody>
      </p:sp>
      <p:sp>
        <p:nvSpPr>
          <p:cNvPr id="3" name="Content Placeholder 2">
            <a:extLst>
              <a:ext uri="{FF2B5EF4-FFF2-40B4-BE49-F238E27FC236}">
                <a16:creationId xmlns:a16="http://schemas.microsoft.com/office/drawing/2014/main" id="{72AD56A5-1BFE-4811-AEA2-0F55B788DEBB}"/>
              </a:ext>
            </a:extLst>
          </p:cNvPr>
          <p:cNvSpPr>
            <a:spLocks noGrp="1"/>
          </p:cNvSpPr>
          <p:nvPr>
            <p:ph idx="1" hasCustomPrompt="1"/>
          </p:nvPr>
        </p:nvSpPr>
        <p:spPr>
          <a:xfrm>
            <a:off x="614155" y="1759973"/>
            <a:ext cx="9221689" cy="2019865"/>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7" name="Image 6">
            <a:extLst>
              <a:ext uri="{FF2B5EF4-FFF2-40B4-BE49-F238E27FC236}">
                <a16:creationId xmlns:a16="http://schemas.microsoft.com/office/drawing/2014/main" id="{B4C164C8-2635-9098-DDDB-DE12C8A4BB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TextBox 9">
            <a:extLst>
              <a:ext uri="{FF2B5EF4-FFF2-40B4-BE49-F238E27FC236}">
                <a16:creationId xmlns:a16="http://schemas.microsoft.com/office/drawing/2014/main" id="{FBD9EEC8-A715-A465-64D3-441B3BCE0091}"/>
              </a:ext>
            </a:extLst>
          </p:cNvPr>
          <p:cNvSpPr txBox="1"/>
          <p:nvPr userDrawn="1"/>
        </p:nvSpPr>
        <p:spPr>
          <a:xfrm>
            <a:off x="1116604" y="7116649"/>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Slide Number Placeholder 3">
            <a:extLst>
              <a:ext uri="{FF2B5EF4-FFF2-40B4-BE49-F238E27FC236}">
                <a16:creationId xmlns:a16="http://schemas.microsoft.com/office/drawing/2014/main" id="{743B26FA-05A4-8F5D-20E8-685CE992E501}"/>
              </a:ext>
            </a:extLst>
          </p:cNvPr>
          <p:cNvSpPr>
            <a:spLocks noGrp="1"/>
          </p:cNvSpPr>
          <p:nvPr>
            <p:ph type="sldNum" sz="quarter" idx="12"/>
          </p:nvPr>
        </p:nvSpPr>
        <p:spPr>
          <a:xfrm>
            <a:off x="8111532" y="7026365"/>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13" name="Text Placeholder 2">
            <a:extLst>
              <a:ext uri="{FF2B5EF4-FFF2-40B4-BE49-F238E27FC236}">
                <a16:creationId xmlns:a16="http://schemas.microsoft.com/office/drawing/2014/main" id="{BFEBEF28-EB72-2587-1A8C-868FC88262CA}"/>
              </a:ext>
            </a:extLst>
          </p:cNvPr>
          <p:cNvSpPr>
            <a:spLocks noGrp="1"/>
          </p:cNvSpPr>
          <p:nvPr>
            <p:ph type="body" idx="13"/>
          </p:nvPr>
        </p:nvSpPr>
        <p:spPr>
          <a:xfrm>
            <a:off x="614155" y="1173324"/>
            <a:ext cx="9221689" cy="402483"/>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sp>
        <p:nvSpPr>
          <p:cNvPr id="4" name="Content Placeholder 2">
            <a:extLst>
              <a:ext uri="{FF2B5EF4-FFF2-40B4-BE49-F238E27FC236}">
                <a16:creationId xmlns:a16="http://schemas.microsoft.com/office/drawing/2014/main" id="{B4F1B34E-9A6D-CA24-948A-716ABDBB05AE}"/>
              </a:ext>
            </a:extLst>
          </p:cNvPr>
          <p:cNvSpPr>
            <a:spLocks noGrp="1"/>
          </p:cNvSpPr>
          <p:nvPr>
            <p:ph idx="14" hasCustomPrompt="1"/>
          </p:nvPr>
        </p:nvSpPr>
        <p:spPr>
          <a:xfrm>
            <a:off x="614155" y="4552224"/>
            <a:ext cx="9221689" cy="2084550"/>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sp>
        <p:nvSpPr>
          <p:cNvPr id="5" name="Text Placeholder 2">
            <a:extLst>
              <a:ext uri="{FF2B5EF4-FFF2-40B4-BE49-F238E27FC236}">
                <a16:creationId xmlns:a16="http://schemas.microsoft.com/office/drawing/2014/main" id="{C7D3A178-0AE8-8DAA-C63B-6E6A29DC544A}"/>
              </a:ext>
            </a:extLst>
          </p:cNvPr>
          <p:cNvSpPr>
            <a:spLocks noGrp="1"/>
          </p:cNvSpPr>
          <p:nvPr>
            <p:ph type="body" idx="15"/>
          </p:nvPr>
        </p:nvSpPr>
        <p:spPr>
          <a:xfrm>
            <a:off x="614155" y="3965575"/>
            <a:ext cx="9221689" cy="402483"/>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pic>
        <p:nvPicPr>
          <p:cNvPr id="6" name="Picture 8" descr="A blue background with yellow stars&#10;&#10;Description automatically generated with low confidence">
            <a:extLst>
              <a:ext uri="{FF2B5EF4-FFF2-40B4-BE49-F238E27FC236}">
                <a16:creationId xmlns:a16="http://schemas.microsoft.com/office/drawing/2014/main" id="{12A92DD6-A507-D055-9FD9-C9BE3D08F85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932314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Title and content_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03C96-AD68-4B6A-A43C-1579E0136218}"/>
              </a:ext>
            </a:extLst>
          </p:cNvPr>
          <p:cNvSpPr>
            <a:spLocks noGrp="1"/>
          </p:cNvSpPr>
          <p:nvPr>
            <p:ph type="title"/>
          </p:nvPr>
        </p:nvSpPr>
        <p:spPr>
          <a:xfrm>
            <a:off x="736455" y="602307"/>
            <a:ext cx="3448388" cy="1631930"/>
          </a:xfrm>
          <a:prstGeom prst="rect">
            <a:avLst/>
          </a:prstGeom>
        </p:spPr>
        <p:txBody>
          <a:bodyPr anchor="b"/>
          <a:lstStyle>
            <a:lvl1pPr>
              <a:defRPr sz="2800" b="1">
                <a:solidFill>
                  <a:schemeClr val="tx2"/>
                </a:solidFill>
              </a:defRPr>
            </a:lvl1pPr>
          </a:lstStyle>
          <a:p>
            <a:r>
              <a:rPr lang="en-US"/>
              <a:t>Click to edit Master title style</a:t>
            </a:r>
          </a:p>
        </p:txBody>
      </p:sp>
      <p:sp>
        <p:nvSpPr>
          <p:cNvPr id="4" name="Text Placeholder 3">
            <a:extLst>
              <a:ext uri="{FF2B5EF4-FFF2-40B4-BE49-F238E27FC236}">
                <a16:creationId xmlns:a16="http://schemas.microsoft.com/office/drawing/2014/main" id="{A4D28A6D-A742-4A29-948F-3AA23D1A0183}"/>
              </a:ext>
            </a:extLst>
          </p:cNvPr>
          <p:cNvSpPr>
            <a:spLocks noGrp="1"/>
          </p:cNvSpPr>
          <p:nvPr>
            <p:ph type="body" sz="half" idx="2"/>
          </p:nvPr>
        </p:nvSpPr>
        <p:spPr>
          <a:xfrm>
            <a:off x="736455" y="3559277"/>
            <a:ext cx="3448388" cy="3008520"/>
          </a:xfrm>
          <a:prstGeom prst="rect">
            <a:avLst/>
          </a:prstGeom>
        </p:spPr>
        <p:txBody>
          <a:bodyPr>
            <a:normAutofit/>
          </a:bodyPr>
          <a:lstStyle>
            <a:lvl1pPr marL="0" indent="0">
              <a:buNone/>
              <a:defRPr sz="2000">
                <a:solidFill>
                  <a:schemeClr val="tx1"/>
                </a:solidFill>
              </a:defRPr>
            </a:lvl1pPr>
            <a:lvl2pPr marL="400984" indent="0">
              <a:buNone/>
              <a:defRPr sz="1228"/>
            </a:lvl2pPr>
            <a:lvl3pPr marL="801969" indent="0">
              <a:buNone/>
              <a:defRPr sz="1052"/>
            </a:lvl3pPr>
            <a:lvl4pPr marL="1202953" indent="0">
              <a:buNone/>
              <a:defRPr sz="877"/>
            </a:lvl4pPr>
            <a:lvl5pPr marL="1603937" indent="0">
              <a:buNone/>
              <a:defRPr sz="877"/>
            </a:lvl5pPr>
            <a:lvl6pPr marL="2004922" indent="0">
              <a:buNone/>
              <a:defRPr sz="877"/>
            </a:lvl6pPr>
            <a:lvl7pPr marL="2405906" indent="0">
              <a:buNone/>
              <a:defRPr sz="877"/>
            </a:lvl7pPr>
            <a:lvl8pPr marL="2806890" indent="0">
              <a:buNone/>
              <a:defRPr sz="877"/>
            </a:lvl8pPr>
            <a:lvl9pPr marL="3207874" indent="0">
              <a:buNone/>
              <a:defRPr sz="877"/>
            </a:lvl9pPr>
          </a:lstStyle>
          <a:p>
            <a:pPr lvl="0"/>
            <a:r>
              <a:rPr lang="en-US"/>
              <a:t>Click to edit Master text styles</a:t>
            </a:r>
          </a:p>
        </p:txBody>
      </p:sp>
      <p:sp>
        <p:nvSpPr>
          <p:cNvPr id="8" name="Content Placeholder 2">
            <a:extLst>
              <a:ext uri="{FF2B5EF4-FFF2-40B4-BE49-F238E27FC236}">
                <a16:creationId xmlns:a16="http://schemas.microsoft.com/office/drawing/2014/main" id="{94C8160C-AB1E-42F4-8818-C2D8597FDF6C}"/>
              </a:ext>
            </a:extLst>
          </p:cNvPr>
          <p:cNvSpPr>
            <a:spLocks noGrp="1"/>
          </p:cNvSpPr>
          <p:nvPr>
            <p:ph idx="1" hasCustomPrompt="1"/>
          </p:nvPr>
        </p:nvSpPr>
        <p:spPr>
          <a:xfrm>
            <a:off x="4520122" y="602307"/>
            <a:ext cx="4923788" cy="5965493"/>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7" name="Image 6">
            <a:extLst>
              <a:ext uri="{FF2B5EF4-FFF2-40B4-BE49-F238E27FC236}">
                <a16:creationId xmlns:a16="http://schemas.microsoft.com/office/drawing/2014/main" id="{7F088732-2125-33B3-9B52-9434C076FC0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TextBox 9">
            <a:extLst>
              <a:ext uri="{FF2B5EF4-FFF2-40B4-BE49-F238E27FC236}">
                <a16:creationId xmlns:a16="http://schemas.microsoft.com/office/drawing/2014/main" id="{967E7A33-341F-9B51-2E1A-403BC83C2A65}"/>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Slide Number Placeholder 3">
            <a:extLst>
              <a:ext uri="{FF2B5EF4-FFF2-40B4-BE49-F238E27FC236}">
                <a16:creationId xmlns:a16="http://schemas.microsoft.com/office/drawing/2014/main" id="{6C786526-EFF3-BA5A-0641-29FA4BD60E4E}"/>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12" name="Text Placeholder 2">
            <a:extLst>
              <a:ext uri="{FF2B5EF4-FFF2-40B4-BE49-F238E27FC236}">
                <a16:creationId xmlns:a16="http://schemas.microsoft.com/office/drawing/2014/main" id="{D0A2D35B-E511-F52A-F231-0FEEC8816D57}"/>
              </a:ext>
            </a:extLst>
          </p:cNvPr>
          <p:cNvSpPr>
            <a:spLocks noGrp="1"/>
          </p:cNvSpPr>
          <p:nvPr>
            <p:ph type="body" idx="13"/>
          </p:nvPr>
        </p:nvSpPr>
        <p:spPr>
          <a:xfrm>
            <a:off x="736456" y="2454625"/>
            <a:ext cx="3448388" cy="819517"/>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pic>
        <p:nvPicPr>
          <p:cNvPr id="3" name="Picture 8" descr="A blue background with yellow stars&#10;&#10;Description automatically generated with low confidence">
            <a:extLst>
              <a:ext uri="{FF2B5EF4-FFF2-40B4-BE49-F238E27FC236}">
                <a16:creationId xmlns:a16="http://schemas.microsoft.com/office/drawing/2014/main" id="{E6153967-3E29-91CA-EBB9-6BB4B1EC56E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792024651"/>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7"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6_Title and Content_two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43AB4-51CD-416D-AADC-5A26B796343C}"/>
              </a:ext>
            </a:extLst>
          </p:cNvPr>
          <p:cNvSpPr>
            <a:spLocks noGrp="1"/>
          </p:cNvSpPr>
          <p:nvPr>
            <p:ph type="title"/>
          </p:nvPr>
        </p:nvSpPr>
        <p:spPr>
          <a:xfrm>
            <a:off x="614155" y="237158"/>
            <a:ext cx="9221689" cy="545001"/>
          </a:xfrm>
          <a:prstGeom prst="rect">
            <a:avLst/>
          </a:prstGeom>
        </p:spPr>
        <p:txBody>
          <a:bodyPr>
            <a:noAutofit/>
          </a:bodyPr>
          <a:lstStyle>
            <a:lvl1pPr>
              <a:defRPr lang="en-US" sz="3600" b="1" kern="1200" dirty="0">
                <a:solidFill>
                  <a:schemeClr val="tx2"/>
                </a:solidFill>
                <a:latin typeface="+mj-lt"/>
                <a:ea typeface="+mj-ea"/>
                <a:cs typeface="+mj-cs"/>
              </a:defRPr>
            </a:lvl1pPr>
          </a:lstStyle>
          <a:p>
            <a:r>
              <a:rPr lang="en-US"/>
              <a:t>Click to edit Master title style</a:t>
            </a:r>
          </a:p>
        </p:txBody>
      </p:sp>
      <p:sp>
        <p:nvSpPr>
          <p:cNvPr id="3" name="Content Placeholder 2">
            <a:extLst>
              <a:ext uri="{FF2B5EF4-FFF2-40B4-BE49-F238E27FC236}">
                <a16:creationId xmlns:a16="http://schemas.microsoft.com/office/drawing/2014/main" id="{72AD56A5-1BFE-4811-AEA2-0F55B788DEBB}"/>
              </a:ext>
            </a:extLst>
          </p:cNvPr>
          <p:cNvSpPr>
            <a:spLocks noGrp="1"/>
          </p:cNvSpPr>
          <p:nvPr>
            <p:ph idx="1" hasCustomPrompt="1"/>
          </p:nvPr>
        </p:nvSpPr>
        <p:spPr>
          <a:xfrm>
            <a:off x="614155" y="1752741"/>
            <a:ext cx="4469122" cy="4916129"/>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7" name="Image 6">
            <a:extLst>
              <a:ext uri="{FF2B5EF4-FFF2-40B4-BE49-F238E27FC236}">
                <a16:creationId xmlns:a16="http://schemas.microsoft.com/office/drawing/2014/main" id="{B4C164C8-2635-9098-DDDB-DE12C8A4BB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TextBox 9">
            <a:extLst>
              <a:ext uri="{FF2B5EF4-FFF2-40B4-BE49-F238E27FC236}">
                <a16:creationId xmlns:a16="http://schemas.microsoft.com/office/drawing/2014/main" id="{FBD9EEC8-A715-A465-64D3-441B3BCE0091}"/>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Slide Number Placeholder 3">
            <a:extLst>
              <a:ext uri="{FF2B5EF4-FFF2-40B4-BE49-F238E27FC236}">
                <a16:creationId xmlns:a16="http://schemas.microsoft.com/office/drawing/2014/main" id="{743B26FA-05A4-8F5D-20E8-685CE992E501}"/>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4" name="Content Placeholder 2">
            <a:extLst>
              <a:ext uri="{FF2B5EF4-FFF2-40B4-BE49-F238E27FC236}">
                <a16:creationId xmlns:a16="http://schemas.microsoft.com/office/drawing/2014/main" id="{6D533A9E-2E23-66CE-74B8-E84906205B1A}"/>
              </a:ext>
            </a:extLst>
          </p:cNvPr>
          <p:cNvSpPr>
            <a:spLocks noGrp="1"/>
          </p:cNvSpPr>
          <p:nvPr>
            <p:ph idx="13" hasCustomPrompt="1"/>
          </p:nvPr>
        </p:nvSpPr>
        <p:spPr>
          <a:xfrm>
            <a:off x="5608536" y="1752741"/>
            <a:ext cx="4469122" cy="4916129"/>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sp>
        <p:nvSpPr>
          <p:cNvPr id="5" name="Text Placeholder 2">
            <a:extLst>
              <a:ext uri="{FF2B5EF4-FFF2-40B4-BE49-F238E27FC236}">
                <a16:creationId xmlns:a16="http://schemas.microsoft.com/office/drawing/2014/main" id="{63B2E9E0-A16C-9F0B-A3C1-187A5C80FC0D}"/>
              </a:ext>
            </a:extLst>
          </p:cNvPr>
          <p:cNvSpPr>
            <a:spLocks noGrp="1"/>
          </p:cNvSpPr>
          <p:nvPr>
            <p:ph type="body" idx="14"/>
          </p:nvPr>
        </p:nvSpPr>
        <p:spPr>
          <a:xfrm>
            <a:off x="623987" y="1160795"/>
            <a:ext cx="4469122" cy="363201"/>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sp>
        <p:nvSpPr>
          <p:cNvPr id="6" name="Text Placeholder 2">
            <a:extLst>
              <a:ext uri="{FF2B5EF4-FFF2-40B4-BE49-F238E27FC236}">
                <a16:creationId xmlns:a16="http://schemas.microsoft.com/office/drawing/2014/main" id="{4521C294-EC77-4759-D2D8-8AF03E0481CE}"/>
              </a:ext>
            </a:extLst>
          </p:cNvPr>
          <p:cNvSpPr>
            <a:spLocks noGrp="1"/>
          </p:cNvSpPr>
          <p:nvPr>
            <p:ph type="body" idx="15"/>
          </p:nvPr>
        </p:nvSpPr>
        <p:spPr>
          <a:xfrm>
            <a:off x="5598704" y="1148196"/>
            <a:ext cx="4469122" cy="363201"/>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pic>
        <p:nvPicPr>
          <p:cNvPr id="8" name="Picture 8" descr="A blue background with yellow stars&#10;&#10;Description automatically generated with low confidence">
            <a:extLst>
              <a:ext uri="{FF2B5EF4-FFF2-40B4-BE49-F238E27FC236}">
                <a16:creationId xmlns:a16="http://schemas.microsoft.com/office/drawing/2014/main" id="{8C3FBE13-E851-CA29-A46C-05790E78D21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1564262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6_Title and Content_side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43AB4-51CD-416D-AADC-5A26B796343C}"/>
              </a:ext>
            </a:extLst>
          </p:cNvPr>
          <p:cNvSpPr>
            <a:spLocks noGrp="1"/>
          </p:cNvSpPr>
          <p:nvPr>
            <p:ph type="title"/>
          </p:nvPr>
        </p:nvSpPr>
        <p:spPr>
          <a:xfrm>
            <a:off x="614155" y="237158"/>
            <a:ext cx="9221689" cy="545001"/>
          </a:xfrm>
          <a:prstGeom prst="rect">
            <a:avLst/>
          </a:prstGeom>
        </p:spPr>
        <p:txBody>
          <a:bodyPr>
            <a:noAutofit/>
          </a:bodyPr>
          <a:lstStyle>
            <a:lvl1pPr>
              <a:defRPr lang="en-US" sz="3600" b="1" kern="1200" dirty="0">
                <a:solidFill>
                  <a:schemeClr val="tx2"/>
                </a:solidFill>
                <a:latin typeface="+mj-lt"/>
                <a:ea typeface="+mj-ea"/>
                <a:cs typeface="+mj-cs"/>
              </a:defRPr>
            </a:lvl1pPr>
          </a:lstStyle>
          <a:p>
            <a:r>
              <a:rPr lang="en-US"/>
              <a:t>Click to edit Master title style</a:t>
            </a:r>
          </a:p>
        </p:txBody>
      </p:sp>
      <p:sp>
        <p:nvSpPr>
          <p:cNvPr id="3" name="Content Placeholder 2">
            <a:extLst>
              <a:ext uri="{FF2B5EF4-FFF2-40B4-BE49-F238E27FC236}">
                <a16:creationId xmlns:a16="http://schemas.microsoft.com/office/drawing/2014/main" id="{72AD56A5-1BFE-4811-AEA2-0F55B788DEBB}"/>
              </a:ext>
            </a:extLst>
          </p:cNvPr>
          <p:cNvSpPr>
            <a:spLocks noGrp="1"/>
          </p:cNvSpPr>
          <p:nvPr>
            <p:ph idx="1" hasCustomPrompt="1"/>
          </p:nvPr>
        </p:nvSpPr>
        <p:spPr>
          <a:xfrm>
            <a:off x="614156" y="1769805"/>
            <a:ext cx="4469122" cy="4837471"/>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7" name="Image 6">
            <a:extLst>
              <a:ext uri="{FF2B5EF4-FFF2-40B4-BE49-F238E27FC236}">
                <a16:creationId xmlns:a16="http://schemas.microsoft.com/office/drawing/2014/main" id="{B4C164C8-2635-9098-DDDB-DE12C8A4BB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TextBox 9">
            <a:extLst>
              <a:ext uri="{FF2B5EF4-FFF2-40B4-BE49-F238E27FC236}">
                <a16:creationId xmlns:a16="http://schemas.microsoft.com/office/drawing/2014/main" id="{FBD9EEC8-A715-A465-64D3-441B3BCE0091}"/>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Slide Number Placeholder 3">
            <a:extLst>
              <a:ext uri="{FF2B5EF4-FFF2-40B4-BE49-F238E27FC236}">
                <a16:creationId xmlns:a16="http://schemas.microsoft.com/office/drawing/2014/main" id="{743B26FA-05A4-8F5D-20E8-685CE992E501}"/>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6" name="Espace réservé pour une image  5">
            <a:extLst>
              <a:ext uri="{FF2B5EF4-FFF2-40B4-BE49-F238E27FC236}">
                <a16:creationId xmlns:a16="http://schemas.microsoft.com/office/drawing/2014/main" id="{DFCF38CB-E9C0-BAC4-D3E2-8CE58B10623B}"/>
              </a:ext>
            </a:extLst>
          </p:cNvPr>
          <p:cNvSpPr>
            <a:spLocks noGrp="1"/>
          </p:cNvSpPr>
          <p:nvPr>
            <p:ph type="pic" sz="quarter" idx="13"/>
          </p:nvPr>
        </p:nvSpPr>
        <p:spPr>
          <a:xfrm>
            <a:off x="5495619" y="1160795"/>
            <a:ext cx="4340225" cy="5446481"/>
          </a:xfrm>
          <a:prstGeom prst="rect">
            <a:avLst/>
          </a:prstGeom>
        </p:spPr>
        <p:txBody>
          <a:bodyPr/>
          <a:lstStyle>
            <a:lvl1pPr>
              <a:buClr>
                <a:schemeClr val="accent2"/>
              </a:buClr>
              <a:defRPr sz="2000">
                <a:solidFill>
                  <a:schemeClr val="tx1"/>
                </a:solidFill>
              </a:defRPr>
            </a:lvl1pPr>
          </a:lstStyle>
          <a:p>
            <a:endParaRPr lang="fr-FR"/>
          </a:p>
        </p:txBody>
      </p:sp>
      <p:sp>
        <p:nvSpPr>
          <p:cNvPr id="8" name="Text Placeholder 2">
            <a:extLst>
              <a:ext uri="{FF2B5EF4-FFF2-40B4-BE49-F238E27FC236}">
                <a16:creationId xmlns:a16="http://schemas.microsoft.com/office/drawing/2014/main" id="{F9032B2B-7ECD-52E0-8EC4-86457076F772}"/>
              </a:ext>
            </a:extLst>
          </p:cNvPr>
          <p:cNvSpPr>
            <a:spLocks noGrp="1"/>
          </p:cNvSpPr>
          <p:nvPr>
            <p:ph type="body" idx="14"/>
          </p:nvPr>
        </p:nvSpPr>
        <p:spPr>
          <a:xfrm>
            <a:off x="623987" y="1160795"/>
            <a:ext cx="4469122" cy="363201"/>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pic>
        <p:nvPicPr>
          <p:cNvPr id="4" name="Picture 8" descr="A blue background with yellow stars&#10;&#10;Description automatically generated with low confidence">
            <a:extLst>
              <a:ext uri="{FF2B5EF4-FFF2-40B4-BE49-F238E27FC236}">
                <a16:creationId xmlns:a16="http://schemas.microsoft.com/office/drawing/2014/main" id="{A5186603-0D80-BF21-DE1B-8DDFD46DB5A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318117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141029" y="7075525"/>
            <a:ext cx="2405658" cy="402483"/>
          </a:xfrm>
          <a:prstGeom prst="rect">
            <a:avLst/>
          </a:prstGeom>
        </p:spPr>
        <p:txBody>
          <a:bodyPr vert="horz" lIns="91440" tIns="45720" rIns="91440" bIns="45720" rtlCol="0" anchor="ctr"/>
          <a:lstStyle>
            <a:lvl1pPr algn="r">
              <a:defRPr sz="1050">
                <a:solidFill>
                  <a:schemeClr val="tx1">
                    <a:tint val="75000"/>
                  </a:schemeClr>
                </a:solidFill>
              </a:defRPr>
            </a:lvl1pPr>
          </a:lstStyle>
          <a:p>
            <a:fld id="{48F63A3B-78C7-47BE-AE5E-E10140E04643}" type="slidenum">
              <a:rPr lang="en-US" smtClean="0"/>
              <a:pPr/>
              <a:t>‹N°›</a:t>
            </a:fld>
            <a:endParaRPr lang="en-US"/>
          </a:p>
        </p:txBody>
      </p:sp>
    </p:spTree>
    <p:extLst>
      <p:ext uri="{BB962C8B-B14F-4D97-AF65-F5344CB8AC3E}">
        <p14:creationId xmlns:p14="http://schemas.microsoft.com/office/powerpoint/2010/main" val="855170385"/>
      </p:ext>
    </p:extLst>
  </p:cSld>
  <p:clrMap bg1="lt1" tx1="dk1" bg2="lt2" tx2="dk2" accent1="accent1" accent2="accent2" accent3="accent3" accent4="accent4" accent5="accent5" accent6="accent6" hlink="hlink" folHlink="folHlink"/>
  <p:sldLayoutIdLst>
    <p:sldLayoutId id="2147483696" r:id="rId1"/>
    <p:sldLayoutId id="2147483677" r:id="rId2"/>
    <p:sldLayoutId id="2147483687" r:id="rId3"/>
    <p:sldLayoutId id="2147483688" r:id="rId4"/>
    <p:sldLayoutId id="2147483689" r:id="rId5"/>
    <p:sldLayoutId id="2147483685" r:id="rId6"/>
    <p:sldLayoutId id="2147483690" r:id="rId7"/>
    <p:sldLayoutId id="2147483692" r:id="rId8"/>
    <p:sldLayoutId id="2147483686" r:id="rId9"/>
    <p:sldLayoutId id="2147483691" r:id="rId10"/>
    <p:sldLayoutId id="2147483663" r:id="rId11"/>
    <p:sldLayoutId id="2147483650" r:id="rId12"/>
    <p:sldLayoutId id="2147483695" r:id="rId13"/>
    <p:sldLayoutId id="2147483666" r:id="rId14"/>
    <p:sldLayoutId id="2147483693" r:id="rId15"/>
    <p:sldLayoutId id="2147483694" r:id="rId16"/>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381" userDrawn="1">
          <p15:clr>
            <a:srgbClr val="F26B43"/>
          </p15:clr>
        </p15:guide>
        <p15:guide id="2" pos="3367"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5.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9.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bg/publication-detail/-/publication/b906b8d2-227b-11ec-bd8e-01aa75ed71a1"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cs/publication-detail/-/publication/b906b8d2-227b-11ec-bd8e-01aa75ed71a1"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da"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da/publication-detail/-/publication/b906b8d2-227b-11ec-bd8e-01aa75ed71a1" TargetMode="External"/></Relationships>
</file>

<file path=ppt/slides/_rels/slide20.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de/publication-detail/-/publication/b906b8d2-227b-11ec-bd8e-01aa75ed71a1" TargetMode="External"/></Relationships>
</file>

<file path=ppt/slides/_rels/slide24.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28.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t/publication-detail/-/publication/b906b8d2-227b-11ec-bd8e-01aa75ed71a1" TargetMode="External"/></Relationships>
</file>

<file path=ppt/slides/_rels/slide3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fi/publication-detail/-/publication/b906b8d2-227b-11ec-bd8e-01aa75ed71a1"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40.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41.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4" Type="http://schemas.openxmlformats.org/officeDocument/2006/relationships/hyperlink" Target="https://op.europa.eu/el/publication-detail/-/publication/b906b8d2-227b-11ec-bd8e-01aa75ed71a1" TargetMode="External"/></Relationships>
</file>

<file path=ppt/slides/_rels/slide44.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45.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48.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49.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hr/publication-detail/-/publication/b906b8d2-227b-11ec-bd8e-01aa75ed71a1" TargetMode="External"/></Relationships>
</file>

<file path=ppt/slides/_rels/slide5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53.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56.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57.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60.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61.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64.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65.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it/publication-detail/-/publication/b906b8d2-227b-11ec-bd8e-01aa75ed71a1" TargetMode="External"/></Relationships>
</file>

<file path=ppt/slides/_rels/slide68.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69.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7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73.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lv/publication-detail/-/publication/b906b8d2-227b-11ec-bd8e-01aa75ed71a1" TargetMode="External"/></Relationships>
</file>

<file path=ppt/slides/_rels/slide76.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77.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80.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81.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mt/publication-detail/-/publication/b906b8d2-227b-11ec-bd8e-01aa75ed71a1" TargetMode="External"/></Relationships>
</file>

<file path=ppt/slides/_rels/slide84.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85.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nl/publication-detail/-/publication/b906b8d2-227b-11ec-bd8e-01aa75ed71a1" TargetMode="External"/></Relationships>
</file>

<file path=ppt/slides/_rels/slide88.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89.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9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93.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pl/publication-detail/-/publication/b906b8d2-227b-11ec-bd8e-01aa75ed71a1" TargetMode="External"/></Relationships>
</file>

<file path=ppt/slides/_rels/slide96.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97.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pt/publication-detail/-/publication/b906b8d2-227b-11ec-bd8e-01aa75ed71a1" TargetMode="External"/></Relationships>
</file>

<file path=ppt/slides/_rels/slide100.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101.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ro/publication-detail/-/publication/b906b8d2-227b-11ec-bd8e-01aa75ed71a1" TargetMode="External"/></Relationships>
</file>

<file path=ppt/slides/_rels/slide104.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105.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sv/publication-detail/-/publication/b906b8d2-227b-11ec-bd8e-01aa75ed71a1" TargetMode="External"/></Relationships>
</file>

<file path=ppt/slides/_rels/slide108.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109.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11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113.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sl/publication-detail/-/publication/b906b8d2-227b-11ec-bd8e-01aa75ed71a1" TargetMode="External"/></Relationships>
</file>

<file path=ppt/slides/_rels/slide116.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117.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3" Type="http://schemas.openxmlformats.org/officeDocument/2006/relationships/hyperlink" Target="https://research-and-innovation.ec.europa.eu/funding/funding-opportunities/funding-programmes-and-open-calls/horizon-europe/eu-missions-horizon-europe/climate-neutral-and-smart-cities_en" TargetMode="Externa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hyperlink" Target="https://www.youtube.com/watch?v=MbzPpUnzLzo" TargetMode="External"/><Relationship Id="rId4" Type="http://schemas.openxmlformats.org/officeDocument/2006/relationships/hyperlink" Target="https://op.europa.eu/en/publication-detail/-/publication/b906b8d2-227b-11ec-bd8e-01aa75ed71a1/language-en/format-PDF/source-232536968" TargetMode="External"/></Relationships>
</file>

<file path=ppt/slides/_rels/slide120.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121.xml.rels><?xml version="1.0" encoding="UTF-8" standalone="yes"?>
<Relationships xmlns="http://schemas.openxmlformats.org/package/2006/relationships"><Relationship Id="rId3" Type="http://schemas.openxmlformats.org/officeDocument/2006/relationships/hyperlink" Target="https://www.climate-kic.org/" TargetMode="External"/><Relationship Id="rId7" Type="http://schemas.openxmlformats.org/officeDocument/2006/relationships/hyperlink" Target="https://netzerocities.eu/2021/09/28/leading-city-networks-and-research-organisations-team-up-to-accelerate-the-transition-to-net-zero-emissions-by-2030/" TargetMode="External"/><Relationship Id="rId2" Type="http://schemas.openxmlformats.org/officeDocument/2006/relationships/hyperlink" Target="https://ec.europa.eu/info/research-and-innovation/funding/funding-opportunities/funding-programmes-and-open-calls/horizon-europe/missions-horizon-europe/climate-neutral-and-smart-cities_en#%3A~%3Atext%3DEU%20missions%20are%20commitments%20to%2Censuring%20soil%20health%20and%20food" TargetMode="External"/><Relationship Id="rId1" Type="http://schemas.openxmlformats.org/officeDocument/2006/relationships/slideLayout" Target="../slideLayouts/slideLayout12.xml"/><Relationship Id="rId6" Type="http://schemas.openxmlformats.org/officeDocument/2006/relationships/hyperlink" Target="https://www.youtube.com/watch?v=GvAxPiJZEZE" TargetMode="External"/><Relationship Id="rId5" Type="http://schemas.openxmlformats.org/officeDocument/2006/relationships/hyperlink" Target="https://netzerocities.eu/" TargetMode="Externa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F0029467-312A-DA20-A25A-04FEB89A5AEF}"/>
              </a:ext>
            </a:extLst>
          </p:cNvPr>
          <p:cNvSpPr txBox="1"/>
          <p:nvPr/>
        </p:nvSpPr>
        <p:spPr>
          <a:xfrm>
            <a:off x="2997253" y="1996147"/>
            <a:ext cx="2178582"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fr-FR" sz="2000" b="1" dirty="0">
                <a:solidFill>
                  <a:srgbClr val="0D5364"/>
                </a:solidFill>
                <a:cs typeface="Arial"/>
              </a:rPr>
              <a:t>AL/</a:t>
            </a:r>
            <a:r>
              <a:rPr lang="fr-FR" sz="2000" b="1" dirty="0" err="1">
                <a:solidFill>
                  <a:srgbClr val="0D5364"/>
                </a:solidFill>
                <a:cs typeface="Arial"/>
              </a:rPr>
              <a:t>Albanian</a:t>
            </a:r>
            <a:endParaRPr lang="fr-FR" sz="2000" b="1" dirty="0">
              <a:solidFill>
                <a:srgbClr val="0D5364"/>
              </a:solidFill>
              <a:cs typeface="Arial"/>
            </a:endParaRPr>
          </a:p>
          <a:p>
            <a:r>
              <a:rPr lang="fr-FR" sz="2000" b="1" dirty="0">
                <a:solidFill>
                  <a:srgbClr val="0D5364"/>
                </a:solidFill>
                <a:cs typeface="Arial"/>
              </a:rPr>
              <a:t>BG/</a:t>
            </a:r>
            <a:r>
              <a:rPr lang="fr-FR" sz="2000" b="1" dirty="0" err="1">
                <a:solidFill>
                  <a:srgbClr val="0D5364"/>
                </a:solidFill>
                <a:cs typeface="Arial"/>
              </a:rPr>
              <a:t>Bulgarian</a:t>
            </a:r>
            <a:endParaRPr lang="fr-FR" sz="2000" b="1" dirty="0">
              <a:solidFill>
                <a:srgbClr val="0D5364"/>
              </a:solidFill>
              <a:cs typeface="Arial"/>
            </a:endParaRPr>
          </a:p>
          <a:p>
            <a:r>
              <a:rPr lang="fr-FR" sz="2000" b="1" dirty="0">
                <a:solidFill>
                  <a:srgbClr val="0D5364"/>
                </a:solidFill>
                <a:cs typeface="Arial"/>
              </a:rPr>
              <a:t>BO/</a:t>
            </a:r>
            <a:r>
              <a:rPr lang="fr-FR" sz="2000" b="1" dirty="0" err="1">
                <a:solidFill>
                  <a:srgbClr val="0D5364"/>
                </a:solidFill>
                <a:cs typeface="Arial"/>
              </a:rPr>
              <a:t>Bosnian</a:t>
            </a:r>
            <a:endParaRPr lang="fr-FR" sz="2000" b="1" dirty="0">
              <a:solidFill>
                <a:srgbClr val="0D5364"/>
              </a:solidFill>
              <a:cs typeface="Arial"/>
            </a:endParaRPr>
          </a:p>
          <a:p>
            <a:r>
              <a:rPr lang="fr-FR" sz="2000" b="1" dirty="0">
                <a:solidFill>
                  <a:srgbClr val="0D5364"/>
                </a:solidFill>
                <a:cs typeface="Arial"/>
              </a:rPr>
              <a:t>CZ/</a:t>
            </a:r>
            <a:r>
              <a:rPr lang="fr-FR" sz="2000" b="1" dirty="0" err="1">
                <a:solidFill>
                  <a:srgbClr val="0D5364"/>
                </a:solidFill>
                <a:cs typeface="Arial"/>
              </a:rPr>
              <a:t>Czech</a:t>
            </a:r>
            <a:endParaRPr lang="fr-FR" sz="2000" b="1" dirty="0">
              <a:solidFill>
                <a:srgbClr val="0D5364"/>
              </a:solidFill>
              <a:cs typeface="Arial"/>
            </a:endParaRPr>
          </a:p>
          <a:p>
            <a:r>
              <a:rPr lang="fr-FR" sz="2000" b="1" dirty="0">
                <a:solidFill>
                  <a:srgbClr val="0D5364"/>
                </a:solidFill>
                <a:cs typeface="Arial"/>
              </a:rPr>
              <a:t>DA/Danish</a:t>
            </a:r>
          </a:p>
          <a:p>
            <a:r>
              <a:rPr lang="fr-FR" sz="2000" b="1" dirty="0">
                <a:solidFill>
                  <a:srgbClr val="0D5364"/>
                </a:solidFill>
                <a:cs typeface="Arial"/>
              </a:rPr>
              <a:t>DE/German</a:t>
            </a:r>
          </a:p>
          <a:p>
            <a:r>
              <a:rPr lang="fr-FR" sz="2000" b="1" dirty="0">
                <a:solidFill>
                  <a:srgbClr val="0D5364"/>
                </a:solidFill>
                <a:cs typeface="Arial"/>
              </a:rPr>
              <a:t>ES/</a:t>
            </a:r>
            <a:r>
              <a:rPr lang="fr-FR" sz="2000" b="1" dirty="0" err="1">
                <a:solidFill>
                  <a:srgbClr val="0D5364"/>
                </a:solidFill>
                <a:cs typeface="Arial"/>
              </a:rPr>
              <a:t>Spanish</a:t>
            </a:r>
            <a:endParaRPr lang="fr-FR" sz="2000" b="1" dirty="0">
              <a:solidFill>
                <a:srgbClr val="0D5364"/>
              </a:solidFill>
              <a:cs typeface="Arial"/>
            </a:endParaRPr>
          </a:p>
          <a:p>
            <a:r>
              <a:rPr lang="fr-FR" sz="2000" b="1" dirty="0">
                <a:solidFill>
                  <a:srgbClr val="0D5364"/>
                </a:solidFill>
                <a:cs typeface="Arial"/>
              </a:rPr>
              <a:t>ET/</a:t>
            </a:r>
            <a:r>
              <a:rPr lang="fr-FR" sz="2000" b="1" dirty="0" err="1">
                <a:solidFill>
                  <a:srgbClr val="0D5364"/>
                </a:solidFill>
                <a:cs typeface="Arial"/>
              </a:rPr>
              <a:t>Estonian</a:t>
            </a:r>
            <a:endParaRPr lang="fr-FR" sz="2000" b="1" dirty="0">
              <a:solidFill>
                <a:srgbClr val="0D5364"/>
              </a:solidFill>
              <a:cs typeface="Arial"/>
            </a:endParaRPr>
          </a:p>
          <a:p>
            <a:r>
              <a:rPr lang="fr-FR" sz="2000" b="1" dirty="0">
                <a:solidFill>
                  <a:srgbClr val="0D5364"/>
                </a:solidFill>
                <a:cs typeface="Arial"/>
              </a:rPr>
              <a:t>FI/</a:t>
            </a:r>
            <a:r>
              <a:rPr lang="fr-FR" sz="2000" b="1" dirty="0" err="1">
                <a:solidFill>
                  <a:srgbClr val="0D5364"/>
                </a:solidFill>
                <a:cs typeface="Arial"/>
              </a:rPr>
              <a:t>Finnish</a:t>
            </a:r>
            <a:endParaRPr lang="fr-FR" sz="2000" b="1" dirty="0">
              <a:solidFill>
                <a:srgbClr val="0D5364"/>
              </a:solidFill>
              <a:cs typeface="Arial"/>
            </a:endParaRPr>
          </a:p>
          <a:p>
            <a:r>
              <a:rPr lang="fr-FR" sz="2000" b="1" dirty="0">
                <a:solidFill>
                  <a:srgbClr val="0D5364"/>
                </a:solidFill>
                <a:cs typeface="Arial"/>
              </a:rPr>
              <a:t>FR/French</a:t>
            </a:r>
          </a:p>
          <a:p>
            <a:r>
              <a:rPr lang="fr-FR" sz="2000" b="1" dirty="0">
                <a:solidFill>
                  <a:srgbClr val="0D5364"/>
                </a:solidFill>
                <a:cs typeface="Arial"/>
              </a:rPr>
              <a:t>GK/Greek</a:t>
            </a:r>
          </a:p>
          <a:p>
            <a:r>
              <a:rPr lang="fr-FR" sz="2000" b="1" dirty="0">
                <a:solidFill>
                  <a:srgbClr val="0D5364"/>
                </a:solidFill>
                <a:cs typeface="Arial"/>
              </a:rPr>
              <a:t>HE/</a:t>
            </a:r>
            <a:r>
              <a:rPr lang="fr-FR" sz="2000" b="1" dirty="0" err="1">
                <a:solidFill>
                  <a:srgbClr val="0D5364"/>
                </a:solidFill>
                <a:cs typeface="Arial"/>
              </a:rPr>
              <a:t>Hebrew</a:t>
            </a:r>
            <a:endParaRPr lang="fr-FR" sz="2000" b="1" dirty="0">
              <a:solidFill>
                <a:srgbClr val="0D5364"/>
              </a:solidFill>
              <a:cs typeface="Arial"/>
            </a:endParaRPr>
          </a:p>
          <a:p>
            <a:r>
              <a:rPr lang="fr-FR" sz="2000" b="1" dirty="0">
                <a:solidFill>
                  <a:srgbClr val="0D5364"/>
                </a:solidFill>
                <a:cs typeface="Arial"/>
              </a:rPr>
              <a:t>HR/</a:t>
            </a:r>
            <a:r>
              <a:rPr lang="fr-FR" sz="2000" b="1" dirty="0" err="1">
                <a:solidFill>
                  <a:srgbClr val="0D5364"/>
                </a:solidFill>
                <a:cs typeface="Arial"/>
              </a:rPr>
              <a:t>Croatian</a:t>
            </a:r>
            <a:r>
              <a:rPr lang="fr-FR" sz="2000" b="1" dirty="0">
                <a:solidFill>
                  <a:srgbClr val="0D5364"/>
                </a:solidFill>
                <a:cs typeface="Arial"/>
              </a:rPr>
              <a:t> </a:t>
            </a:r>
            <a:endParaRPr lang="en-US" sz="2000" b="1" dirty="0">
              <a:solidFill>
                <a:srgbClr val="0D5364"/>
              </a:solidFill>
              <a:cs typeface="Arial"/>
            </a:endParaRPr>
          </a:p>
          <a:p>
            <a:r>
              <a:rPr lang="en-US" sz="2000" b="1" dirty="0">
                <a:solidFill>
                  <a:srgbClr val="0D5364"/>
                </a:solidFill>
                <a:cs typeface="Arial"/>
              </a:rPr>
              <a:t>HU/Hungarian</a:t>
            </a:r>
          </a:p>
          <a:p>
            <a:r>
              <a:rPr lang="fr-FR" sz="2000" b="1" dirty="0">
                <a:solidFill>
                  <a:srgbClr val="0D5364"/>
                </a:solidFill>
                <a:cs typeface="Arial"/>
              </a:rPr>
              <a:t>IE/Irish</a:t>
            </a:r>
            <a:r>
              <a:rPr lang="en-US" sz="2000" b="1" dirty="0">
                <a:solidFill>
                  <a:srgbClr val="0D5364"/>
                </a:solidFill>
                <a:cs typeface="Arial"/>
              </a:rPr>
              <a:t> </a:t>
            </a:r>
            <a:endParaRPr lang="fr-FR" sz="2000" b="1" dirty="0">
              <a:solidFill>
                <a:srgbClr val="0D5364"/>
              </a:solidFill>
              <a:cs typeface="Arial"/>
            </a:endParaRPr>
          </a:p>
          <a:p>
            <a:endParaRPr lang="fr-FR" sz="2000" b="1">
              <a:solidFill>
                <a:srgbClr val="0D5364"/>
              </a:solidFill>
              <a:cs typeface="Arial"/>
            </a:endParaRPr>
          </a:p>
          <a:p>
            <a:endParaRPr lang="fr-FR" sz="2000" b="1">
              <a:solidFill>
                <a:srgbClr val="0D5364"/>
              </a:solidFill>
              <a:cs typeface="Arial"/>
            </a:endParaRPr>
          </a:p>
        </p:txBody>
      </p:sp>
      <p:sp>
        <p:nvSpPr>
          <p:cNvPr id="6" name="ZoneTexte 5">
            <a:extLst>
              <a:ext uri="{FF2B5EF4-FFF2-40B4-BE49-F238E27FC236}">
                <a16:creationId xmlns:a16="http://schemas.microsoft.com/office/drawing/2014/main" id="{C196CC93-AF8E-E52A-9AAC-581858E9A5E8}"/>
              </a:ext>
            </a:extLst>
          </p:cNvPr>
          <p:cNvSpPr txBox="1"/>
          <p:nvPr/>
        </p:nvSpPr>
        <p:spPr>
          <a:xfrm>
            <a:off x="5342004" y="1998677"/>
            <a:ext cx="2743200" cy="47089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2000" b="1" dirty="0">
                <a:solidFill>
                  <a:srgbClr val="0D5364"/>
                </a:solidFill>
                <a:cs typeface="Segoe UI"/>
              </a:rPr>
              <a:t>IS/</a:t>
            </a:r>
            <a:r>
              <a:rPr lang="fr-FR" sz="2000" b="1" dirty="0" err="1">
                <a:solidFill>
                  <a:srgbClr val="0D5364"/>
                </a:solidFill>
                <a:cs typeface="Segoe UI"/>
              </a:rPr>
              <a:t>Icelandic</a:t>
            </a:r>
            <a:r>
              <a:rPr lang="en-US" sz="2000" b="1" dirty="0">
                <a:solidFill>
                  <a:srgbClr val="0D5364"/>
                </a:solidFill>
                <a:cs typeface="Segoe UI"/>
              </a:rPr>
              <a:t>​</a:t>
            </a:r>
            <a:endParaRPr lang="fr-FR" sz="2000" b="1" dirty="0">
              <a:solidFill>
                <a:srgbClr val="0D5364"/>
              </a:solidFill>
              <a:cs typeface="Segoe UI"/>
            </a:endParaRPr>
          </a:p>
          <a:p>
            <a:r>
              <a:rPr lang="fr-FR" sz="2000" b="1" dirty="0">
                <a:solidFill>
                  <a:srgbClr val="0D5364"/>
                </a:solidFill>
                <a:cs typeface="Segoe UI"/>
              </a:rPr>
              <a:t>IT/</a:t>
            </a:r>
            <a:r>
              <a:rPr lang="fr-FR" sz="2000" b="1" dirty="0" err="1">
                <a:solidFill>
                  <a:srgbClr val="0D5364"/>
                </a:solidFill>
                <a:cs typeface="Segoe UI"/>
              </a:rPr>
              <a:t>Italian</a:t>
            </a:r>
            <a:r>
              <a:rPr lang="fr-FR" sz="2000" b="1" dirty="0">
                <a:solidFill>
                  <a:srgbClr val="0D5364"/>
                </a:solidFill>
                <a:cs typeface="Segoe UI"/>
              </a:rPr>
              <a:t>​</a:t>
            </a:r>
          </a:p>
          <a:p>
            <a:r>
              <a:rPr lang="fr-FR" sz="2000" b="1" dirty="0">
                <a:solidFill>
                  <a:srgbClr val="0D5364"/>
                </a:solidFill>
                <a:cs typeface="Segoe UI"/>
              </a:rPr>
              <a:t>LT/</a:t>
            </a:r>
            <a:r>
              <a:rPr lang="fr-FR" sz="2000" b="1" dirty="0" err="1">
                <a:solidFill>
                  <a:srgbClr val="0D5364"/>
                </a:solidFill>
                <a:cs typeface="Segoe UI"/>
              </a:rPr>
              <a:t>Lithuanian</a:t>
            </a:r>
            <a:r>
              <a:rPr lang="en-US" sz="2000" b="1" dirty="0">
                <a:solidFill>
                  <a:srgbClr val="0D5364"/>
                </a:solidFill>
                <a:cs typeface="Segoe UI"/>
              </a:rPr>
              <a:t>​</a:t>
            </a:r>
          </a:p>
          <a:p>
            <a:r>
              <a:rPr lang="fr-FR" sz="2000" b="1" dirty="0">
                <a:solidFill>
                  <a:srgbClr val="0D5364"/>
                </a:solidFill>
                <a:cs typeface="Segoe UI"/>
              </a:rPr>
              <a:t>LV/</a:t>
            </a:r>
            <a:r>
              <a:rPr lang="fr-FR" sz="2000" b="1" dirty="0" err="1">
                <a:solidFill>
                  <a:srgbClr val="0D5364"/>
                </a:solidFill>
                <a:cs typeface="Segoe UI"/>
              </a:rPr>
              <a:t>Latvian</a:t>
            </a:r>
            <a:endParaRPr lang="fr-FR" sz="2000" b="1" dirty="0">
              <a:solidFill>
                <a:srgbClr val="0D5364"/>
              </a:solidFill>
              <a:cs typeface="Segoe UI"/>
            </a:endParaRPr>
          </a:p>
          <a:p>
            <a:r>
              <a:rPr lang="fr-FR" sz="2000" b="1" dirty="0">
                <a:solidFill>
                  <a:srgbClr val="0D5364"/>
                </a:solidFill>
                <a:cs typeface="Segoe UI"/>
              </a:rPr>
              <a:t>ME/</a:t>
            </a:r>
            <a:r>
              <a:rPr lang="fr-FR" sz="2000" b="1" dirty="0" err="1">
                <a:solidFill>
                  <a:srgbClr val="0D5364"/>
                </a:solidFill>
                <a:cs typeface="Segoe UI"/>
              </a:rPr>
              <a:t>Montenegro</a:t>
            </a:r>
            <a:endParaRPr lang="fr-FR" sz="2000" b="1" dirty="0">
              <a:solidFill>
                <a:srgbClr val="0D5364"/>
              </a:solidFill>
              <a:cs typeface="Segoe UI"/>
            </a:endParaRPr>
          </a:p>
          <a:p>
            <a:r>
              <a:rPr lang="fr-FR" sz="2000" b="1" dirty="0">
                <a:solidFill>
                  <a:srgbClr val="0D5364"/>
                </a:solidFill>
                <a:cs typeface="Segoe UI"/>
              </a:rPr>
              <a:t>MT/Maltese</a:t>
            </a:r>
          </a:p>
          <a:p>
            <a:r>
              <a:rPr lang="fr-FR" sz="2000" b="1" dirty="0">
                <a:solidFill>
                  <a:srgbClr val="0D5364"/>
                </a:solidFill>
                <a:cs typeface="Segoe UI"/>
              </a:rPr>
              <a:t>NL/Dutch</a:t>
            </a:r>
          </a:p>
          <a:p>
            <a:r>
              <a:rPr lang="fr-FR" sz="2000" b="1" dirty="0">
                <a:solidFill>
                  <a:srgbClr val="0D5364"/>
                </a:solidFill>
                <a:cs typeface="Segoe UI"/>
              </a:rPr>
              <a:t>NO/</a:t>
            </a:r>
            <a:r>
              <a:rPr lang="fr-FR" sz="2000" b="1" dirty="0" err="1">
                <a:solidFill>
                  <a:srgbClr val="0D5364"/>
                </a:solidFill>
                <a:cs typeface="Segoe UI"/>
              </a:rPr>
              <a:t>Norwegian</a:t>
            </a:r>
            <a:endParaRPr lang="fr-FR" sz="2000" b="1" dirty="0">
              <a:solidFill>
                <a:srgbClr val="0D5364"/>
              </a:solidFill>
              <a:cs typeface="Segoe UI"/>
            </a:endParaRPr>
          </a:p>
          <a:p>
            <a:r>
              <a:rPr lang="fr-FR" sz="2000" b="1" dirty="0">
                <a:solidFill>
                  <a:srgbClr val="0D5364"/>
                </a:solidFill>
                <a:cs typeface="Segoe UI"/>
              </a:rPr>
              <a:t>PL/Polish</a:t>
            </a:r>
          </a:p>
          <a:p>
            <a:r>
              <a:rPr lang="fr-FR" sz="2000" b="1" dirty="0">
                <a:solidFill>
                  <a:srgbClr val="0D5364"/>
                </a:solidFill>
                <a:cs typeface="Segoe UI"/>
              </a:rPr>
              <a:t>PT/</a:t>
            </a:r>
            <a:r>
              <a:rPr lang="fr-FR" sz="2000" b="1" dirty="0" err="1">
                <a:solidFill>
                  <a:srgbClr val="0D5364"/>
                </a:solidFill>
                <a:cs typeface="Segoe UI"/>
              </a:rPr>
              <a:t>Portuguese</a:t>
            </a:r>
            <a:endParaRPr lang="fr-FR" sz="2000" b="1" dirty="0">
              <a:solidFill>
                <a:srgbClr val="0D5364"/>
              </a:solidFill>
              <a:cs typeface="Segoe UI"/>
            </a:endParaRPr>
          </a:p>
          <a:p>
            <a:r>
              <a:rPr lang="fr-FR" sz="2000" b="1" dirty="0">
                <a:solidFill>
                  <a:srgbClr val="0D5364"/>
                </a:solidFill>
                <a:cs typeface="Segoe UI"/>
              </a:rPr>
              <a:t>RO/</a:t>
            </a:r>
            <a:r>
              <a:rPr lang="fr-FR" sz="2000" b="1" dirty="0" err="1">
                <a:solidFill>
                  <a:srgbClr val="0D5364"/>
                </a:solidFill>
                <a:cs typeface="Segoe UI"/>
              </a:rPr>
              <a:t>Romanian</a:t>
            </a:r>
            <a:endParaRPr lang="fr-FR" sz="2000" b="1" dirty="0">
              <a:solidFill>
                <a:srgbClr val="0D5364"/>
              </a:solidFill>
              <a:cs typeface="Segoe UI"/>
            </a:endParaRPr>
          </a:p>
          <a:p>
            <a:r>
              <a:rPr lang="fr-FR" sz="2000" b="1" dirty="0">
                <a:solidFill>
                  <a:srgbClr val="0D5364"/>
                </a:solidFill>
                <a:cs typeface="Segoe UI"/>
              </a:rPr>
              <a:t>SV/</a:t>
            </a:r>
            <a:r>
              <a:rPr lang="fr-FR" sz="2000" b="1" dirty="0" err="1">
                <a:solidFill>
                  <a:srgbClr val="0D5364"/>
                </a:solidFill>
                <a:cs typeface="Segoe UI"/>
              </a:rPr>
              <a:t>Swedish</a:t>
            </a:r>
          </a:p>
          <a:p>
            <a:r>
              <a:rPr lang="fr-FR" sz="2000" b="1" dirty="0">
                <a:solidFill>
                  <a:srgbClr val="0D5364"/>
                </a:solidFill>
                <a:cs typeface="Segoe UI"/>
              </a:rPr>
              <a:t>SK/</a:t>
            </a:r>
            <a:r>
              <a:rPr lang="fr-FR" sz="2000" b="1" dirty="0" err="1">
                <a:solidFill>
                  <a:srgbClr val="0D5364"/>
                </a:solidFill>
                <a:cs typeface="Segoe UI"/>
              </a:rPr>
              <a:t>Slovakian</a:t>
            </a:r>
            <a:endParaRPr lang="fr-FR" sz="2000" b="1" dirty="0">
              <a:solidFill>
                <a:srgbClr val="0D5364"/>
              </a:solidFill>
              <a:cs typeface="Segoe UI"/>
            </a:endParaRPr>
          </a:p>
          <a:p>
            <a:r>
              <a:rPr lang="fr-FR" sz="2000" b="1" dirty="0">
                <a:solidFill>
                  <a:srgbClr val="0D5364"/>
                </a:solidFill>
                <a:cs typeface="Segoe UI"/>
              </a:rPr>
              <a:t>SL/</a:t>
            </a:r>
            <a:r>
              <a:rPr lang="fr-FR" sz="2000" b="1" dirty="0" err="1">
                <a:solidFill>
                  <a:srgbClr val="0D5364"/>
                </a:solidFill>
                <a:cs typeface="Segoe UI"/>
              </a:rPr>
              <a:t>Slovenian</a:t>
            </a:r>
            <a:endParaRPr lang="fr-FR" sz="2000" b="1" dirty="0">
              <a:solidFill>
                <a:srgbClr val="0D5364"/>
              </a:solidFill>
              <a:cs typeface="Segoe UI"/>
            </a:endParaRPr>
          </a:p>
          <a:p>
            <a:r>
              <a:rPr lang="fr-FR" sz="2000" b="1">
                <a:solidFill>
                  <a:srgbClr val="0D5364"/>
                </a:solidFill>
                <a:cs typeface="Segoe UI"/>
              </a:rPr>
              <a:t>TK/Turkish</a:t>
            </a:r>
          </a:p>
        </p:txBody>
      </p:sp>
      <p:sp>
        <p:nvSpPr>
          <p:cNvPr id="7" name="ZoneTexte 6">
            <a:extLst>
              <a:ext uri="{FF2B5EF4-FFF2-40B4-BE49-F238E27FC236}">
                <a16:creationId xmlns:a16="http://schemas.microsoft.com/office/drawing/2014/main" id="{F0947A5D-3224-F0CA-B8A4-BBED380E6D85}"/>
              </a:ext>
            </a:extLst>
          </p:cNvPr>
          <p:cNvSpPr txBox="1"/>
          <p:nvPr/>
        </p:nvSpPr>
        <p:spPr>
          <a:xfrm>
            <a:off x="2467468" y="1583364"/>
            <a:ext cx="542163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fr-FR" sz="2000" b="1">
                <a:solidFill>
                  <a:srgbClr val="0D5364"/>
                </a:solidFill>
                <a:cs typeface="Arial"/>
              </a:rPr>
              <a:t>Contents</a:t>
            </a:r>
          </a:p>
        </p:txBody>
      </p:sp>
    </p:spTree>
    <p:extLst>
      <p:ext uri="{BB962C8B-B14F-4D97-AF65-F5344CB8AC3E}">
        <p14:creationId xmlns:p14="http://schemas.microsoft.com/office/powerpoint/2010/main" val="2007567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AL/Albanian translation</a:t>
            </a:r>
          </a:p>
        </p:txBody>
      </p:sp>
    </p:spTree>
    <p:extLst>
      <p:ext uri="{BB962C8B-B14F-4D97-AF65-F5344CB8AC3E}">
        <p14:creationId xmlns:p14="http://schemas.microsoft.com/office/powerpoint/2010/main" val="495278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sq" sz="3200" b="1" i="0" u="none" baseline="0"/>
              <a:t>Për Misionin të Qyteteve të BE-së</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582870"/>
            <a:ext cx="4730959" cy="4771124"/>
          </a:xfrm>
        </p:spPr>
        <p:txBody>
          <a:bodyPr numCol="1" spcCol="360000"/>
          <a:lstStyle/>
          <a:p>
            <a:pPr marL="0" indent="0" algn="just" rtl="0">
              <a:lnSpc>
                <a:spcPct val="107000"/>
              </a:lnSpc>
              <a:spcAft>
                <a:spcPts val="800"/>
              </a:spcAft>
              <a:buNone/>
            </a:pPr>
            <a:r>
              <a:rPr lang="sq" sz="1200" b="0" i="0" u="none" baseline="0">
                <a:effectLst/>
                <a:latin typeface="+mj-lt"/>
                <a:ea typeface="Calibri" panose="020F0502020204030204" pitchFamily="34" charset="0"/>
                <a:cs typeface="Times New Roman" panose="02020603050405020304" pitchFamily="18" charset="0"/>
              </a:rPr>
              <a:t>Misionet e BE-së janë një mënyrë e re për të sjellë </a:t>
            </a:r>
            <a:r>
              <a:rPr lang="sq" sz="1200" b="1" i="0" u="none" baseline="0">
                <a:solidFill>
                  <a:schemeClr val="accent4"/>
                </a:solidFill>
                <a:effectLst/>
                <a:latin typeface="+mj-lt"/>
                <a:ea typeface="Calibri" panose="020F0502020204030204" pitchFamily="34" charset="0"/>
                <a:cs typeface="Times New Roman" panose="02020603050405020304" pitchFamily="18" charset="0"/>
              </a:rPr>
              <a:t>zgjidhje konkrete për disa nga sfidat tona më të mëdha</a:t>
            </a:r>
            <a:r>
              <a:rPr lang="sq" sz="1200" b="0" i="0" u="none" baseline="0">
                <a:effectLst/>
                <a:latin typeface="+mj-lt"/>
                <a:ea typeface="Calibri" panose="020F0502020204030204" pitchFamily="34" charset="0"/>
                <a:cs typeface="Times New Roman" panose="02020603050405020304" pitchFamily="18" charset="0"/>
              </a:rPr>
              <a:t>. Ata kanë synime ambicioze dhe do të japin rezultate të prekshme deri në vitin 2030, duke vënë kërkimin dhe inovacionin në një rol të ri, të kombinuar me forma të reja qeverisjeje dhe bashkëpunimi, si dhe duke përfshirë qytetarët. Misionet e BE-së janë një risi e Programit të Kërkimit dhe Inovacionit Horizon Europe për vitet 2021-2027.</a:t>
            </a:r>
            <a:endParaRPr lang="sq"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q" sz="1200" b="0" i="0" u="none" baseline="0">
                <a:effectLst/>
                <a:latin typeface="+mj-lt"/>
                <a:ea typeface="Calibri" panose="020F0502020204030204" pitchFamily="34" charset="0"/>
                <a:cs typeface="Times New Roman" panose="02020603050405020304" pitchFamily="18" charset="0"/>
              </a:rPr>
              <a:t>Meqenëse zbutja e klimës varet shumë nga veprimi urban, </a:t>
            </a:r>
            <a:r>
              <a:rPr lang="sq" sz="1200" b="0" i="0" u="none" baseline="0">
                <a:latin typeface="+mj-lt"/>
                <a:cs typeface="Times New Roman" panose="02020603050405020304" pitchFamily="18" charset="0"/>
              </a:rPr>
              <a:t>ne duhet të mbështesim qytetet në përshpejtimin e transformimit të tyre të gjelbër dhe digjital. </a:t>
            </a:r>
            <a:r>
              <a:rPr lang="sq" sz="1200" b="1" i="0" u="none" baseline="0">
                <a:solidFill>
                  <a:schemeClr val="accent4"/>
                </a:solidFill>
                <a:latin typeface="+mj-lt"/>
                <a:cs typeface="Times New Roman" panose="02020603050405020304" pitchFamily="18" charset="0"/>
              </a:rPr>
              <a:t>Misioni i Qyteteve të BE-së</a:t>
            </a:r>
            <a:r>
              <a:rPr lang="sq" sz="1200" b="0" i="0" u="none" baseline="0">
                <a:solidFill>
                  <a:schemeClr val="accent4"/>
                </a:solidFill>
                <a:latin typeface="+mj-lt"/>
                <a:cs typeface="Times New Roman" panose="02020603050405020304" pitchFamily="18" charset="0"/>
              </a:rPr>
              <a:t> </a:t>
            </a:r>
            <a:r>
              <a:rPr lang="sq" sz="1200" b="0" i="0" u="none" baseline="0">
                <a:latin typeface="+mj-lt"/>
                <a:cs typeface="Times New Roman" panose="02020603050405020304" pitchFamily="18" charset="0"/>
              </a:rPr>
              <a:t>do të përfshijë autoritetet lokale, </a:t>
            </a:r>
            <a:r>
              <a:rPr lang="sq" sz="1200" b="0" i="0" u="none" baseline="0">
                <a:effectLst/>
                <a:latin typeface="+mj-lt"/>
                <a:ea typeface="Calibri" panose="020F0502020204030204" pitchFamily="34" charset="0"/>
                <a:cs typeface="Times New Roman" panose="02020603050405020304" pitchFamily="18" charset="0"/>
              </a:rPr>
              <a:t>qytetarët, bizneset, investitorët si dhe autoritetet rajonale dhe kombëtare për:</a:t>
            </a:r>
            <a:endParaRPr lang="sq"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sq" sz="1200" b="1" i="0" u="none" baseline="0">
                <a:solidFill>
                  <a:schemeClr val="accent4"/>
                </a:solidFill>
                <a:effectLst/>
                <a:latin typeface="+mj-lt"/>
                <a:ea typeface="Calibri" panose="020F0502020204030204" pitchFamily="34" charset="0"/>
                <a:cs typeface="Times New Roman" panose="02020603050405020304" pitchFamily="18" charset="0"/>
              </a:rPr>
              <a:t>Dorëzoni 100 qytete neutrale ndaj klimës dhe inteligjente deri në vitin 2030 </a:t>
            </a:r>
            <a:endParaRPr lang="sq"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sq" sz="1200" b="1" i="0" u="none" baseline="0">
                <a:solidFill>
                  <a:schemeClr val="accent4"/>
                </a:solidFill>
                <a:effectLst/>
                <a:latin typeface="+mj-lt"/>
                <a:ea typeface="Calibri" panose="020F0502020204030204" pitchFamily="34" charset="0"/>
                <a:cs typeface="Times New Roman" panose="02020603050405020304" pitchFamily="18" charset="0"/>
              </a:rPr>
              <a:t>Sigurohuni që këto qytete të veprojnë si qendra eksperimentimi dhe inovacioni për të mundësuar që të gjitha qytetet evropiane të ndjekin shembullin deri në vitin 2050 </a:t>
            </a:r>
            <a:endParaRPr lang="sq"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q" sz="1200" b="0" i="0" u="none" baseline="0">
                <a:effectLst/>
                <a:latin typeface="+mj-lt"/>
                <a:ea typeface="Calibri" panose="020F0502020204030204" pitchFamily="34" charset="0"/>
                <a:cs typeface="Times New Roman" panose="02020603050405020304" pitchFamily="18" charset="0"/>
              </a:rPr>
              <a:t>Misioni i Qyteteve të BE-së merr një qasje ndërsektoriale dhe të udhëhequr nga kërkesa, duke krijuar sinergji midis iniciativave ekzistuese dhe duke i bazuar aktivitetet e tij në nevojat aktuale të qyteteve. </a:t>
            </a:r>
            <a:endParaRPr lang="sq" sz="1200">
              <a:effectLst/>
              <a:latin typeface="+mj-lt"/>
              <a:ea typeface="Calibri" panose="020F0502020204030204" pitchFamily="34" charset="0"/>
              <a:cs typeface="Times New Roman" panose="02020603050405020304" pitchFamily="18" charset="0"/>
            </a:endParaRPr>
          </a:p>
          <a:p>
            <a:endParaRPr lang="sq"/>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sq" b="1" i="0" u="none" baseline="0">
                <a:effectLst/>
                <a:latin typeface="+mj-lt"/>
                <a:ea typeface="Calibri" panose="020F0502020204030204" pitchFamily="34" charset="0"/>
                <a:cs typeface="Times New Roman" panose="02020603050405020304" pitchFamily="18" charset="0"/>
              </a:rPr>
              <a:t>100 qytete neutrale ndaj klimës dhe inteligjente deri në vitin 2030</a:t>
            </a:r>
            <a:endParaRPr lang="sq">
              <a:effectLst/>
              <a:latin typeface="+mj-lt"/>
              <a:ea typeface="Calibri" panose="020F0502020204030204" pitchFamily="34" charset="0"/>
              <a:cs typeface="Times New Roman" panose="02020603050405020304" pitchFamily="18" charset="0"/>
            </a:endParaRPr>
          </a:p>
          <a:p>
            <a:endParaRPr lang="sq">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492786"/>
              <a:ext cx="2814484" cy="3835602"/>
            </a:xfrm>
            <a:prstGeom prst="rect">
              <a:avLst/>
            </a:prstGeom>
            <a:noFill/>
          </p:spPr>
          <p:txBody>
            <a:bodyPr wrap="square">
              <a:spAutoFit/>
            </a:bodyPr>
            <a:lstStyle/>
            <a:p>
              <a:pPr lvl="0" algn="l" rtl="0">
                <a:lnSpc>
                  <a:spcPct val="150000"/>
                </a:lnSpc>
                <a:spcAft>
                  <a:spcPts val="800"/>
                </a:spcAft>
              </a:pPr>
              <a:r>
                <a:rPr lang="sq" sz="1200" b="1" i="0" u="none" baseline="0">
                  <a:solidFill>
                    <a:schemeClr val="bg1"/>
                  </a:solidFill>
                  <a:ea typeface="Calibri" panose="020F0502020204030204" pitchFamily="34" charset="0"/>
                  <a:cs typeface="Times New Roman" panose="02020603050405020304" pitchFamily="18" charset="0"/>
                </a:rPr>
                <a:t>Si të përdoret ky tekst?</a:t>
              </a:r>
            </a:p>
            <a:p>
              <a:pPr lvl="0" algn="l" rtl="0">
                <a:lnSpc>
                  <a:spcPct val="150000"/>
                </a:lnSpc>
                <a:spcAft>
                  <a:spcPts val="800"/>
                </a:spcAft>
              </a:pPr>
              <a:r>
                <a:rPr lang="sq" sz="1200" b="0" i="0" u="none" baseline="0">
                  <a:solidFill>
                    <a:schemeClr val="bg1"/>
                  </a:solidFill>
                  <a:effectLst/>
                  <a:ea typeface="Calibri" panose="020F0502020204030204" pitchFamily="34" charset="0"/>
                  <a:cs typeface="Times New Roman" panose="02020603050405020304" pitchFamily="18" charset="0"/>
                </a:rPr>
                <a:t>Përdoreni këtë tekst në njoftimet tuaja për shtypin dhe dokumentet zyrtare nëse keni nevojë të prezantoni Misionin e Qyteteve të BE-së!</a:t>
              </a:r>
            </a:p>
            <a:p>
              <a:pPr lvl="0" algn="l" rtl="0">
                <a:lnSpc>
                  <a:spcPct val="150000"/>
                </a:lnSpc>
                <a:spcAft>
                  <a:spcPts val="800"/>
                </a:spcAft>
              </a:pPr>
              <a:endParaRPr lang="sq"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sq" sz="1200" b="1" i="0" u="none" baseline="0">
                  <a:solidFill>
                    <a:schemeClr val="bg1"/>
                  </a:solidFill>
                  <a:ea typeface="Calibri" panose="020F0502020204030204" pitchFamily="34" charset="0"/>
                  <a:cs typeface="Times New Roman" panose="02020603050405020304" pitchFamily="18" charset="0"/>
                </a:rPr>
                <a:t>Burime të tjera të dobishme</a:t>
              </a:r>
              <a:r>
                <a:rPr lang="sq" sz="1200" b="1" i="0" u="none" baseline="0">
                  <a:solidFill>
                    <a:schemeClr val="bg1"/>
                  </a:solidFill>
                  <a:effectLst/>
                  <a:ea typeface="Calibri" panose="020F0502020204030204" pitchFamily="34" charset="0"/>
                  <a:cs typeface="Times New Roman" panose="02020603050405020304" pitchFamily="18" charset="0"/>
                </a:rPr>
                <a:t>: </a:t>
              </a:r>
              <a:endParaRPr lang="sq"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sq"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Uebfaqja e qyteteve të misionit</a:t>
              </a:r>
              <a:endParaRPr lang="sq"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sq" sz="1200" b="0" i="0" u="none" baseline="0">
                  <a:solidFill>
                    <a:schemeClr val="bg1"/>
                  </a:solidFill>
                  <a:effectLst/>
                  <a:ea typeface="Calibri" panose="020F0502020204030204" pitchFamily="34" charset="0"/>
                  <a:cs typeface="Times New Roman" panose="02020603050405020304" pitchFamily="18" charset="0"/>
                </a:rPr>
                <a:t>Faqja me fakte: </a:t>
              </a:r>
              <a:r>
                <a:rPr lang="sq"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Qytete neutrale ndaj klimës dhe inteligjente: zgjidhje konkrete për sfidat tona më të mëdha</a:t>
              </a:r>
              <a:endParaRPr lang="sq"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sq" sz="1200" b="0" i="0" u="none" baseline="0">
                  <a:solidFill>
                    <a:schemeClr val="bg1"/>
                  </a:solidFill>
                  <a:ea typeface="Calibri" panose="020F0502020204030204" pitchFamily="34" charset="0"/>
                  <a:cs typeface="Times New Roman" panose="02020603050405020304" pitchFamily="18" charset="0"/>
                </a:rPr>
                <a:t>Misioni i Qyteteve të BE-së </a:t>
              </a:r>
              <a:r>
                <a:rPr lang="sq"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endParaRPr lang="sq"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sq"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q" sz="1052" b="0" i="0" u="none" strike="noStrike" kern="1200" cap="none" spc="0" normalizeH="0" baseline="0">
                <a:ln>
                  <a:noFill/>
                </a:ln>
                <a:solidFill>
                  <a:prstClr val="black"/>
                </a:solidFill>
                <a:effectLst/>
                <a:uLnTx/>
                <a:uFillTx/>
                <a:latin typeface="Arial" panose="020B0604020202020204"/>
                <a:ea typeface="+mn-ea"/>
                <a:cs typeface="+mn-cs"/>
              </a:rPr>
              <a:t>NetZeroCities ka marrë fonde nga Programi i Kërkimit dhe Inovacionit H2020 sipas marrëveshjes së grantit nr.101036519</a:t>
            </a:r>
            <a:endParaRPr kumimoji="0" lang="sq"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9411010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1753726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sq" sz="3200" b="1" i="0" u="none" baseline="0"/>
              <a:t>Rreth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4730959" cy="4504069"/>
          </a:xfrm>
        </p:spPr>
        <p:txBody>
          <a:bodyPr numCol="1" spcCol="360000"/>
          <a:lstStyle/>
          <a:p>
            <a:pPr marL="0" indent="0" algn="just" rtl="0">
              <a:lnSpc>
                <a:spcPct val="107000"/>
              </a:lnSpc>
              <a:spcAft>
                <a:spcPts val="800"/>
              </a:spcAft>
              <a:buNone/>
            </a:pPr>
            <a:r>
              <a:rPr lang="sq" sz="1100" b="0" i="0" u="none" baseline="0">
                <a:effectLst/>
                <a:latin typeface="+mj-lt"/>
                <a:ea typeface="Calibri" panose="020F0502020204030204" pitchFamily="34" charset="0"/>
                <a:cs typeface="Times New Roman" panose="02020603050405020304" pitchFamily="18" charset="0"/>
              </a:rPr>
              <a:t>NetZeroCities është një konsorcium i përbërë nga </a:t>
            </a:r>
            <a:r>
              <a:rPr lang="sq" sz="1100" b="1" i="0" u="none" baseline="0">
                <a:solidFill>
                  <a:schemeClr val="accent4"/>
                </a:solidFill>
                <a:effectLst/>
                <a:latin typeface="+mj-lt"/>
                <a:ea typeface="Calibri" panose="020F0502020204030204" pitchFamily="34" charset="0"/>
                <a:cs typeface="Times New Roman" panose="02020603050405020304" pitchFamily="18" charset="0"/>
              </a:rPr>
              <a:t>33 partnerë nga 27 vende Evropiane</a:t>
            </a:r>
            <a:r>
              <a:rPr lang="sq" sz="1100" b="0" i="0" u="none" baseline="0">
                <a:effectLst/>
                <a:latin typeface="+mj-lt"/>
                <a:ea typeface="Calibri" panose="020F0502020204030204" pitchFamily="34" charset="0"/>
                <a:cs typeface="Times New Roman" panose="02020603050405020304" pitchFamily="18" charset="0"/>
              </a:rPr>
              <a:t>, që menaxhon aktualisht platformën e Misionit të Qyteteve të BE-së "</a:t>
            </a:r>
            <a:r>
              <a:rPr lang="sq" sz="1100" b="0" i="1" u="sng" baseline="0">
                <a:solidFill>
                  <a:srgbClr val="0563C1"/>
                </a:solidFill>
                <a:effectLst/>
                <a:latin typeface="+mj-lt"/>
                <a:ea typeface="Calibri" panose="020F0502020204030204" pitchFamily="34" charset="0"/>
                <a:cs typeface="Times New Roman" panose="02020603050405020304" pitchFamily="18" charset="0"/>
                <a:hlinkClick r:id="rId2"/>
              </a:rPr>
              <a:t>100 Qytete Neutrale ndaj Klimës dhe Inteligjente deri në 2030</a:t>
            </a:r>
            <a:r>
              <a:rPr lang="sq" sz="1100" b="0" i="0" u="none" baseline="0">
                <a:effectLst/>
                <a:latin typeface="+mj-lt"/>
                <a:ea typeface="Calibri" panose="020F0502020204030204" pitchFamily="34" charset="0"/>
                <a:cs typeface="Times New Roman" panose="02020603050405020304" pitchFamily="18" charset="0"/>
              </a:rPr>
              <a:t>". Koordinohet nga </a:t>
            </a:r>
            <a:r>
              <a:rPr lang="sq" sz="11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sq" sz="1100" b="0" i="0" u="none" baseline="0">
                <a:solidFill>
                  <a:srgbClr val="0563C1"/>
                </a:solidFill>
                <a:effectLst/>
                <a:latin typeface="+mj-lt"/>
                <a:ea typeface="Calibri" panose="020F0502020204030204" pitchFamily="34" charset="0"/>
                <a:cs typeface="Times New Roman" panose="02020603050405020304" pitchFamily="18" charset="0"/>
                <a:hlinkClick r:id="rId3"/>
              </a:rPr>
              <a:t>, </a:t>
            </a:r>
            <a:r>
              <a:rPr lang="sq" sz="1100" b="0" i="0" u="none" baseline="0">
                <a:effectLst/>
                <a:latin typeface="+mj-lt"/>
                <a:ea typeface="Calibri" panose="020F0502020204030204" pitchFamily="34" charset="0"/>
                <a:cs typeface="Times New Roman" panose="02020603050405020304" pitchFamily="18" charset="0"/>
              </a:rPr>
              <a:t>partneriteti më i madh i inovacionit publik-privat i Evropës i fokusuar në inovacionin e klimës për të zbutur dhe përshtatur ndryshimet klimatike. </a:t>
            </a:r>
            <a:endParaRPr lang="sq" sz="11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q" sz="1100" b="1" i="0" u="none" baseline="0">
                <a:solidFill>
                  <a:schemeClr val="accent4"/>
                </a:solidFill>
                <a:effectLst/>
                <a:latin typeface="+mj-lt"/>
                <a:ea typeface="Calibri" panose="020F0502020204030204" pitchFamily="34" charset="0"/>
                <a:cs typeface="Times New Roman" panose="02020603050405020304" pitchFamily="18" charset="0"/>
              </a:rPr>
              <a:t>NetZeroCities mbështet </a:t>
            </a:r>
            <a:r>
              <a:rPr lang="sq" sz="1100" b="1" i="0" u="none" baseline="0">
                <a:solidFill>
                  <a:schemeClr val="accent4"/>
                </a:solidFill>
                <a:latin typeface="+mj-lt"/>
                <a:cs typeface="Times New Roman" panose="02020603050405020304" pitchFamily="18" charset="0"/>
              </a:rPr>
              <a:t>112 qytetet Evropiane </a:t>
            </a:r>
            <a:r>
              <a:rPr lang="sq" sz="1100" b="1" i="0" u="none" baseline="0">
                <a:solidFill>
                  <a:schemeClr val="accent4"/>
                </a:solidFill>
                <a:effectLst/>
                <a:latin typeface="+mj-lt"/>
                <a:ea typeface="Calibri" panose="020F0502020204030204" pitchFamily="34" charset="0"/>
                <a:cs typeface="Times New Roman" panose="02020603050405020304" pitchFamily="18" charset="0"/>
              </a:rPr>
              <a:t>të zgjedhura nga Komisioni Evropian për t'u bashkuar me Misionin e Qyteteve të BE-së </a:t>
            </a:r>
            <a:r>
              <a:rPr lang="sq" sz="1100" b="0" i="0" u="none" baseline="0">
                <a:effectLst/>
                <a:latin typeface="+mj-lt"/>
                <a:ea typeface="Calibri" panose="020F0502020204030204" pitchFamily="34" charset="0"/>
                <a:cs typeface="Times New Roman" panose="02020603050405020304" pitchFamily="18" charset="0"/>
              </a:rPr>
              <a:t>në reduktimin drastik të emetimeve të gazrave të tyre serrë për të arritur neutralitetin klimatik. Funksionon si një platformë e orientuar nga shërbimi e mbështetur nga praktikues të klasit botëror për të ndihmuar qytetet të tejkalojnë barrierat aktuale strukturore, institucionale dhe kulturore me të cilat përballen, në mënyrë që të arrijnë neutralitetin klimatik deri në vitin 2030. </a:t>
            </a:r>
          </a:p>
          <a:p>
            <a:pPr marL="0" indent="0" algn="just" rtl="0">
              <a:lnSpc>
                <a:spcPct val="107000"/>
              </a:lnSpc>
              <a:spcAft>
                <a:spcPts val="800"/>
              </a:spcAft>
              <a:buNone/>
            </a:pPr>
            <a:r>
              <a:rPr lang="sq" sz="1100" b="0" i="0" u="none" baseline="0">
                <a:effectLst/>
                <a:latin typeface="+mj-lt"/>
                <a:ea typeface="Calibri" panose="020F0502020204030204" pitchFamily="34" charset="0"/>
                <a:cs typeface="Times New Roman" panose="02020603050405020304" pitchFamily="18" charset="0"/>
              </a:rPr>
              <a:t>NetZeroCities synon t'u mundësojë qyteteve dhe qytetarëve evropianë të tregojnë </a:t>
            </a:r>
            <a:r>
              <a:rPr lang="sq" sz="1100" b="1" i="0" u="none" baseline="0">
                <a:solidFill>
                  <a:schemeClr val="accent4"/>
                </a:solidFill>
                <a:effectLst/>
                <a:latin typeface="+mj-lt"/>
                <a:ea typeface="Calibri" panose="020F0502020204030204" pitchFamily="34" charset="0"/>
                <a:cs typeface="Times New Roman" panose="02020603050405020304" pitchFamily="18" charset="0"/>
              </a:rPr>
              <a:t>rrugën përpara drejt një të ardhmeje gjithëpërfshirëse, të lulëzuar, rezistente ndaj klimës dhe të qëndrueshme</a:t>
            </a:r>
            <a:r>
              <a:rPr lang="sq" sz="1100" b="0" i="0" u="none" baseline="0">
                <a:effectLst/>
                <a:latin typeface="+mj-lt"/>
                <a:ea typeface="Calibri" panose="020F0502020204030204" pitchFamily="34" charset="0"/>
                <a:cs typeface="Times New Roman" panose="02020603050405020304" pitchFamily="18" charset="0"/>
              </a:rPr>
              <a:t>. Për ta bërë këtë, ai përshtat aftësitë e avancuara në lidhje me ndryshimin sistematik, angazhimin e qytetarëve dhe qeverisjen demokratike, strukturimin e kapitalit dhe financiar, dhe inovacionin social, për të siguruar që qytetet të kenë qasje në ekspertizën më të mirë të disponueshme kudo në botë.</a:t>
            </a:r>
            <a:endParaRPr lang="sq" sz="11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sq" sz="2000" b="1" i="0" u="none" baseline="0">
                <a:effectLst/>
                <a:latin typeface="+mj-lt"/>
                <a:ea typeface="Calibri" panose="020F0502020204030204" pitchFamily="34" charset="0"/>
                <a:cs typeface="Times New Roman" panose="02020603050405020304" pitchFamily="18" charset="0"/>
              </a:rPr>
              <a:t>Platforma e Misionit të BE-së |</a:t>
            </a:r>
            <a:r>
              <a:rPr lang="sq" sz="2000" b="1" i="0" u="none" baseline="0">
                <a:latin typeface="+mj-lt"/>
              </a:rPr>
              <a:t> </a:t>
            </a:r>
          </a:p>
          <a:p>
            <a:pPr algn="l" rtl="0">
              <a:spcBef>
                <a:spcPts val="0"/>
              </a:spcBef>
            </a:pPr>
            <a:r>
              <a:rPr lang="sq" sz="2000" b="1" i="0" u="none" baseline="0">
                <a:latin typeface="+mj-lt"/>
              </a:rPr>
              <a:t>Qytete neutrale ndaj klimës dhe inteligjente</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sq" sz="1200" b="1" i="0" u="none" baseline="0">
                  <a:solidFill>
                    <a:schemeClr val="bg1"/>
                  </a:solidFill>
                  <a:ea typeface="Calibri" panose="020F0502020204030204" pitchFamily="34" charset="0"/>
                  <a:cs typeface="Times New Roman" panose="02020603050405020304" pitchFamily="18" charset="0"/>
                </a:rPr>
                <a:t>Si të përdoret ky tekst?</a:t>
              </a:r>
            </a:p>
            <a:p>
              <a:pPr lvl="0" algn="l" rtl="0">
                <a:lnSpc>
                  <a:spcPct val="150000"/>
                </a:lnSpc>
                <a:spcAft>
                  <a:spcPts val="800"/>
                </a:spcAft>
              </a:pPr>
              <a:r>
                <a:rPr lang="sq" sz="1200" b="0" i="0" u="none" baseline="0">
                  <a:solidFill>
                    <a:schemeClr val="bg1"/>
                  </a:solidFill>
                  <a:effectLst/>
                  <a:ea typeface="Calibri" panose="020F0502020204030204" pitchFamily="34" charset="0"/>
                  <a:cs typeface="Times New Roman" panose="02020603050405020304" pitchFamily="18" charset="0"/>
                </a:rPr>
                <a:t>Përdoreni këtë tekst në njoftimet tuaja për shtypin dhe dokumentet zyrtare nëse keni nevojë të prezantoni NetZeroCities!</a:t>
              </a:r>
              <a:endParaRPr lang="sq"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sq" sz="1200" b="1" i="0" u="none" baseline="0">
                  <a:solidFill>
                    <a:schemeClr val="bg1"/>
                  </a:solidFill>
                  <a:ea typeface="Calibri" panose="020F0502020204030204" pitchFamily="34" charset="0"/>
                  <a:cs typeface="Times New Roman" panose="02020603050405020304" pitchFamily="18" charset="0"/>
                </a:rPr>
                <a:t>Burime të tjera të dobishme</a:t>
              </a:r>
              <a:r>
                <a:rPr lang="sq" sz="1200" b="1" i="0" u="none" baseline="0">
                  <a:solidFill>
                    <a:schemeClr val="bg1"/>
                  </a:solidFill>
                  <a:effectLst/>
                  <a:ea typeface="Calibri" panose="020F0502020204030204" pitchFamily="34" charset="0"/>
                  <a:cs typeface="Times New Roman" panose="02020603050405020304" pitchFamily="18" charset="0"/>
                </a:rPr>
                <a:t>: </a:t>
              </a:r>
              <a:endParaRPr lang="sq"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sq"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Faqja e internetit NetZeroCities</a:t>
              </a:r>
              <a:endParaRPr lang="sq"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sq"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Video shpjeguese e NetZeroCities</a:t>
              </a:r>
              <a:endParaRPr lang="sq"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sq" sz="1200" b="0" i="0" u="none" baseline="0">
                  <a:solidFill>
                    <a:schemeClr val="bg1"/>
                  </a:solidFill>
                  <a:effectLst/>
                  <a:latin typeface="+mj-lt"/>
                  <a:ea typeface="Calibri" panose="020F0502020204030204" pitchFamily="34" charset="0"/>
                  <a:cs typeface="Times New Roman" panose="02020603050405020304" pitchFamily="18" charset="0"/>
                </a:rPr>
                <a:t>Njoftimi për shtyp, 1 tetor 2021: </a:t>
              </a:r>
              <a:r>
                <a:rPr lang="sq"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Rrjetet e qytetit dhe organizatat kërkimore bashkohen për të përshpejtuar kalimin në emetimet zero neto deri në vitin 2030</a:t>
              </a:r>
              <a:endParaRPr lang="sq"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q" sz="1052" b="0" i="0" u="none" strike="noStrike" kern="1200" cap="none" spc="0" normalizeH="0" baseline="0">
                <a:ln>
                  <a:noFill/>
                </a:ln>
                <a:solidFill>
                  <a:prstClr val="black"/>
                </a:solidFill>
                <a:effectLst/>
                <a:uLnTx/>
                <a:uFillTx/>
                <a:latin typeface="Arial" panose="020B0604020202020204"/>
                <a:ea typeface="+mn-ea"/>
                <a:cs typeface="+mn-cs"/>
              </a:rPr>
              <a:t>NetZeroCities ka marrë fonde nga Programi i Kërkimit dhe Inovacionit H2020 sipas marrëveshjes së grantit nr.101036519</a:t>
            </a:r>
            <a:endParaRPr kumimoji="0" lang="sq"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57194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BO/Bosnian translation</a:t>
            </a:r>
          </a:p>
        </p:txBody>
      </p:sp>
    </p:spTree>
    <p:extLst>
      <p:ext uri="{BB962C8B-B14F-4D97-AF65-F5344CB8AC3E}">
        <p14:creationId xmlns:p14="http://schemas.microsoft.com/office/powerpoint/2010/main" val="711799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bs-Latn" sz="3200" b="1" i="0" u="none" baseline="0"/>
              <a:t>O Misiji gradova EU</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901429" cy="4771124"/>
          </a:xfrm>
        </p:spPr>
        <p:txBody>
          <a:bodyPr numCol="1" spcCol="360000"/>
          <a:lstStyle/>
          <a:p>
            <a:pPr marL="0" indent="0" algn="just" rtl="0">
              <a:lnSpc>
                <a:spcPct val="107000"/>
              </a:lnSpc>
              <a:spcAft>
                <a:spcPts val="800"/>
              </a:spcAft>
              <a:buNone/>
            </a:pPr>
            <a:r>
              <a:rPr lang="bs-Latn" sz="1200" b="0" i="0" u="none" baseline="0">
                <a:effectLst/>
                <a:latin typeface="+mj-lt"/>
                <a:ea typeface="Calibri" panose="020F0502020204030204" pitchFamily="34" charset="0"/>
                <a:cs typeface="Times New Roman" panose="02020603050405020304" pitchFamily="18" charset="0"/>
              </a:rPr>
              <a:t>Misije EU predstavljaju novi način iznalaženja </a:t>
            </a:r>
            <a:r>
              <a:rPr lang="bs-Latn" sz="1200" b="1" i="0" u="none" baseline="0">
                <a:solidFill>
                  <a:schemeClr val="accent4"/>
                </a:solidFill>
                <a:effectLst/>
                <a:latin typeface="+mj-lt"/>
                <a:ea typeface="Calibri" panose="020F0502020204030204" pitchFamily="34" charset="0"/>
                <a:cs typeface="Times New Roman" panose="02020603050405020304" pitchFamily="18" charset="0"/>
              </a:rPr>
              <a:t>konkretnih rješenja za neke od naših najvećih izazova</a:t>
            </a:r>
            <a:r>
              <a:rPr lang="bs-Latn" sz="1200" b="0" i="0" u="none" baseline="0">
                <a:effectLst/>
                <a:latin typeface="+mj-lt"/>
                <a:ea typeface="Calibri" panose="020F0502020204030204" pitchFamily="34" charset="0"/>
                <a:cs typeface="Times New Roman" panose="02020603050405020304" pitchFamily="18" charset="0"/>
              </a:rPr>
              <a:t>. Imaju ambiciozne ciljeve i do 2030. godine će dati opipljive rezultate, stavljajući istraživanja i inovacije u novu ulogu, u kombinaciji sa novim oblicima upravljanja i saradnje, kao i angažovanjem građana. Misije EU su novina u programu za istraživanje i inovacije Horizont Evropa za godine 2021–2027.</a:t>
            </a:r>
            <a:endParaRPr lang="bs-Latn"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bs-Latn" sz="1200" b="0" i="0" u="none" baseline="0">
                <a:effectLst/>
                <a:latin typeface="+mj-lt"/>
                <a:ea typeface="Calibri" panose="020F0502020204030204" pitchFamily="34" charset="0"/>
                <a:cs typeface="Times New Roman" panose="02020603050405020304" pitchFamily="18" charset="0"/>
              </a:rPr>
              <a:t>Budući da ublažavanje klimatskih promjena u velikoj mjeri zavisi od urbanih mjera, </a:t>
            </a:r>
            <a:r>
              <a:rPr lang="bs-Latn" sz="1200" b="0" i="0" u="none" baseline="0">
                <a:latin typeface="+mj-lt"/>
                <a:cs typeface="Times New Roman" panose="02020603050405020304" pitchFamily="18" charset="0"/>
              </a:rPr>
              <a:t>moramo podržati gradove u ubrzavanju njihove zelene i digitalne transformacije. U </a:t>
            </a:r>
            <a:r>
              <a:rPr lang="bs-Latn" sz="1200" b="1" i="0" u="none" baseline="0">
                <a:solidFill>
                  <a:schemeClr val="accent4"/>
                </a:solidFill>
                <a:latin typeface="+mj-lt"/>
                <a:cs typeface="Times New Roman" panose="02020603050405020304" pitchFamily="18" charset="0"/>
              </a:rPr>
              <a:t>Misiji gradova EU </a:t>
            </a:r>
            <a:r>
              <a:rPr lang="bs-Latn" sz="1200" b="0" i="0" u="none" baseline="0">
                <a:latin typeface="+mj-lt"/>
                <a:cs typeface="Times New Roman" panose="02020603050405020304" pitchFamily="18" charset="0"/>
              </a:rPr>
              <a:t>učestvovat će lokalne vlasti, </a:t>
            </a:r>
            <a:r>
              <a:rPr lang="bs-Latn" sz="1200" b="0" i="0" u="none" baseline="0">
                <a:effectLst/>
                <a:latin typeface="+mj-lt"/>
                <a:ea typeface="Calibri" panose="020F0502020204030204" pitchFamily="34" charset="0"/>
                <a:cs typeface="Times New Roman" panose="02020603050405020304" pitchFamily="18" charset="0"/>
              </a:rPr>
              <a:t>građani, preduzeća, investitori, kao i regionalni i nacionalni organi radi:</a:t>
            </a:r>
            <a:endParaRPr lang="bs-Latn"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bs-Latn" sz="1200" b="1" i="0" u="none" baseline="0">
                <a:solidFill>
                  <a:schemeClr val="accent4"/>
                </a:solidFill>
                <a:effectLst/>
                <a:latin typeface="+mj-lt"/>
                <a:ea typeface="Calibri" panose="020F0502020204030204" pitchFamily="34" charset="0"/>
                <a:cs typeface="Times New Roman" panose="02020603050405020304" pitchFamily="18" charset="0"/>
              </a:rPr>
              <a:t>Stvaranja 100 klimatski neutralnih i pametnih gradova do 2030. godine </a:t>
            </a:r>
            <a:endParaRPr lang="bs-Latn"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bs-Latn" sz="1200" b="1" i="0" u="none" baseline="0">
                <a:solidFill>
                  <a:schemeClr val="accent4"/>
                </a:solidFill>
                <a:effectLst/>
                <a:latin typeface="+mj-lt"/>
                <a:ea typeface="Calibri" panose="020F0502020204030204" pitchFamily="34" charset="0"/>
                <a:cs typeface="Times New Roman" panose="02020603050405020304" pitchFamily="18" charset="0"/>
              </a:rPr>
              <a:t>Osiguravanja da ti gradovi djeluju kao centri za eksperimentisanje i inovacije kako bi se omogućilo svim evropskim gradovima da slijede njihov primjer do 2050. godine </a:t>
            </a:r>
            <a:endParaRPr lang="bs-Latn"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bs-Latn" sz="1200" b="0" i="0" u="none" baseline="0">
                <a:effectLst/>
                <a:latin typeface="+mj-lt"/>
                <a:ea typeface="Calibri" panose="020F0502020204030204" pitchFamily="34" charset="0"/>
                <a:cs typeface="Times New Roman" panose="02020603050405020304" pitchFamily="18" charset="0"/>
              </a:rPr>
              <a:t>Misija gradova EU primjenjuje međusektorski pristup zasnovan na potražnji, stvarajući sinergiju između postojećih inicijativa i zasnivajući svoje aktivnosti na stvarnim potrebama gradova. </a:t>
            </a:r>
            <a:endParaRPr lang="bs-Latn" sz="1200">
              <a:effectLst/>
              <a:latin typeface="+mj-lt"/>
              <a:ea typeface="Calibri" panose="020F0502020204030204" pitchFamily="34" charset="0"/>
              <a:cs typeface="Times New Roman" panose="02020603050405020304" pitchFamily="18" charset="0"/>
            </a:endParaRPr>
          </a:p>
          <a:p>
            <a:endParaRPr lang="bs-Latn"/>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bs-Latn" b="1" i="0" u="none" baseline="0">
                <a:effectLst/>
                <a:latin typeface="+mj-lt"/>
                <a:ea typeface="Calibri" panose="020F0502020204030204" pitchFamily="34" charset="0"/>
                <a:cs typeface="Times New Roman" panose="02020603050405020304" pitchFamily="18" charset="0"/>
              </a:rPr>
              <a:t>100 klimatski neutralnih i pametnih gradova do 2030. godine</a:t>
            </a:r>
            <a:endParaRPr lang="bs-Latn">
              <a:effectLst/>
              <a:latin typeface="+mj-lt"/>
              <a:ea typeface="Calibri" panose="020F0502020204030204" pitchFamily="34" charset="0"/>
              <a:cs typeface="Times New Roman" panose="02020603050405020304" pitchFamily="18" charset="0"/>
            </a:endParaRPr>
          </a:p>
          <a:p>
            <a:endParaRPr lang="bs-Latn">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15722" y="2492794"/>
              <a:ext cx="2814484" cy="3835602"/>
            </a:xfrm>
            <a:prstGeom prst="rect">
              <a:avLst/>
            </a:prstGeom>
            <a:noFill/>
          </p:spPr>
          <p:txBody>
            <a:bodyPr wrap="square">
              <a:spAutoFit/>
            </a:bodyPr>
            <a:lstStyle/>
            <a:p>
              <a:pPr lvl="0" algn="l" rtl="0">
                <a:lnSpc>
                  <a:spcPct val="150000"/>
                </a:lnSpc>
                <a:spcAft>
                  <a:spcPts val="800"/>
                </a:spcAft>
              </a:pPr>
              <a:r>
                <a:rPr lang="bs-Latn" sz="1200" b="1" i="0" u="none" baseline="0">
                  <a:solidFill>
                    <a:schemeClr val="bg1"/>
                  </a:solidFill>
                  <a:ea typeface="Calibri" panose="020F0502020204030204" pitchFamily="34" charset="0"/>
                  <a:cs typeface="Times New Roman" panose="02020603050405020304" pitchFamily="18" charset="0"/>
                </a:rPr>
                <a:t>Kako koristiti ovaj tekst?</a:t>
              </a:r>
            </a:p>
            <a:p>
              <a:pPr lvl="0" algn="l" rtl="0">
                <a:lnSpc>
                  <a:spcPct val="150000"/>
                </a:lnSpc>
                <a:spcAft>
                  <a:spcPts val="800"/>
                </a:spcAft>
              </a:pPr>
              <a:r>
                <a:rPr lang="bs-Latn" sz="1200" b="0" i="0" u="none" baseline="0">
                  <a:solidFill>
                    <a:schemeClr val="bg1"/>
                  </a:solidFill>
                  <a:effectLst/>
                  <a:ea typeface="Calibri" panose="020F0502020204030204" pitchFamily="34" charset="0"/>
                  <a:cs typeface="Times New Roman" panose="02020603050405020304" pitchFamily="18" charset="0"/>
                </a:rPr>
                <a:t>Koristite ovaj tekst u svojim saopštenjima za javnost i službenim dokumentima kada treba da predstavite Misiju gradova EU!</a:t>
              </a:r>
            </a:p>
            <a:p>
              <a:pPr lvl="0" algn="l" rtl="0">
                <a:lnSpc>
                  <a:spcPct val="150000"/>
                </a:lnSpc>
                <a:spcAft>
                  <a:spcPts val="800"/>
                </a:spcAft>
              </a:pPr>
              <a:endParaRPr lang="bs-Latn"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bs-Latn" sz="1200" b="1" i="0" u="none" baseline="0">
                  <a:solidFill>
                    <a:schemeClr val="bg1"/>
                  </a:solidFill>
                  <a:ea typeface="Calibri" panose="020F0502020204030204" pitchFamily="34" charset="0"/>
                  <a:cs typeface="Times New Roman" panose="02020603050405020304" pitchFamily="18" charset="0"/>
                </a:rPr>
                <a:t>Dodatni k</a:t>
              </a:r>
              <a:r>
                <a:rPr lang="bs-Latn" sz="1200" b="1" i="0" u="none" baseline="0">
                  <a:solidFill>
                    <a:schemeClr val="bg1"/>
                  </a:solidFill>
                  <a:effectLst/>
                  <a:ea typeface="Calibri" panose="020F0502020204030204" pitchFamily="34" charset="0"/>
                  <a:cs typeface="Times New Roman" panose="02020603050405020304" pitchFamily="18" charset="0"/>
                </a:rPr>
                <a:t>orisni materijali: </a:t>
              </a:r>
              <a:endParaRPr lang="bs-Latn"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bs-Latn"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Web stranica Misije gradova</a:t>
              </a:r>
              <a:endParaRPr lang="bs-Latn"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bs-Latn" sz="1200" b="0" i="0" u="none" baseline="0">
                  <a:solidFill>
                    <a:schemeClr val="bg1"/>
                  </a:solidFill>
                  <a:effectLst/>
                  <a:ea typeface="Calibri" panose="020F0502020204030204" pitchFamily="34" charset="0"/>
                  <a:cs typeface="Times New Roman" panose="02020603050405020304" pitchFamily="18" charset="0"/>
                </a:rPr>
                <a:t>Informativni list: </a:t>
              </a:r>
              <a:r>
                <a:rPr lang="bs-Latn"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Klimatski neutralni i pametni gradovi: konkretna rješenja za naše najveće izazove</a:t>
              </a:r>
              <a:endParaRPr lang="bs-Latn"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bs-Latn" sz="1200" b="0" i="0" u="none" baseline="0">
                  <a:solidFill>
                    <a:schemeClr val="bg1"/>
                  </a:solidFill>
                  <a:ea typeface="Calibri" panose="020F0502020204030204" pitchFamily="34" charset="0"/>
                  <a:cs typeface="Times New Roman" panose="02020603050405020304" pitchFamily="18" charset="0"/>
                </a:rPr>
                <a:t>Misija gradova EU </a:t>
              </a:r>
              <a:r>
                <a:rPr lang="bs-Latn"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endParaRPr lang="bs-Latn"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bs-Latn"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bs-Latn" sz="1052" b="0" i="0" u="none" strike="noStrike" kern="1200" cap="none" spc="0" normalizeH="0" baseline="0">
                <a:ln>
                  <a:noFill/>
                </a:ln>
                <a:solidFill>
                  <a:prstClr val="black"/>
                </a:solidFill>
                <a:effectLst/>
                <a:uLnTx/>
                <a:uFillTx/>
                <a:latin typeface="Arial" panose="020B0604020202020204"/>
                <a:ea typeface="+mn-ea"/>
                <a:cs typeface="+mn-cs"/>
              </a:rPr>
              <a:t>Projekat NetZeroCities dobio je sredstva iz programa za istraživanje i inovacije H2020 na osnovu ugovora o dodjeli bespovratnih sredstava br. 101036519.</a:t>
            </a:r>
            <a:endParaRPr kumimoji="0" lang="bs-Latn"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78697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3032653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bs-Latn" sz="3200" b="1" i="0" u="none" baseline="0"/>
              <a:t>O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09784"/>
            <a:ext cx="5173802" cy="4504069"/>
          </a:xfrm>
        </p:spPr>
        <p:txBody>
          <a:bodyPr numCol="1" spcCol="360000"/>
          <a:lstStyle/>
          <a:p>
            <a:pPr marL="0" indent="0" algn="just" rtl="0">
              <a:lnSpc>
                <a:spcPct val="107000"/>
              </a:lnSpc>
              <a:spcAft>
                <a:spcPts val="800"/>
              </a:spcAft>
              <a:buNone/>
            </a:pPr>
            <a:r>
              <a:rPr lang="bs-Latn" sz="1200" b="0" i="0" u="none" baseline="0">
                <a:effectLst/>
                <a:latin typeface="+mj-lt"/>
                <a:ea typeface="Calibri" panose="020F0502020204030204" pitchFamily="34" charset="0"/>
                <a:cs typeface="Times New Roman" panose="02020603050405020304" pitchFamily="18" charset="0"/>
              </a:rPr>
              <a:t>NetZeroCities je konzorcijum koji se sastoji od </a:t>
            </a:r>
            <a:r>
              <a:rPr lang="bs-Latn" sz="1200" b="1" i="0" u="none" baseline="0">
                <a:solidFill>
                  <a:schemeClr val="accent4"/>
                </a:solidFill>
                <a:effectLst/>
                <a:latin typeface="+mj-lt"/>
                <a:ea typeface="Calibri" panose="020F0502020204030204" pitchFamily="34" charset="0"/>
                <a:cs typeface="Times New Roman" panose="02020603050405020304" pitchFamily="18" charset="0"/>
              </a:rPr>
              <a:t>33 partnera iz 27 evropskih zemalja</a:t>
            </a:r>
            <a:r>
              <a:rPr lang="bs-Latn" sz="1200" b="0" i="0" u="none" baseline="0">
                <a:effectLst/>
                <a:latin typeface="+mj-lt"/>
                <a:ea typeface="Calibri" panose="020F0502020204030204" pitchFamily="34" charset="0"/>
                <a:cs typeface="Times New Roman" panose="02020603050405020304" pitchFamily="18" charset="0"/>
              </a:rPr>
              <a:t>, koji trenutno upravlja platformom Misije gradova EU „</a:t>
            </a:r>
            <a:r>
              <a:rPr lang="bs-Latn"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klimatski neutralnih i pametnih gradova do 2030. godine</a:t>
            </a:r>
            <a:r>
              <a:rPr lang="bs-Latn" sz="1200" b="0" i="0" u="none" baseline="0">
                <a:effectLst/>
                <a:latin typeface="+mj-lt"/>
                <a:ea typeface="Calibri" panose="020F0502020204030204" pitchFamily="34" charset="0"/>
                <a:cs typeface="Times New Roman" panose="02020603050405020304" pitchFamily="18" charset="0"/>
              </a:rPr>
              <a:t>”. Njome koordinira </a:t>
            </a:r>
            <a:r>
              <a:rPr lang="bs-Latn"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bs-Latn" sz="1200" b="0" i="0" u="none" baseline="0">
                <a:effectLst/>
                <a:latin typeface="+mj-lt"/>
                <a:ea typeface="Calibri" panose="020F0502020204030204" pitchFamily="34" charset="0"/>
                <a:cs typeface="Times New Roman" panose="02020603050405020304" pitchFamily="18" charset="0"/>
              </a:rPr>
              <a:t>, najveće evropsko javno-privatno partnerstvo za inovacije usmjereno na klimatske inovacije radi ublažavanja klimatskih promjena i prilagođavanja njima. </a:t>
            </a:r>
            <a:endParaRPr lang="bs-Latn"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bs-Latn" sz="1200" b="1" i="0" u="none" baseline="0">
                <a:solidFill>
                  <a:schemeClr val="accent4"/>
                </a:solidFill>
                <a:effectLst/>
                <a:latin typeface="+mj-lt"/>
                <a:ea typeface="Calibri" panose="020F0502020204030204" pitchFamily="34" charset="0"/>
                <a:cs typeface="Times New Roman" panose="02020603050405020304" pitchFamily="18" charset="0"/>
              </a:rPr>
              <a:t>NetZeroCities podržava </a:t>
            </a:r>
            <a:r>
              <a:rPr lang="bs-Latn" sz="1200" b="1" i="0" u="none" baseline="0">
                <a:solidFill>
                  <a:schemeClr val="accent4"/>
                </a:solidFill>
                <a:latin typeface="+mj-lt"/>
                <a:cs typeface="Times New Roman" panose="02020603050405020304" pitchFamily="18" charset="0"/>
              </a:rPr>
              <a:t>112 evropskih gradova </a:t>
            </a:r>
            <a:r>
              <a:rPr lang="bs-Latn" sz="1200" b="1" i="0" u="none" baseline="0">
                <a:solidFill>
                  <a:schemeClr val="accent4"/>
                </a:solidFill>
                <a:effectLst/>
                <a:latin typeface="+mj-lt"/>
                <a:ea typeface="Calibri" panose="020F0502020204030204" pitchFamily="34" charset="0"/>
                <a:cs typeface="Times New Roman" panose="02020603050405020304" pitchFamily="18" charset="0"/>
              </a:rPr>
              <a:t>koje je Evropska komisija izabrala da se pridruže Misiji gradova EU </a:t>
            </a:r>
            <a:r>
              <a:rPr lang="bs-Latn" sz="1200" b="0" i="0" u="none" baseline="0">
                <a:effectLst/>
                <a:latin typeface="+mj-lt"/>
                <a:ea typeface="Calibri" panose="020F0502020204030204" pitchFamily="34" charset="0"/>
                <a:cs typeface="Times New Roman" panose="02020603050405020304" pitchFamily="18" charset="0"/>
              </a:rPr>
              <a:t>u drastičnom smanjenju njihovih emisija gasova sa efektom staklene bašte radi postizanja klimatske neutralnosti. Ona djeluje kao uslužno orijentisana platforma, koju podržavaju svjetski stručnjaci, radi pomoći gradovima da prevaziđu tekuće strukturne, institucionalne i kulturne prepreke sa kojima se suočavaju, kako bi do 2030. godine postigli klimatsku neutralnost. </a:t>
            </a:r>
          </a:p>
          <a:p>
            <a:pPr marL="0" indent="0" algn="just" rtl="0">
              <a:lnSpc>
                <a:spcPct val="107000"/>
              </a:lnSpc>
              <a:spcAft>
                <a:spcPts val="800"/>
              </a:spcAft>
              <a:buNone/>
            </a:pPr>
            <a:r>
              <a:rPr lang="bs-Latn" sz="1200" b="0" i="0" u="none" baseline="0">
                <a:effectLst/>
                <a:latin typeface="+mj-lt"/>
                <a:ea typeface="Calibri" panose="020F0502020204030204" pitchFamily="34" charset="0"/>
                <a:cs typeface="Times New Roman" panose="02020603050405020304" pitchFamily="18" charset="0"/>
              </a:rPr>
              <a:t>NetZeroCities ima za cilj omogućiti evropskim gradovima i građanima da svojim primjerom pokažu </a:t>
            </a:r>
            <a:r>
              <a:rPr lang="bs-Latn" sz="1200" b="1" i="0" u="none" baseline="0">
                <a:solidFill>
                  <a:schemeClr val="accent4"/>
                </a:solidFill>
                <a:effectLst/>
                <a:latin typeface="+mj-lt"/>
                <a:ea typeface="Calibri" panose="020F0502020204030204" pitchFamily="34" charset="0"/>
                <a:cs typeface="Times New Roman" panose="02020603050405020304" pitchFamily="18" charset="0"/>
              </a:rPr>
              <a:t>kako obezbijediti inkluzivnu, naprednu i održivu budućnost otpornu na klimatske promjene</a:t>
            </a:r>
            <a:r>
              <a:rPr lang="bs-Latn" sz="1200" b="0" i="0" u="none" baseline="0">
                <a:effectLst/>
                <a:latin typeface="+mj-lt"/>
                <a:ea typeface="Calibri" panose="020F0502020204030204" pitchFamily="34" charset="0"/>
                <a:cs typeface="Times New Roman" panose="02020603050405020304" pitchFamily="18" charset="0"/>
              </a:rPr>
              <a:t>. Radi postizanja tog cilja, on prilagođava napredne kapacitete povezane sa sistemskim promjenama, građanskim angažmanom i demokratskim upravljanjem, strukturiranjem kapitala i finansijskim strukturiranjem, kako bi osigurao da gradovi imaju pristup najboljoj ekspertizi na svijetu.</a:t>
            </a:r>
            <a:endParaRPr lang="bs-Latn"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bs-Latn" sz="2000" b="1" i="0" u="none" baseline="0">
                <a:effectLst/>
                <a:latin typeface="+mj-lt"/>
                <a:ea typeface="Calibri" panose="020F0502020204030204" pitchFamily="34" charset="0"/>
                <a:cs typeface="Times New Roman" panose="02020603050405020304" pitchFamily="18" charset="0"/>
              </a:rPr>
              <a:t>Platforma Misije EU |</a:t>
            </a:r>
            <a:r>
              <a:rPr lang="bs-Latn" sz="2000" b="1" i="0" u="none" baseline="0">
                <a:latin typeface="+mj-lt"/>
              </a:rPr>
              <a:t> </a:t>
            </a:r>
          </a:p>
          <a:p>
            <a:pPr algn="l" rtl="0">
              <a:spcBef>
                <a:spcPts val="0"/>
              </a:spcBef>
            </a:pPr>
            <a:r>
              <a:rPr lang="bs-Latn" sz="2000" b="1" i="0" u="none" baseline="0">
                <a:latin typeface="+mj-lt"/>
              </a:rPr>
              <a:t>Klimatski neutralni i pametni gradovi</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bs-Latn" sz="1200" b="1" i="0" u="none" baseline="0">
                  <a:solidFill>
                    <a:schemeClr val="bg1"/>
                  </a:solidFill>
                  <a:ea typeface="Calibri" panose="020F0502020204030204" pitchFamily="34" charset="0"/>
                  <a:cs typeface="Times New Roman" panose="02020603050405020304" pitchFamily="18" charset="0"/>
                </a:rPr>
                <a:t>Kako koristiti ovaj tekst?</a:t>
              </a:r>
            </a:p>
            <a:p>
              <a:pPr lvl="0" algn="l" rtl="0">
                <a:lnSpc>
                  <a:spcPct val="150000"/>
                </a:lnSpc>
                <a:spcAft>
                  <a:spcPts val="800"/>
                </a:spcAft>
              </a:pPr>
              <a:r>
                <a:rPr lang="bs-Latn" sz="1200" b="0" i="0" u="none" baseline="0">
                  <a:solidFill>
                    <a:schemeClr val="bg1"/>
                  </a:solidFill>
                  <a:effectLst/>
                  <a:ea typeface="Calibri" panose="020F0502020204030204" pitchFamily="34" charset="0"/>
                  <a:cs typeface="Times New Roman" panose="02020603050405020304" pitchFamily="18" charset="0"/>
                </a:rPr>
                <a:t>Koristite ovaj tekst u svojim saopštenjima za javnost i službenim dokumentima kada treba da predstavite NetZeroCities!</a:t>
              </a:r>
              <a:endParaRPr lang="bs-Latn"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bs-Latn" sz="1200" b="1" i="0" u="none" baseline="0">
                  <a:solidFill>
                    <a:schemeClr val="bg1"/>
                  </a:solidFill>
                  <a:ea typeface="Calibri" panose="020F0502020204030204" pitchFamily="34" charset="0"/>
                  <a:cs typeface="Times New Roman" panose="02020603050405020304" pitchFamily="18" charset="0"/>
                </a:rPr>
                <a:t>Dodatni k</a:t>
              </a:r>
              <a:r>
                <a:rPr lang="bs-Latn" sz="1200" b="1" i="0" u="none" baseline="0">
                  <a:solidFill>
                    <a:schemeClr val="bg1"/>
                  </a:solidFill>
                  <a:effectLst/>
                  <a:ea typeface="Calibri" panose="020F0502020204030204" pitchFamily="34" charset="0"/>
                  <a:cs typeface="Times New Roman" panose="02020603050405020304" pitchFamily="18" charset="0"/>
                </a:rPr>
                <a:t>orisni materijali: </a:t>
              </a:r>
              <a:endParaRPr lang="bs-Latn"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bs-Latn"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Web stranica NetZeroCities</a:t>
              </a:r>
              <a:endParaRPr lang="bs-Latn"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bs-Latn"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Video objašnjenja NetZeroCities</a:t>
              </a:r>
              <a:endParaRPr lang="bs-Latn"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bs-Latn" sz="1200" b="0" i="0" u="none" baseline="0">
                  <a:solidFill>
                    <a:schemeClr val="bg1"/>
                  </a:solidFill>
                  <a:effectLst/>
                  <a:latin typeface="+mj-lt"/>
                  <a:ea typeface="Calibri" panose="020F0502020204030204" pitchFamily="34" charset="0"/>
                  <a:cs typeface="Times New Roman" panose="02020603050405020304" pitchFamily="18" charset="0"/>
                </a:rPr>
                <a:t>Saopštenje za javnost, 1. oktobra 2021: </a:t>
              </a:r>
              <a:r>
                <a:rPr lang="bs-Latn"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Mreže gradova i istraživačke organizacije se udružuju kako bi ubrzali prelazak na nultu neto emisiju do 2030. godine</a:t>
              </a:r>
              <a:endParaRPr lang="bs-Latn"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bs-Latn" sz="1052" b="0" i="0" u="none" strike="noStrike" kern="1200" cap="none" spc="0" normalizeH="0" baseline="0">
                <a:ln>
                  <a:noFill/>
                </a:ln>
                <a:solidFill>
                  <a:prstClr val="black"/>
                </a:solidFill>
                <a:effectLst/>
                <a:uLnTx/>
                <a:uFillTx/>
                <a:latin typeface="Arial" panose="020B0604020202020204"/>
                <a:ea typeface="+mn-ea"/>
                <a:cs typeface="+mn-cs"/>
              </a:rPr>
              <a:t>Projekat NetZeroCities dobio je sredstva iz programa za istraživanje i inovacije H2020 na osnovu ugovora o dodjeli bespovratnih sredstava br. 101036519.</a:t>
            </a:r>
            <a:endParaRPr kumimoji="0" lang="bs-Latn"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0003778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BG/Bulgarian translation</a:t>
            </a:r>
          </a:p>
        </p:txBody>
      </p:sp>
    </p:spTree>
    <p:extLst>
      <p:ext uri="{BB962C8B-B14F-4D97-AF65-F5344CB8AC3E}">
        <p14:creationId xmlns:p14="http://schemas.microsoft.com/office/powerpoint/2010/main" val="2940764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bg" sz="3200" b="1" i="0" u="none" baseline="0"/>
              <a:t>Информация за Мисията на ЕС за градовете</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5185235" cy="4771124"/>
          </a:xfrm>
        </p:spPr>
        <p:txBody>
          <a:bodyPr numCol="1" spcCol="360000"/>
          <a:lstStyle/>
          <a:p>
            <a:pPr marL="0" indent="0" algn="just" rtl="0">
              <a:lnSpc>
                <a:spcPct val="107000"/>
              </a:lnSpc>
              <a:spcAft>
                <a:spcPts val="800"/>
              </a:spcAft>
              <a:buNone/>
            </a:pPr>
            <a:r>
              <a:rPr lang="bg" sz="1100" b="0" i="0" u="none" baseline="0">
                <a:effectLst/>
                <a:latin typeface="+mj-lt"/>
                <a:ea typeface="Calibri" panose="020F0502020204030204" pitchFamily="34" charset="0"/>
                <a:cs typeface="Times New Roman" panose="02020603050405020304" pitchFamily="18" charset="0"/>
              </a:rPr>
              <a:t>Мисиите на ЕС са нов начин за осигуряване на </a:t>
            </a:r>
            <a:r>
              <a:rPr lang="bg" sz="1100" b="1" i="0" u="none" baseline="0">
                <a:solidFill>
                  <a:schemeClr val="accent4"/>
                </a:solidFill>
                <a:effectLst/>
                <a:latin typeface="+mj-lt"/>
                <a:ea typeface="Calibri" panose="020F0502020204030204" pitchFamily="34" charset="0"/>
                <a:cs typeface="Times New Roman" panose="02020603050405020304" pitchFamily="18" charset="0"/>
              </a:rPr>
              <a:t>конкретни решения на някои от най-големите предизвикателства пред нас</a:t>
            </a:r>
            <a:r>
              <a:rPr lang="bg" sz="1100" b="0" i="0" u="none" baseline="0">
                <a:effectLst/>
                <a:latin typeface="+mj-lt"/>
                <a:ea typeface="Calibri" panose="020F0502020204030204" pitchFamily="34" charset="0"/>
                <a:cs typeface="Times New Roman" panose="02020603050405020304" pitchFamily="18" charset="0"/>
              </a:rPr>
              <a:t>. Те имат амбициозни цели и ще доведат до осезаеми резултати до 2030 г., като поставят научните изследвания и иновациите в една нова роля и съчетаят това с нови форми на управление и сътрудничество, както и с ангажиране на гражданите. Мисиите на ЕС са новост в програмата за научни изследвания и иновации „Хоризонт Европа“ за периода 2021-2027 г.</a:t>
            </a:r>
            <a:endParaRPr lang="bg" sz="11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bg" sz="1100" b="0" i="0" u="none" baseline="0">
                <a:effectLst/>
                <a:latin typeface="+mj-lt"/>
                <a:ea typeface="Calibri" panose="020F0502020204030204" pitchFamily="34" charset="0"/>
                <a:cs typeface="Times New Roman" panose="02020603050405020304" pitchFamily="18" charset="0"/>
              </a:rPr>
              <a:t>Тъй като намаляването на последиците от изменението на климата зависи до голяма степен от действията на градовете, </a:t>
            </a:r>
            <a:r>
              <a:rPr lang="bg" sz="1100" b="0" i="0" u="none" baseline="0">
                <a:latin typeface="+mj-lt"/>
                <a:cs typeface="Times New Roman" panose="02020603050405020304" pitchFamily="18" charset="0"/>
              </a:rPr>
              <a:t>необходимо е да ги подкрепим в ускоряването на тяхната екологична и цифрова трансформация. </a:t>
            </a:r>
            <a:r>
              <a:rPr lang="bg" sz="1100" b="1" i="0" u="none" baseline="0">
                <a:solidFill>
                  <a:schemeClr val="accent4"/>
                </a:solidFill>
                <a:latin typeface="+mj-lt"/>
                <a:cs typeface="Times New Roman" panose="02020603050405020304" pitchFamily="18" charset="0"/>
              </a:rPr>
              <a:t>Мисията на ЕС за градовете </a:t>
            </a:r>
            <a:r>
              <a:rPr lang="bg" sz="1100" b="0" i="0" u="none" baseline="0">
                <a:latin typeface="+mj-lt"/>
                <a:cs typeface="Times New Roman" panose="02020603050405020304" pitchFamily="18" charset="0"/>
              </a:rPr>
              <a:t>ще ангажира местните власти, </a:t>
            </a:r>
            <a:r>
              <a:rPr lang="bg" sz="1100" b="0" i="0" u="none" baseline="0">
                <a:effectLst/>
                <a:latin typeface="+mj-lt"/>
                <a:ea typeface="Calibri" panose="020F0502020204030204" pitchFamily="34" charset="0"/>
                <a:cs typeface="Times New Roman" panose="02020603050405020304" pitchFamily="18" charset="0"/>
              </a:rPr>
              <a:t>гражданите, бизнеса, инвеститорите, както и регионалните и националните власти, за да:</a:t>
            </a:r>
            <a:endParaRPr lang="bg" sz="11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bg" sz="1100" b="1" i="0" u="none" baseline="0">
                <a:solidFill>
                  <a:schemeClr val="accent4"/>
                </a:solidFill>
                <a:effectLst/>
                <a:latin typeface="+mj-lt"/>
                <a:ea typeface="Calibri" panose="020F0502020204030204" pitchFamily="34" charset="0"/>
                <a:cs typeface="Times New Roman" panose="02020603050405020304" pitchFamily="18" charset="0"/>
              </a:rPr>
              <a:t>Постигне 100 неутрални по отношение на климата и интелигентни градове до 2030 г. </a:t>
            </a:r>
            <a:endParaRPr lang="bg" sz="11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bg" sz="1100" b="1" i="0" u="none" baseline="0">
                <a:solidFill>
                  <a:schemeClr val="accent4"/>
                </a:solidFill>
                <a:effectLst/>
                <a:latin typeface="+mj-lt"/>
                <a:ea typeface="Calibri" panose="020F0502020204030204" pitchFamily="34" charset="0"/>
                <a:cs typeface="Times New Roman" panose="02020603050405020304" pitchFamily="18" charset="0"/>
              </a:rPr>
              <a:t>Осигури ролята на тези градове като центрове за експериментиране и иновации, за да могат всички европейски градове да последват примера им до 2050 г. </a:t>
            </a:r>
            <a:endParaRPr lang="bg" sz="11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bg" sz="1100" b="0" i="0" u="none" baseline="0">
                <a:latin typeface="+mj-lt"/>
                <a:ea typeface="Calibri" panose="020F0502020204030204" pitchFamily="34" charset="0"/>
                <a:cs typeface="Times New Roman" panose="02020603050405020304" pitchFamily="18" charset="0"/>
              </a:rPr>
              <a:t>М</a:t>
            </a:r>
            <a:r>
              <a:rPr lang="bg" sz="1100" b="0" i="0" u="none" baseline="0">
                <a:effectLst/>
                <a:latin typeface="+mj-lt"/>
                <a:ea typeface="Calibri" panose="020F0502020204030204" pitchFamily="34" charset="0"/>
                <a:cs typeface="Times New Roman" panose="02020603050405020304" pitchFamily="18" charset="0"/>
              </a:rPr>
              <a:t>исията на ЕС за градовете предприема междусекторен и основан на нуждите подход, като създава полезни взаимодействия между съществуващите инициативи и основава дейностите си на реалните потребности на градовете. </a:t>
            </a:r>
            <a:endParaRPr lang="bg" sz="1100">
              <a:effectLst/>
              <a:latin typeface="+mj-lt"/>
              <a:ea typeface="Calibri" panose="020F0502020204030204" pitchFamily="34" charset="0"/>
              <a:cs typeface="Times New Roman" panose="02020603050405020304" pitchFamily="18" charset="0"/>
            </a:endParaRPr>
          </a:p>
          <a:p>
            <a:endParaRPr lang="bg" sz="1800"/>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bg" b="1" i="0" u="none" baseline="0">
                <a:effectLst/>
                <a:latin typeface="+mj-lt"/>
                <a:ea typeface="Calibri" panose="020F0502020204030204" pitchFamily="34" charset="0"/>
                <a:cs typeface="Times New Roman" panose="02020603050405020304" pitchFamily="18" charset="0"/>
              </a:rPr>
              <a:t>100 неутрални по отношение на климата и интелигентни града до 2030 г.</a:t>
            </a:r>
            <a:endParaRPr lang="bg">
              <a:effectLst/>
              <a:latin typeface="+mj-lt"/>
              <a:ea typeface="Calibri" panose="020F0502020204030204" pitchFamily="34" charset="0"/>
              <a:cs typeface="Times New Roman" panose="02020603050405020304" pitchFamily="18" charset="0"/>
            </a:endParaRPr>
          </a:p>
          <a:p>
            <a:endParaRPr lang="bg">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663676"/>
            <a:chOff x="5345112" y="1674743"/>
            <a:chExt cx="5185235" cy="5663676"/>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10055" y="2310248"/>
              <a:ext cx="3070712" cy="5028171"/>
            </a:xfrm>
            <a:prstGeom prst="rect">
              <a:avLst/>
            </a:prstGeom>
            <a:noFill/>
          </p:spPr>
          <p:txBody>
            <a:bodyPr wrap="square">
              <a:spAutoFit/>
            </a:bodyPr>
            <a:lstStyle/>
            <a:p>
              <a:pPr lvl="0" algn="l" rtl="0">
                <a:lnSpc>
                  <a:spcPct val="150000"/>
                </a:lnSpc>
                <a:spcAft>
                  <a:spcPts val="800"/>
                </a:spcAft>
              </a:pPr>
              <a:r>
                <a:rPr lang="bg" sz="1100" b="1" i="0" u="none" baseline="0">
                  <a:solidFill>
                    <a:schemeClr val="bg1"/>
                  </a:solidFill>
                  <a:ea typeface="Calibri" panose="020F0502020204030204" pitchFamily="34" charset="0"/>
                  <a:cs typeface="Times New Roman" panose="02020603050405020304" pitchFamily="18" charset="0"/>
                </a:rPr>
                <a:t>Как да използвате този текст?</a:t>
              </a:r>
            </a:p>
            <a:p>
              <a:pPr lvl="0" algn="l" rtl="0">
                <a:lnSpc>
                  <a:spcPct val="150000"/>
                </a:lnSpc>
                <a:spcAft>
                  <a:spcPts val="800"/>
                </a:spcAft>
              </a:pPr>
              <a:r>
                <a:rPr lang="bg" sz="1100" b="0" i="0" u="none" baseline="0">
                  <a:solidFill>
                    <a:schemeClr val="bg1"/>
                  </a:solidFill>
                  <a:effectLst/>
                  <a:ea typeface="Calibri" panose="020F0502020204030204" pitchFamily="34" charset="0"/>
                  <a:cs typeface="Times New Roman" panose="02020603050405020304" pitchFamily="18" charset="0"/>
                </a:rPr>
                <a:t>Използвайте текста в своите прессъобщения и официални документи, когато е необходимо да представите Мисията на ЕС за градовете!</a:t>
              </a:r>
            </a:p>
            <a:p>
              <a:pPr lvl="0" algn="l" rtl="0">
                <a:lnSpc>
                  <a:spcPct val="150000"/>
                </a:lnSpc>
                <a:spcAft>
                  <a:spcPts val="800"/>
                </a:spcAft>
              </a:pPr>
              <a:endParaRPr lang="bg" sz="11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bg" sz="1100" b="1" i="0" u="none" baseline="0">
                  <a:solidFill>
                    <a:schemeClr val="bg1"/>
                  </a:solidFill>
                  <a:ea typeface="Calibri" panose="020F0502020204030204" pitchFamily="34" charset="0"/>
                  <a:cs typeface="Times New Roman" panose="02020603050405020304" pitchFamily="18" charset="0"/>
                </a:rPr>
                <a:t>Допълнителни п</a:t>
              </a:r>
              <a:r>
                <a:rPr lang="bg" sz="1100" b="1" i="0" u="none" baseline="0">
                  <a:solidFill>
                    <a:schemeClr val="bg1"/>
                  </a:solidFill>
                  <a:effectLst/>
                  <a:ea typeface="Calibri" panose="020F0502020204030204" pitchFamily="34" charset="0"/>
                  <a:cs typeface="Times New Roman" panose="02020603050405020304" pitchFamily="18" charset="0"/>
                </a:rPr>
                <a:t>олезни материали: </a:t>
              </a:r>
              <a:endParaRPr lang="bg"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bg" sz="11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Интернет страница на Мисията за градовете</a:t>
              </a:r>
              <a:endParaRPr lang="bg"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bg" sz="1100" b="0" i="0" u="none" baseline="0">
                  <a:solidFill>
                    <a:schemeClr val="bg1"/>
                  </a:solidFill>
                  <a:effectLst/>
                  <a:ea typeface="Calibri" panose="020F0502020204030204" pitchFamily="34" charset="0"/>
                  <a:cs typeface="Times New Roman" panose="02020603050405020304" pitchFamily="18" charset="0"/>
                </a:rPr>
                <a:t>Информационна справка: </a:t>
              </a:r>
              <a:r>
                <a:rPr lang="bg" sz="11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Неутрални по отношение на климата и интелигентни градове: конкретни решения за най-големите предизвикателства пред нас</a:t>
              </a:r>
              <a:endParaRPr lang="bg"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bg" sz="11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Видеоклип</a:t>
              </a:r>
              <a:r>
                <a:rPr lang="bg" sz="1100" b="0" i="0" u="none" baseline="0">
                  <a:solidFill>
                    <a:schemeClr val="bg1"/>
                  </a:solidFill>
                  <a:ea typeface="Calibri" panose="020F0502020204030204" pitchFamily="34" charset="0"/>
                  <a:cs typeface="Times New Roman" panose="02020603050405020304" pitchFamily="18" charset="0"/>
                </a:rPr>
                <a:t> за Мисията на ЕС за градовете</a:t>
              </a:r>
              <a:endParaRPr lang="bg" sz="11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bg" sz="11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bg" sz="1052" b="0" i="0" u="none" strike="noStrike" kern="1200" cap="none" spc="0" normalizeH="0" baseline="0">
                <a:ln>
                  <a:noFill/>
                </a:ln>
                <a:solidFill>
                  <a:prstClr val="black"/>
                </a:solidFill>
                <a:effectLst/>
                <a:uLnTx/>
                <a:uFillTx/>
                <a:latin typeface="Arial" panose="020B0604020202020204"/>
                <a:ea typeface="+mn-ea"/>
                <a:cs typeface="+mn-cs"/>
              </a:rPr>
              <a:t>NetZeroCities получи финансиране от програмата на ЕС за научни изследвания и иновации „Хоризонт 2020“ съгласно споразумение за предоставяне на безвъзмездни средства № 101036519.</a:t>
            </a:r>
            <a:endParaRPr kumimoji="0" lang="bg"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154376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3069340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bg" sz="3200" b="1" i="0" u="none" baseline="0"/>
              <a:t>Информация за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5426722" cy="4504069"/>
          </a:xfrm>
        </p:spPr>
        <p:txBody>
          <a:bodyPr numCol="1" spcCol="360000"/>
          <a:lstStyle/>
          <a:p>
            <a:pPr marL="0" indent="0" algn="just" rtl="0">
              <a:lnSpc>
                <a:spcPct val="107000"/>
              </a:lnSpc>
              <a:spcAft>
                <a:spcPts val="800"/>
              </a:spcAft>
              <a:buNone/>
            </a:pPr>
            <a:r>
              <a:rPr lang="bg" sz="1100" b="0" i="0" u="none" baseline="0">
                <a:effectLst/>
                <a:latin typeface="+mj-lt"/>
                <a:ea typeface="Calibri" panose="020F0502020204030204" pitchFamily="34" charset="0"/>
                <a:cs typeface="Times New Roman" panose="02020603050405020304" pitchFamily="18" charset="0"/>
              </a:rPr>
              <a:t>NetZeroCities е консорциум, включващ </a:t>
            </a:r>
            <a:r>
              <a:rPr lang="bg" sz="1100" b="1" i="0" u="none" baseline="0">
                <a:solidFill>
                  <a:schemeClr val="accent4"/>
                </a:solidFill>
                <a:effectLst/>
                <a:latin typeface="+mj-lt"/>
                <a:ea typeface="Calibri" panose="020F0502020204030204" pitchFamily="34" charset="0"/>
                <a:cs typeface="Times New Roman" panose="02020603050405020304" pitchFamily="18" charset="0"/>
              </a:rPr>
              <a:t>33 партньора от 27 европейски страни</a:t>
            </a:r>
            <a:r>
              <a:rPr lang="bg" sz="1100" b="0" i="0" u="none" baseline="0">
                <a:effectLst/>
                <a:latin typeface="+mj-lt"/>
                <a:ea typeface="Calibri" panose="020F0502020204030204" pitchFamily="34" charset="0"/>
                <a:cs typeface="Times New Roman" panose="02020603050405020304" pitchFamily="18" charset="0"/>
              </a:rPr>
              <a:t>, който в момента ръководи платформата на Мисията на ЕС за градовете „</a:t>
            </a:r>
            <a:r>
              <a:rPr lang="bg" sz="1100" b="0" i="1" u="sng" baseline="0">
                <a:solidFill>
                  <a:srgbClr val="0563C1"/>
                </a:solidFill>
                <a:effectLst/>
                <a:latin typeface="+mj-lt"/>
                <a:ea typeface="Calibri" panose="020F0502020204030204" pitchFamily="34" charset="0"/>
                <a:cs typeface="Times New Roman" panose="02020603050405020304" pitchFamily="18" charset="0"/>
                <a:hlinkClick r:id="rId2"/>
              </a:rPr>
              <a:t>100 неутрални по отношение на климата и интелигентни града до 2030 г.</a:t>
            </a:r>
            <a:r>
              <a:rPr lang="bg" sz="1100" b="0" i="0" u="none" baseline="0">
                <a:effectLst/>
                <a:latin typeface="+mj-lt"/>
                <a:ea typeface="Calibri" panose="020F0502020204030204" pitchFamily="34" charset="0"/>
                <a:cs typeface="Times New Roman" panose="02020603050405020304" pitchFamily="18" charset="0"/>
              </a:rPr>
              <a:t>“. Координира се от </a:t>
            </a:r>
            <a:r>
              <a:rPr lang="bg" sz="11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bg" sz="1100" b="0" i="0" u="none" baseline="0">
                <a:effectLst/>
                <a:latin typeface="+mj-lt"/>
                <a:ea typeface="Calibri" panose="020F0502020204030204" pitchFamily="34" charset="0"/>
                <a:cs typeface="Times New Roman" panose="02020603050405020304" pitchFamily="18" charset="0"/>
              </a:rPr>
              <a:t> – най-голямото публично-частно партньорство за иновации в Европа, насочено към иновациите в областта на климата с цел намаляване на последиците от изменението на климата и адаптиране към него. </a:t>
            </a:r>
            <a:endParaRPr lang="bg" sz="11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bg" sz="1100" b="1" i="0" u="none" baseline="0">
                <a:solidFill>
                  <a:schemeClr val="accent4"/>
                </a:solidFill>
                <a:effectLst/>
                <a:latin typeface="+mj-lt"/>
                <a:ea typeface="Calibri" panose="020F0502020204030204" pitchFamily="34" charset="0"/>
                <a:cs typeface="Times New Roman" panose="02020603050405020304" pitchFamily="18" charset="0"/>
              </a:rPr>
              <a:t>NetZeroCities подкрепя </a:t>
            </a:r>
            <a:r>
              <a:rPr lang="bg" sz="1100" b="1" i="0" u="none" baseline="0">
                <a:solidFill>
                  <a:schemeClr val="accent4"/>
                </a:solidFill>
                <a:latin typeface="+mj-lt"/>
                <a:cs typeface="Times New Roman" panose="02020603050405020304" pitchFamily="18" charset="0"/>
              </a:rPr>
              <a:t>112 европейски градове, </a:t>
            </a:r>
            <a:r>
              <a:rPr lang="bg" sz="1100" b="1" i="0" u="none" baseline="0">
                <a:solidFill>
                  <a:schemeClr val="accent4"/>
                </a:solidFill>
                <a:effectLst/>
                <a:latin typeface="+mj-lt"/>
                <a:ea typeface="Calibri" panose="020F0502020204030204" pitchFamily="34" charset="0"/>
                <a:cs typeface="Times New Roman" panose="02020603050405020304" pitchFamily="18" charset="0"/>
              </a:rPr>
              <a:t>избрани от Европейската комисия да се включат в Мисията на ЕС за градовете, </a:t>
            </a:r>
            <a:r>
              <a:rPr lang="bg" sz="1100" b="0" i="0" u="none" baseline="0">
                <a:effectLst/>
                <a:latin typeface="+mj-lt"/>
                <a:ea typeface="Calibri" panose="020F0502020204030204" pitchFamily="34" charset="0"/>
                <a:cs typeface="Times New Roman" panose="02020603050405020304" pitchFamily="18" charset="0"/>
              </a:rPr>
              <a:t>за драстично намаляване на техните емисии на парникови газове с цел постигане на неутралност по отношение на климата. Работи като ориентирана към услугите платформа, поддържана от практикуващи лица от световна класа, за да помогне на градовете да преодолеят настоящите структурни, институционални и културни пречки за постигане на неутралност по отношение на климата до 2030 г. </a:t>
            </a:r>
          </a:p>
          <a:p>
            <a:pPr marL="0" indent="0" algn="just" rtl="0">
              <a:lnSpc>
                <a:spcPct val="107000"/>
              </a:lnSpc>
              <a:spcAft>
                <a:spcPts val="800"/>
              </a:spcAft>
              <a:buNone/>
            </a:pPr>
            <a:r>
              <a:rPr lang="bg" sz="1100" b="0" i="0" u="none" baseline="0">
                <a:effectLst/>
                <a:latin typeface="+mj-lt"/>
                <a:ea typeface="Calibri" panose="020F0502020204030204" pitchFamily="34" charset="0"/>
                <a:cs typeface="Times New Roman" panose="02020603050405020304" pitchFamily="18" charset="0"/>
              </a:rPr>
              <a:t>NetZeroCities има за цел да даде възможност на европейските градове и граждани да покажат </a:t>
            </a:r>
            <a:r>
              <a:rPr lang="bg" sz="1100" b="1" i="0" u="none" baseline="0">
                <a:solidFill>
                  <a:schemeClr val="accent4"/>
                </a:solidFill>
                <a:effectLst/>
                <a:latin typeface="+mj-lt"/>
                <a:ea typeface="Calibri" panose="020F0502020204030204" pitchFamily="34" charset="0"/>
                <a:cs typeface="Times New Roman" panose="02020603050405020304" pitchFamily="18" charset="0"/>
              </a:rPr>
              <a:t>пътя напред към едно приобщаващо, процъфтяващо, устойчиво на изменението на климата и стабилно бъдеще</a:t>
            </a:r>
            <a:r>
              <a:rPr lang="bg" sz="1100" b="0" i="0" u="none" baseline="0">
                <a:effectLst/>
                <a:latin typeface="+mj-lt"/>
                <a:ea typeface="Calibri" panose="020F0502020204030204" pitchFamily="34" charset="0"/>
                <a:cs typeface="Times New Roman" panose="02020603050405020304" pitchFamily="18" charset="0"/>
              </a:rPr>
              <a:t>. За тази цел платформата адаптира съвременни механизми, свързани със системни промени, ангажиране на гражданите и демократично управление, структуриране на капитала и финансовите средства и социални иновации, за да гарантира достъп на градовете до най-добрия наличен експертен опит в цял свят.</a:t>
            </a:r>
            <a:endParaRPr lang="bg" sz="11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bg" sz="2000" b="1" i="0" u="none" baseline="0">
                <a:effectLst/>
                <a:latin typeface="+mj-lt"/>
                <a:ea typeface="Calibri" panose="020F0502020204030204" pitchFamily="34" charset="0"/>
                <a:cs typeface="Times New Roman" panose="02020603050405020304" pitchFamily="18" charset="0"/>
              </a:rPr>
              <a:t>Платформа на мисията на ЕС |</a:t>
            </a:r>
            <a:r>
              <a:rPr lang="bg" sz="2000" b="1" i="0" u="none" baseline="0">
                <a:latin typeface="+mj-lt"/>
              </a:rPr>
              <a:t> </a:t>
            </a:r>
          </a:p>
          <a:p>
            <a:pPr algn="l" rtl="0">
              <a:spcBef>
                <a:spcPts val="0"/>
              </a:spcBef>
            </a:pPr>
            <a:r>
              <a:rPr lang="bg" sz="2000" b="1" i="0" u="none" baseline="0">
                <a:latin typeface="+mj-lt"/>
              </a:rPr>
              <a:t>Неутрални по отношение на климата и интелигентни градове</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560195" y="2568358"/>
              <a:ext cx="2881193" cy="3402914"/>
            </a:xfrm>
            <a:prstGeom prst="rect">
              <a:avLst/>
            </a:prstGeom>
            <a:noFill/>
          </p:spPr>
          <p:txBody>
            <a:bodyPr wrap="square">
              <a:spAutoFit/>
            </a:bodyPr>
            <a:lstStyle/>
            <a:p>
              <a:pPr lvl="0" algn="l" rtl="0">
                <a:lnSpc>
                  <a:spcPct val="150000"/>
                </a:lnSpc>
                <a:spcAft>
                  <a:spcPts val="800"/>
                </a:spcAft>
              </a:pPr>
              <a:r>
                <a:rPr lang="bg" sz="1100" b="1" i="0" u="none" baseline="0">
                  <a:solidFill>
                    <a:schemeClr val="bg1"/>
                  </a:solidFill>
                  <a:ea typeface="Calibri" panose="020F0502020204030204" pitchFamily="34" charset="0"/>
                  <a:cs typeface="Times New Roman" panose="02020603050405020304" pitchFamily="18" charset="0"/>
                </a:rPr>
                <a:t>Как да използвате този текст?</a:t>
              </a:r>
            </a:p>
            <a:p>
              <a:pPr lvl="0" algn="l" rtl="0">
                <a:lnSpc>
                  <a:spcPct val="150000"/>
                </a:lnSpc>
                <a:spcAft>
                  <a:spcPts val="800"/>
                </a:spcAft>
              </a:pPr>
              <a:r>
                <a:rPr lang="bg" sz="1100" b="0" i="0" u="none" baseline="0">
                  <a:solidFill>
                    <a:schemeClr val="bg1"/>
                  </a:solidFill>
                  <a:effectLst/>
                  <a:ea typeface="Calibri" panose="020F0502020204030204" pitchFamily="34" charset="0"/>
                  <a:cs typeface="Times New Roman" panose="02020603050405020304" pitchFamily="18" charset="0"/>
                </a:rPr>
                <a:t>Използвайте този текст в своите прессъобщения и официални документи при необходимост да представите NetZeroCities!</a:t>
              </a:r>
              <a:endParaRPr lang="bg" sz="11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bg" sz="1100" b="1" i="0" u="none" baseline="0">
                  <a:solidFill>
                    <a:schemeClr val="bg1"/>
                  </a:solidFill>
                  <a:ea typeface="Calibri" panose="020F0502020204030204" pitchFamily="34" charset="0"/>
                  <a:cs typeface="Times New Roman" panose="02020603050405020304" pitchFamily="18" charset="0"/>
                </a:rPr>
                <a:t>Допълнителни п</a:t>
              </a:r>
              <a:r>
                <a:rPr lang="bg" sz="1100" b="1" i="0" u="none" baseline="0">
                  <a:solidFill>
                    <a:schemeClr val="bg1"/>
                  </a:solidFill>
                  <a:effectLst/>
                  <a:ea typeface="Calibri" panose="020F0502020204030204" pitchFamily="34" charset="0"/>
                  <a:cs typeface="Times New Roman" panose="02020603050405020304" pitchFamily="18" charset="0"/>
                </a:rPr>
                <a:t>олезни материали: </a:t>
              </a:r>
              <a:endParaRPr lang="bg" sz="11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bg" sz="11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Интернет страница на NetZeroCities</a:t>
              </a:r>
              <a:endParaRPr lang="bg" sz="11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bg" sz="11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Видеоклип с информация за NetZeroCities</a:t>
              </a:r>
              <a:endParaRPr lang="bg" sz="11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bg" sz="1100" b="0" i="0" u="none" baseline="0">
                  <a:solidFill>
                    <a:schemeClr val="bg1"/>
                  </a:solidFill>
                  <a:effectLst/>
                  <a:latin typeface="+mj-lt"/>
                  <a:ea typeface="Calibri" panose="020F0502020204030204" pitchFamily="34" charset="0"/>
                  <a:cs typeface="Times New Roman" panose="02020603050405020304" pitchFamily="18" charset="0"/>
                </a:rPr>
                <a:t>Съобщение до медиите, 1 октомври 2021 г.: </a:t>
              </a:r>
              <a:r>
                <a:rPr lang="bg" sz="11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Мрежи от градове и научни организации се обединяват, за да ускорят прехода към нулеви нетни емисии до 2030 г.</a:t>
              </a:r>
              <a:endParaRPr lang="bg" sz="11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bg" sz="1052" b="0" i="0" u="none" strike="noStrike" kern="1200" cap="none" spc="0" normalizeH="0" baseline="0">
                <a:ln>
                  <a:noFill/>
                </a:ln>
                <a:solidFill>
                  <a:prstClr val="black"/>
                </a:solidFill>
                <a:effectLst/>
                <a:uLnTx/>
                <a:uFillTx/>
                <a:latin typeface="Arial" panose="020B0604020202020204"/>
                <a:ea typeface="+mn-ea"/>
                <a:cs typeface="+mn-cs"/>
              </a:rPr>
              <a:t>NetZeroCities получи финансиране от програмата на ЕС за научни изследвания и иновации „Хоризонт 2020“ съгласно споразумение за предоставяне на безвъзмездни средства № 101036519.</a:t>
            </a:r>
            <a:endParaRPr kumimoji="0" lang="bg"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9733457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CZ/Czech translation</a:t>
            </a:r>
          </a:p>
        </p:txBody>
      </p:sp>
    </p:spTree>
    <p:extLst>
      <p:ext uri="{BB962C8B-B14F-4D97-AF65-F5344CB8AC3E}">
        <p14:creationId xmlns:p14="http://schemas.microsoft.com/office/powerpoint/2010/main" val="24434041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cs" sz="3200" b="1" i="0" u="none" baseline="0"/>
              <a:t>O Misi EU „Města“</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5185235" cy="4771124"/>
          </a:xfrm>
        </p:spPr>
        <p:txBody>
          <a:bodyPr numCol="1" spcCol="360000"/>
          <a:lstStyle/>
          <a:p>
            <a:pPr marL="0" indent="0" algn="just" rtl="0">
              <a:lnSpc>
                <a:spcPct val="107000"/>
              </a:lnSpc>
              <a:spcAft>
                <a:spcPts val="800"/>
              </a:spcAft>
              <a:buNone/>
            </a:pPr>
            <a:r>
              <a:rPr lang="cs" sz="1200" b="0" i="0" u="none" baseline="0">
                <a:effectLst/>
                <a:latin typeface="+mj-lt"/>
                <a:ea typeface="Calibri" panose="020F0502020204030204" pitchFamily="34" charset="0"/>
                <a:cs typeface="Times New Roman" panose="02020603050405020304" pitchFamily="18" charset="0"/>
              </a:rPr>
              <a:t>Mise EU představují nový způsob, jak dosáhnout </a:t>
            </a:r>
            <a:r>
              <a:rPr lang="cs" sz="1200" b="1" i="0" u="none" baseline="0">
                <a:solidFill>
                  <a:schemeClr val="accent4"/>
                </a:solidFill>
                <a:effectLst/>
                <a:latin typeface="+mj-lt"/>
                <a:ea typeface="Calibri" panose="020F0502020204030204" pitchFamily="34" charset="0"/>
                <a:cs typeface="Times New Roman" panose="02020603050405020304" pitchFamily="18" charset="0"/>
              </a:rPr>
              <a:t>konkrétních řešení některých z našich největších výzev</a:t>
            </a:r>
            <a:r>
              <a:rPr lang="cs" sz="1200" b="0" i="0" u="none" baseline="0">
                <a:effectLst/>
                <a:latin typeface="+mj-lt"/>
                <a:ea typeface="Calibri" panose="020F0502020204030204" pitchFamily="34" charset="0"/>
                <a:cs typeface="Times New Roman" panose="02020603050405020304" pitchFamily="18" charset="0"/>
              </a:rPr>
              <a:t>. Mají ambiciózní cíle a do roku 2030 přinesou hmatatelné výsledky díky tomu, že výzkumu a inovacím připadne nová role v kombinaci s novými formami řízení a také že dojde k zapojení občanů. Mise EU jsou novinkou programu pro výzkum a inovace Horizont Evropa na období 2021–2027.</a:t>
            </a:r>
            <a:endParaRPr lang="cs"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cs" sz="1200" b="0" i="0" u="none" baseline="0">
                <a:effectLst/>
                <a:latin typeface="+mj-lt"/>
                <a:ea typeface="Calibri" panose="020F0502020204030204" pitchFamily="34" charset="0"/>
                <a:cs typeface="Times New Roman" panose="02020603050405020304" pitchFamily="18" charset="0"/>
              </a:rPr>
              <a:t>Vzhledem k tomu, že zmírňování dopadů změny klimatu je do značné míry závislé na opatřeních přijímaných ve městech, </a:t>
            </a:r>
            <a:r>
              <a:rPr lang="cs" sz="1200" b="0" i="0" u="none" baseline="0">
                <a:latin typeface="+mj-lt"/>
                <a:cs typeface="Times New Roman" panose="02020603050405020304" pitchFamily="18" charset="0"/>
              </a:rPr>
              <a:t>musíme města podpořit při urychlování jejich ekologické a digitální transformace. </a:t>
            </a:r>
            <a:r>
              <a:rPr lang="cs" sz="1200" b="1" i="0" u="none" baseline="0">
                <a:solidFill>
                  <a:schemeClr val="accent4"/>
                </a:solidFill>
                <a:latin typeface="+mj-lt"/>
                <a:cs typeface="Times New Roman" panose="02020603050405020304" pitchFamily="18" charset="0"/>
              </a:rPr>
              <a:t>Mise EU „Města“ </a:t>
            </a:r>
            <a:r>
              <a:rPr lang="cs" sz="1200" b="0" i="0" u="none" baseline="0">
                <a:latin typeface="+mj-lt"/>
                <a:cs typeface="Times New Roman" panose="02020603050405020304" pitchFamily="18" charset="0"/>
              </a:rPr>
              <a:t> zapojí místní orgány, </a:t>
            </a:r>
            <a:r>
              <a:rPr lang="cs" sz="1200" b="0" i="0" u="none" baseline="0">
                <a:effectLst/>
                <a:latin typeface="+mj-lt"/>
                <a:ea typeface="Calibri" panose="020F0502020204030204" pitchFamily="34" charset="0"/>
                <a:cs typeface="Times New Roman" panose="02020603050405020304" pitchFamily="18" charset="0"/>
              </a:rPr>
              <a:t>občany, podniky, investory i regionální a vnitrostátní orgány v zájmu dosažení těchto cílů:</a:t>
            </a:r>
            <a:endParaRPr lang="cs"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cs" sz="1200" b="1" i="0" u="none" baseline="0">
                <a:solidFill>
                  <a:schemeClr val="accent4"/>
                </a:solidFill>
                <a:effectLst/>
                <a:latin typeface="+mj-lt"/>
                <a:ea typeface="Calibri" panose="020F0502020204030204" pitchFamily="34" charset="0"/>
                <a:cs typeface="Times New Roman" panose="02020603050405020304" pitchFamily="18" charset="0"/>
              </a:rPr>
              <a:t>Do roku 2030 zajistit 100 klimaticky neutrálních a inteligentních měst </a:t>
            </a:r>
            <a:endParaRPr lang="cs"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cs" sz="1200" b="1" i="0" u="none" baseline="0">
                <a:solidFill>
                  <a:schemeClr val="accent4"/>
                </a:solidFill>
                <a:effectLst/>
                <a:latin typeface="+mj-lt"/>
                <a:ea typeface="Calibri" panose="020F0502020204030204" pitchFamily="34" charset="0"/>
                <a:cs typeface="Times New Roman" panose="02020603050405020304" pitchFamily="18" charset="0"/>
              </a:rPr>
              <a:t>Dosáhnout toho, aby tato města fungovala jako experimentální a inovační centra, a umožnila tak všem evropským městům následovat do roku 2050 jejich příkladu </a:t>
            </a:r>
            <a:endParaRPr lang="cs"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cs" sz="1200" b="0" i="0" u="none" baseline="0">
                <a:latin typeface="+mj-lt"/>
                <a:ea typeface="Calibri" panose="020F0502020204030204" pitchFamily="34" charset="0"/>
                <a:cs typeface="Times New Roman" panose="02020603050405020304" pitchFamily="18" charset="0"/>
              </a:rPr>
              <a:t>Mise </a:t>
            </a:r>
            <a:r>
              <a:rPr lang="cs" sz="1200" b="0" i="0" u="none" baseline="0">
                <a:effectLst/>
                <a:latin typeface="+mj-lt"/>
                <a:ea typeface="Calibri" panose="020F0502020204030204" pitchFamily="34" charset="0"/>
                <a:cs typeface="Times New Roman" panose="02020603050405020304" pitchFamily="18" charset="0"/>
              </a:rPr>
              <a:t>EU „Města“ zaujímá meziodvětvový přístup založený na poptávce, vytváří synergie mezi stávajícími iniciativami a při své činnosti vychází ze skutečných potřeb měst. </a:t>
            </a:r>
            <a:endParaRPr lang="cs" sz="1200">
              <a:effectLst/>
              <a:latin typeface="+mj-lt"/>
              <a:ea typeface="Calibri" panose="020F0502020204030204" pitchFamily="34" charset="0"/>
              <a:cs typeface="Times New Roman" panose="02020603050405020304" pitchFamily="18" charset="0"/>
            </a:endParaRPr>
          </a:p>
          <a:p>
            <a:endParaRPr lang="cs"/>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cs" b="1" i="0" u="none" baseline="0">
                <a:effectLst/>
                <a:latin typeface="+mj-lt"/>
                <a:ea typeface="Calibri" panose="020F0502020204030204" pitchFamily="34" charset="0"/>
                <a:cs typeface="Times New Roman" panose="02020603050405020304" pitchFamily="18" charset="0"/>
              </a:rPr>
              <a:t>100 klimaticky neutrálních a inteligentních měst do roku 2030</a:t>
            </a:r>
            <a:endParaRPr lang="cs">
              <a:effectLst/>
              <a:latin typeface="+mj-lt"/>
              <a:ea typeface="Calibri" panose="020F0502020204030204" pitchFamily="34" charset="0"/>
              <a:cs typeface="Times New Roman" panose="02020603050405020304" pitchFamily="18" charset="0"/>
            </a:endParaRPr>
          </a:p>
          <a:p>
            <a:endParaRPr lang="cs">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906" y="1624472"/>
            <a:ext cx="5185235" cy="5185235"/>
            <a:chOff x="5345905" y="1796936"/>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905" y="1796936"/>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54398" y="2648437"/>
              <a:ext cx="2814484" cy="4112601"/>
            </a:xfrm>
            <a:prstGeom prst="rect">
              <a:avLst/>
            </a:prstGeom>
            <a:noFill/>
          </p:spPr>
          <p:txBody>
            <a:bodyPr wrap="square">
              <a:spAutoFit/>
            </a:bodyPr>
            <a:lstStyle/>
            <a:p>
              <a:pPr lvl="0" algn="l" rtl="0">
                <a:lnSpc>
                  <a:spcPct val="150000"/>
                </a:lnSpc>
                <a:spcAft>
                  <a:spcPts val="800"/>
                </a:spcAft>
              </a:pPr>
              <a:r>
                <a:rPr lang="cs" sz="1200" b="1" i="0" u="none" baseline="0">
                  <a:solidFill>
                    <a:schemeClr val="bg1"/>
                  </a:solidFill>
                  <a:ea typeface="Calibri" panose="020F0502020204030204" pitchFamily="34" charset="0"/>
                  <a:cs typeface="Times New Roman" panose="02020603050405020304" pitchFamily="18" charset="0"/>
                </a:rPr>
                <a:t>Jak použít tento text?</a:t>
              </a:r>
            </a:p>
            <a:p>
              <a:pPr lvl="0" algn="l" rtl="0">
                <a:lnSpc>
                  <a:spcPct val="150000"/>
                </a:lnSpc>
                <a:spcAft>
                  <a:spcPts val="800"/>
                </a:spcAft>
              </a:pPr>
              <a:r>
                <a:rPr lang="cs" sz="1200" b="0" i="0" u="none" baseline="0">
                  <a:solidFill>
                    <a:schemeClr val="bg1"/>
                  </a:solidFill>
                  <a:effectLst/>
                  <a:ea typeface="Calibri" panose="020F0502020204030204" pitchFamily="34" charset="0"/>
                  <a:cs typeface="Times New Roman" panose="02020603050405020304" pitchFamily="18" charset="0"/>
                </a:rPr>
                <a:t>Použijte tento text ve svých tiskových zprávách a oficiálních dokumentech k představení Mise EU „Města“.</a:t>
              </a:r>
            </a:p>
            <a:p>
              <a:pPr lvl="0" algn="l" rtl="0">
                <a:lnSpc>
                  <a:spcPct val="150000"/>
                </a:lnSpc>
                <a:spcAft>
                  <a:spcPts val="800"/>
                </a:spcAft>
              </a:pPr>
              <a:endParaRPr lang="cs"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cs" sz="1200" b="1" i="0" u="none" baseline="0">
                  <a:solidFill>
                    <a:schemeClr val="bg1"/>
                  </a:solidFill>
                  <a:ea typeface="Calibri" panose="020F0502020204030204" pitchFamily="34" charset="0"/>
                  <a:cs typeface="Times New Roman" panose="02020603050405020304" pitchFamily="18" charset="0"/>
                </a:rPr>
                <a:t>Další </a:t>
              </a:r>
              <a:r>
                <a:rPr lang="cs" sz="1200" b="1" i="0" u="none" baseline="0">
                  <a:solidFill>
                    <a:schemeClr val="bg1"/>
                  </a:solidFill>
                  <a:effectLst/>
                  <a:ea typeface="Calibri" panose="020F0502020204030204" pitchFamily="34" charset="0"/>
                  <a:cs typeface="Times New Roman" panose="02020603050405020304" pitchFamily="18" charset="0"/>
                </a:rPr>
                <a:t>užitečné zdroje: </a:t>
              </a:r>
              <a:endParaRPr lang="cs"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cs"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Web Mission Citites</a:t>
              </a:r>
              <a:endParaRPr lang="cs"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cs" sz="1200" b="0" i="0" u="none" baseline="0">
                  <a:solidFill>
                    <a:schemeClr val="bg1"/>
                  </a:solidFill>
                  <a:effectLst/>
                  <a:ea typeface="Calibri" panose="020F0502020204030204" pitchFamily="34" charset="0"/>
                  <a:cs typeface="Times New Roman" panose="02020603050405020304" pitchFamily="18" charset="0"/>
                </a:rPr>
                <a:t>Informační shrnutí: </a:t>
              </a:r>
              <a:r>
                <a:rPr lang="cs"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Klimaticky neutrální a inteligentní města: konkrétní řešení našich největších výzev</a:t>
              </a:r>
              <a:endParaRPr lang="cs"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cs"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r>
                <a:rPr lang="cs" sz="1200" b="0" i="0" u="none" baseline="0">
                  <a:solidFill>
                    <a:schemeClr val="bg1"/>
                  </a:solidFill>
                  <a:ea typeface="Calibri" panose="020F0502020204030204" pitchFamily="34" charset="0"/>
                  <a:cs typeface="Times New Roman" panose="02020603050405020304" pitchFamily="18" charset="0"/>
                </a:rPr>
                <a:t> Mise EU „Města“</a:t>
              </a:r>
              <a:endParaRPr lang="cs"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cs"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cs" sz="1052" b="0" i="0" u="none" strike="noStrike" kern="1200" cap="none" spc="0" normalizeH="0" baseline="0">
                <a:ln>
                  <a:noFill/>
                </a:ln>
                <a:solidFill>
                  <a:prstClr val="black"/>
                </a:solidFill>
                <a:effectLst/>
                <a:uLnTx/>
                <a:uFillTx/>
                <a:latin typeface="Arial" panose="020B0604020202020204"/>
                <a:ea typeface="+mn-ea"/>
                <a:cs typeface="+mn-cs"/>
              </a:rPr>
              <a:t>Projekt NetZeroCities získal financování z programu Horizont 2020 pro výzkum a inovace na základě grantové smlouvy č. 101036519.</a:t>
            </a:r>
            <a:endParaRPr kumimoji="0" lang="cs"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7217868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2453224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cs" sz="3200" b="1" i="0" u="none" baseline="0"/>
              <a:t>O projektu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5057071" cy="4504069"/>
          </a:xfrm>
        </p:spPr>
        <p:txBody>
          <a:bodyPr numCol="1" spcCol="360000"/>
          <a:lstStyle/>
          <a:p>
            <a:pPr marL="0" indent="0" algn="just" rtl="0">
              <a:lnSpc>
                <a:spcPct val="107000"/>
              </a:lnSpc>
              <a:spcAft>
                <a:spcPts val="800"/>
              </a:spcAft>
              <a:buNone/>
            </a:pPr>
            <a:r>
              <a:rPr lang="cs" sz="1200" b="0" i="0" u="none" baseline="0">
                <a:effectLst/>
                <a:latin typeface="+mj-lt"/>
                <a:ea typeface="Calibri" panose="020F0502020204030204" pitchFamily="34" charset="0"/>
                <a:cs typeface="Times New Roman" panose="02020603050405020304" pitchFamily="18" charset="0"/>
              </a:rPr>
              <a:t>NetZeroCities je konsorcium složené z </a:t>
            </a:r>
            <a:r>
              <a:rPr lang="cs" sz="1200" b="1" i="0" u="none" baseline="0">
                <a:solidFill>
                  <a:schemeClr val="accent4"/>
                </a:solidFill>
                <a:effectLst/>
                <a:latin typeface="+mj-lt"/>
                <a:ea typeface="Calibri" panose="020F0502020204030204" pitchFamily="34" charset="0"/>
                <a:cs typeface="Times New Roman" panose="02020603050405020304" pitchFamily="18" charset="0"/>
              </a:rPr>
              <a:t>33 partnerů z 27 evropských zemí</a:t>
            </a:r>
            <a:r>
              <a:rPr lang="cs" sz="1200" b="0" i="0" u="none" baseline="0">
                <a:effectLst/>
                <a:latin typeface="+mj-lt"/>
                <a:ea typeface="Calibri" panose="020F0502020204030204" pitchFamily="34" charset="0"/>
                <a:cs typeface="Times New Roman" panose="02020603050405020304" pitchFamily="18" charset="0"/>
              </a:rPr>
              <a:t>, které v současnosti řídí platformu Mise EU „Města“ </a:t>
            </a:r>
            <a:r>
              <a:rPr lang="cs" sz="1200" b="0" i="1" u="none" baseline="0">
                <a:effectLst/>
                <a:latin typeface="+mj-lt"/>
                <a:ea typeface="Calibri" panose="020F0502020204030204" pitchFamily="34" charset="0"/>
                <a:cs typeface="Times New Roman" panose="02020603050405020304" pitchFamily="18" charset="0"/>
              </a:rPr>
              <a:t>„</a:t>
            </a:r>
            <a:r>
              <a:rPr lang="cs"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klimaticky neutrálních a inteligentních měst do roku 2030</a:t>
            </a:r>
            <a:r>
              <a:rPr lang="cs" sz="1200" b="0" i="0" u="none" baseline="0">
                <a:effectLst/>
                <a:latin typeface="+mj-lt"/>
                <a:ea typeface="Calibri" panose="020F0502020204030204" pitchFamily="34" charset="0"/>
                <a:cs typeface="Times New Roman" panose="02020603050405020304" pitchFamily="18" charset="0"/>
              </a:rPr>
              <a:t>“. Koordinátorem tohoto projektu </a:t>
            </a:r>
            <a:r>
              <a:rPr lang="cs"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cs" sz="1200" b="0" i="0" u="none" baseline="0">
                <a:effectLst/>
                <a:latin typeface="+mj-lt"/>
                <a:ea typeface="Calibri" panose="020F0502020204030204" pitchFamily="34" charset="0"/>
                <a:cs typeface="Times New Roman" panose="02020603050405020304" pitchFamily="18" charset="0"/>
              </a:rPr>
              <a:t>, největší evropské partnerství veřejného a soukromého sektoru v oblasti inovací zaměřené na inovace v oblasti klimatu s cílem zmírnit změnu klimatu a přizpůsobit se jí. </a:t>
            </a:r>
            <a:endParaRPr lang="cs"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cs" sz="1200" b="1" i="0" u="none" baseline="0">
                <a:solidFill>
                  <a:schemeClr val="accent4"/>
                </a:solidFill>
                <a:effectLst/>
                <a:latin typeface="+mj-lt"/>
                <a:ea typeface="Calibri" panose="020F0502020204030204" pitchFamily="34" charset="0"/>
                <a:cs typeface="Times New Roman" panose="02020603050405020304" pitchFamily="18" charset="0"/>
              </a:rPr>
              <a:t>NetZeroCities podporuje </a:t>
            </a:r>
            <a:r>
              <a:rPr lang="cs" sz="1200" b="1" i="0" u="none" baseline="0">
                <a:solidFill>
                  <a:schemeClr val="accent4"/>
                </a:solidFill>
                <a:latin typeface="+mj-lt"/>
                <a:cs typeface="Times New Roman" panose="02020603050405020304" pitchFamily="18" charset="0"/>
              </a:rPr>
              <a:t>112 evropských měst</a:t>
            </a:r>
            <a:r>
              <a:rPr lang="cs" sz="1200" b="1" i="0" u="none" baseline="0">
                <a:solidFill>
                  <a:schemeClr val="accent4"/>
                </a:solidFill>
                <a:effectLst/>
                <a:latin typeface="+mj-lt"/>
                <a:ea typeface="Calibri" panose="020F0502020204030204" pitchFamily="34" charset="0"/>
                <a:cs typeface="Times New Roman" panose="02020603050405020304" pitchFamily="18" charset="0"/>
              </a:rPr>
              <a:t>, která Evropská komise vybrala pro Misi EU „Města“ </a:t>
            </a:r>
            <a:r>
              <a:rPr lang="cs" sz="1200" b="0" i="0" u="none" baseline="0">
                <a:effectLst/>
                <a:latin typeface="+mj-lt"/>
                <a:ea typeface="Calibri" panose="020F0502020204030204" pitchFamily="34" charset="0"/>
                <a:cs typeface="Times New Roman" panose="02020603050405020304" pitchFamily="18" charset="0"/>
              </a:rPr>
              <a:t> s cílem radikálně snížit emise skleníkových plynů a dosáhnout klimatické neutrality. Funguje jako platforma zaměřená na služby a fungující s podporou odborníků světové úrovně. Pomáhá městům překonat současné strukturální, institucionální a kulturní překážky, s nimiž se potýkají, aby do roku 2030 dosáhla klimatické neutrality. </a:t>
            </a:r>
          </a:p>
          <a:p>
            <a:pPr marL="0" indent="0" algn="just" rtl="0">
              <a:lnSpc>
                <a:spcPct val="107000"/>
              </a:lnSpc>
              <a:spcAft>
                <a:spcPts val="800"/>
              </a:spcAft>
              <a:buNone/>
            </a:pPr>
            <a:r>
              <a:rPr lang="cs" sz="1200" b="0" i="0" u="none" baseline="0">
                <a:effectLst/>
                <a:latin typeface="+mj-lt"/>
                <a:ea typeface="Calibri" panose="020F0502020204030204" pitchFamily="34" charset="0"/>
                <a:cs typeface="Times New Roman" panose="02020603050405020304" pitchFamily="18" charset="0"/>
              </a:rPr>
              <a:t>Cílem NetZeroCities je umožnit evropským městům a občanům ukázat </a:t>
            </a:r>
            <a:r>
              <a:rPr lang="cs" sz="1200" b="1" i="0" u="none" baseline="0">
                <a:solidFill>
                  <a:schemeClr val="accent4"/>
                </a:solidFill>
                <a:effectLst/>
                <a:latin typeface="+mj-lt"/>
                <a:ea typeface="Calibri" panose="020F0502020204030204" pitchFamily="34" charset="0"/>
                <a:cs typeface="Times New Roman" panose="02020603050405020304" pitchFamily="18" charset="0"/>
              </a:rPr>
              <a:t>cestu k inkluzivní, prosperující, klimaticky odolné a udržitelné budoucnosti</a:t>
            </a:r>
            <a:r>
              <a:rPr lang="cs" sz="1200" b="0" i="0" u="none" baseline="0">
                <a:effectLst/>
                <a:latin typeface="+mj-lt"/>
                <a:ea typeface="Calibri" panose="020F0502020204030204" pitchFamily="34" charset="0"/>
                <a:cs typeface="Times New Roman" panose="02020603050405020304" pitchFamily="18" charset="0"/>
              </a:rPr>
              <a:t>. Za tímto účelem uzpůsobuje pokročilé schopnosti související se systémovými změnami, zapojením občanů a demokratickou správou věcí veřejných, strukturováním kapitálu a financí a sociálními inovacemi tak, aby města měla přístup k těm nejlepším odborným znalostem z celého světa.</a:t>
            </a:r>
            <a:endParaRPr lang="cs"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cs" sz="2000" b="1" i="0" u="none" baseline="0">
                <a:effectLst/>
                <a:latin typeface="+mj-lt"/>
                <a:ea typeface="Calibri" panose="020F0502020204030204" pitchFamily="34" charset="0"/>
                <a:cs typeface="Times New Roman" panose="02020603050405020304" pitchFamily="18" charset="0"/>
              </a:rPr>
              <a:t>Platforma Mise EU |</a:t>
            </a:r>
            <a:r>
              <a:rPr lang="cs" sz="2000" b="1" i="0" u="none" baseline="0">
                <a:latin typeface="+mj-lt"/>
              </a:rPr>
              <a:t> </a:t>
            </a:r>
          </a:p>
          <a:p>
            <a:pPr algn="l" rtl="0">
              <a:spcBef>
                <a:spcPts val="0"/>
              </a:spcBef>
            </a:pPr>
            <a:r>
              <a:rPr lang="cs" sz="2000" b="1" i="0" u="none" baseline="0">
                <a:latin typeface="+mj-lt"/>
              </a:rPr>
              <a:t>Klimaticky neutrální a inteligentní města</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421703"/>
            </a:xfrm>
            <a:prstGeom prst="rect">
              <a:avLst/>
            </a:prstGeom>
            <a:noFill/>
          </p:spPr>
          <p:txBody>
            <a:bodyPr wrap="square">
              <a:spAutoFit/>
            </a:bodyPr>
            <a:lstStyle/>
            <a:p>
              <a:pPr lvl="0" algn="l" rtl="0">
                <a:lnSpc>
                  <a:spcPct val="150000"/>
                </a:lnSpc>
                <a:spcAft>
                  <a:spcPts val="800"/>
                </a:spcAft>
              </a:pPr>
              <a:r>
                <a:rPr lang="cs" sz="1200" b="1" i="0" u="none" baseline="0">
                  <a:solidFill>
                    <a:schemeClr val="bg1"/>
                  </a:solidFill>
                  <a:ea typeface="Calibri" panose="020F0502020204030204" pitchFamily="34" charset="0"/>
                  <a:cs typeface="Times New Roman" panose="02020603050405020304" pitchFamily="18" charset="0"/>
                </a:rPr>
                <a:t>Jak použít tento text?</a:t>
              </a:r>
            </a:p>
            <a:p>
              <a:pPr lvl="0" algn="l" rtl="0">
                <a:lnSpc>
                  <a:spcPct val="150000"/>
                </a:lnSpc>
                <a:spcAft>
                  <a:spcPts val="800"/>
                </a:spcAft>
              </a:pPr>
              <a:r>
                <a:rPr lang="cs" sz="1200" b="0" i="0" u="none" baseline="0">
                  <a:solidFill>
                    <a:schemeClr val="bg1"/>
                  </a:solidFill>
                  <a:effectLst/>
                  <a:ea typeface="Calibri" panose="020F0502020204030204" pitchFamily="34" charset="0"/>
                  <a:cs typeface="Times New Roman" panose="02020603050405020304" pitchFamily="18" charset="0"/>
                </a:rPr>
                <a:t>Použijte tento text ve svých tiskových zprávách a oficiálních dokumentech při představení projektu NetZeroCities!</a:t>
              </a:r>
              <a:endParaRPr lang="cs"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cs" sz="1200" b="1" i="0" u="none" baseline="0">
                  <a:solidFill>
                    <a:schemeClr val="bg1"/>
                  </a:solidFill>
                  <a:ea typeface="Calibri" panose="020F0502020204030204" pitchFamily="34" charset="0"/>
                  <a:cs typeface="Times New Roman" panose="02020603050405020304" pitchFamily="18" charset="0"/>
                </a:rPr>
                <a:t>Další </a:t>
              </a:r>
              <a:r>
                <a:rPr lang="cs" sz="1200" b="1" i="0" u="none" baseline="0">
                  <a:solidFill>
                    <a:schemeClr val="bg1"/>
                  </a:solidFill>
                  <a:effectLst/>
                  <a:ea typeface="Calibri" panose="020F0502020204030204" pitchFamily="34" charset="0"/>
                  <a:cs typeface="Times New Roman" panose="02020603050405020304" pitchFamily="18" charset="0"/>
                </a:rPr>
                <a:t>užitečné zdroje: </a:t>
              </a:r>
              <a:endParaRPr lang="cs"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cs"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Web NetZeroCities</a:t>
              </a:r>
              <a:endParaRPr lang="cs"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rtl="0">
                <a:lnSpc>
                  <a:spcPct val="150000"/>
                </a:lnSpc>
                <a:buFont typeface="Symbol" panose="05050102010706020507" pitchFamily="18" charset="2"/>
                <a:buChar char=""/>
              </a:pPr>
              <a:r>
                <a:rPr lang="cs"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Video vysvětlující projekt NetZeroCities</a:t>
              </a:r>
              <a:endParaRPr lang="cs"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cs" sz="1200" b="0" i="0" u="none" baseline="0">
                  <a:solidFill>
                    <a:schemeClr val="bg1"/>
                  </a:solidFill>
                  <a:effectLst/>
                  <a:latin typeface="+mj-lt"/>
                  <a:ea typeface="Calibri" panose="020F0502020204030204" pitchFamily="34" charset="0"/>
                  <a:cs typeface="Times New Roman" panose="02020603050405020304" pitchFamily="18" charset="0"/>
                </a:rPr>
                <a:t>Tisková zpráva, 1. října 2021: </a:t>
              </a:r>
              <a:r>
                <a:rPr lang="cs"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Sítě měst a výzkumné organizace se spojily, aby urychlily přechod na nulové emise do roku 2030</a:t>
              </a:r>
              <a:endParaRPr lang="cs"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cs" sz="1052" b="0" i="0" u="none" strike="noStrike" kern="1200" cap="none" spc="0" normalizeH="0" baseline="0">
                <a:ln>
                  <a:noFill/>
                </a:ln>
                <a:solidFill>
                  <a:prstClr val="black"/>
                </a:solidFill>
                <a:effectLst/>
                <a:uLnTx/>
                <a:uFillTx/>
                <a:latin typeface="Arial" panose="020B0604020202020204"/>
                <a:ea typeface="+mn-ea"/>
                <a:cs typeface="+mn-cs"/>
              </a:rPr>
              <a:t>Projekt NetZeroCities získal financování z programu Horizont 2020 pro výzkum a inovace na základě grantové smlouvy č. 101036519.</a:t>
            </a:r>
            <a:endParaRPr kumimoji="0" lang="cs"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212866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DA/Danish translation</a:t>
            </a:r>
          </a:p>
        </p:txBody>
      </p:sp>
    </p:spTree>
    <p:extLst>
      <p:ext uri="{BB962C8B-B14F-4D97-AF65-F5344CB8AC3E}">
        <p14:creationId xmlns:p14="http://schemas.microsoft.com/office/powerpoint/2010/main" val="2838447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da" sz="3200" b="1" i="0" u="none" baseline="0"/>
              <a:t>Om EU's bymission</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da" sz="1200" b="0" i="0" u="none" baseline="0">
                <a:effectLst/>
                <a:latin typeface="+mj-lt"/>
                <a:ea typeface="Calibri" panose="020F0502020204030204" pitchFamily="34" charset="0"/>
                <a:cs typeface="Times New Roman" panose="02020603050405020304" pitchFamily="18" charset="0"/>
              </a:rPr>
              <a:t>EU-missioner er en ny måde at finde </a:t>
            </a:r>
            <a:r>
              <a:rPr lang="da" sz="1200" b="1" i="0" u="none" baseline="0">
                <a:solidFill>
                  <a:schemeClr val="accent4"/>
                </a:solidFill>
                <a:effectLst/>
                <a:latin typeface="+mj-lt"/>
                <a:ea typeface="Calibri" panose="020F0502020204030204" pitchFamily="34" charset="0"/>
                <a:cs typeface="Times New Roman" panose="02020603050405020304" pitchFamily="18" charset="0"/>
              </a:rPr>
              <a:t>konkrete løsninger på nogle af vores største udfordringer</a:t>
            </a:r>
            <a:r>
              <a:rPr lang="da" sz="1200" b="0" i="0" u="none" baseline="0">
                <a:effectLst/>
                <a:latin typeface="+mj-lt"/>
                <a:ea typeface="Calibri" panose="020F0502020204030204" pitchFamily="34" charset="0"/>
                <a:cs typeface="Times New Roman" panose="02020603050405020304" pitchFamily="18" charset="0"/>
              </a:rPr>
              <a:t>. De har ambitiøse mål og vil levere konkrete resultater inden 2030 ved at give forskning og innovation en ny rolle kombineret med nye former for forvaltning og samarbejde og ved at inddrage borgerne. EU-missioner er en nyhed i forsknings- og innovationsprogrammet Horisont Europa for årene 2021-2027.</a:t>
            </a:r>
            <a:endParaRPr lang="da"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da" sz="1200" b="0" i="0" u="none" baseline="0">
                <a:effectLst/>
                <a:latin typeface="+mj-lt"/>
                <a:ea typeface="Calibri" panose="020F0502020204030204" pitchFamily="34" charset="0"/>
                <a:cs typeface="Times New Roman" panose="02020603050405020304" pitchFamily="18" charset="0"/>
              </a:rPr>
              <a:t>Da modvirkning af klimaændringer i høj grad afhænger af byernes indsats, </a:t>
            </a:r>
            <a:r>
              <a:rPr lang="da" sz="1200" b="0" i="0" u="none" baseline="0">
                <a:latin typeface="+mj-lt"/>
                <a:cs typeface="Times New Roman" panose="02020603050405020304" pitchFamily="18" charset="0"/>
              </a:rPr>
              <a:t>er vi nødt til at støtte byerne i at fremskynde deres grønne og digitale transformation. </a:t>
            </a:r>
            <a:r>
              <a:rPr lang="da" sz="1200" b="1" i="0" u="none" baseline="0">
                <a:solidFill>
                  <a:schemeClr val="accent4"/>
                </a:solidFill>
                <a:latin typeface="+mj-lt"/>
                <a:cs typeface="Times New Roman" panose="02020603050405020304" pitchFamily="18" charset="0"/>
              </a:rPr>
              <a:t>EU's bymission </a:t>
            </a:r>
            <a:r>
              <a:rPr lang="da" sz="1200" b="0" i="0" u="none" baseline="0">
                <a:latin typeface="+mj-lt"/>
                <a:cs typeface="Times New Roman" panose="02020603050405020304" pitchFamily="18" charset="0"/>
              </a:rPr>
              <a:t>vil involvere lokale myndigheder, </a:t>
            </a:r>
            <a:r>
              <a:rPr lang="da" sz="1200" b="0" i="0" u="none" baseline="0">
                <a:effectLst/>
                <a:latin typeface="+mj-lt"/>
                <a:ea typeface="Calibri" panose="020F0502020204030204" pitchFamily="34" charset="0"/>
                <a:cs typeface="Times New Roman" panose="02020603050405020304" pitchFamily="18" charset="0"/>
              </a:rPr>
              <a:t>borgere, virksomheder, investorer samt regionale og nationale myndigheder med henblik på at:</a:t>
            </a:r>
            <a:endParaRPr lang="da"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da" sz="1200" b="1" i="0" u="none" baseline="0">
                <a:solidFill>
                  <a:schemeClr val="accent4"/>
                </a:solidFill>
                <a:effectLst/>
                <a:latin typeface="+mj-lt"/>
                <a:ea typeface="Calibri" panose="020F0502020204030204" pitchFamily="34" charset="0"/>
                <a:cs typeface="Times New Roman" panose="02020603050405020304" pitchFamily="18" charset="0"/>
              </a:rPr>
              <a:t>levere 100 klimaneutrale og intelligente byer inden 2030 </a:t>
            </a:r>
            <a:endParaRPr lang="da"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da" sz="1200" b="1" i="0" u="none" baseline="0">
                <a:solidFill>
                  <a:schemeClr val="accent4"/>
                </a:solidFill>
                <a:effectLst/>
                <a:latin typeface="+mj-lt"/>
                <a:ea typeface="Calibri" panose="020F0502020204030204" pitchFamily="34" charset="0"/>
                <a:cs typeface="Times New Roman" panose="02020603050405020304" pitchFamily="18" charset="0"/>
              </a:rPr>
              <a:t>sikre, at disse byer fungerer som forsøgs- og innovationsknudepunkter for at gøre det muligt for alle europæiske byer at følge trop inden 2050 </a:t>
            </a:r>
            <a:endParaRPr lang="da"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da" sz="1200" b="0" i="0" u="none" baseline="0">
                <a:effectLst/>
                <a:latin typeface="+mj-lt"/>
                <a:ea typeface="Calibri" panose="020F0502020204030204" pitchFamily="34" charset="0"/>
                <a:cs typeface="Times New Roman" panose="02020603050405020304" pitchFamily="18" charset="0"/>
              </a:rPr>
              <a:t>EU's bymission har en tværsektoriel og efterspørgselsstyret tilgang, der skaber synergier mellem eksisterende initiativer og baserer sine aktiviteter på byernes faktiske behov. </a:t>
            </a:r>
            <a:endParaRPr lang="da" sz="1200">
              <a:effectLst/>
              <a:latin typeface="+mj-lt"/>
              <a:ea typeface="Calibri" panose="020F0502020204030204" pitchFamily="34" charset="0"/>
              <a:cs typeface="Times New Roman" panose="02020603050405020304" pitchFamily="18" charset="0"/>
            </a:endParaRPr>
          </a:p>
          <a:p>
            <a:endParaRPr lang="da"/>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da" b="1" i="0" u="none" baseline="0">
                <a:effectLst/>
                <a:latin typeface="+mj-lt"/>
                <a:ea typeface="Calibri" panose="020F0502020204030204" pitchFamily="34" charset="0"/>
                <a:cs typeface="Times New Roman" panose="02020603050405020304" pitchFamily="18" charset="0"/>
              </a:rPr>
              <a:t>100 klimaneutrale og intelligente byer inden 2030</a:t>
            </a:r>
            <a:endParaRPr lang="da">
              <a:effectLst/>
              <a:latin typeface="+mj-lt"/>
              <a:ea typeface="Calibri" panose="020F0502020204030204" pitchFamily="34" charset="0"/>
              <a:cs typeface="Times New Roman" panose="02020603050405020304" pitchFamily="18" charset="0"/>
            </a:endParaRPr>
          </a:p>
          <a:p>
            <a:endParaRPr lang="da">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295197"/>
            <a:chOff x="5345112" y="1674743"/>
            <a:chExt cx="5185235" cy="5295197"/>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580340"/>
              <a:ext cx="2814484" cy="4389600"/>
            </a:xfrm>
            <a:prstGeom prst="rect">
              <a:avLst/>
            </a:prstGeom>
            <a:noFill/>
          </p:spPr>
          <p:txBody>
            <a:bodyPr wrap="square">
              <a:spAutoFit/>
            </a:bodyPr>
            <a:lstStyle/>
            <a:p>
              <a:pPr lvl="0" algn="l" rtl="0">
                <a:lnSpc>
                  <a:spcPct val="150000"/>
                </a:lnSpc>
                <a:spcAft>
                  <a:spcPts val="800"/>
                </a:spcAft>
              </a:pPr>
              <a:r>
                <a:rPr lang="da" sz="1200" b="1" i="0" u="none" baseline="0">
                  <a:solidFill>
                    <a:schemeClr val="bg1"/>
                  </a:solidFill>
                  <a:ea typeface="Calibri" panose="020F0502020204030204" pitchFamily="34" charset="0"/>
                  <a:cs typeface="Times New Roman" panose="02020603050405020304" pitchFamily="18" charset="0"/>
                </a:rPr>
                <a:t>Hvordan kan du bruge denne tekst?</a:t>
              </a:r>
            </a:p>
            <a:p>
              <a:pPr lvl="0" algn="l" rtl="0">
                <a:lnSpc>
                  <a:spcPct val="150000"/>
                </a:lnSpc>
                <a:spcAft>
                  <a:spcPts val="800"/>
                </a:spcAft>
              </a:pPr>
              <a:r>
                <a:rPr lang="da" sz="1200" b="0" i="0" u="none" baseline="0">
                  <a:solidFill>
                    <a:schemeClr val="bg1"/>
                  </a:solidFill>
                  <a:effectLst/>
                  <a:ea typeface="Calibri" panose="020F0502020204030204" pitchFamily="34" charset="0"/>
                  <a:cs typeface="Times New Roman" panose="02020603050405020304" pitchFamily="18" charset="0"/>
                </a:rPr>
                <a:t>Brug denne tekst i dine pressemeddelelser og officielle dokumenter, hvis du har brug for at præsentere EU's bymission.</a:t>
              </a:r>
            </a:p>
            <a:p>
              <a:pPr lvl="0" algn="l" rtl="0">
                <a:lnSpc>
                  <a:spcPct val="150000"/>
                </a:lnSpc>
                <a:spcAft>
                  <a:spcPts val="800"/>
                </a:spcAft>
              </a:pPr>
              <a:endParaRPr lang="da"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da" sz="1200" b="1" i="0" u="none" baseline="0">
                  <a:solidFill>
                    <a:schemeClr val="bg1"/>
                  </a:solidFill>
                  <a:ea typeface="Calibri" panose="020F0502020204030204" pitchFamily="34" charset="0"/>
                  <a:cs typeface="Times New Roman" panose="02020603050405020304" pitchFamily="18" charset="0"/>
                </a:rPr>
                <a:t>Yderligere n</a:t>
              </a:r>
              <a:r>
                <a:rPr lang="da" sz="1200" b="1" i="0" u="none" baseline="0">
                  <a:solidFill>
                    <a:schemeClr val="bg1"/>
                  </a:solidFill>
                  <a:effectLst/>
                  <a:ea typeface="Calibri" panose="020F0502020204030204" pitchFamily="34" charset="0"/>
                  <a:cs typeface="Times New Roman" panose="02020603050405020304" pitchFamily="18" charset="0"/>
                </a:rPr>
                <a:t>yttige ressourcer: </a:t>
              </a:r>
              <a:endParaRPr lang="da"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da"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Websted for missionsbyer</a:t>
              </a:r>
              <a:endParaRPr lang="da"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da" sz="1200" b="0" i="0" u="none" baseline="0">
                  <a:solidFill>
                    <a:schemeClr val="bg1"/>
                  </a:solidFill>
                  <a:effectLst/>
                  <a:ea typeface="Calibri" panose="020F0502020204030204" pitchFamily="34" charset="0"/>
                  <a:cs typeface="Times New Roman" panose="02020603050405020304" pitchFamily="18" charset="0"/>
                </a:rPr>
                <a:t>Faktablad: </a:t>
              </a:r>
              <a:r>
                <a:rPr lang="da"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Klimaneutrale og intelligente byer: konkrete løsninger på vores største udfordringer</a:t>
              </a:r>
              <a:endParaRPr lang="da"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da"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r>
                <a:rPr lang="da" sz="1200" b="0" i="0" u="none" baseline="0">
                  <a:solidFill>
                    <a:schemeClr val="bg1"/>
                  </a:solidFill>
                  <a:ea typeface="Calibri" panose="020F0502020204030204" pitchFamily="34" charset="0"/>
                  <a:cs typeface="Times New Roman" panose="02020603050405020304" pitchFamily="18" charset="0"/>
                </a:rPr>
                <a:t> om EU's bymission</a:t>
              </a:r>
              <a:endParaRPr lang="da"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da"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a" sz="1052" b="0" i="0" u="none" strike="noStrike" kern="1200" cap="none" spc="0" normalizeH="0" baseline="0">
                <a:ln>
                  <a:noFill/>
                </a:ln>
                <a:solidFill>
                  <a:prstClr val="black"/>
                </a:solidFill>
                <a:effectLst/>
                <a:uLnTx/>
                <a:uFillTx/>
                <a:latin typeface="Arial" panose="020B0604020202020204"/>
                <a:ea typeface="+mn-ea"/>
                <a:cs typeface="+mn-cs"/>
              </a:rPr>
              <a:t>NetZeroCities har modtaget midler fra Den Europæiske Unions forsknings- og innovationsprogram Horisont 2020 under tilskudsaftale nr. 101036519.</a:t>
            </a:r>
            <a:endParaRPr kumimoji="0" lang="da"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6904473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1295332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da" sz="3200" b="1" i="0" u="none" baseline="0"/>
              <a:t>Om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4730959" cy="4504069"/>
          </a:xfrm>
        </p:spPr>
        <p:txBody>
          <a:bodyPr numCol="1" spcCol="360000"/>
          <a:lstStyle/>
          <a:p>
            <a:pPr marL="0" indent="0" algn="just" rtl="0">
              <a:lnSpc>
                <a:spcPct val="107000"/>
              </a:lnSpc>
              <a:spcAft>
                <a:spcPts val="800"/>
              </a:spcAft>
              <a:buNone/>
            </a:pPr>
            <a:r>
              <a:rPr lang="da" sz="1200" b="0" i="0" u="none" baseline="0">
                <a:effectLst/>
                <a:latin typeface="+mj-lt"/>
                <a:ea typeface="Calibri" panose="020F0502020204030204" pitchFamily="34" charset="0"/>
                <a:cs typeface="Times New Roman" panose="02020603050405020304" pitchFamily="18" charset="0"/>
              </a:rPr>
              <a:t>NetZeroCities er et konsortium bestående af </a:t>
            </a:r>
            <a:r>
              <a:rPr lang="da" sz="1200" b="1" i="0" u="none" baseline="0">
                <a:solidFill>
                  <a:schemeClr val="accent4"/>
                </a:solidFill>
                <a:effectLst/>
                <a:latin typeface="+mj-lt"/>
                <a:ea typeface="Calibri" panose="020F0502020204030204" pitchFamily="34" charset="0"/>
                <a:cs typeface="Times New Roman" panose="02020603050405020304" pitchFamily="18" charset="0"/>
              </a:rPr>
              <a:t>33 partnere fra 27 europæiske lande</a:t>
            </a:r>
            <a:r>
              <a:rPr lang="da" sz="1200" b="0" i="0" u="none" baseline="0">
                <a:effectLst/>
                <a:latin typeface="+mj-lt"/>
                <a:ea typeface="Calibri" panose="020F0502020204030204" pitchFamily="34" charset="0"/>
                <a:cs typeface="Times New Roman" panose="02020603050405020304" pitchFamily="18" charset="0"/>
              </a:rPr>
              <a:t>, der for øjeblikket forvalter EU's bymission-platform "</a:t>
            </a:r>
            <a:r>
              <a:rPr lang="da"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klimaneutrale og intelligente byer inden 2030</a:t>
            </a:r>
            <a:r>
              <a:rPr lang="da" sz="1200" b="0" i="0" u="none" baseline="0">
                <a:effectLst/>
                <a:latin typeface="+mj-lt"/>
                <a:ea typeface="Calibri" panose="020F0502020204030204" pitchFamily="34" charset="0"/>
                <a:cs typeface="Times New Roman" panose="02020603050405020304" pitchFamily="18" charset="0"/>
              </a:rPr>
              <a:t>". Det koordineres af </a:t>
            </a:r>
            <a:r>
              <a:rPr lang="da"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da" sz="1200" b="0" i="0" u="none" baseline="0">
                <a:effectLst/>
                <a:latin typeface="+mj-lt"/>
                <a:ea typeface="Calibri" panose="020F0502020204030204" pitchFamily="34" charset="0"/>
                <a:cs typeface="Times New Roman" panose="02020603050405020304" pitchFamily="18" charset="0"/>
              </a:rPr>
              <a:t>, Europas største offentlig-private innovationspartnerskab med fokus på klimainnovation med henblik på at afbøde og tilpasse sig klimaændringerne. </a:t>
            </a:r>
            <a:endParaRPr lang="da"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da" sz="1200" b="1" i="0" u="none" baseline="0">
                <a:solidFill>
                  <a:schemeClr val="accent4"/>
                </a:solidFill>
                <a:effectLst/>
                <a:latin typeface="+mj-lt"/>
                <a:ea typeface="Calibri" panose="020F0502020204030204" pitchFamily="34" charset="0"/>
                <a:cs typeface="Times New Roman" panose="02020603050405020304" pitchFamily="18" charset="0"/>
              </a:rPr>
              <a:t>NetZeroCities støtter de </a:t>
            </a:r>
            <a:r>
              <a:rPr lang="da" sz="1200" b="1" i="0" u="none" baseline="0">
                <a:solidFill>
                  <a:schemeClr val="accent4"/>
                </a:solidFill>
                <a:latin typeface="+mj-lt"/>
                <a:cs typeface="Times New Roman" panose="02020603050405020304" pitchFamily="18" charset="0"/>
              </a:rPr>
              <a:t>112 europæiske byer</a:t>
            </a:r>
            <a:r>
              <a:rPr lang="da" sz="1200" b="1" i="0" u="none" baseline="0">
                <a:solidFill>
                  <a:schemeClr val="accent4"/>
                </a:solidFill>
              </a:rPr>
              <a:t>, </a:t>
            </a:r>
            <a:r>
              <a:rPr lang="da" sz="1200" b="1" i="0" u="none" baseline="0">
                <a:solidFill>
                  <a:schemeClr val="accent4"/>
                </a:solidFill>
                <a:effectLst/>
                <a:latin typeface="+mj-lt"/>
                <a:ea typeface="Calibri" panose="020F0502020204030204" pitchFamily="34" charset="0"/>
                <a:cs typeface="Times New Roman" panose="02020603050405020304" pitchFamily="18" charset="0"/>
              </a:rPr>
              <a:t>som Europa-Kommissionen har udvalgt til at deltage i EU's bymission</a:t>
            </a:r>
            <a:r>
              <a:rPr lang="da" sz="1200" b="0" i="0" u="none" baseline="0">
                <a:effectLst/>
                <a:latin typeface="+mj-lt"/>
                <a:ea typeface="Calibri" panose="020F0502020204030204" pitchFamily="34" charset="0"/>
                <a:cs typeface="Times New Roman" panose="02020603050405020304" pitchFamily="18" charset="0"/>
              </a:rPr>
              <a:t>, i at reducere deres drivhusgasemissioner drastisk for at opnå klimaneutralitet. Det fungerer som en serviceorienteret platform, der støttes af aktører i verdensklasse, til at hjælpe byerne med at overvinde de nuværende strukturelle, institutionelle og kulturelle hindringer, de står over for, for at opnå klimaneutralitet inden 2030. </a:t>
            </a:r>
          </a:p>
          <a:p>
            <a:pPr marL="0" indent="0" algn="just" rtl="0">
              <a:lnSpc>
                <a:spcPct val="107000"/>
              </a:lnSpc>
              <a:spcAft>
                <a:spcPts val="800"/>
              </a:spcAft>
              <a:buNone/>
            </a:pPr>
            <a:r>
              <a:rPr lang="da" sz="1200" b="0" i="0" u="none" baseline="0">
                <a:effectLst/>
                <a:latin typeface="+mj-lt"/>
                <a:ea typeface="Calibri" panose="020F0502020204030204" pitchFamily="34" charset="0"/>
                <a:cs typeface="Times New Roman" panose="02020603050405020304" pitchFamily="18" charset="0"/>
              </a:rPr>
              <a:t>NetZeroCities har til formål at sætte europæiske byer og borgere i stand til at vise </a:t>
            </a:r>
            <a:r>
              <a:rPr lang="da" sz="1200" b="1" i="0" u="none" baseline="0">
                <a:solidFill>
                  <a:schemeClr val="accent4"/>
                </a:solidFill>
                <a:effectLst/>
                <a:latin typeface="+mj-lt"/>
                <a:ea typeface="Calibri" panose="020F0502020204030204" pitchFamily="34" charset="0"/>
                <a:cs typeface="Times New Roman" panose="02020603050405020304" pitchFamily="18" charset="0"/>
              </a:rPr>
              <a:t>vejen mod en inklusiv, blomstrende, klimarobust og bæredygtig fremtid</a:t>
            </a:r>
            <a:r>
              <a:rPr lang="da" sz="1200" b="0" i="0" u="none" baseline="0">
                <a:effectLst/>
                <a:latin typeface="+mj-lt"/>
                <a:ea typeface="Calibri" panose="020F0502020204030204" pitchFamily="34" charset="0"/>
                <a:cs typeface="Times New Roman" panose="02020603050405020304" pitchFamily="18" charset="0"/>
              </a:rPr>
              <a:t>. For at gøre dette skræddersyer den avancerede kapaciteter i forbindelse med systemisk forandring, borgerinddragelse og demokratisk styring, kapital og finansiel strukturering samt social innovation for at sikre, at byerne har adgang til den bedste ekspertise, der findes i hele verden.</a:t>
            </a:r>
            <a:endParaRPr lang="da"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da" sz="2000" b="1" i="0" u="none" baseline="0">
                <a:effectLst/>
                <a:latin typeface="+mj-lt"/>
                <a:ea typeface="Calibri" panose="020F0502020204030204" pitchFamily="34" charset="0"/>
                <a:cs typeface="Times New Roman" panose="02020603050405020304" pitchFamily="18" charset="0"/>
              </a:rPr>
              <a:t>EU's missionsplatform |</a:t>
            </a:r>
            <a:r>
              <a:rPr lang="da" sz="2000" b="1" i="0" u="none" baseline="0">
                <a:latin typeface="+mj-lt"/>
              </a:rPr>
              <a:t> </a:t>
            </a:r>
          </a:p>
          <a:p>
            <a:pPr algn="l" rtl="0">
              <a:spcBef>
                <a:spcPts val="0"/>
              </a:spcBef>
            </a:pPr>
            <a:r>
              <a:rPr lang="da" sz="2000" b="1" i="0" u="none" baseline="0">
                <a:latin typeface="+mj-lt"/>
              </a:rPr>
              <a:t>Klimaneutrale og intelligente byer</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da" sz="1200" b="1" i="0" u="none" baseline="0">
                  <a:solidFill>
                    <a:schemeClr val="bg1"/>
                  </a:solidFill>
                  <a:ea typeface="Calibri" panose="020F0502020204030204" pitchFamily="34" charset="0"/>
                  <a:cs typeface="Times New Roman" panose="02020603050405020304" pitchFamily="18" charset="0"/>
                </a:rPr>
                <a:t>Hvordan kan du bruge denne tekst?</a:t>
              </a:r>
            </a:p>
            <a:p>
              <a:pPr lvl="0" algn="l" rtl="0">
                <a:lnSpc>
                  <a:spcPct val="150000"/>
                </a:lnSpc>
                <a:spcAft>
                  <a:spcPts val="800"/>
                </a:spcAft>
              </a:pPr>
              <a:r>
                <a:rPr lang="da" sz="1200" b="0" i="0" u="none" baseline="0">
                  <a:solidFill>
                    <a:schemeClr val="bg1"/>
                  </a:solidFill>
                  <a:effectLst/>
                  <a:ea typeface="Calibri" panose="020F0502020204030204" pitchFamily="34" charset="0"/>
                  <a:cs typeface="Times New Roman" panose="02020603050405020304" pitchFamily="18" charset="0"/>
                </a:rPr>
                <a:t>Brug denne tekst i dine pressemeddelelser og officielle dokumenter, hvis du har brug for at præsentere NetZeroCities.</a:t>
              </a:r>
              <a:endParaRPr lang="da"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da" sz="1200" b="1" i="0" u="none" baseline="0">
                  <a:solidFill>
                    <a:schemeClr val="bg1"/>
                  </a:solidFill>
                  <a:ea typeface="Calibri" panose="020F0502020204030204" pitchFamily="34" charset="0"/>
                  <a:cs typeface="Times New Roman" panose="02020603050405020304" pitchFamily="18" charset="0"/>
                </a:rPr>
                <a:t>Yderligere n</a:t>
              </a:r>
              <a:r>
                <a:rPr lang="da" sz="1200" b="1" i="0" u="none" baseline="0">
                  <a:solidFill>
                    <a:schemeClr val="bg1"/>
                  </a:solidFill>
                  <a:effectLst/>
                  <a:ea typeface="Calibri" panose="020F0502020204030204" pitchFamily="34" charset="0"/>
                  <a:cs typeface="Times New Roman" panose="02020603050405020304" pitchFamily="18" charset="0"/>
                </a:rPr>
                <a:t>yttige ressourcer: </a:t>
              </a:r>
              <a:endParaRPr lang="da"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da"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Besøg webstedet for NetZeroCities</a:t>
              </a:r>
              <a:endParaRPr lang="da"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da"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NetZeroCities oplysningsvideo</a:t>
              </a:r>
              <a:endParaRPr lang="da"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da" sz="1200" b="0" i="0" u="none" baseline="0">
                  <a:solidFill>
                    <a:schemeClr val="bg1"/>
                  </a:solidFill>
                  <a:effectLst/>
                  <a:latin typeface="+mj-lt"/>
                  <a:ea typeface="Calibri" panose="020F0502020204030204" pitchFamily="34" charset="0"/>
                  <a:cs typeface="Times New Roman" panose="02020603050405020304" pitchFamily="18" charset="0"/>
                </a:rPr>
                <a:t>Pressemeddelelse, 1. oktober 2021: </a:t>
              </a:r>
              <a:r>
                <a:rPr lang="da"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Bynetværk og forskningsorganisationer går sammen om at fremskynde overgangen til nettonulemissioner inden 2030</a:t>
              </a:r>
              <a:endParaRPr lang="da"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a" sz="1052" b="0" i="0" u="none" strike="noStrike" kern="1200" cap="none" spc="0" normalizeH="0" baseline="0">
                <a:ln>
                  <a:noFill/>
                </a:ln>
                <a:solidFill>
                  <a:prstClr val="black"/>
                </a:solidFill>
                <a:effectLst/>
                <a:uLnTx/>
                <a:uFillTx/>
                <a:latin typeface="Arial" panose="020B0604020202020204"/>
                <a:ea typeface="+mn-ea"/>
                <a:cs typeface="+mn-cs"/>
              </a:rPr>
              <a:t>NetZeroCities har modtaget midler fra Den Europæiske Unions forsknings- og innovationsprogram Horisont 2020 under tilskudsaftale nr. 101036519.</a:t>
            </a:r>
            <a:endParaRPr kumimoji="0" lang="da"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4004789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DE/German translation</a:t>
            </a:r>
          </a:p>
        </p:txBody>
      </p:sp>
    </p:spTree>
    <p:extLst>
      <p:ext uri="{BB962C8B-B14F-4D97-AF65-F5344CB8AC3E}">
        <p14:creationId xmlns:p14="http://schemas.microsoft.com/office/powerpoint/2010/main" val="32024929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de" sz="3200" b="1" i="0" u="none" baseline="0"/>
              <a:t>Über die EU-Städtemission</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534230"/>
            <a:ext cx="4979250" cy="4771124"/>
          </a:xfrm>
        </p:spPr>
        <p:txBody>
          <a:bodyPr numCol="1" spcCol="360000"/>
          <a:lstStyle/>
          <a:p>
            <a:pPr marL="0" indent="0" algn="just" rtl="0">
              <a:lnSpc>
                <a:spcPct val="107000"/>
              </a:lnSpc>
              <a:spcAft>
                <a:spcPts val="800"/>
              </a:spcAft>
              <a:buNone/>
            </a:pPr>
            <a:r>
              <a:rPr lang="de" sz="1200" b="0" i="0" u="none" baseline="0">
                <a:effectLst/>
                <a:latin typeface="+mj-lt"/>
                <a:ea typeface="Calibri" panose="020F0502020204030204" pitchFamily="34" charset="0"/>
                <a:cs typeface="Times New Roman" panose="02020603050405020304" pitchFamily="18" charset="0"/>
              </a:rPr>
              <a:t>EU-Missionen sind ein neues Verfahren, um </a:t>
            </a:r>
            <a:r>
              <a:rPr lang="de" sz="1200" b="1" i="0" u="none" baseline="0">
                <a:solidFill>
                  <a:schemeClr val="accent4"/>
                </a:solidFill>
                <a:effectLst/>
                <a:latin typeface="+mj-lt"/>
                <a:ea typeface="Calibri" panose="020F0502020204030204" pitchFamily="34" charset="0"/>
                <a:cs typeface="Times New Roman" panose="02020603050405020304" pitchFamily="18" charset="0"/>
              </a:rPr>
              <a:t>konkrete Lösungen für einige unserer größten Herausforderungen zu finden</a:t>
            </a:r>
            <a:r>
              <a:rPr lang="de" sz="1200" b="0" i="0" u="none" baseline="0">
                <a:effectLst/>
                <a:latin typeface="+mj-lt"/>
                <a:ea typeface="Calibri" panose="020F0502020204030204" pitchFamily="34" charset="0"/>
                <a:cs typeface="Times New Roman" panose="02020603050405020304" pitchFamily="18" charset="0"/>
              </a:rPr>
              <a:t>. Die Missionen verfolgen ehrgeizige Ziele und werden bis 2030 konkrete Ergebnisse liefern. Eine wichtige Rolle spielen dabei Forschung und Innovation, kombiniert mit neuen Formen des Regierens, der Zusammenarbeit und der Bürgerbeteiligung. Die EU-Missionen sind eine neuer Bereich des Programms für Forschung und Innovation „Horizont Europa“ für die Jahre 2021–2027.</a:t>
            </a:r>
            <a:endParaRPr lang="de"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de" sz="1200" b="0" i="0" u="none" baseline="0">
                <a:effectLst/>
                <a:latin typeface="+mj-lt"/>
                <a:ea typeface="Calibri" panose="020F0502020204030204" pitchFamily="34" charset="0"/>
                <a:cs typeface="Times New Roman" panose="02020603050405020304" pitchFamily="18" charset="0"/>
              </a:rPr>
              <a:t>Da Klimaschutz ohne die Städte nicht gelingen kann, </a:t>
            </a:r>
            <a:r>
              <a:rPr lang="de" sz="1200" b="0" i="0" u="none" baseline="0">
                <a:latin typeface="+mj-lt"/>
                <a:cs typeface="Times New Roman" panose="02020603050405020304" pitchFamily="18" charset="0"/>
              </a:rPr>
              <a:t>müssen wir den Städten helfen, ihre grüne und digitale Wende zu beschleunigen. Im Rahmen der </a:t>
            </a:r>
            <a:r>
              <a:rPr lang="de" sz="1200" b="1" i="0" u="none" baseline="0">
                <a:solidFill>
                  <a:schemeClr val="accent4"/>
                </a:solidFill>
                <a:latin typeface="+mj-lt"/>
                <a:cs typeface="Times New Roman" panose="02020603050405020304" pitchFamily="18" charset="0"/>
              </a:rPr>
              <a:t>EU-Städtemission </a:t>
            </a:r>
            <a:r>
              <a:rPr lang="de" sz="1200" b="0" i="0" u="none" baseline="0">
                <a:latin typeface="+mj-lt"/>
                <a:cs typeface="Times New Roman" panose="02020603050405020304" pitchFamily="18" charset="0"/>
              </a:rPr>
              <a:t>werden Stadtverwaltungen, </a:t>
            </a:r>
            <a:r>
              <a:rPr lang="de" sz="1200" b="0" i="0" u="none" baseline="0">
                <a:effectLst/>
                <a:latin typeface="+mj-lt"/>
                <a:ea typeface="Calibri" panose="020F0502020204030204" pitchFamily="34" charset="0"/>
                <a:cs typeface="Times New Roman" panose="02020603050405020304" pitchFamily="18" charset="0"/>
              </a:rPr>
              <a:t>Bürgerinnen und Bürger, Unternehmen, Investoren sowie regionale und nationale Behörden gemeinsam dafür arbeiten:</a:t>
            </a:r>
            <a:endParaRPr lang="de"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de" sz="1200" b="1" i="0" u="none" baseline="0">
                <a:solidFill>
                  <a:schemeClr val="accent4"/>
                </a:solidFill>
                <a:effectLst/>
                <a:latin typeface="+mj-lt"/>
                <a:ea typeface="Calibri" panose="020F0502020204030204" pitchFamily="34" charset="0"/>
                <a:cs typeface="Times New Roman" panose="02020603050405020304" pitchFamily="18" charset="0"/>
              </a:rPr>
              <a:t>100 klimaneutrale und intelligente Städte bis 2030 zu schaffen </a:t>
            </a:r>
            <a:endParaRPr lang="de"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de" sz="1200" b="1" i="0" u="none" baseline="0">
                <a:solidFill>
                  <a:schemeClr val="accent4"/>
                </a:solidFill>
                <a:effectLst/>
                <a:latin typeface="+mj-lt"/>
                <a:ea typeface="Calibri" panose="020F0502020204030204" pitchFamily="34" charset="0"/>
                <a:cs typeface="Times New Roman" panose="02020603050405020304" pitchFamily="18" charset="0"/>
              </a:rPr>
              <a:t>Dafür zu sorgen, dass diese Städte als Versuchslabor und Innovationszentrum dienen, deren Beispiel alle europäischen Städte bis zum Jahr 2050 folgen können </a:t>
            </a:r>
            <a:endParaRPr lang="de"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de" sz="1200" b="0" i="0" u="none" baseline="0">
                <a:latin typeface="+mj-lt"/>
                <a:ea typeface="Calibri" panose="020F0502020204030204" pitchFamily="34" charset="0"/>
                <a:cs typeface="Times New Roman" panose="02020603050405020304" pitchFamily="18" charset="0"/>
              </a:rPr>
              <a:t>D</a:t>
            </a:r>
            <a:r>
              <a:rPr lang="de" sz="1200" b="0" i="0" u="none" baseline="0">
                <a:effectLst/>
                <a:latin typeface="+mj-lt"/>
                <a:ea typeface="Calibri" panose="020F0502020204030204" pitchFamily="34" charset="0"/>
                <a:cs typeface="Times New Roman" panose="02020603050405020304" pitchFamily="18" charset="0"/>
              </a:rPr>
              <a:t>ie EU-Städtemission verfolgt einen fachübergreifenden und bedarfsorientierten Ansatz, nutzt Synergien mit bestehenden Initiativen und geht bei allen Maßnahmen von den realen Bedürfnissen von Städten aus. </a:t>
            </a:r>
            <a:endParaRPr lang="de" sz="1200">
              <a:effectLst/>
              <a:latin typeface="+mj-lt"/>
              <a:ea typeface="Calibri" panose="020F0502020204030204" pitchFamily="34" charset="0"/>
              <a:cs typeface="Times New Roman" panose="02020603050405020304" pitchFamily="18" charset="0"/>
            </a:endParaRPr>
          </a:p>
          <a:p>
            <a:endParaRPr lang="de"/>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de" b="1" i="0" u="none" baseline="0">
                <a:effectLst/>
                <a:latin typeface="+mj-lt"/>
                <a:ea typeface="Calibri" panose="020F0502020204030204" pitchFamily="34" charset="0"/>
                <a:cs typeface="Times New Roman" panose="02020603050405020304" pitchFamily="18" charset="0"/>
              </a:rPr>
              <a:t>100 klimaneutrale und intelligente Städte bis 2030</a:t>
            </a:r>
            <a:endParaRPr lang="de">
              <a:effectLst/>
              <a:latin typeface="+mj-lt"/>
              <a:ea typeface="Calibri" panose="020F0502020204030204" pitchFamily="34" charset="0"/>
              <a:cs typeface="Times New Roman" panose="02020603050405020304" pitchFamily="18" charset="0"/>
            </a:endParaRPr>
          </a:p>
          <a:p>
            <a:endParaRPr lang="de">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386114"/>
            <a:chOff x="5345112" y="1674743"/>
            <a:chExt cx="5185235" cy="5386114"/>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530487" y="2394258"/>
              <a:ext cx="2814484" cy="4666599"/>
            </a:xfrm>
            <a:prstGeom prst="rect">
              <a:avLst/>
            </a:prstGeom>
            <a:noFill/>
          </p:spPr>
          <p:txBody>
            <a:bodyPr wrap="square">
              <a:spAutoFit/>
            </a:bodyPr>
            <a:lstStyle/>
            <a:p>
              <a:pPr lvl="0" algn="l" rtl="0">
                <a:lnSpc>
                  <a:spcPct val="150000"/>
                </a:lnSpc>
                <a:spcAft>
                  <a:spcPts val="800"/>
                </a:spcAft>
              </a:pPr>
              <a:r>
                <a:rPr lang="de" sz="1200" b="1" i="0" u="none" baseline="0">
                  <a:solidFill>
                    <a:schemeClr val="bg1"/>
                  </a:solidFill>
                  <a:ea typeface="Calibri" panose="020F0502020204030204" pitchFamily="34" charset="0"/>
                  <a:cs typeface="Times New Roman" panose="02020603050405020304" pitchFamily="18" charset="0"/>
                </a:rPr>
                <a:t>Wie soll dieser Text verwendet werden?</a:t>
              </a:r>
            </a:p>
            <a:p>
              <a:pPr lvl="0" algn="l" rtl="0">
                <a:lnSpc>
                  <a:spcPct val="150000"/>
                </a:lnSpc>
                <a:spcAft>
                  <a:spcPts val="800"/>
                </a:spcAft>
              </a:pPr>
              <a:r>
                <a:rPr lang="de" sz="1200" b="0" i="0" u="none" baseline="0">
                  <a:solidFill>
                    <a:schemeClr val="bg1"/>
                  </a:solidFill>
                  <a:effectLst/>
                  <a:ea typeface="Calibri" panose="020F0502020204030204" pitchFamily="34" charset="0"/>
                  <a:cs typeface="Times New Roman" panose="02020603050405020304" pitchFamily="18" charset="0"/>
                </a:rPr>
                <a:t>Verwenden Sie diesen Text in Ihren Pressemitteilungen und offiziellen Dokumenten, wenn Sie die EU-Städtemission präsentieren sollen!</a:t>
              </a:r>
            </a:p>
            <a:p>
              <a:pPr lvl="0" algn="l" rtl="0">
                <a:lnSpc>
                  <a:spcPct val="150000"/>
                </a:lnSpc>
                <a:spcAft>
                  <a:spcPts val="800"/>
                </a:spcAft>
              </a:pPr>
              <a:endParaRPr lang="de"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de" sz="1200" b="1" i="0" u="none" baseline="0">
                  <a:solidFill>
                    <a:schemeClr val="bg1"/>
                  </a:solidFill>
                  <a:ea typeface="Calibri" panose="020F0502020204030204" pitchFamily="34" charset="0"/>
                  <a:cs typeface="Times New Roman" panose="02020603050405020304" pitchFamily="18" charset="0"/>
                </a:rPr>
                <a:t>Weitere n</a:t>
              </a:r>
              <a:r>
                <a:rPr lang="de" sz="1200" b="1" i="0" u="none" baseline="0">
                  <a:solidFill>
                    <a:schemeClr val="bg1"/>
                  </a:solidFill>
                  <a:effectLst/>
                  <a:ea typeface="Calibri" panose="020F0502020204030204" pitchFamily="34" charset="0"/>
                  <a:cs typeface="Times New Roman" panose="02020603050405020304" pitchFamily="18" charset="0"/>
                </a:rPr>
                <a:t>ützliche Ressourcen: </a:t>
              </a:r>
              <a:endParaRPr lang="de"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de"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Website der Städtemission</a:t>
              </a:r>
              <a:endParaRPr lang="de"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de" sz="1200" b="0" i="0" u="none" baseline="0">
                  <a:solidFill>
                    <a:schemeClr val="bg1"/>
                  </a:solidFill>
                  <a:effectLst/>
                  <a:ea typeface="Calibri" panose="020F0502020204030204" pitchFamily="34" charset="0"/>
                  <a:cs typeface="Times New Roman" panose="02020603050405020304" pitchFamily="18" charset="0"/>
                </a:rPr>
                <a:t>Informationsblatt: </a:t>
              </a:r>
              <a:r>
                <a:rPr lang="de"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Klimaneutrale und intelligente Städte: Konkrete Lösungen für unsere größten Herausforderungen</a:t>
              </a:r>
              <a:endParaRPr lang="de"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de"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r>
                <a:rPr lang="de" sz="1200" b="0" i="0" u="none" baseline="0">
                  <a:solidFill>
                    <a:schemeClr val="bg1"/>
                  </a:solidFill>
                  <a:ea typeface="Calibri" panose="020F0502020204030204" pitchFamily="34" charset="0"/>
                  <a:cs typeface="Times New Roman" panose="02020603050405020304" pitchFamily="18" charset="0"/>
                </a:rPr>
                <a:t> über die EU-Städtemission</a:t>
              </a:r>
              <a:endParaRPr lang="de"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de"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 sz="1052" b="0" i="0" u="none" strike="noStrike" kern="1200" cap="none" spc="0" normalizeH="0" baseline="0">
                <a:ln>
                  <a:noFill/>
                </a:ln>
                <a:solidFill>
                  <a:prstClr val="black"/>
                </a:solidFill>
                <a:effectLst/>
                <a:uLnTx/>
                <a:uFillTx/>
                <a:latin typeface="Arial" panose="020B0604020202020204"/>
                <a:ea typeface="+mn-ea"/>
                <a:cs typeface="+mn-cs"/>
              </a:rPr>
              <a:t>NetZeroCities wurde vom Programm für Forschung und Innovation Horizont 2020 im Rahmen der Finanzhilfevereinbarung Nr. 101036519 gefördert.</a:t>
            </a:r>
            <a:endParaRPr kumimoji="0" lang="de"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608269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13464122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de" sz="3200" b="1" i="0" u="none" baseline="0"/>
              <a:t>Über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080601"/>
            <a:ext cx="5037615" cy="4504069"/>
          </a:xfrm>
        </p:spPr>
        <p:txBody>
          <a:bodyPr numCol="1" spcCol="360000"/>
          <a:lstStyle/>
          <a:p>
            <a:pPr marL="0" indent="0" algn="just" rtl="0">
              <a:lnSpc>
                <a:spcPct val="107000"/>
              </a:lnSpc>
              <a:spcAft>
                <a:spcPts val="800"/>
              </a:spcAft>
              <a:buNone/>
            </a:pPr>
            <a:r>
              <a:rPr lang="de" sz="1200" b="0" i="0" u="none" baseline="0">
                <a:effectLst/>
                <a:latin typeface="+mj-lt"/>
                <a:ea typeface="Calibri" panose="020F0502020204030204" pitchFamily="34" charset="0"/>
                <a:cs typeface="Times New Roman" panose="02020603050405020304" pitchFamily="18" charset="0"/>
              </a:rPr>
              <a:t>NetZeroCities ist ein Konsortium mit </a:t>
            </a:r>
            <a:r>
              <a:rPr lang="de" sz="1200" b="1" i="0" u="none" baseline="0">
                <a:solidFill>
                  <a:schemeClr val="accent4"/>
                </a:solidFill>
                <a:effectLst/>
                <a:latin typeface="+mj-lt"/>
                <a:ea typeface="Calibri" panose="020F0502020204030204" pitchFamily="34" charset="0"/>
                <a:cs typeface="Times New Roman" panose="02020603050405020304" pitchFamily="18" charset="0"/>
              </a:rPr>
              <a:t>33 Partnern aus 27 europäischen Ländern</a:t>
            </a:r>
            <a:r>
              <a:rPr lang="de" sz="1200" b="0" i="0" u="none" baseline="0">
                <a:effectLst/>
                <a:latin typeface="+mj-lt"/>
                <a:ea typeface="Calibri" panose="020F0502020204030204" pitchFamily="34" charset="0"/>
                <a:cs typeface="Times New Roman" panose="02020603050405020304" pitchFamily="18" charset="0"/>
              </a:rPr>
              <a:t>, das derzeit die Plattform der EU-Mission „</a:t>
            </a:r>
            <a:r>
              <a:rPr lang="de"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klimaneutrale und intelligente Städte bis 2030</a:t>
            </a:r>
            <a:r>
              <a:rPr lang="de" sz="1200" b="0" i="0" u="none" baseline="0">
                <a:effectLst/>
                <a:latin typeface="+mj-lt"/>
                <a:ea typeface="Calibri" panose="020F0502020204030204" pitchFamily="34" charset="0"/>
                <a:cs typeface="Times New Roman" panose="02020603050405020304" pitchFamily="18" charset="0"/>
              </a:rPr>
              <a:t>“ betreibt. Das Konsortium wird von der </a:t>
            </a:r>
            <a:r>
              <a:rPr lang="de"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de" sz="1200" b="0" i="0" u="none" baseline="0">
                <a:effectLst/>
                <a:latin typeface="+mj-lt"/>
                <a:ea typeface="Calibri" panose="020F0502020204030204" pitchFamily="34" charset="0"/>
                <a:cs typeface="Times New Roman" panose="02020603050405020304" pitchFamily="18" charset="0"/>
              </a:rPr>
              <a:t> koordiniert, Europas größter öffentlich-privater Innovationspartnerschaft mit dem Schwerpunkt auf Innovationen im Bereich Klimaschutz und Klimaanpassung. </a:t>
            </a:r>
            <a:endParaRPr lang="de"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de" sz="1200" b="1" i="0" u="none" baseline="0">
                <a:solidFill>
                  <a:schemeClr val="accent4"/>
                </a:solidFill>
                <a:effectLst/>
                <a:latin typeface="+mj-lt"/>
                <a:ea typeface="Calibri" panose="020F0502020204030204" pitchFamily="34" charset="0"/>
                <a:cs typeface="Times New Roman" panose="02020603050405020304" pitchFamily="18" charset="0"/>
              </a:rPr>
              <a:t>NetZeroCities unterstützt die </a:t>
            </a:r>
            <a:r>
              <a:rPr lang="de" sz="1200" b="1" i="0" u="none" baseline="0">
                <a:solidFill>
                  <a:schemeClr val="accent4"/>
                </a:solidFill>
                <a:latin typeface="+mj-lt"/>
                <a:cs typeface="Times New Roman" panose="02020603050405020304" pitchFamily="18" charset="0"/>
              </a:rPr>
              <a:t>112 europäischen Städte</a:t>
            </a:r>
            <a:r>
              <a:rPr lang="de" sz="1200" b="1" i="0" u="none" baseline="0">
                <a:solidFill>
                  <a:schemeClr val="accent4"/>
                </a:solidFill>
                <a:effectLst/>
                <a:latin typeface="+mj-lt"/>
                <a:ea typeface="Calibri" panose="020F0502020204030204" pitchFamily="34" charset="0"/>
                <a:cs typeface="Times New Roman" panose="02020603050405020304" pitchFamily="18" charset="0"/>
              </a:rPr>
              <a:t>, die von der Europäischen Kommission für die EU-Städtemission ausgewählt wurden, </a:t>
            </a:r>
            <a:r>
              <a:rPr lang="de" sz="1200" b="0" i="0" u="none" baseline="0">
                <a:effectLst/>
                <a:latin typeface="+mj-lt"/>
                <a:ea typeface="Calibri" panose="020F0502020204030204" pitchFamily="34" charset="0"/>
                <a:cs typeface="Times New Roman" panose="02020603050405020304" pitchFamily="18" charset="0"/>
              </a:rPr>
              <a:t>dabei, ihre Treibhausgasemissionen drastisch zu reduzieren und klimaneutral zu werden. Die serviceorientierte Plattform wird von weltweit führenden Experten unterstützt und hilft den Städten dabei, die strukturellen, institutionellen und kulturellen Hürden zu überwinden, die ihnen auf dem Weg zur Klimaneutralität bis 2030 im Weg stehen. </a:t>
            </a:r>
          </a:p>
          <a:p>
            <a:pPr marL="0" indent="0" algn="just" rtl="0">
              <a:lnSpc>
                <a:spcPct val="107000"/>
              </a:lnSpc>
              <a:spcAft>
                <a:spcPts val="800"/>
              </a:spcAft>
              <a:buNone/>
            </a:pPr>
            <a:r>
              <a:rPr lang="de" sz="1200" b="0" i="0" u="none" baseline="0">
                <a:effectLst/>
                <a:latin typeface="+mj-lt"/>
                <a:ea typeface="Calibri" panose="020F0502020204030204" pitchFamily="34" charset="0"/>
                <a:cs typeface="Times New Roman" panose="02020603050405020304" pitchFamily="18" charset="0"/>
              </a:rPr>
              <a:t>NetZeroCities aims to enable European cities and citizens to show </a:t>
            </a:r>
            <a:r>
              <a:rPr lang="de" sz="1200" b="1" i="0" u="none" baseline="0">
                <a:solidFill>
                  <a:schemeClr val="accent4"/>
                </a:solidFill>
                <a:effectLst/>
                <a:latin typeface="+mj-lt"/>
                <a:ea typeface="Calibri" panose="020F0502020204030204" pitchFamily="34" charset="0"/>
                <a:cs typeface="Times New Roman" panose="02020603050405020304" pitchFamily="18" charset="0"/>
              </a:rPr>
              <a:t>the way forward towards an inclusive, thriving, climate resilient and sustainable future</a:t>
            </a:r>
            <a:r>
              <a:rPr lang="de" sz="1200" b="0" i="0" u="none" baseline="0">
                <a:effectLst/>
                <a:latin typeface="+mj-lt"/>
                <a:ea typeface="Calibri" panose="020F0502020204030204" pitchFamily="34" charset="0"/>
                <a:cs typeface="Times New Roman" panose="02020603050405020304" pitchFamily="18" charset="0"/>
              </a:rPr>
              <a:t>. Dazu schneidert das Projekt den Städten modernste Instrumente für systemische Veränderungen, Bürgerbeteiligung und demokratische Regierungsführung, Kapital- und Finanzstrukturierung und soziale Innovation auf den Leib und stellt sicher, dass ihnen die weltweit besten Expertinnen und Experten zur Verfügung stehen.</a:t>
            </a:r>
            <a:endParaRPr lang="de"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de" sz="2000" b="1" i="0" u="none" baseline="0">
                <a:effectLst/>
                <a:latin typeface="+mj-lt"/>
                <a:ea typeface="Calibri" panose="020F0502020204030204" pitchFamily="34" charset="0"/>
                <a:cs typeface="Times New Roman" panose="02020603050405020304" pitchFamily="18" charset="0"/>
              </a:rPr>
              <a:t>EU-Missionsplattform |</a:t>
            </a:r>
            <a:r>
              <a:rPr lang="de" sz="2000" b="1" i="0" u="none" baseline="0">
                <a:latin typeface="+mj-lt"/>
              </a:rPr>
              <a:t> </a:t>
            </a:r>
          </a:p>
          <a:p>
            <a:pPr algn="l" rtl="0">
              <a:spcBef>
                <a:spcPts val="0"/>
              </a:spcBef>
            </a:pPr>
            <a:r>
              <a:rPr lang="de" sz="2000" b="1" i="0" u="none" baseline="0">
                <a:latin typeface="+mj-lt"/>
              </a:rPr>
              <a:t>Klimaneutrale und intelligente Städte</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560195" y="2683307"/>
              <a:ext cx="2881193" cy="3164839"/>
            </a:xfrm>
            <a:prstGeom prst="rect">
              <a:avLst/>
            </a:prstGeom>
            <a:noFill/>
          </p:spPr>
          <p:txBody>
            <a:bodyPr wrap="square">
              <a:spAutoFit/>
            </a:bodyPr>
            <a:lstStyle/>
            <a:p>
              <a:pPr lvl="0" algn="l" rtl="0">
                <a:lnSpc>
                  <a:spcPct val="150000"/>
                </a:lnSpc>
                <a:spcAft>
                  <a:spcPts val="800"/>
                </a:spcAft>
              </a:pPr>
              <a:r>
                <a:rPr lang="de" sz="1200" b="1" i="0" u="none" baseline="0">
                  <a:solidFill>
                    <a:schemeClr val="bg1"/>
                  </a:solidFill>
                  <a:ea typeface="Calibri" panose="020F0502020204030204" pitchFamily="34" charset="0"/>
                  <a:cs typeface="Times New Roman" panose="02020603050405020304" pitchFamily="18" charset="0"/>
                </a:rPr>
                <a:t>Wie soll dieser Text verwendet werden?</a:t>
              </a:r>
            </a:p>
            <a:p>
              <a:pPr lvl="0" algn="l" rtl="0">
                <a:lnSpc>
                  <a:spcPct val="150000"/>
                </a:lnSpc>
                <a:spcAft>
                  <a:spcPts val="800"/>
                </a:spcAft>
              </a:pPr>
              <a:r>
                <a:rPr lang="de" sz="1200" b="0" i="0" u="none" baseline="0">
                  <a:solidFill>
                    <a:schemeClr val="bg1"/>
                  </a:solidFill>
                  <a:effectLst/>
                  <a:ea typeface="Calibri" panose="020F0502020204030204" pitchFamily="34" charset="0"/>
                  <a:cs typeface="Times New Roman" panose="02020603050405020304" pitchFamily="18" charset="0"/>
                </a:rPr>
                <a:t>Verwenden Sie diesen Text in Ihren Pressemitteilungen und offiziellen Dokumenten, wenn Sie NetZeroCities präsentieren sollen!</a:t>
              </a:r>
              <a:endParaRPr lang="de"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de" sz="1200" b="1" i="0" u="none" baseline="0">
                  <a:solidFill>
                    <a:schemeClr val="bg1"/>
                  </a:solidFill>
                  <a:ea typeface="Calibri" panose="020F0502020204030204" pitchFamily="34" charset="0"/>
                  <a:cs typeface="Times New Roman" panose="02020603050405020304" pitchFamily="18" charset="0"/>
                </a:rPr>
                <a:t>Weitere n</a:t>
              </a:r>
              <a:r>
                <a:rPr lang="de" sz="1200" b="1" i="0" u="none" baseline="0">
                  <a:solidFill>
                    <a:schemeClr val="bg1"/>
                  </a:solidFill>
                  <a:effectLst/>
                  <a:ea typeface="Calibri" panose="020F0502020204030204" pitchFamily="34" charset="0"/>
                  <a:cs typeface="Times New Roman" panose="02020603050405020304" pitchFamily="18" charset="0"/>
                </a:rPr>
                <a:t>ützliche Ressourcen: </a:t>
              </a:r>
              <a:endParaRPr lang="de"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de"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Website von NetZeroCities</a:t>
              </a:r>
              <a:endParaRPr lang="de"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de"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Erklärvideo zu NetZeroCities</a:t>
              </a:r>
              <a:endParaRPr lang="de"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de" sz="1200" b="0" i="0" u="none" baseline="0">
                  <a:solidFill>
                    <a:schemeClr val="bg1"/>
                  </a:solidFill>
                  <a:effectLst/>
                  <a:latin typeface="+mj-lt"/>
                  <a:ea typeface="Calibri" panose="020F0502020204030204" pitchFamily="34" charset="0"/>
                  <a:cs typeface="Times New Roman" panose="02020603050405020304" pitchFamily="18" charset="0"/>
                </a:rPr>
                <a:t>Pressemitteilung, 1. Oktober 2021: </a:t>
              </a:r>
              <a:r>
                <a:rPr lang="de"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Städtenetzwerk und Forschungsorganisationsteam starten Kooperationsprojekt, um den Übergang zur Klimaneutralität bis 2030 zu beschleunigen</a:t>
              </a:r>
              <a:endParaRPr lang="de"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 sz="1052" b="0" i="0" u="none" strike="noStrike" kern="1200" cap="none" spc="0" normalizeH="0" baseline="0">
                <a:ln>
                  <a:noFill/>
                </a:ln>
                <a:solidFill>
                  <a:prstClr val="black"/>
                </a:solidFill>
                <a:effectLst/>
                <a:uLnTx/>
                <a:uFillTx/>
                <a:latin typeface="Arial" panose="020B0604020202020204"/>
                <a:ea typeface="+mn-ea"/>
                <a:cs typeface="+mn-cs"/>
              </a:rPr>
              <a:t>NetZeroCities wurde vom Programm für Forschung und Innovation Horizont 2020 im Rahmen der Finanzhilfevereinbarung Nr. 101036519 gefördert.</a:t>
            </a:r>
            <a:endParaRPr kumimoji="0" lang="de"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427692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ES/Spanish translation</a:t>
            </a:r>
          </a:p>
        </p:txBody>
      </p:sp>
    </p:spTree>
    <p:extLst>
      <p:ext uri="{BB962C8B-B14F-4D97-AF65-F5344CB8AC3E}">
        <p14:creationId xmlns:p14="http://schemas.microsoft.com/office/powerpoint/2010/main" val="36733706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es" sz="3200" b="1" i="0" u="none" baseline="0"/>
              <a:t>Sobre la Misión Ciudades de la UE</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es" sz="1100" b="0" i="0" u="none" baseline="0">
                <a:effectLst/>
                <a:latin typeface="+mj-lt"/>
                <a:ea typeface="Calibri" panose="020F0502020204030204" pitchFamily="34" charset="0"/>
                <a:cs typeface="Times New Roman" panose="02020603050405020304" pitchFamily="18" charset="0"/>
              </a:rPr>
              <a:t>Las Misiones de la UE son una nueva manera de buscar </a:t>
            </a:r>
            <a:r>
              <a:rPr lang="es" sz="1100" b="1" i="0" u="none" baseline="0">
                <a:solidFill>
                  <a:schemeClr val="accent4"/>
                </a:solidFill>
                <a:effectLst/>
                <a:latin typeface="+mj-lt"/>
                <a:ea typeface="Calibri" panose="020F0502020204030204" pitchFamily="34" charset="0"/>
                <a:cs typeface="Times New Roman" panose="02020603050405020304" pitchFamily="18" charset="0"/>
              </a:rPr>
              <a:t>soluciones concretas para algunos de nuestros mayores retos</a:t>
            </a:r>
            <a:r>
              <a:rPr lang="es" sz="1100" b="0" i="0" u="none" baseline="0">
                <a:effectLst/>
                <a:latin typeface="+mj-lt"/>
                <a:ea typeface="Calibri" panose="020F0502020204030204" pitchFamily="34" charset="0"/>
                <a:cs typeface="Times New Roman" panose="02020603050405020304" pitchFamily="18" charset="0"/>
              </a:rPr>
              <a:t>. Las Misiones tienen objetivos ambiciosos y lograrán resultados concretos de aquí a 2030 otorgando mayor protagonismo a la investigación y la innovación, junto con nuevas formas de gobernanza y colaboración, además de la participación de los ciudadanos. Las Misiones de la UE son una novedad del programa de investigación e innovación Horizonte Europa para el periodo 2021-2027.</a:t>
            </a:r>
            <a:endParaRPr lang="es" sz="11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s" sz="1100" b="0" i="0" u="none" baseline="0">
                <a:effectLst/>
                <a:latin typeface="+mj-lt"/>
                <a:ea typeface="Calibri" panose="020F0502020204030204" pitchFamily="34" charset="0"/>
                <a:cs typeface="Times New Roman" panose="02020603050405020304" pitchFamily="18" charset="0"/>
              </a:rPr>
              <a:t>La mitigación climática depende en gran medida de la acción urbana, </a:t>
            </a:r>
            <a:r>
              <a:rPr lang="es" sz="1100" b="0" i="0" u="none" baseline="0">
                <a:latin typeface="+mj-lt"/>
                <a:cs typeface="Times New Roman" panose="02020603050405020304" pitchFamily="18" charset="0"/>
              </a:rPr>
              <a:t>por tanto necesitamos ayudar a las ciudades a acelerar la transformación digital y ecológica. La </a:t>
            </a:r>
            <a:r>
              <a:rPr lang="es" sz="1100" b="1" i="0" u="none" baseline="0">
                <a:solidFill>
                  <a:schemeClr val="accent4"/>
                </a:solidFill>
                <a:latin typeface="+mj-lt"/>
                <a:cs typeface="Times New Roman" panose="02020603050405020304" pitchFamily="18" charset="0"/>
              </a:rPr>
              <a:t>Misión Ciudades de la UE </a:t>
            </a:r>
            <a:r>
              <a:rPr lang="es" sz="1100" b="0" i="0" u="none" baseline="0">
                <a:latin typeface="+mj-lt"/>
                <a:cs typeface="Times New Roman" panose="02020603050405020304" pitchFamily="18" charset="0"/>
              </a:rPr>
              <a:t>contará con la participación de las autoridades locales, </a:t>
            </a:r>
            <a:r>
              <a:rPr lang="es" sz="1100" b="0" i="0" u="none" baseline="0">
                <a:effectLst/>
                <a:latin typeface="+mj-lt"/>
                <a:ea typeface="Calibri" panose="020F0502020204030204" pitchFamily="34" charset="0"/>
                <a:cs typeface="Times New Roman" panose="02020603050405020304" pitchFamily="18" charset="0"/>
              </a:rPr>
              <a:t>los ciudadanos, las empresas, los inversores y las autoridades nacionales y regionales a fin de:</a:t>
            </a:r>
            <a:endParaRPr lang="es" sz="11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es" sz="1100" b="1" i="0" u="none" baseline="0">
                <a:solidFill>
                  <a:schemeClr val="accent4"/>
                </a:solidFill>
                <a:effectLst/>
                <a:latin typeface="+mj-lt"/>
                <a:ea typeface="Calibri" panose="020F0502020204030204" pitchFamily="34" charset="0"/>
                <a:cs typeface="Times New Roman" panose="02020603050405020304" pitchFamily="18" charset="0"/>
              </a:rPr>
              <a:t>Lograr 100 ciudades inteligentes y climáticamente neutras en 2030 </a:t>
            </a:r>
            <a:endParaRPr lang="es" sz="11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es" sz="1100" b="1" i="0" u="none" baseline="0">
                <a:solidFill>
                  <a:schemeClr val="accent4"/>
                </a:solidFill>
                <a:effectLst/>
                <a:latin typeface="+mj-lt"/>
                <a:ea typeface="Calibri" panose="020F0502020204030204" pitchFamily="34" charset="0"/>
                <a:cs typeface="Times New Roman" panose="02020603050405020304" pitchFamily="18" charset="0"/>
              </a:rPr>
              <a:t>Garantizar que estas ciudades sirvan de centro de experimentación e innovación para que las demás ciudades europeas sigan su ejemplo de aquí a 2050. </a:t>
            </a:r>
            <a:endParaRPr lang="es" sz="11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s" sz="1100" b="0" i="0" u="none" baseline="0">
                <a:latin typeface="+mj-lt"/>
                <a:ea typeface="Calibri" panose="020F0502020204030204" pitchFamily="34" charset="0"/>
                <a:cs typeface="Times New Roman" panose="02020603050405020304" pitchFamily="18" charset="0"/>
              </a:rPr>
              <a:t>La</a:t>
            </a:r>
            <a:r>
              <a:rPr lang="es" sz="1100" b="0" i="0" u="none" baseline="0">
                <a:effectLst/>
                <a:latin typeface="+mj-lt"/>
                <a:ea typeface="Calibri" panose="020F0502020204030204" pitchFamily="34" charset="0"/>
                <a:cs typeface="Times New Roman" panose="02020603050405020304" pitchFamily="18" charset="0"/>
              </a:rPr>
              <a:t> Misión Ciudades de la UE ha adoptado una estrategia intersectorial y orientada a la demanda, concebida para generar sinergias entre las iniciativas actuales y llevar a cabo actividades basadas en las necesidades reales de las ciudades. </a:t>
            </a:r>
            <a:endParaRPr lang="es" sz="1100">
              <a:effectLst/>
              <a:latin typeface="+mj-lt"/>
              <a:ea typeface="Calibri" panose="020F0502020204030204" pitchFamily="34" charset="0"/>
              <a:cs typeface="Times New Roman" panose="02020603050405020304" pitchFamily="18" charset="0"/>
            </a:endParaRPr>
          </a:p>
          <a:p>
            <a:endParaRPr lang="es" sz="1100"/>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es" b="1" i="0" u="none" baseline="0">
                <a:effectLst/>
                <a:latin typeface="+mj-lt"/>
                <a:ea typeface="Calibri" panose="020F0502020204030204" pitchFamily="34" charset="0"/>
                <a:cs typeface="Times New Roman" panose="02020603050405020304" pitchFamily="18" charset="0"/>
              </a:rPr>
              <a:t>100 ciudades inteligentes y climáticamente neutras en 2030</a:t>
            </a:r>
            <a:endParaRPr lang="es">
              <a:effectLst/>
              <a:latin typeface="+mj-lt"/>
              <a:ea typeface="Calibri" panose="020F0502020204030204" pitchFamily="34" charset="0"/>
              <a:cs typeface="Times New Roman" panose="02020603050405020304" pitchFamily="18" charset="0"/>
            </a:endParaRPr>
          </a:p>
          <a:p>
            <a:endParaRPr lang="es">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287940"/>
            <a:chOff x="5345112" y="1674743"/>
            <a:chExt cx="5185235" cy="5287940"/>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619250"/>
              <a:ext cx="2814484" cy="4343433"/>
            </a:xfrm>
            <a:prstGeom prst="rect">
              <a:avLst/>
            </a:prstGeom>
            <a:noFill/>
          </p:spPr>
          <p:txBody>
            <a:bodyPr wrap="square">
              <a:spAutoFit/>
            </a:bodyPr>
            <a:lstStyle/>
            <a:p>
              <a:pPr lvl="0" algn="l" rtl="0">
                <a:lnSpc>
                  <a:spcPct val="150000"/>
                </a:lnSpc>
                <a:spcAft>
                  <a:spcPts val="800"/>
                </a:spcAft>
              </a:pPr>
              <a:r>
                <a:rPr lang="es" sz="1100" b="1" i="0" u="none" baseline="0">
                  <a:solidFill>
                    <a:schemeClr val="bg1"/>
                  </a:solidFill>
                  <a:ea typeface="Calibri" panose="020F0502020204030204" pitchFamily="34" charset="0"/>
                  <a:cs typeface="Times New Roman" panose="02020603050405020304" pitchFamily="18" charset="0"/>
                </a:rPr>
                <a:t>¿Cómo se puede utilizar este texto?</a:t>
              </a:r>
            </a:p>
            <a:p>
              <a:pPr lvl="0" algn="l" rtl="0">
                <a:lnSpc>
                  <a:spcPct val="150000"/>
                </a:lnSpc>
                <a:spcAft>
                  <a:spcPts val="800"/>
                </a:spcAft>
              </a:pPr>
              <a:r>
                <a:rPr lang="es" sz="1100" b="0" i="0" u="none" baseline="0">
                  <a:solidFill>
                    <a:schemeClr val="bg1"/>
                  </a:solidFill>
                  <a:effectLst/>
                  <a:ea typeface="Calibri" panose="020F0502020204030204" pitchFamily="34" charset="0"/>
                  <a:cs typeface="Times New Roman" panose="02020603050405020304" pitchFamily="18" charset="0"/>
                </a:rPr>
                <a:t>Se puede utilizar el texto en comunicados de prensa y documentos oficiales si necesita presentar la Misión Ciudades de la UE.</a:t>
              </a:r>
            </a:p>
            <a:p>
              <a:pPr lvl="0" algn="l" rtl="0">
                <a:lnSpc>
                  <a:spcPct val="150000"/>
                </a:lnSpc>
                <a:spcAft>
                  <a:spcPts val="800"/>
                </a:spcAft>
              </a:pPr>
              <a:endParaRPr lang="es" sz="11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es" sz="1100" b="1" i="0" u="none" baseline="0">
                  <a:solidFill>
                    <a:schemeClr val="bg1"/>
                  </a:solidFill>
                  <a:ea typeface="Calibri" panose="020F0502020204030204" pitchFamily="34" charset="0"/>
                  <a:cs typeface="Times New Roman" panose="02020603050405020304" pitchFamily="18" charset="0"/>
                </a:rPr>
                <a:t>Otros recursos </a:t>
              </a:r>
              <a:r>
                <a:rPr lang="es" sz="1100" b="1" i="0" u="none" baseline="0">
                  <a:solidFill>
                    <a:schemeClr val="bg1"/>
                  </a:solidFill>
                  <a:effectLst/>
                  <a:ea typeface="Calibri" panose="020F0502020204030204" pitchFamily="34" charset="0"/>
                  <a:cs typeface="Times New Roman" panose="02020603050405020304" pitchFamily="18" charset="0"/>
                </a:rPr>
                <a:t>útiles: </a:t>
              </a:r>
              <a:endParaRPr lang="es"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es" sz="11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Sitio web de la Misión Ciudades</a:t>
              </a:r>
              <a:endParaRPr lang="es"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es" sz="1100" b="0" i="0" u="none" baseline="0">
                  <a:solidFill>
                    <a:schemeClr val="bg1"/>
                  </a:solidFill>
                  <a:effectLst/>
                  <a:ea typeface="Calibri" panose="020F0502020204030204" pitchFamily="34" charset="0"/>
                  <a:cs typeface="Times New Roman" panose="02020603050405020304" pitchFamily="18" charset="0"/>
                </a:rPr>
                <a:t>Ficha informativa: </a:t>
              </a:r>
              <a:r>
                <a:rPr lang="es" sz="11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Ciudades inteligentes y climáticamente neutras: soluciones concretas para nuestros mayores retos</a:t>
              </a:r>
              <a:endParaRPr lang="es"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es" sz="11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Vídeo</a:t>
              </a:r>
              <a:r>
                <a:rPr lang="es" sz="1100" b="0" i="0" u="none" baseline="0">
                  <a:solidFill>
                    <a:schemeClr val="bg1"/>
                  </a:solidFill>
                  <a:ea typeface="Calibri" panose="020F0502020204030204" pitchFamily="34" charset="0"/>
                  <a:cs typeface="Times New Roman" panose="02020603050405020304" pitchFamily="18" charset="0"/>
                </a:rPr>
                <a:t> de la Misión Ciudades de la UE</a:t>
              </a:r>
              <a:endParaRPr lang="es" sz="11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es"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8822310"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052" b="0" i="0" u="none" strike="noStrike" kern="1200" cap="none" spc="0" normalizeH="0" baseline="0">
                <a:ln>
                  <a:noFill/>
                </a:ln>
                <a:solidFill>
                  <a:prstClr val="black"/>
                </a:solidFill>
                <a:effectLst/>
                <a:uLnTx/>
                <a:uFillTx/>
                <a:latin typeface="Arial" panose="020B0604020202020204"/>
                <a:ea typeface="+mn-ea"/>
                <a:cs typeface="+mn-cs"/>
              </a:rPr>
              <a:t>NetZeroCities ha recibido financiación del programa de investigación e innovación H2020, conforme al acuerdo de subvención n.º 101036519.</a:t>
            </a:r>
            <a:endParaRPr kumimoji="0" lang="es"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2586249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8330518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es" sz="3200" b="1" i="0" u="none" baseline="0"/>
              <a:t>Sobre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4730959" cy="4504069"/>
          </a:xfrm>
        </p:spPr>
        <p:txBody>
          <a:bodyPr numCol="1" spcCol="360000"/>
          <a:lstStyle/>
          <a:p>
            <a:pPr marL="0" indent="0" algn="just" rtl="0">
              <a:lnSpc>
                <a:spcPct val="107000"/>
              </a:lnSpc>
              <a:spcAft>
                <a:spcPts val="800"/>
              </a:spcAft>
              <a:buNone/>
            </a:pPr>
            <a:r>
              <a:rPr lang="es" sz="1100" b="0" i="0" u="none" baseline="0">
                <a:effectLst/>
                <a:latin typeface="+mj-lt"/>
                <a:ea typeface="Calibri" panose="020F0502020204030204" pitchFamily="34" charset="0"/>
                <a:cs typeface="Times New Roman" panose="02020603050405020304" pitchFamily="18" charset="0"/>
              </a:rPr>
              <a:t>NetZeroCities es un consorcio formado por </a:t>
            </a:r>
            <a:r>
              <a:rPr lang="es" sz="1100" b="1" i="0" u="none" baseline="0">
                <a:solidFill>
                  <a:schemeClr val="accent4"/>
                </a:solidFill>
                <a:effectLst/>
                <a:latin typeface="+mj-lt"/>
                <a:ea typeface="Calibri" panose="020F0502020204030204" pitchFamily="34" charset="0"/>
                <a:cs typeface="Times New Roman" panose="02020603050405020304" pitchFamily="18" charset="0"/>
              </a:rPr>
              <a:t>33 socios de 27 países europeos</a:t>
            </a:r>
            <a:r>
              <a:rPr lang="es" sz="1100" b="0" i="0" u="none" baseline="0">
                <a:effectLst/>
                <a:latin typeface="+mj-lt"/>
                <a:ea typeface="Calibri" panose="020F0502020204030204" pitchFamily="34" charset="0"/>
                <a:cs typeface="Times New Roman" panose="02020603050405020304" pitchFamily="18" charset="0"/>
              </a:rPr>
              <a:t> que actualmente gestiona la plataforma «</a:t>
            </a:r>
            <a:r>
              <a:rPr lang="es" sz="1100" b="0" i="1" u="sng" baseline="0">
                <a:solidFill>
                  <a:srgbClr val="0563C1"/>
                </a:solidFill>
                <a:effectLst/>
                <a:latin typeface="+mj-lt"/>
                <a:ea typeface="Calibri" panose="020F0502020204030204" pitchFamily="34" charset="0"/>
                <a:cs typeface="Times New Roman" panose="02020603050405020304" pitchFamily="18" charset="0"/>
                <a:hlinkClick r:id="rId2"/>
              </a:rPr>
              <a:t>100 ciudades inteligentes y climáticamente neutras en 2030</a:t>
            </a:r>
            <a:r>
              <a:rPr lang="es" sz="1100" b="0" i="0" u="none" baseline="0">
                <a:effectLst/>
                <a:latin typeface="+mj-lt"/>
                <a:ea typeface="Calibri" panose="020F0502020204030204" pitchFamily="34" charset="0"/>
                <a:cs typeface="Times New Roman" panose="02020603050405020304" pitchFamily="18" charset="0"/>
              </a:rPr>
              <a:t>» de la Misión Ciudades de la UE. Está coordinado por </a:t>
            </a:r>
            <a:r>
              <a:rPr lang="es" sz="11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 </a:t>
            </a:r>
            <a:r>
              <a:rPr lang="es" sz="1100" b="0" i="0" u="none" baseline="0">
                <a:effectLst/>
                <a:latin typeface="+mj-lt"/>
                <a:ea typeface="Calibri" panose="020F0502020204030204" pitchFamily="34" charset="0"/>
                <a:cs typeface="Times New Roman" panose="02020603050405020304" pitchFamily="18" charset="0"/>
              </a:rPr>
              <a:t>la mayor asociación europea público-privada orientada a la innovación climática para mitigar y adaptarse al cambio climático. </a:t>
            </a:r>
            <a:endParaRPr lang="es" sz="11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s" sz="1100" b="1" i="0" u="none" baseline="0">
                <a:solidFill>
                  <a:schemeClr val="accent4"/>
                </a:solidFill>
                <a:effectLst/>
                <a:latin typeface="+mj-lt"/>
                <a:ea typeface="Calibri" panose="020F0502020204030204" pitchFamily="34" charset="0"/>
                <a:cs typeface="Times New Roman" panose="02020603050405020304" pitchFamily="18" charset="0"/>
              </a:rPr>
              <a:t>NetZeroCities apoya a las </a:t>
            </a:r>
            <a:r>
              <a:rPr lang="es" sz="1100" b="1" i="0" u="none" baseline="0">
                <a:solidFill>
                  <a:schemeClr val="accent4"/>
                </a:solidFill>
                <a:latin typeface="+mj-lt"/>
                <a:cs typeface="Times New Roman" panose="02020603050405020304" pitchFamily="18" charset="0"/>
              </a:rPr>
              <a:t>112 ciudades europeas </a:t>
            </a:r>
            <a:r>
              <a:rPr lang="es" sz="1100" b="1" i="0" u="none" baseline="0">
                <a:solidFill>
                  <a:schemeClr val="accent4"/>
                </a:solidFill>
                <a:effectLst/>
                <a:latin typeface="+mj-lt"/>
                <a:ea typeface="Calibri" panose="020F0502020204030204" pitchFamily="34" charset="0"/>
                <a:cs typeface="Times New Roman" panose="02020603050405020304" pitchFamily="18" charset="0"/>
              </a:rPr>
              <a:t>seleccionadas por la Comisión Europea para participar en la Misión Ciudades de la UE </a:t>
            </a:r>
            <a:r>
              <a:rPr lang="es" sz="1100" b="0" i="0" u="none" baseline="0">
                <a:effectLst/>
                <a:latin typeface="+mj-lt"/>
                <a:ea typeface="Calibri" panose="020F0502020204030204" pitchFamily="34" charset="0"/>
                <a:cs typeface="Times New Roman" panose="02020603050405020304" pitchFamily="18" charset="0"/>
              </a:rPr>
              <a:t>con el fin de reducir drásticamente las emisiones de gases de efecto invernadero y lograr la neutralidad climática. Funciona como una plataforma de servicios en la que colaboran profesionales de amplia trayectoria para ayudar a las ciudades a superar los obstáculos de carácter estructural, institucional y cultural que afrontan actualmente y lograr la neutralidad climática en 2030. </a:t>
            </a:r>
          </a:p>
          <a:p>
            <a:pPr marL="0" indent="0" algn="just" rtl="0">
              <a:lnSpc>
                <a:spcPct val="107000"/>
              </a:lnSpc>
              <a:spcAft>
                <a:spcPts val="800"/>
              </a:spcAft>
              <a:buNone/>
            </a:pPr>
            <a:r>
              <a:rPr lang="es" sz="1100" b="0" i="0" u="none" baseline="0">
                <a:effectLst/>
                <a:latin typeface="+mj-lt"/>
                <a:ea typeface="Calibri" panose="020F0502020204030204" pitchFamily="34" charset="0"/>
                <a:cs typeface="Times New Roman" panose="02020603050405020304" pitchFamily="18" charset="0"/>
              </a:rPr>
              <a:t>El objetivo de NetZeroCities es permitir que las ciudades y los ciudadanos europeos señalen </a:t>
            </a:r>
            <a:r>
              <a:rPr lang="es" sz="1100" b="1" i="0" u="none" baseline="0">
                <a:solidFill>
                  <a:schemeClr val="accent4"/>
                </a:solidFill>
                <a:effectLst/>
                <a:latin typeface="+mj-lt"/>
                <a:ea typeface="Calibri" panose="020F0502020204030204" pitchFamily="34" charset="0"/>
                <a:cs typeface="Times New Roman" panose="02020603050405020304" pitchFamily="18" charset="0"/>
              </a:rPr>
              <a:t>el camino a seguir para construir un futuro inclusivo, próspero, resiliente al clima y sostenible</a:t>
            </a:r>
            <a:r>
              <a:rPr lang="es" sz="1100" b="0" i="0" u="none" baseline="0">
                <a:effectLst/>
                <a:latin typeface="+mj-lt"/>
                <a:ea typeface="Calibri" panose="020F0502020204030204" pitchFamily="34" charset="0"/>
                <a:cs typeface="Times New Roman" panose="02020603050405020304" pitchFamily="18" charset="0"/>
              </a:rPr>
              <a:t>. Para ello es necesario adaptar capacidades avanzadas relacionadas con el cambio sistémico, la participación ciudadana y la gobernanza democrática, la estructuración financiera y de capital y la innovación social con el objeto de garantizar el acceso de las ciudades al conocimiento especializado de cualquier parte del mundo.</a:t>
            </a:r>
            <a:endParaRPr lang="es" sz="11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es" sz="2000" b="1" i="0" u="none" baseline="0">
                <a:effectLst/>
                <a:latin typeface="+mj-lt"/>
                <a:ea typeface="Calibri" panose="020F0502020204030204" pitchFamily="34" charset="0"/>
                <a:cs typeface="Times New Roman" panose="02020603050405020304" pitchFamily="18" charset="0"/>
              </a:rPr>
              <a:t>Plataforma de la Misión de la UE |</a:t>
            </a:r>
            <a:r>
              <a:rPr lang="es" sz="2000" b="1" i="0" u="none" baseline="0">
                <a:latin typeface="+mj-lt"/>
              </a:rPr>
              <a:t> </a:t>
            </a:r>
          </a:p>
          <a:p>
            <a:pPr algn="l" rtl="0">
              <a:spcBef>
                <a:spcPts val="0"/>
              </a:spcBef>
            </a:pPr>
            <a:r>
              <a:rPr lang="es" sz="2000" b="1" i="0" u="none" baseline="0">
                <a:latin typeface="+mj-lt"/>
              </a:rPr>
              <a:t>Ciudades inteligentes y climáticamente neutras</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es" sz="1200" b="1" i="0" u="none" baseline="0">
                  <a:solidFill>
                    <a:schemeClr val="bg1"/>
                  </a:solidFill>
                  <a:ea typeface="Calibri" panose="020F0502020204030204" pitchFamily="34" charset="0"/>
                  <a:cs typeface="Times New Roman" panose="02020603050405020304" pitchFamily="18" charset="0"/>
                </a:rPr>
                <a:t>¿Cómo se puede utilizar este texto?</a:t>
              </a:r>
            </a:p>
            <a:p>
              <a:pPr lvl="0" algn="l" rtl="0">
                <a:lnSpc>
                  <a:spcPct val="150000"/>
                </a:lnSpc>
                <a:spcAft>
                  <a:spcPts val="800"/>
                </a:spcAft>
              </a:pPr>
              <a:r>
                <a:rPr lang="es" sz="1200" b="0" i="0" u="none" baseline="0">
                  <a:solidFill>
                    <a:schemeClr val="bg1"/>
                  </a:solidFill>
                  <a:effectLst/>
                  <a:ea typeface="Calibri" panose="020F0502020204030204" pitchFamily="34" charset="0"/>
                  <a:cs typeface="Times New Roman" panose="02020603050405020304" pitchFamily="18" charset="0"/>
                </a:rPr>
                <a:t>Se puede utilizar el texto en comunicados de prensa y documentos oficiales si necesita presentar NetZeroCities.</a:t>
              </a:r>
              <a:endParaRPr lang="es"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es" sz="1200" b="1" i="0" u="none" baseline="0">
                  <a:solidFill>
                    <a:schemeClr val="bg1"/>
                  </a:solidFill>
                  <a:ea typeface="Calibri" panose="020F0502020204030204" pitchFamily="34" charset="0"/>
                  <a:cs typeface="Times New Roman" panose="02020603050405020304" pitchFamily="18" charset="0"/>
                </a:rPr>
                <a:t>Otros recursos </a:t>
              </a:r>
              <a:r>
                <a:rPr lang="es" sz="1200" b="1" i="0" u="none" baseline="0">
                  <a:solidFill>
                    <a:schemeClr val="bg1"/>
                  </a:solidFill>
                  <a:effectLst/>
                  <a:ea typeface="Calibri" panose="020F0502020204030204" pitchFamily="34" charset="0"/>
                  <a:cs typeface="Times New Roman" panose="02020603050405020304" pitchFamily="18" charset="0"/>
                </a:rPr>
                <a:t>útiles: </a:t>
              </a:r>
              <a:endParaRPr lang="es"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es"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Sitio web de NetZeroCities</a:t>
              </a:r>
              <a:endParaRPr lang="es"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es"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Vídeo explicativo de NetZeroCities</a:t>
              </a:r>
              <a:endParaRPr lang="es"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es" sz="1200" b="0" i="0" u="none" baseline="0">
                  <a:solidFill>
                    <a:schemeClr val="bg1"/>
                  </a:solidFill>
                  <a:effectLst/>
                  <a:latin typeface="+mj-lt"/>
                  <a:ea typeface="Calibri" panose="020F0502020204030204" pitchFamily="34" charset="0"/>
                  <a:cs typeface="Times New Roman" panose="02020603050405020304" pitchFamily="18" charset="0"/>
                </a:rPr>
                <a:t>Comunicado de prensa, 1 de octubre de 2021: </a:t>
              </a:r>
              <a:r>
                <a:rPr lang="es"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Las redes de las ciudades se asocian a los centros de investigación para acelerar la reducción a cero de las emisiones netas en 2030</a:t>
              </a:r>
              <a:endParaRPr lang="es"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867757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052" b="0" i="0" u="none" strike="noStrike" kern="1200" cap="none" spc="0" normalizeH="0" baseline="0">
                <a:ln>
                  <a:noFill/>
                </a:ln>
                <a:solidFill>
                  <a:prstClr val="black"/>
                </a:solidFill>
                <a:effectLst/>
                <a:uLnTx/>
                <a:uFillTx/>
                <a:latin typeface="Arial" panose="020B0604020202020204"/>
                <a:ea typeface="+mn-ea"/>
                <a:cs typeface="+mn-cs"/>
              </a:rPr>
              <a:t>NetZeroCities ha recibido financiación del programa de investigación e innovación H2020, conforme al acuerdo de subvención n.º 101036519.</a:t>
            </a:r>
            <a:endParaRPr kumimoji="0" lang="es"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3680356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lIns="91440" tIns="45720" rIns="91440" bIns="45720" anchor="b"/>
          <a:lstStyle/>
          <a:p>
            <a:r>
              <a:rPr lang="en-GB"/>
              <a:t>ET/Estonian translation</a:t>
            </a:r>
          </a:p>
        </p:txBody>
      </p:sp>
    </p:spTree>
    <p:extLst>
      <p:ext uri="{BB962C8B-B14F-4D97-AF65-F5344CB8AC3E}">
        <p14:creationId xmlns:p14="http://schemas.microsoft.com/office/powerpoint/2010/main" val="10520035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et" sz="3200" b="1" i="0" u="none" baseline="0"/>
              <a:t>ELi linnade missioonist</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et" sz="1200" b="0" i="0" u="none" baseline="0">
                <a:effectLst/>
                <a:latin typeface="+mj-lt"/>
                <a:ea typeface="Calibri" panose="020F0502020204030204" pitchFamily="34" charset="0"/>
                <a:cs typeface="Times New Roman" panose="02020603050405020304" pitchFamily="18" charset="0"/>
              </a:rPr>
              <a:t>ELi missioonid on uus võimalus pakkuda </a:t>
            </a:r>
            <a:r>
              <a:rPr lang="et" sz="1200" b="1" i="0" u="none" baseline="0">
                <a:solidFill>
                  <a:schemeClr val="accent4"/>
                </a:solidFill>
                <a:effectLst/>
                <a:latin typeface="+mj-lt"/>
                <a:ea typeface="Calibri" panose="020F0502020204030204" pitchFamily="34" charset="0"/>
                <a:cs typeface="Times New Roman" panose="02020603050405020304" pitchFamily="18" charset="0"/>
              </a:rPr>
              <a:t>konkreetseid lahendusi teatavatele meie suurimatele probleemidele</a:t>
            </a:r>
            <a:r>
              <a:rPr lang="et" sz="1200" b="0" i="0" u="none" baseline="0">
                <a:effectLst/>
                <a:latin typeface="+mj-lt"/>
                <a:ea typeface="Calibri" panose="020F0502020204030204" pitchFamily="34" charset="0"/>
                <a:cs typeface="Times New Roman" panose="02020603050405020304" pitchFamily="18" charset="0"/>
              </a:rPr>
              <a:t>. Neil on ambitsioonikad eesmärgid ja nad saavutavad 2030. aastaks käegakatsutavaid tulemusi, asetades teadusuuringud ja innovatsiooni uude rolli koos uute juhtimis- ja koostöövormidega ning kaasates kodanikke. ELi missioonid on teadusuuringute ja innovatsiooni raamprogrammi „Euroopa horisont“ uuendus aastateks 2021-2027.</a:t>
            </a:r>
            <a:endParaRPr lang="et"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t" sz="1200" b="0" i="0" u="none" baseline="0">
                <a:effectLst/>
                <a:latin typeface="+mj-lt"/>
                <a:ea typeface="Calibri" panose="020F0502020204030204" pitchFamily="34" charset="0"/>
                <a:cs typeface="Times New Roman" panose="02020603050405020304" pitchFamily="18" charset="0"/>
              </a:rPr>
              <a:t>Kuna kliimamuutuste leevendamine sõltub suurel määral linnade tegevusest, </a:t>
            </a:r>
            <a:r>
              <a:rPr lang="et" sz="1200" b="0" i="0" u="none" baseline="0">
                <a:latin typeface="+mj-lt"/>
                <a:cs typeface="Times New Roman" panose="02020603050405020304" pitchFamily="18" charset="0"/>
              </a:rPr>
              <a:t>peame toetama linnu nende rohe- ja digiülemineku kiirendamisel. </a:t>
            </a:r>
            <a:r>
              <a:rPr lang="et" sz="1200" b="1" i="0" u="none" baseline="0">
                <a:solidFill>
                  <a:schemeClr val="accent4"/>
                </a:solidFill>
                <a:latin typeface="+mj-lt"/>
                <a:cs typeface="Times New Roman" panose="02020603050405020304" pitchFamily="18" charset="0"/>
              </a:rPr>
              <a:t>ELi linnade missiooni</a:t>
            </a:r>
            <a:r>
              <a:rPr lang="et" sz="1200" b="0" i="0" u="none" baseline="0">
                <a:solidFill>
                  <a:schemeClr val="accent4"/>
                </a:solidFill>
                <a:latin typeface="+mj-lt"/>
                <a:cs typeface="Times New Roman" panose="02020603050405020304" pitchFamily="18" charset="0"/>
              </a:rPr>
              <a:t> </a:t>
            </a:r>
            <a:r>
              <a:rPr lang="et" sz="1200" b="0" i="0" u="none" baseline="0">
                <a:latin typeface="+mj-lt"/>
                <a:cs typeface="Times New Roman" panose="02020603050405020304" pitchFamily="18" charset="0"/>
              </a:rPr>
              <a:t>kaasatakse kohalikud omavalitsused, </a:t>
            </a:r>
            <a:r>
              <a:rPr lang="et" sz="1200" b="0" i="0" u="none" baseline="0">
                <a:effectLst/>
                <a:latin typeface="+mj-lt"/>
                <a:ea typeface="Calibri" panose="020F0502020204030204" pitchFamily="34" charset="0"/>
                <a:cs typeface="Times New Roman" panose="02020603050405020304" pitchFamily="18" charset="0"/>
              </a:rPr>
              <a:t>kodanikud, ettevõtjad, investorid ning piirkondlikud ja riigi ametiasutused, et:</a:t>
            </a:r>
            <a:endParaRPr lang="et"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et" sz="1200" b="1" i="0" u="none" baseline="0">
                <a:solidFill>
                  <a:schemeClr val="accent4"/>
                </a:solidFill>
                <a:effectLst/>
                <a:latin typeface="+mj-lt"/>
                <a:ea typeface="Calibri" panose="020F0502020204030204" pitchFamily="34" charset="0"/>
                <a:cs typeface="Times New Roman" panose="02020603050405020304" pitchFamily="18" charset="0"/>
              </a:rPr>
              <a:t>Saavutada aastaks 2030 100 kliimaneutraalset ja arukat linna </a:t>
            </a:r>
            <a:endParaRPr lang="et"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et" sz="1200" b="1" i="0" u="none" baseline="0">
                <a:solidFill>
                  <a:schemeClr val="accent4"/>
                </a:solidFill>
                <a:effectLst/>
                <a:latin typeface="+mj-lt"/>
                <a:ea typeface="Calibri" panose="020F0502020204030204" pitchFamily="34" charset="0"/>
                <a:cs typeface="Times New Roman" panose="02020603050405020304" pitchFamily="18" charset="0"/>
              </a:rPr>
              <a:t>Tagada, et need linnad toimiksid eksperimenteerimis- ja innovatsioonikeskustena, et kõik Euroopa linnad saaksid 2050. aastaks eeskuju järgida. </a:t>
            </a:r>
            <a:endParaRPr lang="et"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t" sz="1200" b="0" i="0" u="none" baseline="0">
                <a:effectLst/>
                <a:latin typeface="+mj-lt"/>
                <a:ea typeface="Calibri" panose="020F0502020204030204" pitchFamily="34" charset="0"/>
                <a:cs typeface="Times New Roman" panose="02020603050405020304" pitchFamily="18" charset="0"/>
              </a:rPr>
              <a:t>ELi linnade missioon kasutab valdkondadevahelist ja nõudluspõhist lähenemisviisi, luues sünergiat olemasolevate algatuste vahel ja lähtudes oma tegevustes linnade tegelikest vajadustest. </a:t>
            </a:r>
            <a:endParaRPr lang="et" sz="1200">
              <a:effectLst/>
              <a:latin typeface="+mj-lt"/>
              <a:ea typeface="Calibri" panose="020F0502020204030204" pitchFamily="34" charset="0"/>
              <a:cs typeface="Times New Roman" panose="02020603050405020304" pitchFamily="18" charset="0"/>
            </a:endParaRPr>
          </a:p>
          <a:p>
            <a:endParaRPr lang="et"/>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et" b="1" i="0" u="none" baseline="0">
                <a:effectLst/>
                <a:latin typeface="+mj-lt"/>
                <a:ea typeface="Calibri" panose="020F0502020204030204" pitchFamily="34" charset="0"/>
                <a:cs typeface="Times New Roman" panose="02020603050405020304" pitchFamily="18" charset="0"/>
              </a:rPr>
              <a:t>100 kliimaneutraalset ja arukat linna aastaks 2030</a:t>
            </a:r>
            <a:endParaRPr lang="et">
              <a:effectLst/>
              <a:latin typeface="+mj-lt"/>
              <a:ea typeface="Calibri" panose="020F0502020204030204" pitchFamily="34" charset="0"/>
              <a:cs typeface="Times New Roman" panose="02020603050405020304" pitchFamily="18" charset="0"/>
            </a:endParaRPr>
          </a:p>
          <a:p>
            <a:endParaRPr lang="et">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441115"/>
            <a:chOff x="5345112" y="1674743"/>
            <a:chExt cx="5185235" cy="544111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726258"/>
              <a:ext cx="2814484" cy="4389600"/>
            </a:xfrm>
            <a:prstGeom prst="rect">
              <a:avLst/>
            </a:prstGeom>
            <a:noFill/>
          </p:spPr>
          <p:txBody>
            <a:bodyPr wrap="square">
              <a:spAutoFit/>
            </a:bodyPr>
            <a:lstStyle/>
            <a:p>
              <a:pPr lvl="0" algn="l" rtl="0">
                <a:lnSpc>
                  <a:spcPct val="150000"/>
                </a:lnSpc>
                <a:spcAft>
                  <a:spcPts val="800"/>
                </a:spcAft>
              </a:pPr>
              <a:r>
                <a:rPr lang="et" sz="1200" b="1" i="0" u="none" baseline="0">
                  <a:solidFill>
                    <a:schemeClr val="bg1"/>
                  </a:solidFill>
                  <a:ea typeface="Calibri" panose="020F0502020204030204" pitchFamily="34" charset="0"/>
                  <a:cs typeface="Times New Roman" panose="02020603050405020304" pitchFamily="18" charset="0"/>
                </a:rPr>
                <a:t>Kuidas seda teksti kasutada?</a:t>
              </a:r>
            </a:p>
            <a:p>
              <a:pPr lvl="0" algn="l" rtl="0">
                <a:lnSpc>
                  <a:spcPct val="150000"/>
                </a:lnSpc>
                <a:spcAft>
                  <a:spcPts val="800"/>
                </a:spcAft>
              </a:pPr>
              <a:r>
                <a:rPr lang="et" sz="1200" b="0" i="0" u="none" baseline="0">
                  <a:solidFill>
                    <a:schemeClr val="bg1"/>
                  </a:solidFill>
                  <a:effectLst/>
                  <a:ea typeface="Calibri" panose="020F0502020204030204" pitchFamily="34" charset="0"/>
                  <a:cs typeface="Times New Roman" panose="02020603050405020304" pitchFamily="18" charset="0"/>
                </a:rPr>
                <a:t>Kasutage seda teksti oma pressiteadetes ja ametlikes dokumentides, kui teil on vaja tutvustada ELi linnade missiooni!</a:t>
              </a:r>
            </a:p>
            <a:p>
              <a:pPr lvl="0" algn="l" rtl="0">
                <a:lnSpc>
                  <a:spcPct val="150000"/>
                </a:lnSpc>
                <a:spcAft>
                  <a:spcPts val="800"/>
                </a:spcAft>
              </a:pPr>
              <a:endParaRPr lang="et"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et" sz="1200" b="1" i="0" u="none" baseline="0">
                  <a:solidFill>
                    <a:schemeClr val="bg1"/>
                  </a:solidFill>
                  <a:ea typeface="Calibri" panose="020F0502020204030204" pitchFamily="34" charset="0"/>
                  <a:cs typeface="Times New Roman" panose="02020603050405020304" pitchFamily="18" charset="0"/>
                </a:rPr>
                <a:t>Täiendavad k</a:t>
              </a:r>
              <a:r>
                <a:rPr lang="et" sz="1200" b="1" i="0" u="none" baseline="0">
                  <a:solidFill>
                    <a:schemeClr val="bg1"/>
                  </a:solidFill>
                  <a:effectLst/>
                  <a:ea typeface="Calibri" panose="020F0502020204030204" pitchFamily="34" charset="0"/>
                  <a:cs typeface="Times New Roman" panose="02020603050405020304" pitchFamily="18" charset="0"/>
                </a:rPr>
                <a:t>asulikud allikad: </a:t>
              </a:r>
              <a:endParaRPr lang="e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et"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Missiooni linnade veebileht</a:t>
              </a:r>
              <a:endParaRPr lang="e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et" sz="1200" b="0" i="0" u="none" baseline="0">
                  <a:solidFill>
                    <a:schemeClr val="bg1"/>
                  </a:solidFill>
                  <a:effectLst/>
                  <a:ea typeface="Calibri" panose="020F0502020204030204" pitchFamily="34" charset="0"/>
                  <a:cs typeface="Times New Roman" panose="02020603050405020304" pitchFamily="18" charset="0"/>
                </a:rPr>
                <a:t>Teabeleht: </a:t>
              </a:r>
              <a:r>
                <a:rPr lang="et"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Klimaneutraalsed ja arukad linnad: konkreetsed lahendused meie suurimatele probleemidele</a:t>
              </a:r>
              <a:endParaRPr lang="e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et" sz="1200" b="0" i="0" u="none" baseline="0">
                  <a:solidFill>
                    <a:schemeClr val="bg1"/>
                  </a:solidFill>
                  <a:ea typeface="Calibri" panose="020F0502020204030204" pitchFamily="34" charset="0"/>
                  <a:cs typeface="Times New Roman" panose="02020603050405020304" pitchFamily="18" charset="0"/>
                </a:rPr>
                <a:t>ELi linnade missioon </a:t>
              </a:r>
              <a:r>
                <a:rPr lang="et"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endParaRPr lang="et"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et"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t" sz="1052" b="0" i="0" u="none" strike="noStrike" kern="1200" cap="none" spc="0" normalizeH="0" baseline="0">
                <a:ln>
                  <a:noFill/>
                </a:ln>
                <a:solidFill>
                  <a:prstClr val="black"/>
                </a:solidFill>
                <a:effectLst/>
                <a:uLnTx/>
                <a:uFillTx/>
                <a:latin typeface="Arial" panose="020B0604020202020204"/>
                <a:ea typeface="+mn-ea"/>
                <a:cs typeface="+mn-cs"/>
              </a:rPr>
              <a:t>Projekt NetZeroCities on saanud rahalist toetust teadusuuringute ja innovatsiooni raamprogrammist „Horisont 2020“ toetuslepingu nr 101036519 alusel.</a:t>
            </a:r>
            <a:endParaRPr kumimoji="0" lang="et"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722863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915511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et" sz="3200" b="1" i="0" u="none" baseline="0"/>
              <a:t>Projekti NetZeroCities kohta</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38947" y="1991305"/>
            <a:ext cx="4730959" cy="4504069"/>
          </a:xfrm>
        </p:spPr>
        <p:txBody>
          <a:bodyPr numCol="1" spcCol="360000"/>
          <a:lstStyle/>
          <a:p>
            <a:pPr marL="0" indent="0" algn="just" rtl="0">
              <a:lnSpc>
                <a:spcPct val="107000"/>
              </a:lnSpc>
              <a:spcAft>
                <a:spcPts val="800"/>
              </a:spcAft>
              <a:buNone/>
            </a:pPr>
            <a:r>
              <a:rPr lang="et" sz="1200" b="0" i="0" u="none" baseline="0">
                <a:effectLst/>
                <a:latin typeface="+mj-lt"/>
                <a:ea typeface="Calibri" panose="020F0502020204030204" pitchFamily="34" charset="0"/>
                <a:cs typeface="Times New Roman" panose="02020603050405020304" pitchFamily="18" charset="0"/>
              </a:rPr>
              <a:t>Projekti NetZeroCities konsortsiumisse kuulub </a:t>
            </a:r>
            <a:r>
              <a:rPr lang="et" sz="1200" b="1" i="0" u="none" baseline="0">
                <a:solidFill>
                  <a:schemeClr val="accent4"/>
                </a:solidFill>
                <a:effectLst/>
                <a:latin typeface="+mj-lt"/>
                <a:ea typeface="Calibri" panose="020F0502020204030204" pitchFamily="34" charset="0"/>
                <a:cs typeface="Times New Roman" panose="02020603050405020304" pitchFamily="18" charset="0"/>
              </a:rPr>
              <a:t>33 partnerit 27 Euroopa riigist</a:t>
            </a:r>
            <a:r>
              <a:rPr lang="et" sz="1200" b="0" i="0" u="none" baseline="0">
                <a:effectLst/>
                <a:latin typeface="+mj-lt"/>
                <a:ea typeface="Calibri" panose="020F0502020204030204" pitchFamily="34" charset="0"/>
                <a:cs typeface="Times New Roman" panose="02020603050405020304" pitchFamily="18" charset="0"/>
              </a:rPr>
              <a:t> ja see haldab praegu ELi linnade missiooni “</a:t>
            </a:r>
            <a:r>
              <a:rPr lang="et"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kliimaneutraalset ja arukat linna aastaks 2030</a:t>
            </a:r>
            <a:r>
              <a:rPr lang="et" sz="1200" b="0" i="0" u="none" baseline="0">
                <a:effectLst/>
                <a:latin typeface="+mj-lt"/>
                <a:ea typeface="Calibri" panose="020F0502020204030204" pitchFamily="34" charset="0"/>
                <a:cs typeface="Times New Roman" panose="02020603050405020304" pitchFamily="18" charset="0"/>
              </a:rPr>
              <a:t>” platvormi. Projekti koordineerib </a:t>
            </a:r>
            <a:r>
              <a:rPr lang="et"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et" sz="1200" b="0" i="0" u="none" baseline="0">
                <a:effectLst/>
                <a:latin typeface="+mj-lt"/>
                <a:ea typeface="Calibri" panose="020F0502020204030204" pitchFamily="34" charset="0"/>
                <a:cs typeface="Times New Roman" panose="02020603050405020304" pitchFamily="18" charset="0"/>
              </a:rPr>
              <a:t>, Euroopa suurim avaliku ja erasektori innovatsioonipartnerlus, mis keskendub kliimamuutuste leevendamisele ja nendega kohanemisele. </a:t>
            </a:r>
            <a:endParaRPr lang="et"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t" sz="1200" b="1" i="0" u="none" baseline="0">
                <a:solidFill>
                  <a:schemeClr val="accent4"/>
                </a:solidFill>
                <a:effectLst/>
                <a:latin typeface="+mj-lt"/>
                <a:ea typeface="Calibri" panose="020F0502020204030204" pitchFamily="34" charset="0"/>
                <a:cs typeface="Times New Roman" panose="02020603050405020304" pitchFamily="18" charset="0"/>
              </a:rPr>
              <a:t>NetZeroCities toetab </a:t>
            </a:r>
            <a:r>
              <a:rPr lang="et" sz="1200" b="1" i="0" u="none" baseline="0">
                <a:solidFill>
                  <a:schemeClr val="accent4"/>
                </a:solidFill>
                <a:latin typeface="+mj-lt"/>
                <a:cs typeface="Times New Roman" panose="02020603050405020304" pitchFamily="18" charset="0"/>
              </a:rPr>
              <a:t>112 Euroopa linna </a:t>
            </a:r>
            <a:r>
              <a:rPr lang="et" sz="1200" b="1" i="0" u="none" baseline="0">
                <a:solidFill>
                  <a:schemeClr val="accent4"/>
                </a:solidFill>
                <a:effectLst/>
                <a:latin typeface="+mj-lt"/>
                <a:ea typeface="Calibri" panose="020F0502020204030204" pitchFamily="34" charset="0"/>
                <a:cs typeface="Times New Roman" panose="02020603050405020304" pitchFamily="18" charset="0"/>
              </a:rPr>
              <a:t>mille Euroopa Komisjon on valinud ELi linnade missiooniga liitumiseks</a:t>
            </a:r>
            <a:r>
              <a:rPr lang="et" sz="1200" b="0" i="0" u="none" baseline="0">
                <a:effectLst/>
                <a:latin typeface="+mj-lt"/>
                <a:ea typeface="Calibri" panose="020F0502020204030204" pitchFamily="34" charset="0"/>
                <a:cs typeface="Times New Roman" panose="02020603050405020304" pitchFamily="18" charset="0"/>
              </a:rPr>
              <a:t>, et need vähendaksid kliimaneutraalsuse saavutamiseks märkimisväärselt oma kasvuhoonegaaside heitkoguseid. See toimib teenusekeskse platvormina, mida toetavad maailmatasemel praktikud, et aidata linnadel üle saada praegustest struktuurilistest, institutsioonilistest ja kultuurilistest takistustest, millega nad seisavad silmitsi, et saavutada 2030. aastaks kliimaneutraalsus. </a:t>
            </a:r>
          </a:p>
          <a:p>
            <a:pPr marL="0" indent="0" algn="just" rtl="0">
              <a:lnSpc>
                <a:spcPct val="107000"/>
              </a:lnSpc>
              <a:spcAft>
                <a:spcPts val="800"/>
              </a:spcAft>
              <a:buNone/>
            </a:pPr>
            <a:r>
              <a:rPr lang="et" sz="1200" b="0" i="0" u="none" baseline="0">
                <a:effectLst/>
                <a:latin typeface="+mj-lt"/>
                <a:ea typeface="Calibri" panose="020F0502020204030204" pitchFamily="34" charset="0"/>
                <a:cs typeface="Times New Roman" panose="02020603050405020304" pitchFamily="18" charset="0"/>
              </a:rPr>
              <a:t>Projekti NetZeroCities eesmärk on võimaldada Euroopa linnadel ja kodanikel näidata </a:t>
            </a:r>
            <a:r>
              <a:rPr lang="et" sz="1200" b="1" i="0" u="none" baseline="0">
                <a:solidFill>
                  <a:schemeClr val="accent4"/>
                </a:solidFill>
                <a:effectLst/>
                <a:latin typeface="+mj-lt"/>
                <a:ea typeface="Calibri" panose="020F0502020204030204" pitchFamily="34" charset="0"/>
                <a:cs typeface="Times New Roman" panose="02020603050405020304" pitchFamily="18" charset="0"/>
              </a:rPr>
              <a:t>teed kaasava, õitsva ning kliimamuutuste suhtes vastupanuvõimelise ja kestliku tuleviku suunas</a:t>
            </a:r>
            <a:r>
              <a:rPr lang="et" sz="1200" b="1" i="0" u="none" baseline="0">
                <a:effectLst/>
                <a:latin typeface="+mj-lt"/>
                <a:ea typeface="Calibri" panose="020F0502020204030204" pitchFamily="34" charset="0"/>
                <a:cs typeface="Times New Roman" panose="02020603050405020304" pitchFamily="18" charset="0"/>
              </a:rPr>
              <a:t>.</a:t>
            </a:r>
            <a:r>
              <a:rPr lang="et" sz="1200" b="0" i="0" u="none" baseline="0">
                <a:effectLst/>
                <a:latin typeface="+mj-lt"/>
                <a:ea typeface="Calibri" panose="020F0502020204030204" pitchFamily="34" charset="0"/>
                <a:cs typeface="Times New Roman" panose="02020603050405020304" pitchFamily="18" charset="0"/>
              </a:rPr>
              <a:t> Selleks arendatakse täiustatud suutlikkust, mis on seotud süsteemsete muutuste, kodanikuosaluse ja demokraatliku valitsemistavaga, kapitali ja finantskorralduse ning sotsiaalse innovatsiooniga, et tagada linnadele juurdepääs parimale maailmas olemas olevale oskusteabele.</a:t>
            </a:r>
            <a:endParaRPr lang="et"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et" sz="2000" b="1" i="0" u="none" baseline="0">
                <a:effectLst/>
                <a:latin typeface="+mj-lt"/>
                <a:ea typeface="Calibri" panose="020F0502020204030204" pitchFamily="34" charset="0"/>
                <a:cs typeface="Times New Roman" panose="02020603050405020304" pitchFamily="18" charset="0"/>
              </a:rPr>
              <a:t>ELi missiooniplatvorm |</a:t>
            </a:r>
            <a:r>
              <a:rPr lang="et" sz="2000" b="1" i="0" u="none" baseline="0">
                <a:latin typeface="+mj-lt"/>
              </a:rPr>
              <a:t> </a:t>
            </a:r>
          </a:p>
          <a:p>
            <a:pPr algn="l" rtl="0">
              <a:spcBef>
                <a:spcPts val="0"/>
              </a:spcBef>
            </a:pPr>
            <a:r>
              <a:rPr lang="et" sz="2000" b="1" i="0" u="none" baseline="0">
                <a:latin typeface="+mj-lt"/>
              </a:rPr>
              <a:t>Kliimaneutraalsed ja arukad linnad</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et" sz="1200" b="1" i="0" u="none" baseline="0">
                  <a:solidFill>
                    <a:schemeClr val="bg1"/>
                  </a:solidFill>
                  <a:ea typeface="Calibri" panose="020F0502020204030204" pitchFamily="34" charset="0"/>
                  <a:cs typeface="Times New Roman" panose="02020603050405020304" pitchFamily="18" charset="0"/>
                </a:rPr>
                <a:t>Kuidas seda teksti kasutada?</a:t>
              </a:r>
            </a:p>
            <a:p>
              <a:pPr lvl="0" algn="l" rtl="0">
                <a:lnSpc>
                  <a:spcPct val="150000"/>
                </a:lnSpc>
                <a:spcAft>
                  <a:spcPts val="800"/>
                </a:spcAft>
              </a:pPr>
              <a:r>
                <a:rPr lang="et" sz="1200" b="0" i="0" u="none" baseline="0">
                  <a:solidFill>
                    <a:schemeClr val="bg1"/>
                  </a:solidFill>
                  <a:effectLst/>
                  <a:ea typeface="Calibri" panose="020F0502020204030204" pitchFamily="34" charset="0"/>
                  <a:cs typeface="Times New Roman" panose="02020603050405020304" pitchFamily="18" charset="0"/>
                </a:rPr>
                <a:t>Kasutage seda teksti oma pressiteadetes ja ametlikes dokumentides, kui teil on vaja tutvustada projekti NetZeroCities!</a:t>
              </a:r>
              <a:endParaRPr lang="et"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et" sz="1200" b="1" i="0" u="none" baseline="0">
                  <a:solidFill>
                    <a:schemeClr val="bg1"/>
                  </a:solidFill>
                  <a:ea typeface="Calibri" panose="020F0502020204030204" pitchFamily="34" charset="0"/>
                  <a:cs typeface="Times New Roman" panose="02020603050405020304" pitchFamily="18" charset="0"/>
                </a:rPr>
                <a:t>Täiendavad k</a:t>
              </a:r>
              <a:r>
                <a:rPr lang="et" sz="1200" b="1" i="0" u="none" baseline="0">
                  <a:solidFill>
                    <a:schemeClr val="bg1"/>
                  </a:solidFill>
                  <a:effectLst/>
                  <a:ea typeface="Calibri" panose="020F0502020204030204" pitchFamily="34" charset="0"/>
                  <a:cs typeface="Times New Roman" panose="02020603050405020304" pitchFamily="18" charset="0"/>
                </a:rPr>
                <a:t>asulikud allikad: </a:t>
              </a:r>
              <a:endParaRPr lang="et"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et"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Projekti NetZeroCities veebisait</a:t>
              </a:r>
              <a:endParaRPr lang="et"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et"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Projekti NetZeroCities selgitav video</a:t>
              </a:r>
              <a:endParaRPr lang="et"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et" sz="1200" b="0" i="0" u="none" baseline="0">
                  <a:solidFill>
                    <a:schemeClr val="bg1"/>
                  </a:solidFill>
                  <a:effectLst/>
                  <a:latin typeface="+mj-lt"/>
                  <a:ea typeface="Calibri" panose="020F0502020204030204" pitchFamily="34" charset="0"/>
                  <a:cs typeface="Times New Roman" panose="02020603050405020304" pitchFamily="18" charset="0"/>
                </a:rPr>
                <a:t>Pressiteade, 1. oktoober 2021: </a:t>
              </a:r>
              <a:r>
                <a:rPr lang="et"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Linnade võrgustikud ja teadusasutused ühendavad jõud, et kiirendada üleminekut nullilähedaste neto-heitkogusteni aastaks 2030</a:t>
              </a:r>
              <a:endParaRPr lang="et"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t" sz="1052" b="0" i="0" u="none" strike="noStrike" kern="1200" cap="none" spc="0" normalizeH="0" baseline="0">
                <a:ln>
                  <a:noFill/>
                </a:ln>
                <a:solidFill>
                  <a:prstClr val="black"/>
                </a:solidFill>
                <a:effectLst/>
                <a:uLnTx/>
                <a:uFillTx/>
                <a:latin typeface="Arial" panose="020B0604020202020204"/>
                <a:ea typeface="+mn-ea"/>
                <a:cs typeface="+mn-cs"/>
              </a:rPr>
              <a:t>Projekt NetZeroCities on saanud rahalist toetust teadusuuringute ja innovatsiooni raamprogrammist „Horisont 2020“ toetuslepingu nr 101036519 alusel.</a:t>
            </a:r>
            <a:endParaRPr kumimoji="0" lang="et"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371300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FI/Finnish translation</a:t>
            </a:r>
          </a:p>
        </p:txBody>
      </p:sp>
    </p:spTree>
    <p:extLst>
      <p:ext uri="{BB962C8B-B14F-4D97-AF65-F5344CB8AC3E}">
        <p14:creationId xmlns:p14="http://schemas.microsoft.com/office/powerpoint/2010/main" val="34820811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fi" sz="3200" b="1" i="0" u="none" baseline="0"/>
              <a:t>Tietoa EU:n kaupunkimissiosta</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5185235" cy="4771124"/>
          </a:xfrm>
        </p:spPr>
        <p:txBody>
          <a:bodyPr numCol="1" spcCol="360000"/>
          <a:lstStyle/>
          <a:p>
            <a:pPr marL="0" indent="0" algn="just" rtl="0">
              <a:lnSpc>
                <a:spcPct val="107000"/>
              </a:lnSpc>
              <a:spcAft>
                <a:spcPts val="800"/>
              </a:spcAft>
              <a:buNone/>
            </a:pPr>
            <a:r>
              <a:rPr lang="fi" sz="1200" b="0" i="0" u="none" baseline="0">
                <a:effectLst/>
                <a:latin typeface="+mj-lt"/>
                <a:ea typeface="Calibri" panose="020F0502020204030204" pitchFamily="34" charset="0"/>
                <a:cs typeface="Times New Roman" panose="02020603050405020304" pitchFamily="18" charset="0"/>
              </a:rPr>
              <a:t>EU:n missiot ovat uusi tapa tuoda </a:t>
            </a:r>
            <a:r>
              <a:rPr lang="fi" sz="1200" b="1" i="0" u="none" baseline="0">
                <a:solidFill>
                  <a:schemeClr val="accent4"/>
                </a:solidFill>
                <a:effectLst/>
                <a:latin typeface="+mj-lt"/>
                <a:ea typeface="Calibri" panose="020F0502020204030204" pitchFamily="34" charset="0"/>
                <a:cs typeface="Times New Roman" panose="02020603050405020304" pitchFamily="18" charset="0"/>
              </a:rPr>
              <a:t>konkreettisia ratkaisuja joihinkin suurimmista haasteistamme</a:t>
            </a:r>
            <a:r>
              <a:rPr lang="fi" sz="1200" b="0" i="0" u="none" baseline="0">
                <a:effectLst/>
                <a:latin typeface="+mj-lt"/>
                <a:ea typeface="Calibri" panose="020F0502020204030204" pitchFamily="34" charset="0"/>
                <a:cs typeface="Times New Roman" panose="02020603050405020304" pitchFamily="18" charset="0"/>
              </a:rPr>
              <a:t>. Missioilla on kunnianhimoiset tavoitteet, ja ne tuottavat konkreettisia tuloksia vuoteen 2030 mennessä antamalla tutkimukselle ja innovoinnille uudenlaisen roolin yhdistettynä uudenlaiseen hallintoon ja yhteistyöhön sekä sitouttamalla kansalaiset. EU:n missiot ovat Horisontti Eurooppa -tutkimus- ja innovaatio-ohjelman uutuus vuosille 2021-2027.</a:t>
            </a:r>
            <a:endParaRPr lang="fi"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fi" sz="1200" b="0" i="0" u="none" baseline="0">
                <a:effectLst/>
                <a:latin typeface="+mj-lt"/>
                <a:ea typeface="Calibri" panose="020F0502020204030204" pitchFamily="34" charset="0"/>
                <a:cs typeface="Times New Roman" panose="02020603050405020304" pitchFamily="18" charset="0"/>
              </a:rPr>
              <a:t>Koska kaupunkien toimet ovat merkittävässä määrin riippuvaisia ilmastonmuutoksen hillitsemisestä, </a:t>
            </a:r>
            <a:r>
              <a:rPr lang="fi" sz="1200" b="0" i="0" u="none" baseline="0">
                <a:latin typeface="+mj-lt"/>
                <a:cs typeface="Times New Roman" panose="02020603050405020304" pitchFamily="18" charset="0"/>
              </a:rPr>
              <a:t>on tuettava kaupunkeja niiden vihreän ja digitaalisen muutoksen vauhdittamisessa. </a:t>
            </a:r>
            <a:r>
              <a:rPr lang="fi" sz="1200" b="1" i="0" u="none" baseline="0">
                <a:solidFill>
                  <a:schemeClr val="accent4"/>
                </a:solidFill>
                <a:latin typeface="+mj-lt"/>
                <a:cs typeface="Times New Roman" panose="02020603050405020304" pitchFamily="18" charset="0"/>
              </a:rPr>
              <a:t>EU:n kaupunkimissioon</a:t>
            </a:r>
            <a:r>
              <a:rPr lang="fi" sz="1200" b="0" i="0" u="none" baseline="0">
                <a:latin typeface="+mj-lt"/>
                <a:cs typeface="Times New Roman" panose="02020603050405020304" pitchFamily="18" charset="0"/>
              </a:rPr>
              <a:t> osallistuvat paikallisviranomaiset, </a:t>
            </a:r>
            <a:r>
              <a:rPr lang="fi" sz="1200" b="0" i="0" u="none" baseline="0">
                <a:effectLst/>
                <a:latin typeface="+mj-lt"/>
                <a:ea typeface="Calibri" panose="020F0502020204030204" pitchFamily="34" charset="0"/>
                <a:cs typeface="Times New Roman" panose="02020603050405020304" pitchFamily="18" charset="0"/>
              </a:rPr>
              <a:t>kansalaiset, yritykset, sijoittajat sekä alueelliset ja kansalliset viranomaiset tavoitteena:</a:t>
            </a:r>
            <a:endParaRPr lang="fi"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fi" sz="1200" b="1" i="0" u="none" baseline="0">
                <a:solidFill>
                  <a:schemeClr val="accent4"/>
                </a:solidFill>
                <a:effectLst/>
                <a:latin typeface="+mj-lt"/>
                <a:ea typeface="Calibri" panose="020F0502020204030204" pitchFamily="34" charset="0"/>
                <a:cs typeface="Times New Roman" panose="02020603050405020304" pitchFamily="18" charset="0"/>
              </a:rPr>
              <a:t>100 ilmastoneutraalia ja älykästä kaupunkia vuoteen 2030 mennessä </a:t>
            </a:r>
            <a:endParaRPr lang="fi"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fi" sz="1200" b="1" i="0" u="none" baseline="0">
                <a:solidFill>
                  <a:schemeClr val="accent4"/>
                </a:solidFill>
                <a:effectLst/>
                <a:latin typeface="+mj-lt"/>
                <a:ea typeface="Calibri" panose="020F0502020204030204" pitchFamily="34" charset="0"/>
                <a:cs typeface="Times New Roman" panose="02020603050405020304" pitchFamily="18" charset="0"/>
              </a:rPr>
              <a:t>Varmistaa, että nämä kaupungit toimivat kokeilu- ja innovaatiokeskuksina, jotta kaikki Euroopan kaupungit voivat seurata esimerkkiä vuoteen 2050 mennessä. </a:t>
            </a:r>
            <a:endParaRPr lang="fi"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fi" sz="1200" b="0" i="0" u="none" baseline="0">
                <a:latin typeface="+mj-lt"/>
                <a:ea typeface="Calibri" panose="020F0502020204030204" pitchFamily="34" charset="0"/>
                <a:cs typeface="Times New Roman" panose="02020603050405020304" pitchFamily="18" charset="0"/>
              </a:rPr>
              <a:t>EU:n </a:t>
            </a:r>
            <a:r>
              <a:rPr lang="fi" sz="1200" b="0" i="0" u="none" baseline="0">
                <a:effectLst/>
                <a:latin typeface="+mj-lt"/>
                <a:ea typeface="Calibri" panose="020F0502020204030204" pitchFamily="34" charset="0"/>
                <a:cs typeface="Times New Roman" panose="02020603050405020304" pitchFamily="18" charset="0"/>
              </a:rPr>
              <a:t>kaupunkimissiossa noudatetaan monialaista ja kysyntälähtöistä lähestymistapaa, jolla luodaan synergiaa olemassa olevien aloitteiden välille ja joka perustuu kaupunkien todellisiin tarpeisiin. </a:t>
            </a:r>
            <a:endParaRPr lang="fi" sz="1200">
              <a:effectLst/>
              <a:latin typeface="+mj-lt"/>
              <a:ea typeface="Calibri" panose="020F0502020204030204" pitchFamily="34" charset="0"/>
              <a:cs typeface="Times New Roman" panose="02020603050405020304" pitchFamily="18" charset="0"/>
            </a:endParaRPr>
          </a:p>
          <a:p>
            <a:endParaRPr lang="fi"/>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fi" b="1" i="0" u="none" baseline="0">
                <a:effectLst/>
                <a:latin typeface="+mj-lt"/>
                <a:ea typeface="Calibri" panose="020F0502020204030204" pitchFamily="34" charset="0"/>
                <a:cs typeface="Times New Roman" panose="02020603050405020304" pitchFamily="18" charset="0"/>
              </a:rPr>
              <a:t>100 ilmastoneutraalia ja älykästä kaupunkia vuoteen 2030 mennessä</a:t>
            </a:r>
            <a:endParaRPr lang="fi">
              <a:effectLst/>
              <a:latin typeface="+mj-lt"/>
              <a:ea typeface="Calibri" panose="020F0502020204030204" pitchFamily="34" charset="0"/>
              <a:cs typeface="Times New Roman" panose="02020603050405020304" pitchFamily="18" charset="0"/>
            </a:endParaRPr>
          </a:p>
          <a:p>
            <a:endParaRPr lang="fi">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207651"/>
            <a:chOff x="5345112" y="1674743"/>
            <a:chExt cx="5185235" cy="5207651"/>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530487" y="2492794"/>
              <a:ext cx="2814484" cy="4389600"/>
            </a:xfrm>
            <a:prstGeom prst="rect">
              <a:avLst/>
            </a:prstGeom>
            <a:noFill/>
          </p:spPr>
          <p:txBody>
            <a:bodyPr wrap="square">
              <a:spAutoFit/>
            </a:bodyPr>
            <a:lstStyle/>
            <a:p>
              <a:pPr lvl="0" algn="l" rtl="0">
                <a:lnSpc>
                  <a:spcPct val="150000"/>
                </a:lnSpc>
                <a:spcAft>
                  <a:spcPts val="800"/>
                </a:spcAft>
              </a:pPr>
              <a:r>
                <a:rPr lang="fi" sz="1200" b="1" i="0" u="none" baseline="0">
                  <a:solidFill>
                    <a:schemeClr val="bg1"/>
                  </a:solidFill>
                  <a:ea typeface="Calibri" panose="020F0502020204030204" pitchFamily="34" charset="0"/>
                  <a:cs typeface="Times New Roman" panose="02020603050405020304" pitchFamily="18" charset="0"/>
                </a:rPr>
                <a:t>Miten tätä tekstiä käytetään?</a:t>
              </a:r>
            </a:p>
            <a:p>
              <a:pPr lvl="0" algn="l" rtl="0">
                <a:lnSpc>
                  <a:spcPct val="150000"/>
                </a:lnSpc>
                <a:spcAft>
                  <a:spcPts val="800"/>
                </a:spcAft>
              </a:pPr>
              <a:r>
                <a:rPr lang="fi" sz="1200" b="0" i="0" u="none" baseline="0">
                  <a:solidFill>
                    <a:schemeClr val="bg1"/>
                  </a:solidFill>
                  <a:effectLst/>
                  <a:ea typeface="Calibri" panose="020F0502020204030204" pitchFamily="34" charset="0"/>
                  <a:cs typeface="Times New Roman" panose="02020603050405020304" pitchFamily="18" charset="0"/>
                </a:rPr>
                <a:t>Halutessasi esitellä EU:n kaupunkimission, käytä tätä tekstiä lehdistötiedotteissa ja virallisissa asiakirjoissa!</a:t>
              </a:r>
            </a:p>
            <a:p>
              <a:pPr lvl="0" algn="l" rtl="0">
                <a:lnSpc>
                  <a:spcPct val="150000"/>
                </a:lnSpc>
                <a:spcAft>
                  <a:spcPts val="800"/>
                </a:spcAft>
              </a:pPr>
              <a:endParaRPr lang="fi"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fi" sz="1200" b="1" i="0" u="none" baseline="0">
                  <a:solidFill>
                    <a:schemeClr val="bg1"/>
                  </a:solidFill>
                  <a:ea typeface="Calibri" panose="020F0502020204030204" pitchFamily="34" charset="0"/>
                  <a:cs typeface="Times New Roman" panose="02020603050405020304" pitchFamily="18" charset="0"/>
                </a:rPr>
                <a:t>Hyödyllisiä </a:t>
              </a:r>
              <a:r>
                <a:rPr lang="fi" sz="1200" b="1" i="0" u="none" baseline="0">
                  <a:solidFill>
                    <a:schemeClr val="bg1"/>
                  </a:solidFill>
                  <a:effectLst/>
                  <a:ea typeface="Calibri" panose="020F0502020204030204" pitchFamily="34" charset="0"/>
                  <a:cs typeface="Times New Roman" panose="02020603050405020304" pitchFamily="18" charset="0"/>
                </a:rPr>
                <a:t>lisäresursseja: </a:t>
              </a:r>
              <a:endParaRPr lang="fi"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fi"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Missiokaupunkien verkkosivu</a:t>
              </a:r>
              <a:endParaRPr lang="fi"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fi" sz="1200" b="0" i="0" u="none" baseline="0">
                  <a:solidFill>
                    <a:schemeClr val="bg1"/>
                  </a:solidFill>
                  <a:effectLst/>
                  <a:ea typeface="Calibri" panose="020F0502020204030204" pitchFamily="34" charset="0"/>
                  <a:cs typeface="Times New Roman" panose="02020603050405020304" pitchFamily="18" charset="0"/>
                </a:rPr>
                <a:t>Tietosivu: </a:t>
              </a:r>
              <a:r>
                <a:rPr lang="fi"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Ilmastoneutraalit ja älykkäät kaupungit: konkreettisia ratkaisuja suurimpiin haasteisiimme</a:t>
              </a:r>
              <a:endParaRPr lang="fi"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fi" sz="1200" b="0" i="0" u="none" baseline="0">
                  <a:solidFill>
                    <a:schemeClr val="bg1"/>
                  </a:solidFill>
                  <a:ea typeface="Calibri" panose="020F0502020204030204" pitchFamily="34" charset="0"/>
                  <a:cs typeface="Times New Roman" panose="02020603050405020304" pitchFamily="18" charset="0"/>
                </a:rPr>
                <a:t>EU:n kaupunkimission </a:t>
              </a:r>
              <a:r>
                <a:rPr lang="fi"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endParaRPr lang="fi"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fi"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fi" sz="1052" b="0" i="0" u="none" strike="noStrike" kern="1200" cap="none" spc="0" normalizeH="0" baseline="0">
                <a:ln>
                  <a:noFill/>
                </a:ln>
                <a:solidFill>
                  <a:prstClr val="black"/>
                </a:solidFill>
                <a:effectLst/>
                <a:uLnTx/>
                <a:uFillTx/>
                <a:latin typeface="Arial" panose="020B0604020202020204"/>
                <a:ea typeface="+mn-ea"/>
                <a:cs typeface="+mn-cs"/>
              </a:rPr>
              <a:t>NetZeroCities on saanut rahoitusta H2020-tutkimus- ja innovaatio-ohjelmasta avustussopimuksella nro 101036519.</a:t>
            </a:r>
            <a:endParaRPr kumimoji="0" lang="fi"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6205542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9779787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fi" sz="3200" b="1" i="0" u="none" baseline="0"/>
              <a:t>Tietoa NetZeroCities-projektista</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041688"/>
            <a:ext cx="5416994" cy="4504069"/>
          </a:xfrm>
        </p:spPr>
        <p:txBody>
          <a:bodyPr numCol="1" spcCol="360000"/>
          <a:lstStyle/>
          <a:p>
            <a:pPr marL="0" indent="0" algn="just" rtl="0">
              <a:lnSpc>
                <a:spcPct val="107000"/>
              </a:lnSpc>
              <a:spcAft>
                <a:spcPts val="800"/>
              </a:spcAft>
              <a:buNone/>
            </a:pPr>
            <a:r>
              <a:rPr lang="fi" sz="1200" b="0" i="0" u="none" baseline="0">
                <a:effectLst/>
                <a:latin typeface="+mj-lt"/>
                <a:ea typeface="Calibri" panose="020F0502020204030204" pitchFamily="34" charset="0"/>
                <a:cs typeface="Times New Roman" panose="02020603050405020304" pitchFamily="18" charset="0"/>
              </a:rPr>
              <a:t>NetZeroCities on yhteenliittymä, johon kuuluu </a:t>
            </a:r>
            <a:r>
              <a:rPr lang="fi" sz="1200" b="1" i="0" u="none" baseline="0">
                <a:solidFill>
                  <a:schemeClr val="accent4"/>
                </a:solidFill>
                <a:effectLst/>
                <a:latin typeface="+mj-lt"/>
                <a:ea typeface="Calibri" panose="020F0502020204030204" pitchFamily="34" charset="0"/>
                <a:cs typeface="Times New Roman" panose="02020603050405020304" pitchFamily="18" charset="0"/>
              </a:rPr>
              <a:t>33 kumppania 27:stä Euroopan maasta</a:t>
            </a:r>
            <a:r>
              <a:rPr lang="fi" sz="1200" b="0" i="0" u="none" baseline="0">
                <a:effectLst/>
                <a:latin typeface="+mj-lt"/>
                <a:ea typeface="Calibri" panose="020F0502020204030204" pitchFamily="34" charset="0"/>
                <a:cs typeface="Times New Roman" panose="02020603050405020304" pitchFamily="18" charset="0"/>
              </a:rPr>
              <a:t> ja joka hallinnoi tällä hetkellä EU:n kaupunkimissiofoorumia ”</a:t>
            </a:r>
            <a:r>
              <a:rPr lang="fi"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ilmastoneutraalia ja älykästä kaupunkia vuoteen 2030 mennessä</a:t>
            </a:r>
            <a:r>
              <a:rPr lang="fi" sz="1200" b="0" i="0" u="none" baseline="0">
                <a:effectLst/>
                <a:latin typeface="+mj-lt"/>
                <a:ea typeface="Calibri" panose="020F0502020204030204" pitchFamily="34" charset="0"/>
                <a:cs typeface="Times New Roman" panose="02020603050405020304" pitchFamily="18" charset="0"/>
              </a:rPr>
              <a:t>”. Sitä koordinoi </a:t>
            </a:r>
            <a:r>
              <a:rPr lang="fi"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fi" sz="1200" b="0" i="0" u="none" baseline="0">
                <a:effectLst/>
                <a:latin typeface="+mj-lt"/>
                <a:ea typeface="Calibri" panose="020F0502020204030204" pitchFamily="34" charset="0"/>
                <a:cs typeface="Times New Roman" panose="02020603050405020304" pitchFamily="18" charset="0"/>
              </a:rPr>
              <a:t>, Euroopan suurin julkisen ja yksityisen sektorin innovaatiokumppanuus, joka keskittyy ilmastoinnovaatioihin ilmastonmuutoksen hillitsemiseksi ja siihen sopeutumiseksi. </a:t>
            </a:r>
            <a:endParaRPr lang="fi"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fi" sz="1200" b="1" i="0" u="none" baseline="0">
                <a:solidFill>
                  <a:schemeClr val="accent4"/>
                </a:solidFill>
                <a:effectLst/>
                <a:latin typeface="+mj-lt"/>
                <a:ea typeface="Calibri" panose="020F0502020204030204" pitchFamily="34" charset="0"/>
                <a:cs typeface="Times New Roman" panose="02020603050405020304" pitchFamily="18" charset="0"/>
              </a:rPr>
              <a:t>NetZeroCities tukee niitä </a:t>
            </a:r>
            <a:r>
              <a:rPr lang="fi" sz="1200" b="1" i="0" u="none" baseline="0">
                <a:solidFill>
                  <a:schemeClr val="accent4"/>
                </a:solidFill>
                <a:latin typeface="+mj-lt"/>
                <a:cs typeface="Times New Roman" panose="02020603050405020304" pitchFamily="18" charset="0"/>
              </a:rPr>
              <a:t>112 eurooppalaisia kaupunkeja </a:t>
            </a:r>
            <a:r>
              <a:rPr lang="fi" sz="1200" b="1" i="0" u="none" baseline="0">
                <a:solidFill>
                  <a:schemeClr val="accent4"/>
                </a:solidFill>
                <a:effectLst/>
                <a:latin typeface="+mj-lt"/>
                <a:ea typeface="Calibri" panose="020F0502020204030204" pitchFamily="34" charset="0"/>
                <a:cs typeface="Times New Roman" panose="02020603050405020304" pitchFamily="18" charset="0"/>
              </a:rPr>
              <a:t>jotka Euroopan komissio on valinnut liittymään EU:n kaupunkimissioon</a:t>
            </a:r>
            <a:r>
              <a:rPr lang="fi" sz="1200" b="0" i="0" u="none" baseline="0">
                <a:effectLst/>
                <a:latin typeface="+mj-lt"/>
                <a:ea typeface="Calibri" panose="020F0502020204030204" pitchFamily="34" charset="0"/>
                <a:cs typeface="Times New Roman" panose="02020603050405020304" pitchFamily="18" charset="0"/>
              </a:rPr>
              <a:t> ja vähentämään kasvihuonekaasupäästöjään rajusti ilmastoneutraaliuden saavuttamiseksi. Se toimii palvelusuuntautuneena alustana, jota maailmanluokan ammattilaiset tukevat ja joka auttaa kaupunkeja voittamaan nykyiset rakenteelliset, institutionaaliset ja kulttuuriset esteet, joita ne kohtaavat saavuttaakseen ilmastoneutraaliuden vuoteen 2030 mennessä. </a:t>
            </a:r>
          </a:p>
          <a:p>
            <a:pPr marL="0" indent="0" algn="just" rtl="0">
              <a:lnSpc>
                <a:spcPct val="107000"/>
              </a:lnSpc>
              <a:spcAft>
                <a:spcPts val="800"/>
              </a:spcAft>
              <a:buNone/>
            </a:pPr>
            <a:r>
              <a:rPr lang="fi" sz="1200" b="0" i="0" u="none" baseline="0">
                <a:effectLst/>
                <a:latin typeface="+mj-lt"/>
                <a:ea typeface="Calibri" panose="020F0502020204030204" pitchFamily="34" charset="0"/>
                <a:cs typeface="Times New Roman" panose="02020603050405020304" pitchFamily="18" charset="0"/>
              </a:rPr>
              <a:t>NetZeroCities-projektin tavoitteena on antaa Euroopan kaupungeille ja kansalaisille mahdollisuus osoittaa </a:t>
            </a:r>
            <a:r>
              <a:rPr lang="fi" sz="1200" b="1" i="0" u="none" baseline="0">
                <a:solidFill>
                  <a:schemeClr val="accent4"/>
                </a:solidFill>
                <a:effectLst/>
                <a:latin typeface="+mj-lt"/>
                <a:ea typeface="Calibri" panose="020F0502020204030204" pitchFamily="34" charset="0"/>
                <a:cs typeface="Times New Roman" panose="02020603050405020304" pitchFamily="18" charset="0"/>
              </a:rPr>
              <a:t>tie kohti osallistavaa, kukoistavaa, ilmastonkestävää ja kestävää tulevaisuutta</a:t>
            </a:r>
            <a:r>
              <a:rPr lang="fi" sz="1200" b="0" i="0" u="none" baseline="0">
                <a:effectLst/>
                <a:latin typeface="+mj-lt"/>
                <a:ea typeface="Calibri" panose="020F0502020204030204" pitchFamily="34" charset="0"/>
                <a:cs typeface="Times New Roman" panose="02020603050405020304" pitchFamily="18" charset="0"/>
              </a:rPr>
              <a:t>. Tätä varten räätälöidään kehittyneitä valmiuksia, jotka liittyvät järjestelmämuutokseen, kansalaisten osallistumiseen ja demokraattiseen hallintoon, pääoman ja rahoituksen rakenteeseen sekä sosiaaliseen innovointiin, jotta voidaan varmistaa, että kaupungeilla on käytettävissään parasta saatavilla olevaa asiantuntemusta kaikkialla maailmassa.</a:t>
            </a:r>
            <a:endParaRPr lang="fi"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fi" sz="2000" b="1" i="0" u="none" baseline="0">
                <a:effectLst/>
                <a:latin typeface="+mj-lt"/>
                <a:ea typeface="Calibri" panose="020F0502020204030204" pitchFamily="34" charset="0"/>
                <a:cs typeface="Times New Roman" panose="02020603050405020304" pitchFamily="18" charset="0"/>
              </a:rPr>
              <a:t>EU:n missiofoorumi |</a:t>
            </a:r>
            <a:r>
              <a:rPr lang="fi" sz="2000" b="1" i="0" u="none" baseline="0">
                <a:latin typeface="+mj-lt"/>
              </a:rPr>
              <a:t> </a:t>
            </a:r>
          </a:p>
          <a:p>
            <a:pPr algn="l" rtl="0">
              <a:spcBef>
                <a:spcPts val="0"/>
              </a:spcBef>
            </a:pPr>
            <a:r>
              <a:rPr lang="fi" sz="2000" b="1" i="0" u="none" baseline="0">
                <a:latin typeface="+mj-lt"/>
              </a:rPr>
              <a:t>Ilmastoneutraalit ja älykkäät kaupungit</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fi" sz="1200" b="1" i="0" u="none" baseline="0">
                  <a:solidFill>
                    <a:schemeClr val="bg1"/>
                  </a:solidFill>
                  <a:ea typeface="Calibri" panose="020F0502020204030204" pitchFamily="34" charset="0"/>
                  <a:cs typeface="Times New Roman" panose="02020603050405020304" pitchFamily="18" charset="0"/>
                </a:rPr>
                <a:t>Miten tätä tekstiä käytetään?</a:t>
              </a:r>
            </a:p>
            <a:p>
              <a:pPr lvl="0" algn="l" rtl="0">
                <a:lnSpc>
                  <a:spcPct val="150000"/>
                </a:lnSpc>
                <a:spcAft>
                  <a:spcPts val="800"/>
                </a:spcAft>
              </a:pPr>
              <a:r>
                <a:rPr lang="fi" sz="1200" b="0" i="0" u="none" baseline="0">
                  <a:solidFill>
                    <a:schemeClr val="bg1"/>
                  </a:solidFill>
                  <a:effectLst/>
                  <a:ea typeface="Calibri" panose="020F0502020204030204" pitchFamily="34" charset="0"/>
                  <a:cs typeface="Times New Roman" panose="02020603050405020304" pitchFamily="18" charset="0"/>
                </a:rPr>
                <a:t>Jos esittelet NetZeroCities-projektia, niin käytä tätä tekstiä lehdistötiedotteissa ja virallisissa asiakirjoissa!</a:t>
              </a:r>
              <a:endParaRPr lang="fi"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fi" sz="1200" b="1" i="0" u="none" baseline="0">
                  <a:solidFill>
                    <a:schemeClr val="bg1"/>
                  </a:solidFill>
                  <a:ea typeface="Calibri" panose="020F0502020204030204" pitchFamily="34" charset="0"/>
                  <a:cs typeface="Times New Roman" panose="02020603050405020304" pitchFamily="18" charset="0"/>
                </a:rPr>
                <a:t>Hyödyllisiä </a:t>
              </a:r>
              <a:r>
                <a:rPr lang="fi" sz="1200" b="1" i="0" u="none" baseline="0">
                  <a:solidFill>
                    <a:schemeClr val="bg1"/>
                  </a:solidFill>
                  <a:effectLst/>
                  <a:ea typeface="Calibri" panose="020F0502020204030204" pitchFamily="34" charset="0"/>
                  <a:cs typeface="Times New Roman" panose="02020603050405020304" pitchFamily="18" charset="0"/>
                </a:rPr>
                <a:t>lisäresursseja: </a:t>
              </a:r>
              <a:endParaRPr lang="fi"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fi"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NetZeroCities-verkkosivu</a:t>
              </a:r>
              <a:endParaRPr lang="fi"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fi"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NetZeroCities-selitysvideo</a:t>
              </a:r>
              <a:endParaRPr lang="fi"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fi" sz="1200" b="0" i="0" u="none" baseline="0">
                  <a:solidFill>
                    <a:schemeClr val="bg1"/>
                  </a:solidFill>
                  <a:effectLst/>
                  <a:latin typeface="+mj-lt"/>
                  <a:ea typeface="Calibri" panose="020F0502020204030204" pitchFamily="34" charset="0"/>
                  <a:cs typeface="Times New Roman" panose="02020603050405020304" pitchFamily="18" charset="0"/>
                </a:rPr>
                <a:t>Lehdistötiedote, 1.10.2021: </a:t>
              </a:r>
              <a:r>
                <a:rPr lang="fi"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Kaupunkiverkostot ja tutkimusorganisaatiot lyöttäytyvät yhteen nopeuttaakseen siirtymistä nollapäästöihin vuoteen 2030 mennessä</a:t>
              </a:r>
              <a:endParaRPr lang="fi"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fi" sz="1052" b="0" i="0" u="none" strike="noStrike" kern="1200" cap="none" spc="0" normalizeH="0" baseline="0">
                <a:ln>
                  <a:noFill/>
                </a:ln>
                <a:solidFill>
                  <a:prstClr val="black"/>
                </a:solidFill>
                <a:effectLst/>
                <a:uLnTx/>
                <a:uFillTx/>
                <a:latin typeface="Arial" panose="020B0604020202020204"/>
                <a:ea typeface="+mn-ea"/>
                <a:cs typeface="+mn-cs"/>
              </a:rPr>
              <a:t>NetZeroCities on saanut rahoitusta H2020-tutkimus- ja innovaatio-ohjelmasta avustussopimuksella nro 101036519.</a:t>
            </a:r>
            <a:endParaRPr kumimoji="0" lang="fi"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6449702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FR/French translation</a:t>
            </a:r>
          </a:p>
        </p:txBody>
      </p:sp>
    </p:spTree>
    <p:extLst>
      <p:ext uri="{BB962C8B-B14F-4D97-AF65-F5344CB8AC3E}">
        <p14:creationId xmlns:p14="http://schemas.microsoft.com/office/powerpoint/2010/main" val="27722195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fr" sz="3200" b="1" i="0" u="none" baseline="0"/>
              <a:t>À propos de la Mission Villes de l’UE</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804152" cy="4771124"/>
          </a:xfrm>
        </p:spPr>
        <p:txBody>
          <a:bodyPr numCol="1" spcCol="360000"/>
          <a:lstStyle/>
          <a:p>
            <a:pPr marL="0" indent="0" algn="just" rtl="0">
              <a:lnSpc>
                <a:spcPct val="107000"/>
              </a:lnSpc>
              <a:spcAft>
                <a:spcPts val="800"/>
              </a:spcAft>
              <a:buNone/>
            </a:pPr>
            <a:r>
              <a:rPr lang="fr" sz="1100" b="0" i="0" u="none" baseline="0">
                <a:effectLst/>
                <a:latin typeface="+mj-lt"/>
                <a:ea typeface="Calibri" panose="020F0502020204030204" pitchFamily="34" charset="0"/>
                <a:cs typeface="Times New Roman" panose="02020603050405020304" pitchFamily="18" charset="0"/>
              </a:rPr>
              <a:t>Les Missions de l’UE constituent une nouvelle façon d’apporter des </a:t>
            </a:r>
            <a:r>
              <a:rPr lang="fr" sz="1100" b="1" i="0" u="none" baseline="0">
                <a:solidFill>
                  <a:schemeClr val="accent4"/>
                </a:solidFill>
                <a:effectLst/>
                <a:latin typeface="+mj-lt"/>
                <a:ea typeface="Calibri" panose="020F0502020204030204" pitchFamily="34" charset="0"/>
                <a:cs typeface="Times New Roman" panose="02020603050405020304" pitchFamily="18" charset="0"/>
              </a:rPr>
              <a:t>solutions concrètes à certains des plus grands défis auxquels nous nous trouvons confrontés</a:t>
            </a:r>
            <a:r>
              <a:rPr lang="fr" sz="1100" b="0" i="0" u="none" baseline="0">
                <a:effectLst/>
                <a:latin typeface="+mj-lt"/>
                <a:ea typeface="Calibri" panose="020F0502020204030204" pitchFamily="34" charset="0"/>
                <a:cs typeface="Times New Roman" panose="02020603050405020304" pitchFamily="18" charset="0"/>
              </a:rPr>
              <a:t>. Elles ont des objectifs ambitieux et produiront des résultats tangibles d’ici 2030 en assignant un nouveau rôle à la recherche et à l’innovation, combiné à de nouvelles formes de gouvernance et de collaboration, ainsi qu’en faisant participer les citoyens. Les Missions de l’UE sont une nouveauté du programme de recherche et d’innovation Horizon Europe pour les années 2021-2027.</a:t>
            </a:r>
            <a:endParaRPr lang="fr" sz="11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fr" sz="1100" b="0" i="0" u="none" baseline="0">
                <a:effectLst/>
                <a:latin typeface="+mj-lt"/>
                <a:ea typeface="Calibri" panose="020F0502020204030204" pitchFamily="34" charset="0"/>
                <a:cs typeface="Times New Roman" panose="02020603050405020304" pitchFamily="18" charset="0"/>
              </a:rPr>
              <a:t>L’atténuation des changements climatiques étant fortement dépendante de l’action urbaine, </a:t>
            </a:r>
            <a:r>
              <a:rPr lang="fr" sz="1100" b="0" i="0" u="none" baseline="0">
                <a:latin typeface="+mj-lt"/>
                <a:cs typeface="Times New Roman" panose="02020603050405020304" pitchFamily="18" charset="0"/>
              </a:rPr>
              <a:t>nous devons aider les villes à accélérer leur transformation verte et numérique. La </a:t>
            </a:r>
            <a:r>
              <a:rPr lang="fr" sz="1100" b="1" i="0" u="none" baseline="0">
                <a:solidFill>
                  <a:schemeClr val="accent4"/>
                </a:solidFill>
                <a:latin typeface="+mj-lt"/>
                <a:cs typeface="Times New Roman" panose="02020603050405020304" pitchFamily="18" charset="0"/>
              </a:rPr>
              <a:t>Mission Villes de l’UE</a:t>
            </a:r>
            <a:r>
              <a:rPr lang="fr" sz="1100" b="0" i="0" u="none" baseline="0">
                <a:latin typeface="+mj-lt"/>
                <a:cs typeface="Times New Roman" panose="02020603050405020304" pitchFamily="18" charset="0"/>
              </a:rPr>
              <a:t> impliquera la participation des autorités locales, </a:t>
            </a:r>
            <a:r>
              <a:rPr lang="fr" sz="1100" b="0" i="0" u="none" baseline="0">
                <a:effectLst/>
                <a:latin typeface="+mj-lt"/>
                <a:ea typeface="Calibri" panose="020F0502020204030204" pitchFamily="34" charset="0"/>
                <a:cs typeface="Times New Roman" panose="02020603050405020304" pitchFamily="18" charset="0"/>
              </a:rPr>
              <a:t>des citoyens, des entreprises, des investisseurs et des autorités régionales et nationales, pour :</a:t>
            </a:r>
            <a:endParaRPr lang="fr" sz="11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fr" sz="1100" b="1" i="0" u="none" baseline="0">
                <a:solidFill>
                  <a:schemeClr val="accent4"/>
                </a:solidFill>
                <a:effectLst/>
                <a:latin typeface="+mj-lt"/>
                <a:ea typeface="Calibri" panose="020F0502020204030204" pitchFamily="34" charset="0"/>
                <a:cs typeface="Times New Roman" panose="02020603050405020304" pitchFamily="18" charset="0"/>
              </a:rPr>
              <a:t>la mise en place de 100 villes intelligentes et climatiquement neutres d’ici à 2030 </a:t>
            </a:r>
            <a:endParaRPr lang="fr" sz="11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fr" sz="1100" b="1" i="0" u="none" baseline="0">
                <a:solidFill>
                  <a:schemeClr val="accent4"/>
                </a:solidFill>
                <a:effectLst/>
                <a:latin typeface="+mj-lt"/>
                <a:ea typeface="Calibri" panose="020F0502020204030204" pitchFamily="34" charset="0"/>
                <a:cs typeface="Times New Roman" panose="02020603050405020304" pitchFamily="18" charset="0"/>
              </a:rPr>
              <a:t>faire en sorte que ces villes agissent comme des pôles d'expérimentation et d'innovation afin de permettre à toutes les villes européennes de suivre le mouvement d'ici 2050 </a:t>
            </a:r>
            <a:endParaRPr lang="fr" sz="11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fr" sz="1100" b="0" i="0" u="none" baseline="0">
                <a:latin typeface="+mj-lt"/>
                <a:ea typeface="Calibri" panose="020F0502020204030204" pitchFamily="34" charset="0"/>
                <a:cs typeface="Times New Roman" panose="02020603050405020304" pitchFamily="18" charset="0"/>
              </a:rPr>
              <a:t>L</a:t>
            </a:r>
            <a:r>
              <a:rPr lang="fr" sz="1100" b="0" i="0" u="none" baseline="0">
                <a:effectLst/>
                <a:latin typeface="+mj-lt"/>
                <a:ea typeface="Calibri" panose="020F0502020204030204" pitchFamily="34" charset="0"/>
                <a:cs typeface="Times New Roman" panose="02020603050405020304" pitchFamily="18" charset="0"/>
              </a:rPr>
              <a:t>a Mission Villes de l’UE adopte une approche interdisciplinaire et fondée sur la demande en créant des synergies entres les initiatives existantes et en basant ses activités sur les besoins réels des villes. </a:t>
            </a:r>
            <a:endParaRPr lang="fr" sz="1100">
              <a:effectLst/>
              <a:latin typeface="+mj-lt"/>
              <a:ea typeface="Calibri" panose="020F0502020204030204" pitchFamily="34" charset="0"/>
              <a:cs typeface="Times New Roman" panose="02020603050405020304" pitchFamily="18" charset="0"/>
            </a:endParaRPr>
          </a:p>
          <a:p>
            <a:endParaRPr lang="fr" sz="1100"/>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fr" b="1" i="0" u="none" baseline="0">
                <a:effectLst/>
                <a:latin typeface="+mj-lt"/>
                <a:ea typeface="Calibri" panose="020F0502020204030204" pitchFamily="34" charset="0"/>
                <a:cs typeface="Times New Roman" panose="02020603050405020304" pitchFamily="18" charset="0"/>
              </a:rPr>
              <a:t>100 villes intelligentes et climatiquement neutres d’ici à 2030</a:t>
            </a:r>
            <a:endParaRPr lang="fr">
              <a:effectLst/>
              <a:latin typeface="+mj-lt"/>
              <a:ea typeface="Calibri" panose="020F0502020204030204" pitchFamily="34" charset="0"/>
              <a:cs typeface="Times New Roman" panose="02020603050405020304" pitchFamily="18" charset="0"/>
            </a:endParaRPr>
          </a:p>
          <a:p>
            <a:endParaRPr lang="fr">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531697"/>
              <a:ext cx="2814484" cy="4328108"/>
            </a:xfrm>
            <a:prstGeom prst="rect">
              <a:avLst/>
            </a:prstGeom>
            <a:noFill/>
          </p:spPr>
          <p:txBody>
            <a:bodyPr wrap="square">
              <a:spAutoFit/>
            </a:bodyPr>
            <a:lstStyle/>
            <a:p>
              <a:pPr lvl="0" algn="l" rtl="0">
                <a:lnSpc>
                  <a:spcPct val="150000"/>
                </a:lnSpc>
                <a:spcAft>
                  <a:spcPts val="800"/>
                </a:spcAft>
              </a:pPr>
              <a:r>
                <a:rPr lang="fr" sz="1100" b="1" i="0" u="none" baseline="0">
                  <a:solidFill>
                    <a:schemeClr val="bg1"/>
                  </a:solidFill>
                  <a:ea typeface="Calibri" panose="020F0502020204030204" pitchFamily="34" charset="0"/>
                  <a:cs typeface="Times New Roman" panose="02020603050405020304" pitchFamily="18" charset="0"/>
                </a:rPr>
                <a:t>Comment utiliser ce texte ?</a:t>
              </a:r>
            </a:p>
            <a:p>
              <a:pPr lvl="0" algn="l" rtl="0">
                <a:lnSpc>
                  <a:spcPct val="150000"/>
                </a:lnSpc>
                <a:spcAft>
                  <a:spcPts val="800"/>
                </a:spcAft>
              </a:pPr>
              <a:r>
                <a:rPr lang="fr" sz="1100" b="0" i="0" u="none" baseline="0">
                  <a:solidFill>
                    <a:schemeClr val="bg1"/>
                  </a:solidFill>
                  <a:effectLst/>
                  <a:ea typeface="Calibri" panose="020F0502020204030204" pitchFamily="34" charset="0"/>
                  <a:cs typeface="Times New Roman" panose="02020603050405020304" pitchFamily="18" charset="0"/>
                </a:rPr>
                <a:t>Utilisez ce texte dans vos communiqués de presse et documents officiels si vous avez besoin de présenter la Mission Villes de l’UE !</a:t>
              </a:r>
            </a:p>
            <a:p>
              <a:pPr lvl="0" algn="l" rtl="0">
                <a:lnSpc>
                  <a:spcPct val="150000"/>
                </a:lnSpc>
                <a:spcAft>
                  <a:spcPts val="800"/>
                </a:spcAft>
              </a:pPr>
              <a:endParaRPr lang="fr" sz="11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fr" sz="1100" b="1" i="0" u="none" baseline="0">
                  <a:solidFill>
                    <a:schemeClr val="bg1"/>
                  </a:solidFill>
                  <a:ea typeface="Calibri" panose="020F0502020204030204" pitchFamily="34" charset="0"/>
                  <a:cs typeface="Times New Roman" panose="02020603050405020304" pitchFamily="18" charset="0"/>
                </a:rPr>
                <a:t>A</a:t>
              </a:r>
              <a:r>
                <a:rPr lang="fr" sz="1100" b="1" i="0" u="none" baseline="0">
                  <a:solidFill>
                    <a:schemeClr val="bg1"/>
                  </a:solidFill>
                  <a:effectLst/>
                  <a:ea typeface="Calibri" panose="020F0502020204030204" pitchFamily="34" charset="0"/>
                  <a:cs typeface="Times New Roman" panose="02020603050405020304" pitchFamily="18" charset="0"/>
                </a:rPr>
                <a:t>utres ressources utiles : </a:t>
              </a:r>
              <a:endParaRPr lang="fr"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fr" sz="11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Page Internet de la Mission Villes</a:t>
              </a:r>
              <a:endParaRPr lang="fr"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fr" sz="1100" b="0" i="0" u="none" baseline="0">
                  <a:solidFill>
                    <a:schemeClr val="bg1"/>
                  </a:solidFill>
                  <a:effectLst/>
                  <a:ea typeface="Calibri" panose="020F0502020204030204" pitchFamily="34" charset="0"/>
                  <a:cs typeface="Times New Roman" panose="02020603050405020304" pitchFamily="18" charset="0"/>
                </a:rPr>
                <a:t>Fiche d'informations: </a:t>
              </a:r>
              <a:r>
                <a:rPr lang="fr" sz="11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Villes climatiquement neutres et intelligentes : des solutions concrètes pour relever nos plus grands défis</a:t>
              </a:r>
              <a:endParaRPr lang="fr"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fr" sz="11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Vidéo</a:t>
              </a:r>
              <a:r>
                <a:rPr lang="fr" sz="1100" b="0" i="0" u="none" baseline="0">
                  <a:solidFill>
                    <a:schemeClr val="bg1"/>
                  </a:solidFill>
                  <a:ea typeface="Calibri" panose="020F0502020204030204" pitchFamily="34" charset="0"/>
                  <a:cs typeface="Times New Roman" panose="02020603050405020304" pitchFamily="18" charset="0"/>
                </a:rPr>
                <a:t> sur la Mission Villes de l’UE</a:t>
              </a:r>
              <a:endParaRPr lang="fr" sz="11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fr" sz="11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62280"/>
            <a:ext cx="9372079" cy="416140"/>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fr" sz="1052" b="0" i="0" u="none" strike="noStrike" kern="1200" cap="none" spc="0" normalizeH="0" baseline="0">
                <a:ln>
                  <a:noFill/>
                </a:ln>
                <a:solidFill>
                  <a:prstClr val="black"/>
                </a:solidFill>
                <a:effectLst/>
                <a:uLnTx/>
                <a:uFillTx/>
                <a:latin typeface="Arial" panose="020B0604020202020204"/>
                <a:ea typeface="+mn-ea"/>
                <a:cs typeface="+mn-cs"/>
              </a:rPr>
              <a:t>NetZeroCities a reçu le financement du programme de recherche et d’innovation Horizon 2020 de l’Union européenne, dans le cadre de la convention de subvention n° 101036519.</a:t>
            </a:r>
            <a:endParaRPr kumimoji="0" lang="fr"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146847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28902881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fr" sz="3200" b="1" i="0" u="none" baseline="0"/>
              <a:t>À propos de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4730959" cy="4504069"/>
          </a:xfrm>
        </p:spPr>
        <p:txBody>
          <a:bodyPr lIns="91440" tIns="45720" rIns="91440" bIns="45720" numCol="1" spcCol="360000" anchor="t"/>
          <a:lstStyle/>
          <a:p>
            <a:pPr marL="0" indent="0" algn="just">
              <a:lnSpc>
                <a:spcPct val="107000"/>
              </a:lnSpc>
              <a:spcAft>
                <a:spcPts val="800"/>
              </a:spcAft>
              <a:buNone/>
            </a:pPr>
            <a:r>
              <a:rPr lang="fr" sz="1100">
                <a:latin typeface="+mj-lt"/>
                <a:cs typeface="Times New Roman" panose="02020603050405020304" pitchFamily="18" charset="0"/>
              </a:rPr>
              <a:t>NetZeroCities est un consortium constitué de </a:t>
            </a:r>
            <a:r>
              <a:rPr lang="fr" sz="1100" b="1">
                <a:solidFill>
                  <a:schemeClr val="accent4"/>
                </a:solidFill>
                <a:latin typeface="+mj-lt"/>
                <a:cs typeface="Times New Roman" panose="02020603050405020304" pitchFamily="18" charset="0"/>
              </a:rPr>
              <a:t>33 partenaires issus de 27 pays européens</a:t>
            </a:r>
            <a:r>
              <a:rPr lang="fr" sz="1100">
                <a:latin typeface="+mj-lt"/>
                <a:cs typeface="Times New Roman" panose="02020603050405020304" pitchFamily="18" charset="0"/>
              </a:rPr>
              <a:t>, qui gère actuellement la plateforme de la Mission Villes de l’UE « </a:t>
            </a:r>
            <a:r>
              <a:rPr lang="fr" sz="1100" i="1" u="sng">
                <a:solidFill>
                  <a:srgbClr val="0563C1"/>
                </a:solidFill>
                <a:latin typeface="+mj-lt"/>
                <a:cs typeface="Times New Roman" panose="02020603050405020304" pitchFamily="18" charset="0"/>
                <a:hlinkClick r:id="rId2"/>
              </a:rPr>
              <a:t>100 villes intelligentes et climatiquement neutres d’ici à 2030</a:t>
            </a:r>
            <a:r>
              <a:rPr lang="fr" sz="1100">
                <a:latin typeface="+mj-lt"/>
                <a:cs typeface="Times New Roman" panose="02020603050405020304" pitchFamily="18" charset="0"/>
              </a:rPr>
              <a:t> ». Il est coordonné par </a:t>
            </a:r>
            <a:r>
              <a:rPr lang="fr" sz="1100" u="sng">
                <a:solidFill>
                  <a:srgbClr val="0563C1"/>
                </a:solidFill>
                <a:latin typeface="+mj-lt"/>
                <a:cs typeface="Times New Roman" panose="02020603050405020304" pitchFamily="18" charset="0"/>
                <a:hlinkClick r:id="rId3"/>
              </a:rPr>
              <a:t>EIT Climate-KIC</a:t>
            </a:r>
            <a:r>
              <a:rPr lang="fr" sz="1100">
                <a:latin typeface="+mj-lt"/>
                <a:cs typeface="Times New Roman" panose="02020603050405020304" pitchFamily="18" charset="0"/>
              </a:rPr>
              <a:t>, le plus grand partenariat d’Europe pour l’innovation public-privé, axé sur l’innovation climatique en vue d’atténuer le changement climatique et de s’y adapter. </a:t>
            </a:r>
            <a:endParaRPr lang="en-US"/>
          </a:p>
          <a:p>
            <a:pPr marL="0" indent="0" algn="just">
              <a:lnSpc>
                <a:spcPct val="107000"/>
              </a:lnSpc>
              <a:spcAft>
                <a:spcPts val="800"/>
              </a:spcAft>
              <a:buNone/>
            </a:pPr>
            <a:r>
              <a:rPr lang="fr" sz="1100" b="1">
                <a:solidFill>
                  <a:schemeClr val="accent4"/>
                </a:solidFill>
                <a:latin typeface="+mj-lt"/>
                <a:cs typeface="Times New Roman" panose="02020603050405020304" pitchFamily="18" charset="0"/>
              </a:rPr>
              <a:t>NetZeroCities aide les 112 villes européennes sélectionnées par la Commission européenne dans le cadre de la Mission Villes de l’UE, </a:t>
            </a:r>
            <a:r>
              <a:rPr lang="fr" sz="1100">
                <a:latin typeface="+mj-lt"/>
                <a:cs typeface="Times New Roman" panose="02020603050405020304" pitchFamily="18" charset="0"/>
              </a:rPr>
              <a:t>à réduire drastiquement leurs émissions de gaz à effet de serre dans le but d’atteindre la neutralité climatique. Il fonctionne sous la forme d’une plateforme orientée services soutenue par des praticiens de calibre mondial dans le but d’aider les villes à surmonter les obstacles structurels, institutionnels et culturels auxquels elles sont actuellement confrontées et à atteindre ainsi la neutralité climatique à l’horizon 2030. </a:t>
            </a:r>
            <a:endParaRPr lang="fr"/>
          </a:p>
          <a:p>
            <a:pPr marL="0" indent="0" algn="just">
              <a:lnSpc>
                <a:spcPct val="107000"/>
              </a:lnSpc>
              <a:spcAft>
                <a:spcPts val="800"/>
              </a:spcAft>
              <a:buNone/>
            </a:pPr>
            <a:r>
              <a:rPr lang="fr" sz="1100">
                <a:latin typeface="+mj-lt"/>
                <a:cs typeface="Times New Roman" panose="02020603050405020304" pitchFamily="18" charset="0"/>
              </a:rPr>
              <a:t>NetZeroCities se donne pour objectif de permettre aux villes et aux citoyens d’Europe de montrer </a:t>
            </a:r>
            <a:r>
              <a:rPr lang="fr" sz="1100" b="1">
                <a:solidFill>
                  <a:schemeClr val="accent4"/>
                </a:solidFill>
                <a:latin typeface="+mj-lt"/>
                <a:cs typeface="Times New Roman" panose="02020603050405020304" pitchFamily="18" charset="0"/>
              </a:rPr>
              <a:t>la voie à suivre vers un avenir inclusif, prospère, résilient au changement climatique et durable</a:t>
            </a:r>
            <a:r>
              <a:rPr lang="fr" sz="1100">
                <a:latin typeface="+mj-lt"/>
                <a:cs typeface="Times New Roman" panose="02020603050405020304" pitchFamily="18" charset="0"/>
              </a:rPr>
              <a:t>. Pour cela, il adapte des capacités avancées liées au changement systémique, à la participation citoyenne et à la gouvernance démocratique, ainsi qu’à la structuration des capitaux et des finances et à l’innovation sociale, afin de garantir que les villes aient accès à la meilleure expertise disponible dans le monde entier.</a:t>
            </a:r>
            <a:endParaRPr lang="f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fr" sz="2000" b="1" i="0" u="none" baseline="0">
                <a:effectLst/>
                <a:latin typeface="+mj-lt"/>
                <a:ea typeface="Calibri" panose="020F0502020204030204" pitchFamily="34" charset="0"/>
                <a:cs typeface="Times New Roman" panose="02020603050405020304" pitchFamily="18" charset="0"/>
              </a:rPr>
              <a:t>Plateforme de la Mission de l’UE |</a:t>
            </a:r>
            <a:r>
              <a:rPr lang="fr" sz="2000" b="1" i="0" u="none" baseline="0">
                <a:latin typeface="+mj-lt"/>
              </a:rPr>
              <a:t> </a:t>
            </a:r>
          </a:p>
          <a:p>
            <a:pPr algn="l" rtl="0">
              <a:spcBef>
                <a:spcPts val="0"/>
              </a:spcBef>
            </a:pPr>
            <a:r>
              <a:rPr lang="fr" sz="2000" b="1" i="0" u="none" baseline="0">
                <a:latin typeface="+mj-lt"/>
              </a:rPr>
              <a:t>Des villes intelligentes et climatiquement neutres</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fr" sz="1200" b="1" i="0" u="none" baseline="0">
                  <a:solidFill>
                    <a:schemeClr val="bg1"/>
                  </a:solidFill>
                  <a:ea typeface="Calibri" panose="020F0502020204030204" pitchFamily="34" charset="0"/>
                  <a:cs typeface="Times New Roman" panose="02020603050405020304" pitchFamily="18" charset="0"/>
                </a:rPr>
                <a:t>Comment utiliser ce texte ?</a:t>
              </a:r>
            </a:p>
            <a:p>
              <a:pPr lvl="0" algn="l" rtl="0">
                <a:lnSpc>
                  <a:spcPct val="150000"/>
                </a:lnSpc>
                <a:spcAft>
                  <a:spcPts val="800"/>
                </a:spcAft>
              </a:pPr>
              <a:r>
                <a:rPr lang="fr" sz="1200" b="0" i="0" u="none" baseline="0">
                  <a:solidFill>
                    <a:schemeClr val="bg1"/>
                  </a:solidFill>
                  <a:effectLst/>
                  <a:ea typeface="Calibri" panose="020F0502020204030204" pitchFamily="34" charset="0"/>
                  <a:cs typeface="Times New Roman" panose="02020603050405020304" pitchFamily="18" charset="0"/>
                </a:rPr>
                <a:t>Utilisez ce texte dans vos communiqués de presse et documents officiels si vous devez présenter NetZeroCities !</a:t>
              </a:r>
              <a:endParaRPr lang="fr"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fr" sz="1200" b="1" i="0" u="none" baseline="0">
                  <a:solidFill>
                    <a:schemeClr val="bg1"/>
                  </a:solidFill>
                  <a:ea typeface="Calibri" panose="020F0502020204030204" pitchFamily="34" charset="0"/>
                  <a:cs typeface="Times New Roman" panose="02020603050405020304" pitchFamily="18" charset="0"/>
                </a:rPr>
                <a:t>A</a:t>
              </a:r>
              <a:r>
                <a:rPr lang="fr" sz="1200" b="1" i="0" u="none" baseline="0">
                  <a:solidFill>
                    <a:schemeClr val="bg1"/>
                  </a:solidFill>
                  <a:effectLst/>
                  <a:ea typeface="Calibri" panose="020F0502020204030204" pitchFamily="34" charset="0"/>
                  <a:cs typeface="Times New Roman" panose="02020603050405020304" pitchFamily="18" charset="0"/>
                </a:rPr>
                <a:t>utres ressources utiles : </a:t>
              </a:r>
              <a:endParaRPr lang="fr"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fr"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Le site Internet de NetZeroCities</a:t>
              </a:r>
              <a:endParaRPr lang="fr"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fr"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La vidéo d'explication de NetZeroCities</a:t>
              </a:r>
              <a:endParaRPr lang="fr"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fr" sz="1200" b="0" i="0" u="none" baseline="0">
                  <a:solidFill>
                    <a:schemeClr val="bg1"/>
                  </a:solidFill>
                  <a:effectLst/>
                  <a:latin typeface="+mj-lt"/>
                  <a:ea typeface="Calibri" panose="020F0502020204030204" pitchFamily="34" charset="0"/>
                  <a:cs typeface="Times New Roman" panose="02020603050405020304" pitchFamily="18" charset="0"/>
                </a:rPr>
                <a:t>Communiqué de presse, 1 octobre 2021: </a:t>
              </a:r>
              <a:r>
                <a:rPr lang="fr"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Les réseaux de villes et les organismes de recherche font équipe pour accélérer la transition vers la neutralité carbone d’ici 2030</a:t>
              </a:r>
              <a:endParaRPr lang="fr"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42824"/>
            <a:ext cx="9347603" cy="416140"/>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fr" sz="1052" b="0" i="0" u="none" strike="noStrike" kern="1200" cap="none" spc="0" normalizeH="0" baseline="0">
                <a:ln>
                  <a:noFill/>
                </a:ln>
                <a:solidFill>
                  <a:prstClr val="black"/>
                </a:solidFill>
                <a:effectLst/>
                <a:uLnTx/>
                <a:uFillTx/>
                <a:latin typeface="Arial" panose="020B0604020202020204"/>
                <a:ea typeface="+mn-ea"/>
                <a:cs typeface="+mn-cs"/>
              </a:rPr>
              <a:t>NetZeroCities a reçu le financement du programme de recherche et d’innovation Horizon 2020 de l’Union européenne, dans le cadre de la convention de subvention n° 101036519.</a:t>
            </a:r>
            <a:endParaRPr kumimoji="0" lang="fr"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1582634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GK/Greek translation</a:t>
            </a:r>
          </a:p>
        </p:txBody>
      </p:sp>
    </p:spTree>
    <p:extLst>
      <p:ext uri="{BB962C8B-B14F-4D97-AF65-F5344CB8AC3E}">
        <p14:creationId xmlns:p14="http://schemas.microsoft.com/office/powerpoint/2010/main" val="5513412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54808"/>
            <a:ext cx="9221689" cy="545001"/>
          </a:xfrm>
        </p:spPr>
        <p:txBody>
          <a:bodyPr/>
          <a:lstStyle/>
          <a:p>
            <a:pPr algn="l" rtl="0"/>
            <a:r>
              <a:rPr lang="el" sz="3200" b="1" i="0" u="none" baseline="0"/>
              <a:t>Η Αποστολή της ΕΕ για κλιματικά ουδέτερες και έξυπνες πόλεις</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585116" y="1746665"/>
            <a:ext cx="5185235" cy="4771124"/>
          </a:xfrm>
        </p:spPr>
        <p:txBody>
          <a:bodyPr numCol="1" spcCol="360000"/>
          <a:lstStyle/>
          <a:p>
            <a:pPr marL="0" indent="0" algn="just" rtl="0">
              <a:lnSpc>
                <a:spcPct val="107000"/>
              </a:lnSpc>
              <a:spcAft>
                <a:spcPts val="800"/>
              </a:spcAft>
              <a:buNone/>
            </a:pPr>
            <a:r>
              <a:rPr lang="el" sz="1100" b="0" i="0" u="none" baseline="0">
                <a:effectLst/>
                <a:latin typeface="+mj-lt"/>
                <a:ea typeface="Calibri" panose="020F0502020204030204" pitchFamily="34" charset="0"/>
                <a:cs typeface="Times New Roman" panose="02020603050405020304" pitchFamily="18" charset="0"/>
              </a:rPr>
              <a:t>Οι αποστολές της ΕΕ είναι ένας νέος τρόπος για να βρεθούν </a:t>
            </a:r>
            <a:r>
              <a:rPr lang="el" sz="1100" b="1" i="0" u="none" baseline="0">
                <a:solidFill>
                  <a:schemeClr val="accent4"/>
                </a:solidFill>
                <a:effectLst/>
                <a:latin typeface="+mj-lt"/>
                <a:ea typeface="Calibri" panose="020F0502020204030204" pitchFamily="34" charset="0"/>
                <a:cs typeface="Times New Roman" panose="02020603050405020304" pitchFamily="18" charset="0"/>
              </a:rPr>
              <a:t>συγκεκριμένες λύσεις σε μερικές από τις μεγαλύτερες προκλήσεις</a:t>
            </a:r>
            <a:r>
              <a:rPr lang="el" sz="1100" b="0" i="0" u="none" baseline="0">
                <a:effectLst/>
                <a:latin typeface="+mj-lt"/>
                <a:ea typeface="Calibri" panose="020F0502020204030204" pitchFamily="34" charset="0"/>
                <a:cs typeface="Times New Roman" panose="02020603050405020304" pitchFamily="18" charset="0"/>
              </a:rPr>
              <a:t>. Έχουν φιλόδοξους στόχους και θα παράγουν απτά αποτελέσματα έως το 2030, αξιοποιώντας την έρευνα και την καινοτομία σε έναν νέο ρόλο, σε συνδυασμό με νέες μορφές διακυβέρνησης και συνεργασίας, καθώς και με τη συμμετοχή των πολιτών. Οι αποστολές της ΕΕ είναι ένας νεωτερισμός του ευρωπαϊκού προγράμματος έρευνας και καινοτομίας «Ορίζων Ευρώπη» για τα έτη 2021-2027.</a:t>
            </a:r>
            <a:endParaRPr lang="el" sz="11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l" sz="1100" b="0" i="0" u="none" baseline="0">
                <a:effectLst/>
                <a:latin typeface="+mj-lt"/>
                <a:ea typeface="Calibri" panose="020F0502020204030204" pitchFamily="34" charset="0"/>
                <a:cs typeface="Times New Roman" panose="02020603050405020304" pitchFamily="18" charset="0"/>
              </a:rPr>
              <a:t>Καθώς ο μετριασμός της κλιματικής αλλαγής εξαρτάται σε μεγάλο βαθμό από τη δράση στις αστικές περιοχές, </a:t>
            </a:r>
            <a:r>
              <a:rPr lang="el" sz="1100" b="0" i="0" u="none" baseline="0">
                <a:latin typeface="+mj-lt"/>
                <a:cs typeface="Times New Roman" panose="02020603050405020304" pitchFamily="18" charset="0"/>
              </a:rPr>
              <a:t>πρέπει να στηρίξουμε τις πόλεις στην επιτάχυνση του πράσινου και ψηφιακού μετασχηματισμού τους. Στην </a:t>
            </a:r>
            <a:r>
              <a:rPr lang="el" sz="1100" b="1" i="0" u="none" baseline="0">
                <a:solidFill>
                  <a:schemeClr val="accent4"/>
                </a:solidFill>
                <a:latin typeface="+mj-lt"/>
                <a:cs typeface="Times New Roman" panose="02020603050405020304" pitchFamily="18" charset="0"/>
              </a:rPr>
              <a:t>Αποστολή της ΕΕ για κλιματικά ουδέτερες και έξυπνες πόλεις </a:t>
            </a:r>
            <a:r>
              <a:rPr lang="el" sz="1100" b="0" i="0" u="none" baseline="0">
                <a:latin typeface="+mj-lt"/>
                <a:cs typeface="Times New Roman" panose="02020603050405020304" pitchFamily="18" charset="0"/>
              </a:rPr>
              <a:t>θα συμμετέχουν οι τοπικές αρχές, </a:t>
            </a:r>
            <a:r>
              <a:rPr lang="el" sz="1100" b="0" i="0" u="none" baseline="0">
                <a:effectLst/>
                <a:latin typeface="+mj-lt"/>
                <a:ea typeface="Calibri" panose="020F0502020204030204" pitchFamily="34" charset="0"/>
                <a:cs typeface="Times New Roman" panose="02020603050405020304" pitchFamily="18" charset="0"/>
              </a:rPr>
              <a:t>των πολίτες, επιχειρήσεις, επενδυτές, καθώς και περιφερειακές και εθνικές αρχές με στόχο:</a:t>
            </a:r>
            <a:endParaRPr lang="el" sz="11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el" sz="1100" b="1" i="0" u="none" baseline="0">
                <a:solidFill>
                  <a:schemeClr val="accent4"/>
                </a:solidFill>
                <a:effectLst/>
                <a:latin typeface="+mj-lt"/>
                <a:ea typeface="Calibri" panose="020F0502020204030204" pitchFamily="34" charset="0"/>
                <a:cs typeface="Times New Roman" panose="02020603050405020304" pitchFamily="18" charset="0"/>
              </a:rPr>
              <a:t>Να παραδοθούν 100 κλιματικά ουδέτερες και έξυπνες πόλεις έως το 2030 </a:t>
            </a:r>
            <a:endParaRPr lang="el" sz="11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el" sz="1100" b="1" i="0" u="none" baseline="0">
                <a:solidFill>
                  <a:schemeClr val="accent4"/>
                </a:solidFill>
                <a:effectLst/>
                <a:latin typeface="+mj-lt"/>
                <a:ea typeface="Calibri" panose="020F0502020204030204" pitchFamily="34" charset="0"/>
                <a:cs typeface="Times New Roman" panose="02020603050405020304" pitchFamily="18" charset="0"/>
              </a:rPr>
              <a:t>Να διασφαλιστεί ότι αυτές οι πόλεις θα λειτουργήσουν ως κόμβοι πειραματισμού και καινοτομίας επιτρέποντας σε όλες τις ευρωπαϊκές πόλεις να ακολουθήσουν τα παράδειγμά τους έως το 2050 </a:t>
            </a:r>
            <a:endParaRPr lang="el" sz="11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l" sz="1100" b="0" i="0" u="none" baseline="0">
                <a:latin typeface="+mj-lt"/>
                <a:ea typeface="Calibri" panose="020F0502020204030204" pitchFamily="34" charset="0"/>
                <a:cs typeface="Times New Roman" panose="02020603050405020304" pitchFamily="18" charset="0"/>
              </a:rPr>
              <a:t>Η </a:t>
            </a:r>
            <a:r>
              <a:rPr lang="el" sz="1100" b="0" i="0" u="none" baseline="0">
                <a:effectLst/>
                <a:latin typeface="+mj-lt"/>
                <a:ea typeface="Calibri" panose="020F0502020204030204" pitchFamily="34" charset="0"/>
                <a:cs typeface="Times New Roman" panose="02020603050405020304" pitchFamily="18" charset="0"/>
              </a:rPr>
              <a:t>Αποστολή της ΕΕ για κλιματικά ουδέτερες και έξυπνες πόλεις ακολουθεί μια διατομεακή και βάσει της ζήτησης προσέγγιση, δημιουργώντας συνέργειες μεταξύ υφιστάμενων πρωτοβουλιών και βασίζοντας τις δραστηριότητές της στις πραγματικές ανάγκες των πόλεων. </a:t>
            </a:r>
            <a:endParaRPr lang="el" sz="1100">
              <a:effectLst/>
              <a:latin typeface="+mj-lt"/>
              <a:ea typeface="Calibri" panose="020F0502020204030204" pitchFamily="34" charset="0"/>
              <a:cs typeface="Times New Roman" panose="02020603050405020304" pitchFamily="18" charset="0"/>
            </a:endParaRPr>
          </a:p>
          <a:p>
            <a:endParaRPr lang="el" sz="1800"/>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1243996"/>
            <a:ext cx="9221689" cy="402483"/>
          </a:xfrm>
        </p:spPr>
        <p:txBody>
          <a:bodyPr/>
          <a:lstStyle/>
          <a:p>
            <a:pPr algn="l" rtl="0"/>
            <a:r>
              <a:rPr lang="el" b="1" i="0" u="none" baseline="0">
                <a:effectLst/>
                <a:latin typeface="+mj-lt"/>
                <a:ea typeface="Calibri" panose="020F0502020204030204" pitchFamily="34" charset="0"/>
                <a:cs typeface="Times New Roman" panose="02020603050405020304" pitchFamily="18" charset="0"/>
              </a:rPr>
              <a:t>100 κλιματικά ουδέτερες και έξυπνες πόλεις έως το 2030</a:t>
            </a:r>
            <a:endParaRPr lang="el">
              <a:effectLst/>
              <a:latin typeface="+mj-lt"/>
              <a:ea typeface="Calibri" panose="020F0502020204030204" pitchFamily="34" charset="0"/>
              <a:cs typeface="Times New Roman" panose="02020603050405020304" pitchFamily="18" charset="0"/>
            </a:endParaRPr>
          </a:p>
          <a:p>
            <a:endParaRPr lang="el">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21738"/>
            <a:ext cx="5185235" cy="5360164"/>
            <a:chOff x="5345112" y="1694202"/>
            <a:chExt cx="5185235" cy="5360164"/>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94202"/>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371616" y="2726258"/>
              <a:ext cx="3136177" cy="4328108"/>
            </a:xfrm>
            <a:prstGeom prst="rect">
              <a:avLst/>
            </a:prstGeom>
            <a:noFill/>
          </p:spPr>
          <p:txBody>
            <a:bodyPr wrap="square">
              <a:spAutoFit/>
            </a:bodyPr>
            <a:lstStyle/>
            <a:p>
              <a:pPr lvl="0" algn="l" rtl="0">
                <a:lnSpc>
                  <a:spcPct val="150000"/>
                </a:lnSpc>
                <a:spcAft>
                  <a:spcPts val="800"/>
                </a:spcAft>
              </a:pPr>
              <a:r>
                <a:rPr lang="el" sz="1100" b="1" i="0" u="none" baseline="0">
                  <a:solidFill>
                    <a:schemeClr val="bg1"/>
                  </a:solidFill>
                  <a:ea typeface="Calibri" panose="020F0502020204030204" pitchFamily="34" charset="0"/>
                  <a:cs typeface="Times New Roman" panose="02020603050405020304" pitchFamily="18" charset="0"/>
                </a:rPr>
                <a:t>Πώς θα χρησιμοποιήσετε αυτό το κείμενο;</a:t>
              </a:r>
            </a:p>
            <a:p>
              <a:pPr lvl="0" algn="l" rtl="0">
                <a:lnSpc>
                  <a:spcPct val="150000"/>
                </a:lnSpc>
                <a:spcAft>
                  <a:spcPts val="800"/>
                </a:spcAft>
              </a:pPr>
              <a:r>
                <a:rPr lang="el" sz="1100" b="0" i="0" u="none" baseline="0">
                  <a:solidFill>
                    <a:schemeClr val="bg1"/>
                  </a:solidFill>
                  <a:effectLst/>
                  <a:ea typeface="Calibri" panose="020F0502020204030204" pitchFamily="34" charset="0"/>
                  <a:cs typeface="Times New Roman" panose="02020603050405020304" pitchFamily="18" charset="0"/>
                </a:rPr>
                <a:t>Χρησιμοποιήστε αυτό το κείμενο στα δελτία τύπου και τα επίσημα έγγραφά σας, εάν πρέπει να παρουσιάσετε την Αποστολή της ΕΕ για κλιματικά ουδέτερες και έξυπνες πόλεις!</a:t>
              </a:r>
            </a:p>
            <a:p>
              <a:pPr lvl="0" algn="l" rtl="0">
                <a:lnSpc>
                  <a:spcPct val="150000"/>
                </a:lnSpc>
                <a:spcAft>
                  <a:spcPts val="800"/>
                </a:spcAft>
              </a:pPr>
              <a:endParaRPr lang="el" sz="11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el" sz="1100" b="1" i="0" u="none" baseline="0">
                  <a:solidFill>
                    <a:schemeClr val="bg1"/>
                  </a:solidFill>
                  <a:ea typeface="Calibri" panose="020F0502020204030204" pitchFamily="34" charset="0"/>
                  <a:cs typeface="Times New Roman" panose="02020603050405020304" pitchFamily="18" charset="0"/>
                </a:rPr>
                <a:t>Επιπρόσθετοι </a:t>
              </a:r>
              <a:r>
                <a:rPr lang="el" sz="1100" b="1" i="0" u="none" baseline="0">
                  <a:solidFill>
                    <a:schemeClr val="bg1"/>
                  </a:solidFill>
                  <a:effectLst/>
                  <a:ea typeface="Calibri" panose="020F0502020204030204" pitchFamily="34" charset="0"/>
                  <a:cs typeface="Times New Roman" panose="02020603050405020304" pitchFamily="18" charset="0"/>
                </a:rPr>
                <a:t>χρήσιμοι πόροι: </a:t>
              </a:r>
              <a:endParaRPr lang="el"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el" sz="11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Ιστοσελίδα της Αποστολής της ΕΕ για κλιματικά ουδέτερες και έξυπνες πόλεις</a:t>
              </a:r>
              <a:endParaRPr lang="el"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el" sz="1100" b="0" i="0" u="none" baseline="0">
                  <a:solidFill>
                    <a:schemeClr val="bg1"/>
                  </a:solidFill>
                  <a:effectLst/>
                  <a:ea typeface="Calibri" panose="020F0502020204030204" pitchFamily="34" charset="0"/>
                  <a:cs typeface="Times New Roman" panose="02020603050405020304" pitchFamily="18" charset="0"/>
                </a:rPr>
                <a:t>Ενημερωτικό δελτίο</a:t>
              </a:r>
              <a:r>
                <a:rPr lang="el" sz="1100" b="0" i="0" u="none" baseline="0">
                  <a:solidFill>
                    <a:schemeClr val="bg1"/>
                  </a:solidFill>
                  <a:effectLst/>
                  <a:ea typeface="Calibri" panose="020F0502020204030204" pitchFamily="34" charset="0"/>
                  <a:cs typeface="Times New Roman" panose="02020603050405020304" pitchFamily="18" charset="0"/>
                  <a:hlinkClick r:id="rId4"/>
                </a:rPr>
                <a:t>: </a:t>
              </a:r>
              <a:r>
                <a:rPr lang="el" sz="1100" b="0" i="0" u="sng" baseline="0">
                  <a:solidFill>
                    <a:schemeClr val="bg1"/>
                  </a:solidFill>
                  <a:effectLst/>
                  <a:ea typeface="Calibri" panose="020F0502020204030204" pitchFamily="34" charset="0"/>
                  <a:cs typeface="Times New Roman" panose="02020603050405020304" pitchFamily="18" charset="0"/>
                  <a:hlinkClick r:id="rId4"/>
                </a:rPr>
                <a:t>Κλιματικά ουδέτερες και έξυπνες πόλεις: συγκεκριμένες λύσεις για τις μεγαλύτερες προκλήσεις</a:t>
              </a:r>
              <a:endParaRPr lang="el" sz="1100">
                <a:solidFill>
                  <a:schemeClr val="bg1"/>
                </a:solidFill>
                <a:effectLst/>
                <a:ea typeface="Calibri" panose="020F0502020204030204" pitchFamily="34" charset="0"/>
                <a:cs typeface="Times New Roman" panose="02020603050405020304" pitchFamily="18" charset="0"/>
                <a:hlinkClick r:id="rId4"/>
              </a:endParaRPr>
            </a:p>
            <a:p>
              <a:pPr marL="342900" lvl="0" indent="-342900" algn="l" rtl="0">
                <a:lnSpc>
                  <a:spcPct val="150000"/>
                </a:lnSpc>
                <a:spcAft>
                  <a:spcPts val="800"/>
                </a:spcAft>
                <a:buFont typeface="Symbol" panose="05050102010706020507" pitchFamily="18" charset="2"/>
                <a:buChar char=""/>
              </a:pPr>
              <a:r>
                <a:rPr lang="el" sz="1100" b="0" i="0" u="none" baseline="0">
                  <a:solidFill>
                    <a:schemeClr val="bg1"/>
                  </a:solidFill>
                  <a:ea typeface="Calibri" panose="020F0502020204030204" pitchFamily="34" charset="0"/>
                  <a:cs typeface="Times New Roman" panose="02020603050405020304" pitchFamily="18" charset="0"/>
                  <a:hlinkClick r:id="rId4"/>
                </a:rPr>
                <a:t>Βίντεο </a:t>
              </a:r>
              <a:r>
                <a:rPr lang="el" sz="1100" b="0" i="0" u="none" baseline="0">
                  <a:solidFill>
                    <a:schemeClr val="bg1"/>
                  </a:solidFill>
                  <a:ea typeface="Calibri" panose="020F0502020204030204" pitchFamily="34" charset="0"/>
                  <a:cs typeface="Times New Roman" panose="02020603050405020304" pitchFamily="18" charset="0"/>
                </a:rPr>
                <a:t>της Αποστολής της ΕΕ για κλιματικά ουδέτερες και έξυπνες πόλεις</a:t>
              </a:r>
              <a:endParaRPr lang="el" sz="11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el" sz="11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l" sz="1052" b="0" i="0" u="none" strike="noStrike" kern="1200" cap="none" spc="0" normalizeH="0" baseline="0">
                <a:ln>
                  <a:noFill/>
                </a:ln>
                <a:solidFill>
                  <a:prstClr val="black"/>
                </a:solidFill>
                <a:effectLst/>
                <a:uLnTx/>
                <a:uFillTx/>
                <a:latin typeface="Arial" panose="020B0604020202020204"/>
                <a:ea typeface="+mn-ea"/>
                <a:cs typeface="+mn-cs"/>
              </a:rPr>
              <a:t>Το NetZeroCities έχει λάβει χρηματοδότηση από το πρόγραμμα έρευνας και καινοτομίας «Ορίζων 2020» στο πλαίσιο της συμφωνίας επιχορήγησης με αριθ. 101036519.</a:t>
            </a:r>
            <a:endParaRPr kumimoji="0" lang="el"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665568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17810107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el" sz="3200" b="1" i="0" u="none" baseline="0"/>
              <a:t>Το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38947" y="1812224"/>
            <a:ext cx="5426722" cy="4504069"/>
          </a:xfrm>
        </p:spPr>
        <p:txBody>
          <a:bodyPr numCol="1" spcCol="360000"/>
          <a:lstStyle/>
          <a:p>
            <a:pPr marL="0" indent="0" algn="just" rtl="0">
              <a:lnSpc>
                <a:spcPct val="107000"/>
              </a:lnSpc>
              <a:spcAft>
                <a:spcPts val="800"/>
              </a:spcAft>
              <a:buNone/>
            </a:pPr>
            <a:r>
              <a:rPr lang="el" sz="1100" b="0" i="0" u="none" baseline="0">
                <a:effectLst/>
                <a:latin typeface="+mj-lt"/>
                <a:ea typeface="Calibri" panose="020F0502020204030204" pitchFamily="34" charset="0"/>
                <a:cs typeface="Times New Roman" panose="02020603050405020304" pitchFamily="18" charset="0"/>
              </a:rPr>
              <a:t>Το NetZeroCities είναι μια κοινοπραξία αποτελούμενη από </a:t>
            </a:r>
            <a:r>
              <a:rPr lang="el" sz="1100" b="1" i="0" u="none" baseline="0">
                <a:solidFill>
                  <a:schemeClr val="accent4"/>
                </a:solidFill>
                <a:effectLst/>
                <a:latin typeface="+mj-lt"/>
                <a:ea typeface="Calibri" panose="020F0502020204030204" pitchFamily="34" charset="0"/>
                <a:cs typeface="Times New Roman" panose="02020603050405020304" pitchFamily="18" charset="0"/>
              </a:rPr>
              <a:t>33 εταίρους από 27 ευρωπαϊκές χώρες</a:t>
            </a:r>
            <a:r>
              <a:rPr lang="el" sz="1100" b="0" i="0" u="none" baseline="0">
                <a:effectLst/>
                <a:latin typeface="+mj-lt"/>
                <a:ea typeface="Calibri" panose="020F0502020204030204" pitchFamily="34" charset="0"/>
                <a:cs typeface="Times New Roman" panose="02020603050405020304" pitchFamily="18" charset="0"/>
              </a:rPr>
              <a:t>, η οποία διαχειρίζεται επί του παρόντος την πλατφόρμα της Αποστολής της ΕΕ «</a:t>
            </a:r>
            <a:r>
              <a:rPr lang="el" sz="1100" b="0" i="1" u="sng" baseline="0">
                <a:solidFill>
                  <a:srgbClr val="0563C1"/>
                </a:solidFill>
                <a:effectLst/>
                <a:latin typeface="+mj-lt"/>
                <a:ea typeface="Calibri" panose="020F0502020204030204" pitchFamily="34" charset="0"/>
                <a:cs typeface="Times New Roman" panose="02020603050405020304" pitchFamily="18" charset="0"/>
                <a:hlinkClick r:id="rId2"/>
              </a:rPr>
              <a:t>100 κλιματικά ουδέτερες και έξυπνες πόλεις έως το 2030</a:t>
            </a:r>
            <a:r>
              <a:rPr lang="el" sz="1100" b="0" i="0" u="none" baseline="0">
                <a:effectLst/>
                <a:latin typeface="+mj-lt"/>
                <a:ea typeface="Calibri" panose="020F0502020204030204" pitchFamily="34" charset="0"/>
                <a:cs typeface="Times New Roman" panose="02020603050405020304" pitchFamily="18" charset="0"/>
              </a:rPr>
              <a:t>». Τον συντονισμό της έχει αναλάβει η </a:t>
            </a:r>
            <a:r>
              <a:rPr lang="el" sz="11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 </a:t>
            </a:r>
            <a:r>
              <a:rPr lang="el" sz="1100" b="0" i="0" u="none" baseline="0">
                <a:effectLst/>
                <a:latin typeface="+mj-lt"/>
                <a:ea typeface="Calibri" panose="020F0502020204030204" pitchFamily="34" charset="0"/>
                <a:cs typeface="Times New Roman" panose="02020603050405020304" pitchFamily="18" charset="0"/>
              </a:rPr>
              <a:t>η μεγαλύτερη σύμπραξη δημόσιου και ιδιωτικού τομέα της Ευρώπης σε θέματα καινοτομίας που εστιάζει στις καινοτόμες δράσεις για το κλίμα με στόχο τον μετριασμό της κλιματικής αλλαγής και την προσαρμογή σε αυτή. </a:t>
            </a:r>
            <a:endParaRPr lang="el" sz="11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l" sz="1100" b="1" i="0" u="none" baseline="0">
                <a:solidFill>
                  <a:schemeClr val="accent4"/>
                </a:solidFill>
                <a:effectLst/>
                <a:latin typeface="+mj-lt"/>
                <a:ea typeface="Calibri" panose="020F0502020204030204" pitchFamily="34" charset="0"/>
                <a:cs typeface="Times New Roman" panose="02020603050405020304" pitchFamily="18" charset="0"/>
              </a:rPr>
              <a:t>Το NetZeroCities στηρίζει τις </a:t>
            </a:r>
            <a:r>
              <a:rPr lang="el" sz="1100" b="1" i="0" u="none" baseline="0">
                <a:solidFill>
                  <a:schemeClr val="accent4"/>
                </a:solidFill>
                <a:latin typeface="+mj-lt"/>
                <a:cs typeface="Times New Roman" panose="02020603050405020304" pitchFamily="18" charset="0"/>
              </a:rPr>
              <a:t>112 ευρωπαϊκές πόλεις </a:t>
            </a:r>
            <a:r>
              <a:rPr lang="el" sz="1100" b="1" i="0" u="none" baseline="0">
                <a:solidFill>
                  <a:schemeClr val="accent4"/>
                </a:solidFill>
                <a:effectLst/>
                <a:latin typeface="+mj-lt"/>
                <a:ea typeface="Calibri" panose="020F0502020204030204" pitchFamily="34" charset="0"/>
                <a:cs typeface="Times New Roman" panose="02020603050405020304" pitchFamily="18" charset="0"/>
              </a:rPr>
              <a:t>που επιλέχθηκαν από την Ευρωπαϊκή Επιτροπή για να συμμετάσχουν στην αποστολή </a:t>
            </a:r>
            <a:r>
              <a:rPr lang="el" sz="1100" b="0" i="0" u="none" baseline="0">
                <a:effectLst/>
                <a:latin typeface="+mj-lt"/>
                <a:ea typeface="Calibri" panose="020F0502020204030204" pitchFamily="34" charset="0"/>
                <a:cs typeface="Times New Roman" panose="02020603050405020304" pitchFamily="18" charset="0"/>
              </a:rPr>
              <a:t>μειώνοντας δραστικά τις εκπομπές αερίων του θερμοκηπίου τους, για να επιτύχουν κλιματική ουδετερότητα. Λειτουργεί ως πλατφόρμα που εστιάζει στις υπηρεσίες και έχει την υποστήριξη κορυφαίων στον κόσμο επαγγελματιών, με στόχο να βοηθήσει τις πόλεις να υπερκεράσουν τους τρέχοντες δομικούς, θεσμικούς και πολιτισμικούς φραγμούς που αντιμετωπίζουν, προκειμένου να επιτύχουν κλιματική ουδετερότητα έως το 2030. </a:t>
            </a:r>
          </a:p>
          <a:p>
            <a:pPr marL="0" indent="0" algn="just" rtl="0">
              <a:lnSpc>
                <a:spcPct val="107000"/>
              </a:lnSpc>
              <a:spcAft>
                <a:spcPts val="800"/>
              </a:spcAft>
              <a:buNone/>
            </a:pPr>
            <a:r>
              <a:rPr lang="el" sz="1100" b="0" i="0" u="none" baseline="0">
                <a:effectLst/>
                <a:latin typeface="+mj-lt"/>
                <a:ea typeface="Calibri" panose="020F0502020204030204" pitchFamily="34" charset="0"/>
                <a:cs typeface="Times New Roman" panose="02020603050405020304" pitchFamily="18" charset="0"/>
              </a:rPr>
              <a:t>Στόχος του NetZeroCities είναι να δώσει τη δυνατότητα στις ευρωπαϊκές πόλεις και στους πολίτες να δείξουν </a:t>
            </a:r>
            <a:r>
              <a:rPr lang="el" sz="1100" b="1" i="0" u="none" baseline="0">
                <a:solidFill>
                  <a:schemeClr val="accent4"/>
                </a:solidFill>
                <a:effectLst/>
                <a:latin typeface="+mj-lt"/>
                <a:ea typeface="Calibri" panose="020F0502020204030204" pitchFamily="34" charset="0"/>
                <a:cs typeface="Times New Roman" panose="02020603050405020304" pitchFamily="18" charset="0"/>
              </a:rPr>
              <a:t>τον δρόμο προς ένα μέλλον συμμετοχικότητας, ευημερίας, ανθεκτικότητας στην κλιματική αλλαγή και βιωσιμότητας</a:t>
            </a:r>
            <a:r>
              <a:rPr lang="el" sz="1100" b="0" i="0" u="none" baseline="0">
                <a:effectLst/>
                <a:latin typeface="+mj-lt"/>
                <a:ea typeface="Calibri" panose="020F0502020204030204" pitchFamily="34" charset="0"/>
                <a:cs typeface="Times New Roman" panose="02020603050405020304" pitchFamily="18" charset="0"/>
              </a:rPr>
              <a:t>. Για να γίνει αυτό, προσαρμόζει προηγμένες δυνατότητες που συνδέονται με τη συστημική αλλαγή, τη συμμετοχή των πολιτών και τη δημοκρατική διακυβέρνηση, την κεφαλαιακή και χρηματοοικονομική δομή και την κοινωνική καινοτομία προκειμένου να διασφαλίσει ότι οι πόλεις έχουν πρόσβαση στην καλύτερη εμπειρογνωμοσύνη που είναι διαθέσιμη σε οποιοδήποτε σημείο στον κόσμο.</a:t>
            </a:r>
            <a:endParaRPr lang="el" sz="11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5426722" cy="647044"/>
          </a:xfrm>
        </p:spPr>
        <p:txBody>
          <a:bodyPr/>
          <a:lstStyle/>
          <a:p>
            <a:pPr algn="l" rtl="0"/>
            <a:r>
              <a:rPr lang="el" sz="2000" b="1" i="0" u="none" baseline="0">
                <a:effectLst/>
                <a:latin typeface="+mj-lt"/>
                <a:ea typeface="Calibri" panose="020F0502020204030204" pitchFamily="34" charset="0"/>
                <a:cs typeface="Times New Roman" panose="02020603050405020304" pitchFamily="18" charset="0"/>
              </a:rPr>
              <a:t>Πλατφόρμα της αποστολής της ΕΕ |</a:t>
            </a:r>
            <a:r>
              <a:rPr lang="el" sz="2000" b="1" i="0" u="none" baseline="0">
                <a:latin typeface="+mj-lt"/>
              </a:rPr>
              <a:t> </a:t>
            </a:r>
          </a:p>
          <a:p>
            <a:pPr algn="l" rtl="0">
              <a:spcBef>
                <a:spcPts val="0"/>
              </a:spcBef>
            </a:pPr>
            <a:r>
              <a:rPr lang="el" sz="2000" b="1" i="0" u="none" baseline="0">
                <a:latin typeface="+mj-lt"/>
              </a:rPr>
              <a:t>Κλιματικά ουδέτερες και έξυπνες πόλεις</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560195" y="2568358"/>
              <a:ext cx="2881193" cy="3402914"/>
            </a:xfrm>
            <a:prstGeom prst="rect">
              <a:avLst/>
            </a:prstGeom>
            <a:noFill/>
          </p:spPr>
          <p:txBody>
            <a:bodyPr wrap="square">
              <a:spAutoFit/>
            </a:bodyPr>
            <a:lstStyle/>
            <a:p>
              <a:pPr lvl="0" algn="l" rtl="0">
                <a:lnSpc>
                  <a:spcPct val="150000"/>
                </a:lnSpc>
                <a:spcAft>
                  <a:spcPts val="800"/>
                </a:spcAft>
              </a:pPr>
              <a:r>
                <a:rPr lang="el" sz="1100" b="1" i="0" u="none" baseline="0">
                  <a:solidFill>
                    <a:schemeClr val="bg1"/>
                  </a:solidFill>
                  <a:ea typeface="Calibri" panose="020F0502020204030204" pitchFamily="34" charset="0"/>
                  <a:cs typeface="Times New Roman" panose="02020603050405020304" pitchFamily="18" charset="0"/>
                </a:rPr>
                <a:t>Πώς θα χρησιμοποιήσετε αυτό το κείμενο;</a:t>
              </a:r>
            </a:p>
            <a:p>
              <a:pPr lvl="0" algn="l" rtl="0">
                <a:lnSpc>
                  <a:spcPct val="150000"/>
                </a:lnSpc>
                <a:spcAft>
                  <a:spcPts val="800"/>
                </a:spcAft>
              </a:pPr>
              <a:r>
                <a:rPr lang="el" sz="1100" b="0" i="0" u="none" baseline="0">
                  <a:solidFill>
                    <a:schemeClr val="bg1"/>
                  </a:solidFill>
                  <a:effectLst/>
                  <a:ea typeface="Calibri" panose="020F0502020204030204" pitchFamily="34" charset="0"/>
                  <a:cs typeface="Times New Roman" panose="02020603050405020304" pitchFamily="18" charset="0"/>
                </a:rPr>
                <a:t>Χρησιμοποιήστε αυτό το κείμενο στα δελτία τύπου και τα επίσημα έγγραφά σας, όταν χρειάζεται να παρουσιάσετε το NetZeroCities!</a:t>
              </a:r>
              <a:endParaRPr lang="el" sz="11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el" sz="1100" b="1" i="0" u="none" baseline="0">
                  <a:solidFill>
                    <a:schemeClr val="bg1"/>
                  </a:solidFill>
                  <a:ea typeface="Calibri" panose="020F0502020204030204" pitchFamily="34" charset="0"/>
                  <a:cs typeface="Times New Roman" panose="02020603050405020304" pitchFamily="18" charset="0"/>
                </a:rPr>
                <a:t>Επιπρόσθετοι </a:t>
              </a:r>
              <a:r>
                <a:rPr lang="el" sz="1100" b="1" i="0" u="none" baseline="0">
                  <a:solidFill>
                    <a:schemeClr val="bg1"/>
                  </a:solidFill>
                  <a:effectLst/>
                  <a:ea typeface="Calibri" panose="020F0502020204030204" pitchFamily="34" charset="0"/>
                  <a:cs typeface="Times New Roman" panose="02020603050405020304" pitchFamily="18" charset="0"/>
                </a:rPr>
                <a:t>χρήσιμοι πόροι: </a:t>
              </a:r>
              <a:endParaRPr lang="el" sz="11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el" sz="11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Ο ιστότοπος του NetZeroCities</a:t>
              </a:r>
              <a:endParaRPr lang="el" sz="11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el" sz="11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Επεξηγηματικό βίντεο για το NetZeroCities</a:t>
              </a:r>
              <a:endParaRPr lang="el" sz="11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el" sz="1100" b="0" i="0" u="none" baseline="0">
                  <a:solidFill>
                    <a:schemeClr val="bg1"/>
                  </a:solidFill>
                  <a:effectLst/>
                  <a:latin typeface="+mj-lt"/>
                  <a:ea typeface="Calibri" panose="020F0502020204030204" pitchFamily="34" charset="0"/>
                  <a:cs typeface="Times New Roman" panose="02020603050405020304" pitchFamily="18" charset="0"/>
                </a:rPr>
                <a:t>Δελτίο τύπου, 1</a:t>
              </a:r>
              <a:r>
                <a:rPr lang="el" sz="1100" b="0" i="0" u="none" baseline="30000">
                  <a:solidFill>
                    <a:schemeClr val="bg1"/>
                  </a:solidFill>
                  <a:effectLst/>
                  <a:latin typeface="+mj-lt"/>
                  <a:ea typeface="Calibri" panose="020F0502020204030204" pitchFamily="34" charset="0"/>
                  <a:cs typeface="Times New Roman" panose="02020603050405020304" pitchFamily="18" charset="0"/>
                </a:rPr>
                <a:t>η</a:t>
              </a:r>
              <a:r>
                <a:rPr lang="el" sz="1100" b="0" i="0" u="none" baseline="0">
                  <a:solidFill>
                    <a:schemeClr val="bg1"/>
                  </a:solidFill>
                  <a:effectLst/>
                  <a:latin typeface="+mj-lt"/>
                  <a:ea typeface="Calibri" panose="020F0502020204030204" pitchFamily="34" charset="0"/>
                  <a:cs typeface="Times New Roman" panose="02020603050405020304" pitchFamily="18" charset="0"/>
                </a:rPr>
                <a:t> Οκτωβρίου 2021: </a:t>
              </a:r>
              <a:r>
                <a:rPr lang="el" sz="11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Δίκτυα πόλεων και ερευνητικοί οργανισμοί συνεργάζονται, για να επισπεύσουν τη μετάβαση σε μηδενικές εκπομπές έως το 2030</a:t>
              </a:r>
              <a:endParaRPr lang="el" sz="11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l" sz="1052" b="0" i="0" u="none" strike="noStrike" kern="1200" cap="none" spc="0" normalizeH="0" baseline="0">
                <a:ln>
                  <a:noFill/>
                </a:ln>
                <a:solidFill>
                  <a:prstClr val="black"/>
                </a:solidFill>
                <a:effectLst/>
                <a:uLnTx/>
                <a:uFillTx/>
                <a:latin typeface="Arial" panose="020B0604020202020204"/>
                <a:ea typeface="+mn-ea"/>
                <a:cs typeface="+mn-cs"/>
              </a:rPr>
              <a:t>Το NetZeroCities έχει λάβει χρηματοδότηση από το πρόγραμμα έρευνας και καινοτομίας «Ορίζων 2020» στο πλαίσιο της συμφωνίας επιχορήγησης με αριθ. 101036519.</a:t>
            </a:r>
            <a:endParaRPr kumimoji="0" lang="el"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476859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HE/Hebrew translation</a:t>
            </a:r>
          </a:p>
        </p:txBody>
      </p:sp>
    </p:spTree>
    <p:extLst>
      <p:ext uri="{BB962C8B-B14F-4D97-AF65-F5344CB8AC3E}">
        <p14:creationId xmlns:p14="http://schemas.microsoft.com/office/powerpoint/2010/main" val="41582652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r" rtl="1"/>
            <a:r>
              <a:rPr lang="he" sz="3200" b="1" i="0" u="none" baseline="0"/>
              <a:t>אודות משימת ערי האיחוד האירופי</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1">
              <a:lnSpc>
                <a:spcPct val="107000"/>
              </a:lnSpc>
              <a:spcAft>
                <a:spcPts val="800"/>
              </a:spcAft>
              <a:buNone/>
            </a:pPr>
            <a:r>
              <a:rPr lang="he" sz="1200" b="0" i="0" u="none" baseline="0">
                <a:effectLst/>
                <a:latin typeface="+mj-lt"/>
                <a:ea typeface="Calibri" panose="020F0502020204030204" pitchFamily="34" charset="0"/>
                <a:cs typeface="Times New Roman" panose="02020603050405020304" pitchFamily="18" charset="0"/>
              </a:rPr>
              <a:t>משימות האיחוד האירופי הן דרך חדשה להביא</a:t>
            </a:r>
            <a:r>
              <a:rPr lang="he" sz="1200" b="1" i="0" u="none" baseline="0">
                <a:effectLst/>
                <a:latin typeface="+mj-lt"/>
                <a:ea typeface="Calibri" panose="020F0502020204030204" pitchFamily="34" charset="0"/>
                <a:cs typeface="Times New Roman" panose="02020603050405020304" pitchFamily="18" charset="0"/>
              </a:rPr>
              <a:t> </a:t>
            </a:r>
            <a:r>
              <a:rPr lang="he" sz="1200" b="1" i="0" u="none" baseline="0">
                <a:solidFill>
                  <a:schemeClr val="accent4"/>
                </a:solidFill>
                <a:effectLst/>
                <a:latin typeface="+mj-lt"/>
                <a:ea typeface="Calibri" panose="020F0502020204030204" pitchFamily="34" charset="0"/>
                <a:cs typeface="Times New Roman" panose="02020603050405020304" pitchFamily="18" charset="0"/>
              </a:rPr>
              <a:t>פתרונות ממשיים לכמה מהאתגרים הגדולים ביותר שלנו</a:t>
            </a:r>
            <a:r>
              <a:rPr lang="he" sz="1200" b="0" i="0" u="none" baseline="0">
                <a:effectLst/>
                <a:latin typeface="+mj-lt"/>
                <a:ea typeface="Calibri" panose="020F0502020204030204" pitchFamily="34" charset="0"/>
                <a:cs typeface="Times New Roman" panose="02020603050405020304" pitchFamily="18" charset="0"/>
              </a:rPr>
              <a:t>. יש להן מטרות שאפתניות, והן יניבו תוצאות מוחשיות עד 2030 באמצעות קידום מחקר וחדשנות בכיוון חדש, בשילוב עם צורות חדשות של משילות ושיתוף פעולה, כמו גם באמצעות שילוב אזרחים. משימות האיחוד האירופי הן יוזמה חדשה של תוכנית המחקר והחדשנות Horizon Europe לשנים 2021-2027.</a:t>
            </a:r>
            <a:endParaRPr lang="he" sz="1200">
              <a:effectLst/>
              <a:latin typeface="+mj-lt"/>
              <a:ea typeface="Calibri" panose="020F0502020204030204" pitchFamily="34" charset="0"/>
              <a:cs typeface="Times New Roman" panose="02020603050405020304" pitchFamily="18" charset="0"/>
            </a:endParaRPr>
          </a:p>
          <a:p>
            <a:pPr marL="0" indent="0" algn="just" rtl="1">
              <a:lnSpc>
                <a:spcPct val="107000"/>
              </a:lnSpc>
              <a:spcAft>
                <a:spcPts val="800"/>
              </a:spcAft>
              <a:buNone/>
            </a:pPr>
            <a:r>
              <a:rPr lang="he" sz="1200" b="0" i="0" u="none" baseline="0">
                <a:effectLst/>
                <a:latin typeface="+mj-lt"/>
                <a:ea typeface="Calibri" panose="020F0502020204030204" pitchFamily="34" charset="0"/>
                <a:cs typeface="Times New Roman" panose="02020603050405020304" pitchFamily="18" charset="0"/>
              </a:rPr>
              <a:t>מכיוון שההתמודדות עם שינוי האקלים תלויה בפעילות עירונית, </a:t>
            </a:r>
            <a:r>
              <a:rPr lang="he" sz="1200" b="0" i="0" u="none" baseline="0">
                <a:latin typeface="+mj-lt"/>
                <a:cs typeface="Times New Roman" panose="02020603050405020304" pitchFamily="18" charset="0"/>
              </a:rPr>
              <a:t>עלינו לתמוך בהאצת הטרנספורמציה הירוקה והדיגיטלית של ערים. </a:t>
            </a:r>
            <a:r>
              <a:rPr lang="he" sz="1200" b="1" i="0" u="none" baseline="0">
                <a:solidFill>
                  <a:schemeClr val="accent4"/>
                </a:solidFill>
                <a:latin typeface="+mj-lt"/>
                <a:cs typeface="Times New Roman" panose="02020603050405020304" pitchFamily="18" charset="0"/>
              </a:rPr>
              <a:t>משימת ערי האיחוד האירופי</a:t>
            </a:r>
            <a:r>
              <a:rPr lang="he" sz="1200" b="0" i="0" u="none" baseline="0">
                <a:latin typeface="+mj-lt"/>
                <a:cs typeface="Times New Roman" panose="02020603050405020304" pitchFamily="18" charset="0"/>
              </a:rPr>
              <a:t> תשלב רשויות מקומיות, </a:t>
            </a:r>
            <a:r>
              <a:rPr lang="he" sz="1200" b="0" i="0" u="none" baseline="0">
                <a:effectLst/>
                <a:latin typeface="+mj-lt"/>
                <a:ea typeface="Calibri" panose="020F0502020204030204" pitchFamily="34" charset="0"/>
                <a:cs typeface="Times New Roman" panose="02020603050405020304" pitchFamily="18" charset="0"/>
              </a:rPr>
              <a:t>אזרחים, עסקים, משקיעים, ורשויות אזוריות וארציות, כדי:</a:t>
            </a:r>
            <a:endParaRPr lang="he" sz="1200">
              <a:effectLst/>
              <a:latin typeface="+mj-lt"/>
              <a:ea typeface="Calibri" panose="020F0502020204030204" pitchFamily="34" charset="0"/>
              <a:cs typeface="Times New Roman" panose="02020603050405020304" pitchFamily="18" charset="0"/>
            </a:endParaRPr>
          </a:p>
          <a:p>
            <a:pPr marL="342900" lvl="0" indent="-342900" algn="just" rtl="1">
              <a:lnSpc>
                <a:spcPct val="107000"/>
              </a:lnSpc>
              <a:spcAft>
                <a:spcPts val="800"/>
              </a:spcAft>
              <a:buFont typeface="+mj-lt"/>
              <a:buAutoNum type="arabicPeriod"/>
              <a:tabLst>
                <a:tab pos="457200" algn="l"/>
              </a:tabLst>
            </a:pPr>
            <a:r>
              <a:rPr lang="he" sz="1200" b="1" i="0" u="none" baseline="0">
                <a:solidFill>
                  <a:schemeClr val="accent4"/>
                </a:solidFill>
                <a:effectLst/>
                <a:latin typeface="+mj-lt"/>
                <a:ea typeface="Calibri" panose="020F0502020204030204" pitchFamily="34" charset="0"/>
                <a:cs typeface="Times New Roman" panose="02020603050405020304" pitchFamily="18" charset="0"/>
              </a:rPr>
              <a:t>להשיג 100 ערים חכמות בעלות ניטרליות אקלימית עד 2030 </a:t>
            </a:r>
            <a:endParaRPr lang="he"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1">
              <a:lnSpc>
                <a:spcPct val="107000"/>
              </a:lnSpc>
              <a:spcAft>
                <a:spcPts val="800"/>
              </a:spcAft>
              <a:buFont typeface="+mj-lt"/>
              <a:buAutoNum type="arabicPeriod"/>
              <a:tabLst>
                <a:tab pos="457200" algn="l"/>
              </a:tabLst>
            </a:pPr>
            <a:r>
              <a:rPr lang="he" sz="1200" b="1" i="0" u="none" baseline="0">
                <a:solidFill>
                  <a:schemeClr val="accent4"/>
                </a:solidFill>
                <a:effectLst/>
                <a:latin typeface="+mj-lt"/>
                <a:ea typeface="Calibri" panose="020F0502020204030204" pitchFamily="34" charset="0"/>
                <a:cs typeface="Times New Roman" panose="02020603050405020304" pitchFamily="18" charset="0"/>
              </a:rPr>
              <a:t>לוודא שהערים האלה פועלות כמרכזי ניסוי וחדשנות כדי לאפשר לכל הערים באירופה ללכת בעקבותיהן עד 2050 </a:t>
            </a:r>
            <a:endParaRPr lang="he"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1">
              <a:lnSpc>
                <a:spcPct val="107000"/>
              </a:lnSpc>
              <a:spcAft>
                <a:spcPts val="800"/>
              </a:spcAft>
              <a:buNone/>
            </a:pPr>
            <a:r>
              <a:rPr lang="he" sz="1200" b="0" i="0" u="none" baseline="0">
                <a:effectLst/>
                <a:latin typeface="+mj-lt"/>
                <a:ea typeface="Calibri" panose="020F0502020204030204" pitchFamily="34" charset="0"/>
                <a:cs typeface="Times New Roman" panose="02020603050405020304" pitchFamily="18" charset="0"/>
              </a:rPr>
              <a:t>משימת ערי האיחוד האירופי נוקטת בגישה רב-תחומית המבוססת על ביקוש, יוצרת סינרגיות בין יוזמות קיימות ומבססת את פעילויותיה בנושא הצרכים האמיתיים של ערים. </a:t>
            </a:r>
            <a:endParaRPr lang="he" sz="1200">
              <a:effectLst/>
              <a:latin typeface="+mj-lt"/>
              <a:ea typeface="Calibri" panose="020F0502020204030204" pitchFamily="34" charset="0"/>
              <a:cs typeface="Times New Roman" panose="02020603050405020304" pitchFamily="18" charset="0"/>
            </a:endParaRPr>
          </a:p>
          <a:p>
            <a:endParaRPr lang="he"/>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r" rtl="1"/>
            <a:r>
              <a:rPr lang="he" b="1" i="0" u="none" baseline="0">
                <a:effectLst/>
                <a:latin typeface="+mj-lt"/>
                <a:ea typeface="Calibri" panose="020F0502020204030204" pitchFamily="34" charset="0"/>
                <a:cs typeface="Times New Roman" panose="02020603050405020304" pitchFamily="18" charset="0"/>
              </a:rPr>
              <a:t>100 ערים בעלות ניטרליות אקלימית וחכמות עד 2030</a:t>
            </a:r>
            <a:endParaRPr lang="he">
              <a:effectLst/>
              <a:latin typeface="+mj-lt"/>
              <a:ea typeface="Calibri" panose="020F0502020204030204" pitchFamily="34" charset="0"/>
              <a:cs typeface="Times New Roman" panose="02020603050405020304" pitchFamily="18" charset="0"/>
            </a:endParaRPr>
          </a:p>
          <a:p>
            <a:endParaRPr lang="he">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726258"/>
              <a:ext cx="2814484" cy="3835602"/>
            </a:xfrm>
            <a:prstGeom prst="rect">
              <a:avLst/>
            </a:prstGeom>
            <a:noFill/>
          </p:spPr>
          <p:txBody>
            <a:bodyPr wrap="square">
              <a:spAutoFit/>
            </a:bodyPr>
            <a:lstStyle/>
            <a:p>
              <a:pPr lvl="0" algn="r" rtl="1">
                <a:lnSpc>
                  <a:spcPct val="150000"/>
                </a:lnSpc>
                <a:spcAft>
                  <a:spcPts val="800"/>
                </a:spcAft>
              </a:pPr>
              <a:r>
                <a:rPr lang="he" sz="1200" b="1" i="0" u="none" baseline="0">
                  <a:solidFill>
                    <a:schemeClr val="bg1"/>
                  </a:solidFill>
                  <a:ea typeface="Calibri" panose="020F0502020204030204" pitchFamily="34" charset="0"/>
                  <a:cs typeface="Times New Roman" panose="02020603050405020304" pitchFamily="18" charset="0"/>
                </a:rPr>
                <a:t>איך להשתמש בטקסט הזה?</a:t>
              </a:r>
            </a:p>
            <a:p>
              <a:pPr lvl="0" algn="r" rtl="1">
                <a:lnSpc>
                  <a:spcPct val="150000"/>
                </a:lnSpc>
                <a:spcAft>
                  <a:spcPts val="800"/>
                </a:spcAft>
              </a:pPr>
              <a:r>
                <a:rPr lang="he" sz="1200" b="0" i="0" u="none" baseline="0">
                  <a:solidFill>
                    <a:schemeClr val="bg1"/>
                  </a:solidFill>
                  <a:effectLst/>
                  <a:ea typeface="Calibri" panose="020F0502020204030204" pitchFamily="34" charset="0"/>
                  <a:cs typeface="Times New Roman" panose="02020603050405020304" pitchFamily="18" charset="0"/>
                </a:rPr>
                <a:t>השתמשו בטקסט הזה בהודעות לעיתונות ובמסמכים הרשמיים שלכם אם עליכם להציג את משימת ערי האיחוד האירופי!</a:t>
              </a:r>
            </a:p>
            <a:p>
              <a:pPr lvl="0" algn="r" rtl="1">
                <a:lnSpc>
                  <a:spcPct val="150000"/>
                </a:lnSpc>
                <a:spcAft>
                  <a:spcPts val="800"/>
                </a:spcAft>
              </a:pPr>
              <a:endParaRPr lang="he" sz="1200" b="1">
                <a:solidFill>
                  <a:schemeClr val="bg1"/>
                </a:solidFill>
                <a:ea typeface="Calibri" panose="020F0502020204030204" pitchFamily="34" charset="0"/>
                <a:cs typeface="Times New Roman" panose="02020603050405020304" pitchFamily="18" charset="0"/>
              </a:endParaRPr>
            </a:p>
            <a:p>
              <a:pPr lvl="0" algn="r" rtl="1">
                <a:lnSpc>
                  <a:spcPct val="150000"/>
                </a:lnSpc>
                <a:spcAft>
                  <a:spcPts val="800"/>
                </a:spcAft>
              </a:pPr>
              <a:r>
                <a:rPr lang="he" sz="1200" b="1" i="0" u="none" baseline="0">
                  <a:solidFill>
                    <a:schemeClr val="bg1"/>
                  </a:solidFill>
                  <a:ea typeface="Calibri" panose="020F0502020204030204" pitchFamily="34" charset="0"/>
                  <a:cs typeface="Times New Roman" panose="02020603050405020304" pitchFamily="18" charset="0"/>
                </a:rPr>
                <a:t>חומרים ש</a:t>
              </a:r>
              <a:r>
                <a:rPr lang="he" sz="1200" b="1" i="0" u="none" baseline="0">
                  <a:solidFill>
                    <a:schemeClr val="bg1"/>
                  </a:solidFill>
                  <a:effectLst/>
                  <a:ea typeface="Calibri" panose="020F0502020204030204" pitchFamily="34" charset="0"/>
                  <a:cs typeface="Times New Roman" panose="02020603050405020304" pitchFamily="18" charset="0"/>
                </a:rPr>
                <a:t>ימושיים נוספים </a:t>
              </a:r>
              <a:endParaRPr lang="he" sz="1200">
                <a:solidFill>
                  <a:schemeClr val="bg1"/>
                </a:solidFill>
                <a:effectLst/>
                <a:ea typeface="Calibri" panose="020F0502020204030204" pitchFamily="34" charset="0"/>
                <a:cs typeface="Times New Roman" panose="02020603050405020304" pitchFamily="18" charset="0"/>
              </a:endParaRPr>
            </a:p>
            <a:p>
              <a:pPr marL="342900" lvl="0" indent="-342900" algn="r" rtl="1">
                <a:lnSpc>
                  <a:spcPct val="150000"/>
                </a:lnSpc>
                <a:buFont typeface="Symbol" panose="05050102010706020507" pitchFamily="18" charset="2"/>
                <a:buChar char=""/>
              </a:pPr>
              <a:r>
                <a:rPr lang="he"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עמוד האינטרנט של משימת הערים</a:t>
              </a:r>
              <a:endParaRPr lang="he" sz="1200">
                <a:solidFill>
                  <a:schemeClr val="bg1"/>
                </a:solidFill>
                <a:effectLst/>
                <a:ea typeface="Calibri" panose="020F0502020204030204" pitchFamily="34" charset="0"/>
                <a:cs typeface="Times New Roman" panose="02020603050405020304" pitchFamily="18" charset="0"/>
              </a:endParaRPr>
            </a:p>
            <a:p>
              <a:pPr marL="342900" lvl="0" indent="-342900" algn="r" rtl="1">
                <a:lnSpc>
                  <a:spcPct val="150000"/>
                </a:lnSpc>
                <a:buFont typeface="Symbol" panose="05050102010706020507" pitchFamily="18" charset="2"/>
                <a:buChar char=""/>
              </a:pPr>
              <a:r>
                <a:rPr lang="he" sz="1200" b="0" i="0" u="none" baseline="0">
                  <a:solidFill>
                    <a:schemeClr val="bg1"/>
                  </a:solidFill>
                  <a:effectLst/>
                  <a:ea typeface="Calibri" panose="020F0502020204030204" pitchFamily="34" charset="0"/>
                  <a:cs typeface="Times New Roman" panose="02020603050405020304" pitchFamily="18" charset="0"/>
                </a:rPr>
                <a:t>דף מידע: </a:t>
              </a:r>
              <a:r>
                <a:rPr lang="he"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ערים חכמות בעלות ניטרליות אקלימית: פתרונות ממשיים לאתגרים הכי גדולים שלנו</a:t>
              </a:r>
              <a:endParaRPr lang="he" sz="1200">
                <a:solidFill>
                  <a:schemeClr val="bg1"/>
                </a:solidFill>
                <a:effectLst/>
                <a:ea typeface="Calibri" panose="020F0502020204030204" pitchFamily="34" charset="0"/>
                <a:cs typeface="Times New Roman" panose="02020603050405020304" pitchFamily="18" charset="0"/>
              </a:endParaRPr>
            </a:p>
            <a:p>
              <a:pPr marL="342900" lvl="0" indent="-342900" algn="r" rtl="1">
                <a:lnSpc>
                  <a:spcPct val="150000"/>
                </a:lnSpc>
                <a:spcAft>
                  <a:spcPts val="800"/>
                </a:spcAft>
                <a:buFont typeface="Symbol" panose="05050102010706020507" pitchFamily="18" charset="2"/>
                <a:buChar char=""/>
              </a:pPr>
              <a:r>
                <a:rPr lang="he"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סרטון</a:t>
              </a:r>
              <a:r>
                <a:rPr lang="he" sz="1200" b="0" i="0" u="none" baseline="0">
                  <a:solidFill>
                    <a:schemeClr val="bg1"/>
                  </a:solidFill>
                  <a:ea typeface="Calibri" panose="020F0502020204030204" pitchFamily="34" charset="0"/>
                  <a:cs typeface="Times New Roman" panose="02020603050405020304" pitchFamily="18" charset="0"/>
                </a:rPr>
                <a:t> אודות משימת ערי האיחוד האירופי</a:t>
              </a:r>
              <a:endParaRPr lang="he" sz="1200">
                <a:solidFill>
                  <a:schemeClr val="bg1"/>
                </a:solidFill>
                <a:effectLst/>
                <a:ea typeface="Calibri" panose="020F0502020204030204" pitchFamily="34" charset="0"/>
                <a:cs typeface="Times New Roman" panose="02020603050405020304" pitchFamily="18" charset="0"/>
              </a:endParaRPr>
            </a:p>
            <a:p>
              <a:pPr algn="r" rtl="1">
                <a:lnSpc>
                  <a:spcPct val="107000"/>
                </a:lnSpc>
                <a:spcAft>
                  <a:spcPts val="800"/>
                </a:spcAft>
              </a:pPr>
              <a:endParaRPr lang="he"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r" defTabSz="457200" rtl="1" eaLnBrk="1" fontAlgn="auto" latinLnBrk="0" hangingPunct="1">
              <a:lnSpc>
                <a:spcPct val="100000"/>
              </a:lnSpc>
              <a:spcBef>
                <a:spcPts val="0"/>
              </a:spcBef>
              <a:spcAft>
                <a:spcPts val="0"/>
              </a:spcAft>
              <a:buClrTx/>
              <a:buSzTx/>
              <a:buFontTx/>
              <a:buNone/>
              <a:tabLst/>
              <a:defRPr/>
            </a:pPr>
            <a:r>
              <a:rPr kumimoji="0" lang="he" sz="1052" b="0" i="0" u="none" strike="noStrike" kern="1200" cap="none" spc="0" normalizeH="0" baseline="0">
                <a:ln>
                  <a:noFill/>
                </a:ln>
                <a:solidFill>
                  <a:prstClr val="black"/>
                </a:solidFill>
                <a:effectLst/>
                <a:uLnTx/>
                <a:uFillTx/>
                <a:latin typeface="Arial" panose="020B0604020202020204"/>
                <a:ea typeface="+mn-ea"/>
                <a:cs typeface="+mn-cs"/>
              </a:rPr>
              <a:t>מיזם NetZeroCities קיבל מימון מתוכנית המחקר והחדשנות </a:t>
            </a:r>
            <a:r>
              <a:rPr kumimoji="0" lang="en-US" sz="1052" b="0" i="0" u="none" strike="noStrike" kern="1200" cap="none" spc="0" normalizeH="0" baseline="0">
                <a:ln>
                  <a:noFill/>
                </a:ln>
                <a:solidFill>
                  <a:prstClr val="black"/>
                </a:solidFill>
                <a:effectLst/>
                <a:uLnTx/>
                <a:uFillTx/>
                <a:latin typeface="Arial" panose="020B0604020202020204"/>
                <a:ea typeface="+mn-ea"/>
                <a:cs typeface="+mn-cs"/>
              </a:rPr>
              <a:t>H2020</a:t>
            </a:r>
            <a:r>
              <a:rPr kumimoji="0" lang="he" sz="1052" b="0" i="0" u="none" strike="noStrike" kern="1200" cap="none" spc="0" normalizeH="0" baseline="0">
                <a:ln>
                  <a:noFill/>
                </a:ln>
                <a:solidFill>
                  <a:prstClr val="black"/>
                </a:solidFill>
                <a:effectLst/>
                <a:uLnTx/>
                <a:uFillTx/>
                <a:latin typeface="Arial" panose="020B0604020202020204"/>
                <a:ea typeface="+mn-ea"/>
                <a:cs typeface="+mn-cs"/>
              </a:rPr>
              <a:t> במסגרת מענק מס' 101036519.</a:t>
            </a:r>
            <a:endParaRPr kumimoji="0" lang="he"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496323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9731944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r" rtl="1"/>
            <a:r>
              <a:rPr lang="he" sz="3200" b="1" i="0" u="none" baseline="0"/>
              <a:t>אודות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4730959" cy="4504069"/>
          </a:xfrm>
        </p:spPr>
        <p:txBody>
          <a:bodyPr numCol="1" spcCol="360000"/>
          <a:lstStyle/>
          <a:p>
            <a:pPr marL="0" indent="0" algn="just" rtl="1">
              <a:lnSpc>
                <a:spcPct val="107000"/>
              </a:lnSpc>
              <a:spcAft>
                <a:spcPts val="800"/>
              </a:spcAft>
              <a:buNone/>
            </a:pPr>
            <a:r>
              <a:rPr lang="he" sz="1200" b="0" i="0" u="none" baseline="0">
                <a:effectLst/>
                <a:latin typeface="+mj-lt"/>
                <a:ea typeface="Calibri" panose="020F0502020204030204" pitchFamily="34" charset="0"/>
                <a:cs typeface="Times New Roman" panose="02020603050405020304" pitchFamily="18" charset="0"/>
              </a:rPr>
              <a:t>NetZeroCities הוא קונסורציום של </a:t>
            </a:r>
            <a:r>
              <a:rPr lang="he" sz="1200" b="1" i="0" u="none" baseline="0">
                <a:solidFill>
                  <a:schemeClr val="accent4"/>
                </a:solidFill>
                <a:effectLst/>
                <a:latin typeface="+mj-lt"/>
                <a:ea typeface="Calibri" panose="020F0502020204030204" pitchFamily="34" charset="0"/>
                <a:cs typeface="Times New Roman" panose="02020603050405020304" pitchFamily="18" charset="0"/>
              </a:rPr>
              <a:t>33 שותפים מ-27 מדינות באירופה</a:t>
            </a:r>
            <a:r>
              <a:rPr lang="he" sz="1200" b="0" i="0" u="none" baseline="0">
                <a:effectLst/>
                <a:latin typeface="+mj-lt"/>
                <a:ea typeface="Calibri" panose="020F0502020204030204" pitchFamily="34" charset="0"/>
                <a:cs typeface="Times New Roman" panose="02020603050405020304" pitchFamily="18" charset="0"/>
              </a:rPr>
              <a:t> שמנהלים כיום את פלטפורמת משימת ערי האיחוד האירופי, "</a:t>
            </a:r>
            <a:r>
              <a:rPr lang="he"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ערים חכמות בעלות ניטרליות אקלימית עד 2030</a:t>
            </a:r>
            <a:r>
              <a:rPr lang="he" sz="1200" b="0" i="0" u="none" baseline="0">
                <a:effectLst/>
                <a:latin typeface="+mj-lt"/>
                <a:ea typeface="Calibri" panose="020F0502020204030204" pitchFamily="34" charset="0"/>
                <a:cs typeface="Times New Roman" panose="02020603050405020304" pitchFamily="18" charset="0"/>
              </a:rPr>
              <a:t>". הפלטפורמה מתואמת על-ידי </a:t>
            </a:r>
            <a:r>
              <a:rPr lang="he"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he" sz="1200" b="0" i="0" u="none" baseline="0">
                <a:effectLst/>
                <a:latin typeface="+mj-lt"/>
                <a:ea typeface="Calibri" panose="020F0502020204030204" pitchFamily="34" charset="0"/>
                <a:cs typeface="Times New Roman" panose="02020603050405020304" pitchFamily="18" charset="0"/>
              </a:rPr>
              <a:t>, שותפות החדשנות הציבורית-פרטית הגדולה ביותר באירופה, שמתמקדת בחדשנות בתחום האקלים כדי להקל ולהסתגל לשינוי האקלים. </a:t>
            </a:r>
            <a:endParaRPr lang="he" sz="1200">
              <a:effectLst/>
              <a:latin typeface="+mj-lt"/>
              <a:ea typeface="Calibri" panose="020F0502020204030204" pitchFamily="34" charset="0"/>
              <a:cs typeface="Times New Roman" panose="02020603050405020304" pitchFamily="18" charset="0"/>
            </a:endParaRPr>
          </a:p>
          <a:p>
            <a:pPr marL="0" indent="0" algn="just" rtl="1">
              <a:lnSpc>
                <a:spcPct val="107000"/>
              </a:lnSpc>
              <a:spcAft>
                <a:spcPts val="800"/>
              </a:spcAft>
              <a:buNone/>
            </a:pPr>
            <a:r>
              <a:rPr lang="he" sz="1200" b="1" i="0" u="none" baseline="0">
                <a:solidFill>
                  <a:schemeClr val="accent4"/>
                </a:solidFill>
                <a:effectLst/>
                <a:latin typeface="+mj-lt"/>
                <a:ea typeface="Calibri" panose="020F0502020204030204" pitchFamily="34" charset="0"/>
                <a:cs typeface="Times New Roman" panose="02020603050405020304" pitchFamily="18" charset="0"/>
              </a:rPr>
              <a:t>NetZeroCities תומכת ב</a:t>
            </a:r>
            <a:r>
              <a:rPr lang="he-IL" sz="1200" b="1" i="0" u="none" baseline="0">
                <a:solidFill>
                  <a:schemeClr val="accent4"/>
                </a:solidFill>
                <a:effectLst/>
                <a:latin typeface="+mj-lt"/>
                <a:ea typeface="Calibri" panose="020F0502020204030204" pitchFamily="34" charset="0"/>
                <a:cs typeface="Times New Roman" panose="02020603050405020304" pitchFamily="18" charset="0"/>
              </a:rPr>
              <a:t>-</a:t>
            </a:r>
            <a:r>
              <a:rPr lang="he" sz="1200" b="1" i="0" u="none" baseline="0">
                <a:solidFill>
                  <a:schemeClr val="accent4"/>
                </a:solidFill>
                <a:latin typeface="+mj-lt"/>
                <a:cs typeface="Times New Roman" panose="02020603050405020304" pitchFamily="18" charset="0"/>
              </a:rPr>
              <a:t>112 ערים אירופיות </a:t>
            </a:r>
            <a:r>
              <a:rPr lang="he" sz="1200" b="1" i="0" u="none" baseline="0">
                <a:solidFill>
                  <a:schemeClr val="accent4"/>
                </a:solidFill>
                <a:effectLst/>
              </a:rPr>
              <a:t>שנבחרו על-ידי הנציבות האירופית להשתתף במשימת ערי האיחוד האירופי</a:t>
            </a:r>
            <a:r>
              <a:rPr lang="he" sz="1200" b="0" i="0" u="none" baseline="0">
                <a:effectLst/>
              </a:rPr>
              <a:t> כדי לצמצם באופן דרמטי את פליטות גזי החממה שלהן ולהגיע לניטרליות אקלימית. NetZeroCities פועלת כפלטפורמה ממוקדת שירות, שנתמכת על-ידי אנשי מקצוע ברמה עולמית, כדי לעזור לערים להתגבר על המכשולים המבניים, המוסדיים והתרבותיים הנוכחיים שאיתם עליהן להתמודד כדי להשיג ניטרליות אקלימית עד 2030. </a:t>
            </a:r>
          </a:p>
          <a:p>
            <a:pPr marL="0" indent="0" algn="just" rtl="1">
              <a:lnSpc>
                <a:spcPct val="107000"/>
              </a:lnSpc>
              <a:spcAft>
                <a:spcPts val="800"/>
              </a:spcAft>
              <a:buNone/>
            </a:pPr>
            <a:r>
              <a:rPr lang="he" sz="1200" b="0" i="0" u="none" baseline="0">
                <a:effectLst/>
                <a:latin typeface="+mj-lt"/>
                <a:ea typeface="Calibri" panose="020F0502020204030204" pitchFamily="34" charset="0"/>
                <a:cs typeface="Times New Roman" panose="02020603050405020304" pitchFamily="18" charset="0"/>
              </a:rPr>
              <a:t>NetZeroCities שואפת לאפשר לערים ואזרחים אירופיים </a:t>
            </a:r>
            <a:r>
              <a:rPr lang="he" sz="1200" b="1" i="0" u="none" baseline="0">
                <a:solidFill>
                  <a:schemeClr val="accent4"/>
                </a:solidFill>
                <a:effectLst/>
                <a:latin typeface="+mj-lt"/>
                <a:ea typeface="Calibri" panose="020F0502020204030204" pitchFamily="34" charset="0"/>
                <a:cs typeface="Times New Roman" panose="02020603050405020304" pitchFamily="18" charset="0"/>
              </a:rPr>
              <a:t>להוביל את הדרך לקראת עתיד מכליל, משגשג, עמיד בפני אקלים ובר-קיימא</a:t>
            </a:r>
            <a:r>
              <a:rPr lang="he" sz="1200" b="0" i="0" u="none" baseline="0">
                <a:effectLst/>
                <a:latin typeface="+mj-lt"/>
                <a:ea typeface="Calibri" panose="020F0502020204030204" pitchFamily="34" charset="0"/>
                <a:cs typeface="Times New Roman" panose="02020603050405020304" pitchFamily="18" charset="0"/>
              </a:rPr>
              <a:t>. לצורך כך, היא מיישמת יכולות מתקדמות שקשורות לשינוי מערכתי, שילוב אזרחים ומשילות דמוקרטית, מבנה הון ומימון וחדשנות חברתית, כדי לוודא שלערים תהיה גישה למומחיות הזמינה הטובה ביותר בכל מקום בעולם.</a:t>
            </a:r>
            <a:endParaRPr lang="he"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r" rtl="1"/>
            <a:r>
              <a:rPr lang="he" sz="2000" b="1" i="0" u="none" baseline="0">
                <a:effectLst/>
                <a:latin typeface="+mj-lt"/>
                <a:ea typeface="Calibri" panose="020F0502020204030204" pitchFamily="34" charset="0"/>
                <a:cs typeface="Times New Roman" panose="02020603050405020304" pitchFamily="18" charset="0"/>
              </a:rPr>
              <a:t>הפלטפורמה של משימות האיחוד האירופי |</a:t>
            </a:r>
            <a:r>
              <a:rPr lang="he" sz="2000" b="1" i="0" u="none" baseline="0">
                <a:latin typeface="+mj-lt"/>
              </a:rPr>
              <a:t> </a:t>
            </a:r>
          </a:p>
          <a:p>
            <a:pPr algn="r" rtl="1">
              <a:spcBef>
                <a:spcPts val="0"/>
              </a:spcBef>
            </a:pPr>
            <a:r>
              <a:rPr lang="he" sz="2000" b="1" i="0" u="none" baseline="0">
                <a:latin typeface="+mj-lt"/>
              </a:rPr>
              <a:t>ערים חכמות בעלות ניטרליות אקלימית</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r" rtl="1">
                <a:lnSpc>
                  <a:spcPct val="150000"/>
                </a:lnSpc>
                <a:spcAft>
                  <a:spcPts val="800"/>
                </a:spcAft>
              </a:pPr>
              <a:r>
                <a:rPr lang="he" sz="1200" b="1" i="0" u="none" baseline="0">
                  <a:solidFill>
                    <a:schemeClr val="bg1"/>
                  </a:solidFill>
                  <a:ea typeface="Calibri" panose="020F0502020204030204" pitchFamily="34" charset="0"/>
                  <a:cs typeface="Times New Roman" panose="02020603050405020304" pitchFamily="18" charset="0"/>
                </a:rPr>
                <a:t>איך להשתמש בטקסט הזה?</a:t>
              </a:r>
            </a:p>
            <a:p>
              <a:pPr lvl="0" algn="r" rtl="1">
                <a:lnSpc>
                  <a:spcPct val="150000"/>
                </a:lnSpc>
                <a:spcAft>
                  <a:spcPts val="800"/>
                </a:spcAft>
              </a:pPr>
              <a:r>
                <a:rPr lang="he" sz="1200" b="0" i="0" u="none" baseline="0">
                  <a:solidFill>
                    <a:schemeClr val="bg1"/>
                  </a:solidFill>
                  <a:effectLst/>
                  <a:ea typeface="Calibri" panose="020F0502020204030204" pitchFamily="34" charset="0"/>
                  <a:cs typeface="Times New Roman" panose="02020603050405020304" pitchFamily="18" charset="0"/>
                </a:rPr>
                <a:t>השתמשו בטקסט הזה בהודעות לעיתונות ובמסמכים הרשמיים שלכם אם עליכם להציג את NetZeroCities!</a:t>
              </a:r>
              <a:endParaRPr lang="he" sz="1200" b="1">
                <a:solidFill>
                  <a:schemeClr val="bg1"/>
                </a:solidFill>
                <a:ea typeface="Calibri" panose="020F0502020204030204" pitchFamily="34" charset="0"/>
                <a:cs typeface="Times New Roman" panose="02020603050405020304" pitchFamily="18" charset="0"/>
              </a:endParaRPr>
            </a:p>
            <a:p>
              <a:pPr lvl="0" algn="r" rtl="1">
                <a:lnSpc>
                  <a:spcPct val="150000"/>
                </a:lnSpc>
                <a:spcAft>
                  <a:spcPts val="800"/>
                </a:spcAft>
              </a:pPr>
              <a:r>
                <a:rPr lang="he" sz="1200" b="1" i="0" u="none" baseline="0">
                  <a:solidFill>
                    <a:schemeClr val="bg1"/>
                  </a:solidFill>
                  <a:ea typeface="Calibri" panose="020F0502020204030204" pitchFamily="34" charset="0"/>
                  <a:cs typeface="Times New Roman" panose="02020603050405020304" pitchFamily="18" charset="0"/>
                </a:rPr>
                <a:t>חומרים ש</a:t>
              </a:r>
              <a:r>
                <a:rPr lang="he" sz="1200" b="1" i="0" u="none" baseline="0">
                  <a:solidFill>
                    <a:schemeClr val="bg1"/>
                  </a:solidFill>
                  <a:effectLst/>
                  <a:ea typeface="Calibri" panose="020F0502020204030204" pitchFamily="34" charset="0"/>
                  <a:cs typeface="Times New Roman" panose="02020603050405020304" pitchFamily="18" charset="0"/>
                </a:rPr>
                <a:t>ימושיים נוספים </a:t>
              </a:r>
              <a:endParaRPr lang="he" sz="1200">
                <a:solidFill>
                  <a:schemeClr val="bg1"/>
                </a:solidFill>
                <a:effectLst/>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he"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אתר האינטרנט של NetZeroCities</a:t>
              </a:r>
              <a:endParaRPr lang="he"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he"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סרטון הסבר אודות NetZeroCities</a:t>
              </a:r>
              <a:endParaRPr lang="he"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he" sz="1200" b="0" i="0" u="none" baseline="0">
                  <a:solidFill>
                    <a:schemeClr val="bg1"/>
                  </a:solidFill>
                  <a:effectLst/>
                  <a:latin typeface="+mj-lt"/>
                  <a:ea typeface="Calibri" panose="020F0502020204030204" pitchFamily="34" charset="0"/>
                  <a:cs typeface="Times New Roman" panose="02020603050405020304" pitchFamily="18" charset="0"/>
                </a:rPr>
                <a:t>הודעה לעיתונות, 1 באוקטובר 2021: </a:t>
              </a:r>
              <a:r>
                <a:rPr lang="he"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רשתות ערים וארגוני מחקר חוברים זה לזה כדי להאיץ את המעבר לאפס פליטות עד 2030</a:t>
              </a:r>
              <a:endParaRPr lang="he"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r" defTabSz="457200" rtl="1" eaLnBrk="1" fontAlgn="auto" latinLnBrk="0" hangingPunct="1">
              <a:lnSpc>
                <a:spcPct val="100000"/>
              </a:lnSpc>
              <a:spcBef>
                <a:spcPts val="0"/>
              </a:spcBef>
              <a:spcAft>
                <a:spcPts val="0"/>
              </a:spcAft>
              <a:buClrTx/>
              <a:buSzTx/>
              <a:buFontTx/>
              <a:buNone/>
              <a:tabLst/>
              <a:defRPr/>
            </a:pPr>
            <a:r>
              <a:rPr kumimoji="0" lang="he" sz="1052" b="0" i="0" u="none" strike="noStrike" kern="1200" cap="none" spc="0" normalizeH="0" baseline="0">
                <a:ln>
                  <a:noFill/>
                </a:ln>
                <a:solidFill>
                  <a:prstClr val="black"/>
                </a:solidFill>
                <a:effectLst/>
                <a:uLnTx/>
                <a:uFillTx/>
                <a:latin typeface="Arial" panose="020B0604020202020204"/>
                <a:ea typeface="+mn-ea"/>
                <a:cs typeface="+mn-cs"/>
              </a:rPr>
              <a:t>מיזם NetZeroCities קיבל מימון מתוכנית המחקר והחדשנות</a:t>
            </a:r>
            <a:r>
              <a:rPr kumimoji="0" lang="he-IL" sz="1052" b="0" i="0" u="none" strike="noStrike" kern="1200" cap="none" spc="0" normalizeH="0" baseline="0">
                <a:ln>
                  <a:noFill/>
                </a:ln>
                <a:solidFill>
                  <a:prstClr val="black"/>
                </a:solidFill>
                <a:effectLst/>
                <a:uLnTx/>
                <a:uFillTx/>
                <a:latin typeface="Arial" panose="020B0604020202020204"/>
                <a:ea typeface="+mn-ea"/>
                <a:cs typeface="+mn-cs"/>
              </a:rPr>
              <a:t> </a:t>
            </a:r>
            <a:r>
              <a:rPr kumimoji="0" lang="en-US" sz="1052" b="0" i="0" u="none" strike="noStrike" kern="1200" cap="none" spc="0" normalizeH="0" baseline="0">
                <a:ln>
                  <a:noFill/>
                </a:ln>
                <a:solidFill>
                  <a:prstClr val="black"/>
                </a:solidFill>
                <a:effectLst/>
                <a:uLnTx/>
                <a:uFillTx/>
                <a:latin typeface="Arial" panose="020B0604020202020204"/>
                <a:ea typeface="+mn-ea"/>
                <a:cs typeface="+mn-cs"/>
              </a:rPr>
              <a:t>H2020</a:t>
            </a:r>
            <a:r>
              <a:rPr kumimoji="0" lang="he" sz="1052" b="0" i="0" u="none" strike="noStrike" kern="1200" cap="none" spc="0" normalizeH="0" baseline="0">
                <a:ln>
                  <a:noFill/>
                </a:ln>
                <a:solidFill>
                  <a:prstClr val="black"/>
                </a:solidFill>
                <a:effectLst/>
                <a:uLnTx/>
                <a:uFillTx/>
                <a:latin typeface="Arial" panose="020B0604020202020204"/>
                <a:ea typeface="+mn-ea"/>
                <a:cs typeface="+mn-cs"/>
              </a:rPr>
              <a:t> במסגרת מענק מס' 101036519.</a:t>
            </a:r>
            <a:endParaRPr kumimoji="0" lang="he"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3681461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HR/Croatian translation</a:t>
            </a:r>
          </a:p>
        </p:txBody>
      </p:sp>
    </p:spTree>
    <p:extLst>
      <p:ext uri="{BB962C8B-B14F-4D97-AF65-F5344CB8AC3E}">
        <p14:creationId xmlns:p14="http://schemas.microsoft.com/office/powerpoint/2010/main" val="15380258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hr" sz="3200" b="1" i="0" u="none" baseline="0"/>
              <a:t>O Misiji EU-a za gradove</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hr" sz="1200" b="0" i="0" u="none" baseline="0">
                <a:effectLst/>
                <a:latin typeface="+mj-lt"/>
                <a:ea typeface="Calibri" panose="020F0502020204030204" pitchFamily="34" charset="0"/>
                <a:cs typeface="Times New Roman" panose="02020603050405020304" pitchFamily="18" charset="0"/>
              </a:rPr>
              <a:t>Misije EU-a novi su način donošenja </a:t>
            </a:r>
            <a:r>
              <a:rPr lang="hr" sz="1200" b="1" i="0" u="none" baseline="0">
                <a:solidFill>
                  <a:schemeClr val="accent4"/>
                </a:solidFill>
                <a:effectLst/>
                <a:latin typeface="+mj-lt"/>
                <a:ea typeface="Calibri" panose="020F0502020204030204" pitchFamily="34" charset="0"/>
                <a:cs typeface="Times New Roman" panose="02020603050405020304" pitchFamily="18" charset="0"/>
              </a:rPr>
              <a:t>konkretnih rješenja za neke od naših najvećih izazova</a:t>
            </a:r>
            <a:r>
              <a:rPr lang="hr" sz="1200" b="0" i="0" u="none" baseline="0">
                <a:effectLst/>
                <a:latin typeface="+mj-lt"/>
                <a:ea typeface="Calibri" panose="020F0502020204030204" pitchFamily="34" charset="0"/>
                <a:cs typeface="Times New Roman" panose="02020603050405020304" pitchFamily="18" charset="0"/>
              </a:rPr>
              <a:t>. Imaju ambiciozne ciljeve i ostvarit će mjerljive rezultate do 2030., davanjem nove uloge istraživanju i inovacijama, u kombinaciji s novim oblicima upravljanja i suradnje, kao i uključivanjem građana. Misije EU-a novost su Programa za istraživanje i inovacije Obzor Europa za razdoblje 2021.-2027.</a:t>
            </a:r>
            <a:endParaRPr lang="hr"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hr" sz="1200" b="0" i="0" u="none" baseline="0">
                <a:effectLst/>
                <a:latin typeface="+mj-lt"/>
                <a:ea typeface="Calibri" panose="020F0502020204030204" pitchFamily="34" charset="0"/>
                <a:cs typeface="Times New Roman" panose="02020603050405020304" pitchFamily="18" charset="0"/>
              </a:rPr>
              <a:t>Budući da ublažavanje klimatskih promjena u velikoj mjeri ovisi o urbanoj aktivnosti, </a:t>
            </a:r>
            <a:r>
              <a:rPr lang="hr" sz="1200" b="0" i="0" u="none" baseline="0">
                <a:latin typeface="+mj-lt"/>
                <a:cs typeface="Times New Roman" panose="02020603050405020304" pitchFamily="18" charset="0"/>
              </a:rPr>
              <a:t>trebamo poduprijeti gradove kako bi ubrzali svoju zelenu i digitalnu transformaciju. </a:t>
            </a:r>
            <a:r>
              <a:rPr lang="hr" sz="1200" b="1" i="0" u="none" baseline="0">
                <a:solidFill>
                  <a:schemeClr val="accent4"/>
                </a:solidFill>
                <a:latin typeface="+mj-lt"/>
                <a:cs typeface="Times New Roman" panose="02020603050405020304" pitchFamily="18" charset="0"/>
              </a:rPr>
              <a:t>Misija EU-a za gradove </a:t>
            </a:r>
            <a:r>
              <a:rPr lang="hr" sz="1200" b="0" i="0" u="none" baseline="0">
                <a:latin typeface="+mj-lt"/>
                <a:cs typeface="Times New Roman" panose="02020603050405020304" pitchFamily="18" charset="0"/>
              </a:rPr>
              <a:t>uključivat će lokalne vlasti, </a:t>
            </a:r>
            <a:r>
              <a:rPr lang="hr" sz="1200" b="0" i="0" u="none" baseline="0">
                <a:effectLst/>
                <a:latin typeface="+mj-lt"/>
                <a:ea typeface="Calibri" panose="020F0502020204030204" pitchFamily="34" charset="0"/>
                <a:cs typeface="Times New Roman" panose="02020603050405020304" pitchFamily="18" charset="0"/>
              </a:rPr>
              <a:t>građane, poduzeća, ulagače kao i regionalna i nacionalna tijela sa sljedećim ciljem:</a:t>
            </a:r>
            <a:endParaRPr lang="hr"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hr" sz="1200" b="1" i="0" u="none" baseline="0">
                <a:solidFill>
                  <a:schemeClr val="accent4"/>
                </a:solidFill>
                <a:effectLst/>
                <a:latin typeface="+mj-lt"/>
                <a:ea typeface="Calibri" panose="020F0502020204030204" pitchFamily="34" charset="0"/>
                <a:cs typeface="Times New Roman" panose="02020603050405020304" pitchFamily="18" charset="0"/>
              </a:rPr>
              <a:t>Potaknuti 100 gradova da do 2030. godine postanu klimatski neutralni i pametni. </a:t>
            </a:r>
            <a:endParaRPr lang="hr"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hr" sz="1200" b="1" i="0" u="none" baseline="0">
                <a:solidFill>
                  <a:schemeClr val="accent4"/>
                </a:solidFill>
                <a:effectLst/>
                <a:latin typeface="+mj-lt"/>
                <a:ea typeface="Calibri" panose="020F0502020204030204" pitchFamily="34" charset="0"/>
                <a:cs typeface="Times New Roman" panose="02020603050405020304" pitchFamily="18" charset="0"/>
              </a:rPr>
              <a:t>Osigurati da ti gradovi postanu središta istraživanja i inovacija kako bi se omogućilo da svi europski gradovi slijede njihov primjer do 2050. </a:t>
            </a:r>
            <a:endParaRPr lang="hr"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hr" sz="1200" b="0" i="0" u="none" baseline="0">
                <a:latin typeface="+mj-lt"/>
                <a:ea typeface="Calibri" panose="020F0502020204030204" pitchFamily="34" charset="0"/>
                <a:cs typeface="Times New Roman" panose="02020603050405020304" pitchFamily="18" charset="0"/>
              </a:rPr>
              <a:t>M</a:t>
            </a:r>
            <a:r>
              <a:rPr lang="hr" sz="1200" b="0" i="0" u="none" baseline="0">
                <a:effectLst/>
                <a:latin typeface="+mj-lt"/>
                <a:ea typeface="Calibri" panose="020F0502020204030204" pitchFamily="34" charset="0"/>
                <a:cs typeface="Times New Roman" panose="02020603050405020304" pitchFamily="18" charset="0"/>
              </a:rPr>
              <a:t>isija EU-a za gradove prati međusektorski pristup temeljen na potražnji, stvara sinergije između postojećih inicijativa i temelji svoje aktivnosti na stvarnim potrebama gradova. </a:t>
            </a:r>
            <a:endParaRPr lang="hr" sz="1200">
              <a:effectLst/>
              <a:latin typeface="+mj-lt"/>
              <a:ea typeface="Calibri" panose="020F0502020204030204" pitchFamily="34" charset="0"/>
              <a:cs typeface="Times New Roman" panose="02020603050405020304" pitchFamily="18" charset="0"/>
            </a:endParaRPr>
          </a:p>
          <a:p>
            <a:endParaRPr lang="h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hr" b="1" i="0" u="none" baseline="0">
                <a:effectLst/>
                <a:latin typeface="+mj-lt"/>
                <a:ea typeface="Calibri" panose="020F0502020204030204" pitchFamily="34" charset="0"/>
                <a:cs typeface="Times New Roman" panose="02020603050405020304" pitchFamily="18" charset="0"/>
              </a:rPr>
              <a:t>100 klimatski neutralnih i pametnih gradova do 2030.</a:t>
            </a:r>
            <a:endParaRPr lang="hr">
              <a:effectLst/>
              <a:latin typeface="+mj-lt"/>
              <a:ea typeface="Calibri" panose="020F0502020204030204" pitchFamily="34" charset="0"/>
              <a:cs typeface="Times New Roman" panose="02020603050405020304" pitchFamily="18" charset="0"/>
            </a:endParaRPr>
          </a:p>
          <a:p>
            <a:endParaRPr lang="hr">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353700"/>
            <a:chOff x="5345112" y="1674743"/>
            <a:chExt cx="5185235" cy="5353700"/>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361844"/>
              <a:ext cx="2814484" cy="4666599"/>
            </a:xfrm>
            <a:prstGeom prst="rect">
              <a:avLst/>
            </a:prstGeom>
            <a:noFill/>
          </p:spPr>
          <p:txBody>
            <a:bodyPr wrap="square">
              <a:spAutoFit/>
            </a:bodyPr>
            <a:lstStyle/>
            <a:p>
              <a:pPr lvl="0" algn="l" rtl="0">
                <a:lnSpc>
                  <a:spcPct val="150000"/>
                </a:lnSpc>
                <a:spcAft>
                  <a:spcPts val="800"/>
                </a:spcAft>
              </a:pPr>
              <a:r>
                <a:rPr lang="hr" sz="1200" b="1" i="0" u="none" baseline="0">
                  <a:solidFill>
                    <a:schemeClr val="bg1"/>
                  </a:solidFill>
                  <a:ea typeface="Calibri" panose="020F0502020204030204" pitchFamily="34" charset="0"/>
                  <a:cs typeface="Times New Roman" panose="02020603050405020304" pitchFamily="18" charset="0"/>
                </a:rPr>
                <a:t>Kako koristiti ovaj tekst?</a:t>
              </a:r>
            </a:p>
            <a:p>
              <a:pPr lvl="0" algn="l" rtl="0">
                <a:lnSpc>
                  <a:spcPct val="150000"/>
                </a:lnSpc>
                <a:spcAft>
                  <a:spcPts val="800"/>
                </a:spcAft>
              </a:pPr>
              <a:r>
                <a:rPr lang="hr" sz="1200" b="0" i="0" u="none" baseline="0">
                  <a:solidFill>
                    <a:schemeClr val="bg1"/>
                  </a:solidFill>
                  <a:effectLst/>
                  <a:ea typeface="Calibri" panose="020F0502020204030204" pitchFamily="34" charset="0"/>
                  <a:cs typeface="Times New Roman" panose="02020603050405020304" pitchFamily="18" charset="0"/>
                </a:rPr>
                <a:t>Koristite ovaj tekst u svojim priopćenjima za javnost i službenim dokumentima ako trebate predstaviti Misiju EU-a za gradove!</a:t>
              </a:r>
            </a:p>
            <a:p>
              <a:pPr lvl="0" algn="l" rtl="0">
                <a:lnSpc>
                  <a:spcPct val="150000"/>
                </a:lnSpc>
                <a:spcAft>
                  <a:spcPts val="800"/>
                </a:spcAft>
              </a:pPr>
              <a:endParaRPr lang="hr"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hr" sz="1200" b="1" i="0" u="none" baseline="0">
                  <a:solidFill>
                    <a:schemeClr val="bg1"/>
                  </a:solidFill>
                  <a:ea typeface="Calibri" panose="020F0502020204030204" pitchFamily="34" charset="0"/>
                  <a:cs typeface="Times New Roman" panose="02020603050405020304" pitchFamily="18" charset="0"/>
                </a:rPr>
                <a:t>Dodatni k</a:t>
              </a:r>
              <a:r>
                <a:rPr lang="hr" sz="1200" b="1" i="0" u="none" baseline="0">
                  <a:solidFill>
                    <a:schemeClr val="bg1"/>
                  </a:solidFill>
                  <a:effectLst/>
                  <a:ea typeface="Calibri" panose="020F0502020204030204" pitchFamily="34" charset="0"/>
                  <a:cs typeface="Times New Roman" panose="02020603050405020304" pitchFamily="18" charset="0"/>
                </a:rPr>
                <a:t>orisni izvori: </a:t>
              </a:r>
              <a:endParaRPr lang="hr"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hr"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Mrežna stranica Gradova Misije</a:t>
              </a:r>
              <a:endParaRPr lang="hr"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hr" sz="1200" b="0" i="0" u="none" baseline="0">
                  <a:solidFill>
                    <a:schemeClr val="bg1"/>
                  </a:solidFill>
                  <a:effectLst/>
                  <a:ea typeface="Calibri" panose="020F0502020204030204" pitchFamily="34" charset="0"/>
                  <a:cs typeface="Times New Roman" panose="02020603050405020304" pitchFamily="18" charset="0"/>
                </a:rPr>
                <a:t>Informativni članak: </a:t>
              </a:r>
              <a:r>
                <a:rPr lang="hr"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Klimatski neutralni i pametni gradovi: konkretna rješenja za </a:t>
              </a:r>
              <a:r>
                <a:rPr lang="en-GB" sz="1200" b="0" i="0" u="sng" baseline="0" err="1">
                  <a:solidFill>
                    <a:schemeClr val="bg1"/>
                  </a:solidFill>
                  <a:effectLst/>
                  <a:ea typeface="Calibri" panose="020F0502020204030204" pitchFamily="34" charset="0"/>
                  <a:cs typeface="Times New Roman" panose="02020603050405020304" pitchFamily="18" charset="0"/>
                </a:rPr>
                <a:t>aktualne</a:t>
              </a:r>
              <a:r>
                <a:rPr lang="en-GB" sz="1200" b="0" i="0" u="sng" baseline="0">
                  <a:solidFill>
                    <a:schemeClr val="bg1"/>
                  </a:solidFill>
                  <a:effectLst/>
                  <a:ea typeface="Calibri" panose="020F0502020204030204" pitchFamily="34" charset="0"/>
                  <a:cs typeface="Times New Roman" panose="02020603050405020304" pitchFamily="18" charset="0"/>
                </a:rPr>
                <a:t> </a:t>
              </a:r>
              <a:r>
                <a:rPr lang="en-GB" sz="1200" b="0" i="0" u="sng" baseline="0" err="1">
                  <a:solidFill>
                    <a:schemeClr val="bg1"/>
                  </a:solidFill>
                  <a:effectLst/>
                  <a:ea typeface="Calibri" panose="020F0502020204030204" pitchFamily="34" charset="0"/>
                  <a:cs typeface="Times New Roman" panose="02020603050405020304" pitchFamily="18" charset="0"/>
                </a:rPr>
                <a:t>probleme</a:t>
              </a:r>
              <a:endParaRPr lang="hr"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hr"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Videozapis</a:t>
              </a:r>
              <a:r>
                <a:rPr lang="hr" sz="1200" b="0" i="0" u="none" baseline="0">
                  <a:solidFill>
                    <a:schemeClr val="bg1"/>
                  </a:solidFill>
                  <a:ea typeface="Calibri" panose="020F0502020204030204" pitchFamily="34" charset="0"/>
                  <a:cs typeface="Times New Roman" panose="02020603050405020304" pitchFamily="18" charset="0"/>
                </a:rPr>
                <a:t> o Misiji EU-a za gradove</a:t>
              </a:r>
              <a:endParaRPr lang="hr"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hr"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hr" sz="1052" b="0" i="0" u="none" strike="noStrike" kern="1200" cap="none" spc="0" normalizeH="0" baseline="0">
                <a:ln>
                  <a:noFill/>
                </a:ln>
                <a:solidFill>
                  <a:prstClr val="black"/>
                </a:solidFill>
                <a:effectLst/>
                <a:uLnTx/>
                <a:uFillTx/>
                <a:latin typeface="Arial" panose="020B0604020202020204"/>
                <a:ea typeface="+mn-ea"/>
                <a:cs typeface="+mn-cs"/>
              </a:rPr>
              <a:t>NetZeroCities financiran je sredstvima iz Programa za istraživanje i inovacije Obzor 2020. prema ugovoru o dodjeli bespovratnih sredstava br. 101036519.</a:t>
            </a:r>
            <a:endParaRPr kumimoji="0" lang="hr"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22212977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154254007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hr" sz="3200" b="1" i="0" u="none" baseline="0"/>
              <a:t>O konzorciju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4730959" cy="4504069"/>
          </a:xfrm>
        </p:spPr>
        <p:txBody>
          <a:bodyPr numCol="1" spcCol="360000"/>
          <a:lstStyle/>
          <a:p>
            <a:pPr marL="0" indent="0" algn="just" rtl="0">
              <a:lnSpc>
                <a:spcPct val="107000"/>
              </a:lnSpc>
              <a:spcAft>
                <a:spcPts val="800"/>
              </a:spcAft>
              <a:buNone/>
            </a:pPr>
            <a:r>
              <a:rPr lang="hr" sz="1200" b="0" i="0" u="none" baseline="0">
                <a:effectLst/>
                <a:latin typeface="+mj-lt"/>
                <a:ea typeface="Calibri" panose="020F0502020204030204" pitchFamily="34" charset="0"/>
                <a:cs typeface="Times New Roman" panose="02020603050405020304" pitchFamily="18" charset="0"/>
              </a:rPr>
              <a:t>Konzorcij NetZeroCities sastoji se od </a:t>
            </a:r>
            <a:r>
              <a:rPr lang="hr" sz="1200" b="1" i="0" u="none" baseline="0">
                <a:solidFill>
                  <a:schemeClr val="accent4"/>
                </a:solidFill>
                <a:effectLst/>
                <a:latin typeface="+mj-lt"/>
                <a:ea typeface="Calibri" panose="020F0502020204030204" pitchFamily="34" charset="0"/>
                <a:cs typeface="Times New Roman" panose="02020603050405020304" pitchFamily="18" charset="0"/>
              </a:rPr>
              <a:t>33 partnera iz 27 europskih država</a:t>
            </a:r>
            <a:r>
              <a:rPr lang="hr" sz="1200" b="0" i="0" u="none" baseline="0">
                <a:effectLst/>
                <a:latin typeface="+mj-lt"/>
                <a:ea typeface="Calibri" panose="020F0502020204030204" pitchFamily="34" charset="0"/>
                <a:cs typeface="Times New Roman" panose="02020603050405020304" pitchFamily="18" charset="0"/>
              </a:rPr>
              <a:t> i trenutačno upravlja Platformom Misije EU-a za gradove pod nazivom “</a:t>
            </a:r>
            <a:r>
              <a:rPr lang="hr"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klimatski neutralnih i pametnih gradova do 2030.</a:t>
            </a:r>
            <a:r>
              <a:rPr lang="hr" sz="1200" b="0" i="0" u="none" baseline="0">
                <a:effectLst/>
                <a:latin typeface="+mj-lt"/>
                <a:ea typeface="Calibri" panose="020F0502020204030204" pitchFamily="34" charset="0"/>
                <a:cs typeface="Times New Roman" panose="02020603050405020304" pitchFamily="18" charset="0"/>
              </a:rPr>
              <a:t>”.  Koordinira ga </a:t>
            </a:r>
            <a:r>
              <a:rPr lang="hr"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hr" sz="1200" b="0" i="0" u="none" baseline="0">
                <a:effectLst/>
                <a:latin typeface="+mj-lt"/>
                <a:ea typeface="Calibri" panose="020F0502020204030204" pitchFamily="34" charset="0"/>
                <a:cs typeface="Times New Roman" panose="02020603050405020304" pitchFamily="18" charset="0"/>
              </a:rPr>
              <a:t>, najveće europsko javno-privatno partnerstvo za inovacije, koje je usmjereno na klimatske inovacije s ciljem ublažavanja klimatskih promjena i prilagodbe istima. </a:t>
            </a:r>
            <a:endParaRPr lang="hr"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hr" sz="1200" b="1" i="0" u="none" baseline="0">
                <a:solidFill>
                  <a:schemeClr val="accent4"/>
                </a:solidFill>
                <a:effectLst/>
                <a:latin typeface="+mj-lt"/>
                <a:ea typeface="Calibri" panose="020F0502020204030204" pitchFamily="34" charset="0"/>
                <a:cs typeface="Times New Roman" panose="02020603050405020304" pitchFamily="18" charset="0"/>
              </a:rPr>
              <a:t>NetZeroCities podupire </a:t>
            </a:r>
            <a:r>
              <a:rPr lang="hr" sz="1200" b="1" i="0" u="none" baseline="0">
                <a:solidFill>
                  <a:schemeClr val="accent4"/>
                </a:solidFill>
                <a:latin typeface="+mj-lt"/>
                <a:cs typeface="Times New Roman" panose="02020603050405020304" pitchFamily="18" charset="0"/>
              </a:rPr>
              <a:t>112 europskih gradova </a:t>
            </a:r>
            <a:r>
              <a:rPr lang="hr" sz="1200" b="1" i="0" u="none" baseline="0">
                <a:solidFill>
                  <a:schemeClr val="accent4"/>
                </a:solidFill>
                <a:effectLst/>
                <a:latin typeface="+mj-lt"/>
                <a:ea typeface="Calibri" panose="020F0502020204030204" pitchFamily="34" charset="0"/>
                <a:cs typeface="Times New Roman" panose="02020603050405020304" pitchFamily="18" charset="0"/>
              </a:rPr>
              <a:t>koje je Europska komisija odabrala da se pridruže Misiji EU-a za gradove </a:t>
            </a:r>
            <a:r>
              <a:rPr lang="hr" sz="1200" b="0" i="0" u="none" baseline="0">
                <a:effectLst/>
                <a:latin typeface="+mj-lt"/>
                <a:ea typeface="Calibri" panose="020F0502020204030204" pitchFamily="34" charset="0"/>
                <a:cs typeface="Times New Roman" panose="02020603050405020304" pitchFamily="18" charset="0"/>
              </a:rPr>
              <a:t>u drastičnom smanjenju svojih emisija stakleničkih plinova kako bi se postigla klimatska neutralnost. Djeluje kao uslužna platforma koju podupiru svjetski poznati stručnjaci, kako bi se gradovima pomoglo prevladati trenutačne strukturne, institucionalne i kulturne prepreke s kojima se suočavaju pri postizanju klimatske neutralnosti do 2030. </a:t>
            </a:r>
          </a:p>
          <a:p>
            <a:pPr marL="0" indent="0" algn="just" rtl="0">
              <a:lnSpc>
                <a:spcPct val="107000"/>
              </a:lnSpc>
              <a:spcAft>
                <a:spcPts val="800"/>
              </a:spcAft>
              <a:buNone/>
            </a:pPr>
            <a:r>
              <a:rPr lang="hr" sz="1200" b="0" i="0" u="none" baseline="0">
                <a:effectLst/>
                <a:latin typeface="+mj-lt"/>
                <a:ea typeface="Calibri" panose="020F0502020204030204" pitchFamily="34" charset="0"/>
                <a:cs typeface="Times New Roman" panose="02020603050405020304" pitchFamily="18" charset="0"/>
              </a:rPr>
              <a:t>Cilj je konzorcija NetZeroCities omogućiti europskim gradovima i građanima da pokažu </a:t>
            </a:r>
            <a:r>
              <a:rPr lang="hr" sz="1200" b="1" i="0" u="none" baseline="0">
                <a:solidFill>
                  <a:schemeClr val="accent4"/>
                </a:solidFill>
                <a:effectLst/>
                <a:latin typeface="+mj-lt"/>
                <a:ea typeface="Calibri" panose="020F0502020204030204" pitchFamily="34" charset="0"/>
                <a:cs typeface="Times New Roman" panose="02020603050405020304" pitchFamily="18" charset="0"/>
              </a:rPr>
              <a:t>put prema uključivoj, uspješnoj, klimatski otpornoj i održivoj budućnosti</a:t>
            </a:r>
            <a:r>
              <a:rPr lang="hr" sz="1200" b="0" i="0" u="none" baseline="0">
                <a:effectLst/>
                <a:latin typeface="+mj-lt"/>
                <a:ea typeface="Calibri" panose="020F0502020204030204" pitchFamily="34" charset="0"/>
                <a:cs typeface="Times New Roman" panose="02020603050405020304" pitchFamily="18" charset="0"/>
              </a:rPr>
              <a:t>. S tim ciljem konzorcij nudi naprednu stručnu podršku povezanu sa sustavnom promjenom, uključivanjem građana i demokratskim upravljanjem, kapitalnim i financijskim strukturiranjem te društvenim inovacijama, kako bi se osiguralo da gradovi imaju pristup najboljem stručnom znanju dostupnom bilo gdje u svijetu.</a:t>
            </a:r>
            <a:endParaRPr lang="hr"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hr" sz="2000" b="1" i="0" u="none" baseline="0">
                <a:effectLst/>
                <a:latin typeface="+mj-lt"/>
                <a:ea typeface="Calibri" panose="020F0502020204030204" pitchFamily="34" charset="0"/>
                <a:cs typeface="Times New Roman" panose="02020603050405020304" pitchFamily="18" charset="0"/>
              </a:rPr>
              <a:t>Platforma Misije EU-a |</a:t>
            </a:r>
            <a:r>
              <a:rPr lang="hr" sz="2000" b="1" i="0" u="none" baseline="0">
                <a:latin typeface="+mj-lt"/>
              </a:rPr>
              <a:t> </a:t>
            </a:r>
          </a:p>
          <a:p>
            <a:pPr algn="l" rtl="0">
              <a:spcBef>
                <a:spcPts val="0"/>
              </a:spcBef>
            </a:pPr>
            <a:r>
              <a:rPr lang="hr" sz="2000" b="1" i="0" u="none" baseline="0">
                <a:latin typeface="+mj-lt"/>
              </a:rPr>
              <a:t>Klimatski neutralni i pametni gradovi</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614541"/>
              <a:ext cx="2881193" cy="3164839"/>
            </a:xfrm>
            <a:prstGeom prst="rect">
              <a:avLst/>
            </a:prstGeom>
            <a:noFill/>
          </p:spPr>
          <p:txBody>
            <a:bodyPr wrap="square">
              <a:spAutoFit/>
            </a:bodyPr>
            <a:lstStyle/>
            <a:p>
              <a:pPr lvl="0" algn="l" rtl="0">
                <a:lnSpc>
                  <a:spcPct val="150000"/>
                </a:lnSpc>
                <a:spcAft>
                  <a:spcPts val="800"/>
                </a:spcAft>
              </a:pPr>
              <a:r>
                <a:rPr lang="hr" sz="1200" b="1" i="0" u="none" baseline="0">
                  <a:solidFill>
                    <a:schemeClr val="bg1"/>
                  </a:solidFill>
                  <a:ea typeface="Calibri" panose="020F0502020204030204" pitchFamily="34" charset="0"/>
                  <a:cs typeface="Times New Roman" panose="02020603050405020304" pitchFamily="18" charset="0"/>
                </a:rPr>
                <a:t>Kako koristiti ovaj tekst?</a:t>
              </a:r>
            </a:p>
            <a:p>
              <a:pPr lvl="0" algn="l" rtl="0">
                <a:lnSpc>
                  <a:spcPct val="150000"/>
                </a:lnSpc>
                <a:spcAft>
                  <a:spcPts val="800"/>
                </a:spcAft>
              </a:pPr>
              <a:r>
                <a:rPr lang="hr" sz="1200" b="0" i="0" u="none" baseline="0">
                  <a:solidFill>
                    <a:schemeClr val="bg1"/>
                  </a:solidFill>
                  <a:effectLst/>
                  <a:ea typeface="Calibri" panose="020F0502020204030204" pitchFamily="34" charset="0"/>
                  <a:cs typeface="Times New Roman" panose="02020603050405020304" pitchFamily="18" charset="0"/>
                </a:rPr>
                <a:t>Koristite ovaj tekst u svojim priopćenjima za javnost i službenim dokumentima ako trebate predstaviti NetZeroCities!</a:t>
              </a:r>
              <a:endParaRPr lang="hr"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hr" sz="1200" b="1" i="0" u="none" baseline="0">
                  <a:solidFill>
                    <a:schemeClr val="bg1"/>
                  </a:solidFill>
                  <a:ea typeface="Calibri" panose="020F0502020204030204" pitchFamily="34" charset="0"/>
                  <a:cs typeface="Times New Roman" panose="02020603050405020304" pitchFamily="18" charset="0"/>
                </a:rPr>
                <a:t>Dodatni k</a:t>
              </a:r>
              <a:r>
                <a:rPr lang="hr" sz="1200" b="1" i="0" u="none" baseline="0">
                  <a:solidFill>
                    <a:schemeClr val="bg1"/>
                  </a:solidFill>
                  <a:effectLst/>
                  <a:ea typeface="Calibri" panose="020F0502020204030204" pitchFamily="34" charset="0"/>
                  <a:cs typeface="Times New Roman" panose="02020603050405020304" pitchFamily="18" charset="0"/>
                </a:rPr>
                <a:t>orisni izvori: </a:t>
              </a:r>
              <a:endParaRPr lang="hr"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hr"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Mrežna stranica konzorcija NetZeroCities</a:t>
              </a:r>
              <a:endParaRPr lang="hr"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hr"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Opisni videozapis o konzorciju NetZeroCities</a:t>
              </a:r>
              <a:endParaRPr lang="hr"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hr" sz="1200" b="0" i="0" u="none" baseline="0">
                  <a:solidFill>
                    <a:schemeClr val="bg1"/>
                  </a:solidFill>
                  <a:effectLst/>
                  <a:latin typeface="+mj-lt"/>
                  <a:ea typeface="Calibri" panose="020F0502020204030204" pitchFamily="34" charset="0"/>
                  <a:cs typeface="Times New Roman" panose="02020603050405020304" pitchFamily="18" charset="0"/>
                </a:rPr>
                <a:t>Priopćenje za javnost, 1. listopad 2021. </a:t>
              </a:r>
              <a:r>
                <a:rPr lang="hr"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Gradske mreže i istraživačke organizacije udružuju se kako bi ubrzale tranziciju prema nultim neto stopama emisija do 2030.</a:t>
              </a:r>
              <a:endParaRPr lang="hr"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hr" sz="1052" b="0" i="0" u="none" strike="noStrike" kern="1200" cap="none" spc="0" normalizeH="0" baseline="0">
                <a:ln>
                  <a:noFill/>
                </a:ln>
                <a:solidFill>
                  <a:prstClr val="black"/>
                </a:solidFill>
                <a:effectLst/>
                <a:uLnTx/>
                <a:uFillTx/>
                <a:latin typeface="Arial" panose="020B0604020202020204"/>
                <a:ea typeface="+mn-ea"/>
                <a:cs typeface="+mn-cs"/>
              </a:rPr>
              <a:t>NetZeroCities financiran je sredstvima iz Programa za istraživanje i inovacije Obzor 2020. prema ugovoru o dodjeli bespovratnih sredstava br. 101036519.</a:t>
            </a:r>
            <a:endParaRPr kumimoji="0" lang="hr"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6000966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HU/Hungarian translation</a:t>
            </a:r>
          </a:p>
        </p:txBody>
      </p:sp>
    </p:spTree>
    <p:extLst>
      <p:ext uri="{BB962C8B-B14F-4D97-AF65-F5344CB8AC3E}">
        <p14:creationId xmlns:p14="http://schemas.microsoft.com/office/powerpoint/2010/main" val="223333073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hu" sz="2800" b="1" i="0" u="none" baseline="0"/>
              <a:t>A Klímasemleges és intelligens városok küldetésről</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hu" sz="1100" b="0" i="0" u="none" baseline="0">
                <a:effectLst/>
                <a:latin typeface="+mj-lt"/>
                <a:ea typeface="Calibri" panose="020F0502020204030204" pitchFamily="34" charset="0"/>
                <a:cs typeface="Times New Roman" panose="02020603050405020304" pitchFamily="18" charset="0"/>
              </a:rPr>
              <a:t>Az uniós küldetések új módját jelentik annak, </a:t>
            </a:r>
            <a:r>
              <a:rPr lang="hu" sz="1100" b="1" i="0" u="none" baseline="0">
                <a:solidFill>
                  <a:schemeClr val="accent4"/>
                </a:solidFill>
                <a:effectLst/>
                <a:latin typeface="+mj-lt"/>
                <a:ea typeface="Calibri" panose="020F0502020204030204" pitchFamily="34" charset="0"/>
                <a:cs typeface="Times New Roman" panose="02020603050405020304" pitchFamily="18" charset="0"/>
              </a:rPr>
              <a:t>hogy konkrét megoldásokat találjunk a legnagyobb társadalmi kihívások némelyikére</a:t>
            </a:r>
            <a:r>
              <a:rPr lang="hu" sz="1100" b="0" i="0" u="none" baseline="0">
                <a:effectLst/>
                <a:latin typeface="+mj-lt"/>
                <a:ea typeface="Calibri" panose="020F0502020204030204" pitchFamily="34" charset="0"/>
                <a:cs typeface="Times New Roman" panose="02020603050405020304" pitchFamily="18" charset="0"/>
              </a:rPr>
              <a:t>. A küldetések ambiciózus célokat tűztek ki, és 2030-ra kézzelfogható eredményeket fognak felmutatni a kutatás és innováció új szerepkörbe helyezésével, az irányítás és együttműködés új formáival, valamint a polgárok bevonásával. Az uniós küldetések a 2021–2027 közötti időszakra vonatkozó Horizont Európa kutatási és innovációs program újdonságai.</a:t>
            </a:r>
            <a:endParaRPr lang="hu" sz="11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hu" sz="1100" b="0" i="0" u="none" baseline="0">
                <a:effectLst/>
                <a:latin typeface="+mj-lt"/>
                <a:ea typeface="Calibri" panose="020F0502020204030204" pitchFamily="34" charset="0"/>
                <a:cs typeface="Times New Roman" panose="02020603050405020304" pitchFamily="18" charset="0"/>
              </a:rPr>
              <a:t>Mivel az éghajlatváltozás mérséklése nagymértékben függ a városoktól, </a:t>
            </a:r>
            <a:r>
              <a:rPr lang="hu" sz="1100" b="0" i="0" u="none" baseline="0">
                <a:latin typeface="+mj-lt"/>
                <a:cs typeface="Times New Roman" panose="02020603050405020304" pitchFamily="18" charset="0"/>
              </a:rPr>
              <a:t>támogatnunk kell zöld és digitális átalakulásuk felgyorsítását. A </a:t>
            </a:r>
            <a:r>
              <a:rPr lang="hu" sz="1100" b="1" i="0" u="none" baseline="0">
                <a:solidFill>
                  <a:schemeClr val="accent4"/>
                </a:solidFill>
                <a:latin typeface="+mj-lt"/>
                <a:cs typeface="Times New Roman" panose="02020603050405020304" pitchFamily="18" charset="0"/>
              </a:rPr>
              <a:t>Klímasemleges és intelligens városok küldetés </a:t>
            </a:r>
            <a:r>
              <a:rPr lang="hu" sz="1100" b="0" i="0" u="none" baseline="0">
                <a:latin typeface="+mj-lt"/>
                <a:cs typeface="Times New Roman" panose="02020603050405020304" pitchFamily="18" charset="0"/>
              </a:rPr>
              <a:t>a helyi hatóságok, a </a:t>
            </a:r>
            <a:r>
              <a:rPr lang="hu" sz="1100" b="0" i="0" u="none" baseline="0">
                <a:effectLst/>
                <a:latin typeface="+mj-lt"/>
                <a:ea typeface="Calibri" panose="020F0502020204030204" pitchFamily="34" charset="0"/>
                <a:cs typeface="Times New Roman" panose="02020603050405020304" pitchFamily="18" charset="0"/>
              </a:rPr>
              <a:t>polgárok, a vállalkozások, a befektetők, valamint a regionális és nemzeti hatóságok bevonásával a következő célokat kívánja elérni:</a:t>
            </a:r>
            <a:endParaRPr lang="hu" sz="11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hu" sz="1100" b="1" i="0" u="none" baseline="0">
                <a:solidFill>
                  <a:schemeClr val="accent4"/>
                </a:solidFill>
                <a:effectLst/>
                <a:latin typeface="+mj-lt"/>
                <a:ea typeface="Calibri" panose="020F0502020204030204" pitchFamily="34" charset="0"/>
                <a:cs typeface="Times New Roman" panose="02020603050405020304" pitchFamily="18" charset="0"/>
              </a:rPr>
              <a:t>100 klímasemleges és intelligens város megteremtése 2030-ra </a:t>
            </a:r>
            <a:endParaRPr lang="hu" sz="11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hu" sz="1100" b="1" i="0" u="none" baseline="0">
                <a:solidFill>
                  <a:schemeClr val="accent4"/>
                </a:solidFill>
                <a:effectLst/>
                <a:latin typeface="+mj-lt"/>
                <a:ea typeface="Calibri" panose="020F0502020204030204" pitchFamily="34" charset="0"/>
                <a:cs typeface="Times New Roman" panose="02020603050405020304" pitchFamily="18" charset="0"/>
              </a:rPr>
              <a:t>Biztosítani ezen városok kísérleti és innovációs központként való működését, hogy 2050-ig minden európai város követni tudja példájukat </a:t>
            </a:r>
            <a:endParaRPr lang="hu" sz="11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hu" sz="1100" b="0" i="0" u="none" baseline="0">
                <a:latin typeface="+mj-lt"/>
                <a:ea typeface="Calibri" panose="020F0502020204030204" pitchFamily="34" charset="0"/>
                <a:cs typeface="Times New Roman" panose="02020603050405020304" pitchFamily="18" charset="0"/>
              </a:rPr>
              <a:t>A </a:t>
            </a:r>
            <a:r>
              <a:rPr lang="hu" sz="1100" b="0" i="0" u="none" baseline="0">
                <a:effectLst/>
                <a:latin typeface="+mj-lt"/>
                <a:ea typeface="Calibri" panose="020F0502020204030204" pitchFamily="34" charset="0"/>
                <a:cs typeface="Times New Roman" panose="02020603050405020304" pitchFamily="18" charset="0"/>
              </a:rPr>
              <a:t>Klímasemleges és intelligens városok küldetés ágazatokon átívelő és keresletvezérelt megközelítést alkalmaz, szinergiákat teremt a meglévő kezdeményezések között, és tevékenységeit a városok tényleges igényeire alapozza. </a:t>
            </a:r>
            <a:endParaRPr lang="hu" sz="1100">
              <a:effectLst/>
              <a:latin typeface="+mj-lt"/>
              <a:ea typeface="Calibri" panose="020F0502020204030204" pitchFamily="34" charset="0"/>
              <a:cs typeface="Times New Roman" panose="02020603050405020304" pitchFamily="18" charset="0"/>
            </a:endParaRPr>
          </a:p>
          <a:p>
            <a:endParaRPr lang="hu" sz="1100"/>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hu" b="1" i="0" u="none" baseline="0">
                <a:effectLst/>
                <a:latin typeface="+mj-lt"/>
                <a:ea typeface="Calibri" panose="020F0502020204030204" pitchFamily="34" charset="0"/>
                <a:cs typeface="Times New Roman" panose="02020603050405020304" pitchFamily="18" charset="0"/>
              </a:rPr>
              <a:t>100 klímasemleges és intelligens város 2030-ra</a:t>
            </a:r>
            <a:endParaRPr lang="hu">
              <a:effectLst/>
              <a:latin typeface="+mj-lt"/>
              <a:ea typeface="Calibri" panose="020F0502020204030204" pitchFamily="34" charset="0"/>
              <a:cs typeface="Times New Roman" panose="02020603050405020304" pitchFamily="18" charset="0"/>
            </a:endParaRPr>
          </a:p>
          <a:p>
            <a:endParaRPr lang="hu">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463799"/>
              <a:ext cx="2814484" cy="4328108"/>
            </a:xfrm>
            <a:prstGeom prst="rect">
              <a:avLst/>
            </a:prstGeom>
            <a:noFill/>
          </p:spPr>
          <p:txBody>
            <a:bodyPr wrap="square">
              <a:spAutoFit/>
            </a:bodyPr>
            <a:lstStyle/>
            <a:p>
              <a:pPr lvl="0" algn="l" rtl="0">
                <a:lnSpc>
                  <a:spcPct val="150000"/>
                </a:lnSpc>
                <a:spcAft>
                  <a:spcPts val="800"/>
                </a:spcAft>
              </a:pPr>
              <a:r>
                <a:rPr lang="hu" sz="1100" b="1" i="0" u="none" baseline="0">
                  <a:solidFill>
                    <a:schemeClr val="bg1"/>
                  </a:solidFill>
                  <a:ea typeface="Calibri" panose="020F0502020204030204" pitchFamily="34" charset="0"/>
                  <a:cs typeface="Times New Roman" panose="02020603050405020304" pitchFamily="18" charset="0"/>
                </a:rPr>
                <a:t>Hogyan kell használni ezt a szöveget?</a:t>
              </a:r>
            </a:p>
            <a:p>
              <a:pPr lvl="0" algn="l" rtl="0">
                <a:lnSpc>
                  <a:spcPct val="150000"/>
                </a:lnSpc>
                <a:spcAft>
                  <a:spcPts val="800"/>
                </a:spcAft>
              </a:pPr>
              <a:r>
                <a:rPr lang="hu" sz="1100" b="0" i="0" u="none" baseline="0">
                  <a:solidFill>
                    <a:schemeClr val="bg1"/>
                  </a:solidFill>
                  <a:effectLst/>
                  <a:ea typeface="Calibri" panose="020F0502020204030204" pitchFamily="34" charset="0"/>
                  <a:cs typeface="Times New Roman" panose="02020603050405020304" pitchFamily="18" charset="0"/>
                </a:rPr>
                <a:t>Ez a szöveg sajtóközleményekben és hivatalos dokumentumokban használandó a Klímasemleges és intelligens városok uniós küldetés bemutatásakor.</a:t>
              </a:r>
            </a:p>
            <a:p>
              <a:pPr lvl="0" algn="l" rtl="0">
                <a:lnSpc>
                  <a:spcPct val="150000"/>
                </a:lnSpc>
                <a:spcAft>
                  <a:spcPts val="800"/>
                </a:spcAft>
              </a:pPr>
              <a:endParaRPr lang="hu" sz="11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hu" sz="1100" b="1" i="0" u="none" baseline="0">
                  <a:solidFill>
                    <a:schemeClr val="bg1"/>
                  </a:solidFill>
                  <a:ea typeface="Calibri" panose="020F0502020204030204" pitchFamily="34" charset="0"/>
                  <a:cs typeface="Times New Roman" panose="02020603050405020304" pitchFamily="18" charset="0"/>
                </a:rPr>
                <a:t>További</a:t>
              </a:r>
              <a:r>
                <a:rPr lang="hu" sz="1100" b="1" i="0" u="none" baseline="0">
                  <a:solidFill>
                    <a:schemeClr val="bg1"/>
                  </a:solidFill>
                  <a:effectLst/>
                  <a:ea typeface="Calibri" panose="020F0502020204030204" pitchFamily="34" charset="0"/>
                  <a:cs typeface="Times New Roman" panose="02020603050405020304" pitchFamily="18" charset="0"/>
                </a:rPr>
                <a:t> hasznos források: </a:t>
              </a:r>
              <a:endParaRPr lang="hu"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hu" sz="11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 városi küldetés weboldala</a:t>
              </a:r>
              <a:endParaRPr lang="hu"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hu" sz="1100" b="0" i="0" u="none" baseline="0">
                  <a:solidFill>
                    <a:schemeClr val="bg1"/>
                  </a:solidFill>
                  <a:effectLst/>
                  <a:ea typeface="Calibri" panose="020F0502020204030204" pitchFamily="34" charset="0"/>
                  <a:cs typeface="Times New Roman" panose="02020603050405020304" pitchFamily="18" charset="0"/>
                </a:rPr>
                <a:t>Adatlap: </a:t>
              </a:r>
              <a:r>
                <a:rPr lang="hu" sz="11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Klímasemleges és intelligens városok: konkrét megoldások generációnk legnagyobb kihívásaira</a:t>
              </a:r>
              <a:endParaRPr lang="hu"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hu" sz="1100" b="0" i="0" u="none" baseline="0">
                  <a:solidFill>
                    <a:schemeClr val="bg1"/>
                  </a:solidFill>
                  <a:ea typeface="Calibri" panose="020F0502020204030204" pitchFamily="34" charset="0"/>
                  <a:cs typeface="Times New Roman" panose="02020603050405020304" pitchFamily="18" charset="0"/>
                </a:rPr>
                <a:t>A Klímasemleges és intelligens városok küldetés </a:t>
              </a:r>
              <a:r>
                <a:rPr lang="hu" sz="11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videója</a:t>
              </a:r>
              <a:endParaRPr lang="hu" sz="11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hu" sz="11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9153050"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hu" sz="1052" b="0" i="0" u="none" strike="noStrike" kern="1200" cap="none" spc="0" normalizeH="0" baseline="0">
                <a:ln>
                  <a:noFill/>
                </a:ln>
                <a:solidFill>
                  <a:prstClr val="black"/>
                </a:solidFill>
                <a:effectLst/>
                <a:uLnTx/>
                <a:uFillTx/>
                <a:latin typeface="Arial" panose="020B0604020202020204"/>
                <a:ea typeface="+mn-ea"/>
                <a:cs typeface="+mn-cs"/>
              </a:rPr>
              <a:t>A NetZeroCities projektet a Horizont 2020 kutatási és innovációs programja finanszírozta a 101036519. számú támogatási megállapodás keretében.</a:t>
            </a:r>
            <a:endParaRPr kumimoji="0" lang="hu"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4012954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155755182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hu" sz="3200" b="1" i="0" u="none" baseline="0"/>
              <a:t>A NetZeroCities bemutatása</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1991305"/>
            <a:ext cx="4730959" cy="4504069"/>
          </a:xfrm>
        </p:spPr>
        <p:txBody>
          <a:bodyPr numCol="1" spcCol="360000"/>
          <a:lstStyle/>
          <a:p>
            <a:pPr marL="0" indent="0" algn="just" rtl="0">
              <a:lnSpc>
                <a:spcPct val="107000"/>
              </a:lnSpc>
              <a:spcAft>
                <a:spcPts val="800"/>
              </a:spcAft>
              <a:buNone/>
            </a:pPr>
            <a:r>
              <a:rPr lang="hu" sz="1100" b="0" i="0" u="none" baseline="0">
                <a:effectLst/>
                <a:latin typeface="+mj-lt"/>
                <a:ea typeface="Calibri" panose="020F0502020204030204" pitchFamily="34" charset="0"/>
                <a:cs typeface="Times New Roman" panose="02020603050405020304" pitchFamily="18" charset="0"/>
              </a:rPr>
              <a:t>A NetZeroCities egy olyan konzorcium, amely </a:t>
            </a:r>
            <a:r>
              <a:rPr lang="hu" sz="1100" b="1" i="0" u="none" baseline="0">
                <a:solidFill>
                  <a:schemeClr val="accent4"/>
                </a:solidFill>
                <a:effectLst/>
                <a:latin typeface="+mj-lt"/>
                <a:ea typeface="Calibri" panose="020F0502020204030204" pitchFamily="34" charset="0"/>
                <a:cs typeface="Times New Roman" panose="02020603050405020304" pitchFamily="18" charset="0"/>
              </a:rPr>
              <a:t>27 európai ország 33 partnerét</a:t>
            </a:r>
            <a:r>
              <a:rPr lang="hu" sz="1100" b="0" i="0" u="none" baseline="0">
                <a:effectLst/>
                <a:latin typeface="+mj-lt"/>
                <a:ea typeface="Calibri" panose="020F0502020204030204" pitchFamily="34" charset="0"/>
                <a:cs typeface="Times New Roman" panose="02020603050405020304" pitchFamily="18" charset="0"/>
              </a:rPr>
              <a:t> tömöríti, és jelenleg az uniós Klímasemleges és intelligens városok küldetés „</a:t>
            </a:r>
            <a:r>
              <a:rPr lang="hu" sz="1100" b="0" i="1" u="sng" baseline="0">
                <a:solidFill>
                  <a:srgbClr val="0563C1"/>
                </a:solidFill>
                <a:effectLst/>
                <a:latin typeface="+mj-lt"/>
                <a:ea typeface="Calibri" panose="020F0502020204030204" pitchFamily="34" charset="0"/>
                <a:cs typeface="Times New Roman" panose="02020603050405020304" pitchFamily="18" charset="0"/>
                <a:hlinkClick r:id="rId2"/>
              </a:rPr>
              <a:t>100 klímasemleges és intelligens város 2030-ra</a:t>
            </a:r>
            <a:r>
              <a:rPr lang="hu" sz="1100" b="0" i="0" u="none" baseline="0">
                <a:effectLst/>
                <a:latin typeface="+mj-lt"/>
                <a:ea typeface="Calibri" panose="020F0502020204030204" pitchFamily="34" charset="0"/>
                <a:cs typeface="Times New Roman" panose="02020603050405020304" pitchFamily="18" charset="0"/>
              </a:rPr>
              <a:t>” elnevezésű platformját kezeli. A NetZeroCities projektet az </a:t>
            </a:r>
            <a:r>
              <a:rPr lang="hu" sz="11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hu" sz="1100" b="0" i="0" u="none" baseline="0">
                <a:solidFill>
                  <a:srgbClr val="0563C1"/>
                </a:solidFill>
                <a:effectLst/>
                <a:latin typeface="+mj-lt"/>
                <a:ea typeface="Calibri" panose="020F0502020204030204" pitchFamily="34" charset="0"/>
                <a:cs typeface="Times New Roman" panose="02020603050405020304" pitchFamily="18" charset="0"/>
                <a:hlinkClick r:id="rId3"/>
              </a:rPr>
              <a:t> </a:t>
            </a:r>
            <a:r>
              <a:rPr lang="hu" sz="1100" b="0" i="0" u="none" baseline="0">
                <a:effectLst/>
                <a:latin typeface="+mj-lt"/>
                <a:ea typeface="Calibri" panose="020F0502020204030204" pitchFamily="34" charset="0"/>
                <a:cs typeface="Times New Roman" panose="02020603050405020304" pitchFamily="18" charset="0"/>
              </a:rPr>
              <a:t>koordinálja – Európa legnagyobb köz- és magánszféra közötti innovációs partnersége, amely az éghajlatváltozás mérséklését és az ahhoz való alkalmazkodást célzó innovációra összpontosít. </a:t>
            </a:r>
            <a:endParaRPr lang="hu" sz="11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hu" sz="1100" b="1" i="0" u="none" baseline="0">
                <a:solidFill>
                  <a:schemeClr val="accent4"/>
                </a:solidFill>
                <a:effectLst/>
                <a:latin typeface="+mj-lt"/>
                <a:ea typeface="Calibri" panose="020F0502020204030204" pitchFamily="34" charset="0"/>
                <a:cs typeface="Times New Roman" panose="02020603050405020304" pitchFamily="18" charset="0"/>
              </a:rPr>
              <a:t>A NetZeroCities projekt abban támogatja az </a:t>
            </a:r>
            <a:r>
              <a:rPr lang="hu" sz="1100" b="1" i="0" u="none" baseline="0">
                <a:solidFill>
                  <a:schemeClr val="accent4"/>
                </a:solidFill>
                <a:latin typeface="+mj-lt"/>
                <a:cs typeface="Times New Roman" panose="02020603050405020304" pitchFamily="18" charset="0"/>
              </a:rPr>
              <a:t>Európai Bizottság</a:t>
            </a:r>
            <a:r>
              <a:rPr lang="hu" sz="1100" b="1" i="0" u="none" baseline="0">
                <a:solidFill>
                  <a:schemeClr val="accent4"/>
                </a:solidFill>
                <a:effectLst/>
                <a:latin typeface="+mj-lt"/>
                <a:ea typeface="Calibri" panose="020F0502020204030204" pitchFamily="34" charset="0"/>
                <a:cs typeface="Times New Roman" panose="02020603050405020304" pitchFamily="18" charset="0"/>
              </a:rPr>
              <a:t> által kiválasztott 112 európai várost, hogy csatlakozzanak a Klímasemleges és intelligens városok uniós küldetéshez, </a:t>
            </a:r>
            <a:r>
              <a:rPr lang="hu" sz="1100" b="0" i="0" u="none" baseline="0">
                <a:effectLst/>
                <a:latin typeface="+mj-lt"/>
                <a:ea typeface="Calibri" panose="020F0502020204030204" pitchFamily="34" charset="0"/>
                <a:cs typeface="Times New Roman" panose="02020603050405020304" pitchFamily="18" charset="0"/>
              </a:rPr>
              <a:t>és drasztikusan csökkentsék az üvegházhatású gázok kibocsátását a klímasemlegesség elérése érdekében. Olyan szolgáltatásorientált platformként működik, amely világszínvonalú szakemberek támogatásával segíti a városokat a jelenlegi strukturális, intézményi és kulturális akadályok leküzdésében annak érdekében, hogy 2030-ra elérjék a klímasemlegességet. </a:t>
            </a:r>
          </a:p>
          <a:p>
            <a:pPr marL="0" indent="0" algn="just" rtl="0">
              <a:lnSpc>
                <a:spcPct val="107000"/>
              </a:lnSpc>
              <a:spcAft>
                <a:spcPts val="800"/>
              </a:spcAft>
              <a:buNone/>
            </a:pPr>
            <a:r>
              <a:rPr lang="hu" sz="1100" b="0" i="0" u="none" baseline="0">
                <a:effectLst/>
                <a:latin typeface="+mj-lt"/>
                <a:ea typeface="Calibri" panose="020F0502020204030204" pitchFamily="34" charset="0"/>
                <a:cs typeface="Times New Roman" panose="02020603050405020304" pitchFamily="18" charset="0"/>
              </a:rPr>
              <a:t>A NetZeroCities lehetővé kívánja tenni az európai városok és polgárok számára, hogy megmutassák </a:t>
            </a:r>
            <a:r>
              <a:rPr lang="hu" sz="1100" b="1" i="0" u="none" baseline="0">
                <a:solidFill>
                  <a:schemeClr val="accent4"/>
                </a:solidFill>
                <a:effectLst/>
                <a:latin typeface="+mj-lt"/>
                <a:ea typeface="Calibri" panose="020F0502020204030204" pitchFamily="34" charset="0"/>
                <a:cs typeface="Times New Roman" panose="02020603050405020304" pitchFamily="18" charset="0"/>
              </a:rPr>
              <a:t>az inkluzív, virágzó, éghajlatváltozással szemben ellenálló és fenntartható jövő felé vezető utat</a:t>
            </a:r>
            <a:r>
              <a:rPr lang="hu" sz="1100" b="0" i="0" u="none" baseline="0">
                <a:effectLst/>
                <a:latin typeface="+mj-lt"/>
                <a:ea typeface="Calibri" panose="020F0502020204030204" pitchFamily="34" charset="0"/>
                <a:cs typeface="Times New Roman" panose="02020603050405020304" pitchFamily="18" charset="0"/>
              </a:rPr>
              <a:t>. Ennek szellemében testre szabja a rendszerszintű változásokhoz, a polgárok szerepvállalásához és a demokratikus kormányzáshoz, a tőke- és pénzügyi strukturáláshoz, valamint a szociális innovációhoz kapcsolódó fejlett képességeket, hogy a városok a világ bármely pontján hozzáférhessenek a legjobb szakértelemhez.</a:t>
            </a:r>
            <a:endParaRPr lang="hu" sz="11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hu" sz="2000" b="1" i="0" u="none" baseline="0">
                <a:effectLst/>
                <a:latin typeface="+mj-lt"/>
                <a:ea typeface="Calibri" panose="020F0502020204030204" pitchFamily="34" charset="0"/>
                <a:cs typeface="Times New Roman" panose="02020603050405020304" pitchFamily="18" charset="0"/>
              </a:rPr>
              <a:t>Uniós küldetési platform |</a:t>
            </a:r>
            <a:r>
              <a:rPr lang="hu" sz="2000" b="1" i="0" u="none" baseline="0">
                <a:latin typeface="+mj-lt"/>
              </a:rPr>
              <a:t> </a:t>
            </a:r>
          </a:p>
          <a:p>
            <a:pPr algn="l" rtl="0">
              <a:spcBef>
                <a:spcPts val="0"/>
              </a:spcBef>
            </a:pPr>
            <a:r>
              <a:rPr lang="hu" sz="2000" b="1" i="0" u="none" baseline="0">
                <a:latin typeface="+mj-lt"/>
              </a:rPr>
              <a:t>Klímasemleges és intelligens városok</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hu" sz="1200" b="1" i="0" u="none" baseline="0">
                  <a:solidFill>
                    <a:schemeClr val="bg1"/>
                  </a:solidFill>
                  <a:ea typeface="Calibri" panose="020F0502020204030204" pitchFamily="34" charset="0"/>
                  <a:cs typeface="Times New Roman" panose="02020603050405020304" pitchFamily="18" charset="0"/>
                </a:rPr>
                <a:t>Hogyan kell használni ezt a szöveget?</a:t>
              </a:r>
            </a:p>
            <a:p>
              <a:pPr lvl="0" algn="l" rtl="0">
                <a:lnSpc>
                  <a:spcPct val="150000"/>
                </a:lnSpc>
                <a:spcAft>
                  <a:spcPts val="800"/>
                </a:spcAft>
              </a:pPr>
              <a:r>
                <a:rPr lang="hu" sz="1200" b="0" i="0" u="none" baseline="0">
                  <a:solidFill>
                    <a:schemeClr val="bg1"/>
                  </a:solidFill>
                  <a:effectLst/>
                  <a:ea typeface="Calibri" panose="020F0502020204030204" pitchFamily="34" charset="0"/>
                  <a:cs typeface="Times New Roman" panose="02020603050405020304" pitchFamily="18" charset="0"/>
                </a:rPr>
                <a:t>Ez a szöveg sajtóközleményekben és hivatalos dokumentumokban használandó a NetZeroCities projekt bemutatásakor.</a:t>
              </a:r>
              <a:endParaRPr lang="hu"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hu" sz="1200" b="1" i="0" u="none" baseline="0">
                  <a:solidFill>
                    <a:schemeClr val="bg1"/>
                  </a:solidFill>
                  <a:ea typeface="Calibri" panose="020F0502020204030204" pitchFamily="34" charset="0"/>
                  <a:cs typeface="Times New Roman" panose="02020603050405020304" pitchFamily="18" charset="0"/>
                </a:rPr>
                <a:t>További</a:t>
              </a:r>
              <a:r>
                <a:rPr lang="hu" sz="1200" b="1" i="0" u="none" baseline="0">
                  <a:solidFill>
                    <a:schemeClr val="bg1"/>
                  </a:solidFill>
                  <a:effectLst/>
                  <a:ea typeface="Calibri" panose="020F0502020204030204" pitchFamily="34" charset="0"/>
                  <a:cs typeface="Times New Roman" panose="02020603050405020304" pitchFamily="18" charset="0"/>
                </a:rPr>
                <a:t> hasznos források: </a:t>
              </a:r>
              <a:endParaRPr lang="hu"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hu"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A NetZeroCities honlapja</a:t>
              </a:r>
              <a:endParaRPr lang="hu"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hu"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NetZeroCities – magyarázó videó</a:t>
              </a:r>
              <a:endParaRPr lang="hu"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hu" sz="1200" b="0" i="0" u="none" baseline="0">
                  <a:solidFill>
                    <a:schemeClr val="bg1"/>
                  </a:solidFill>
                  <a:effectLst/>
                  <a:latin typeface="+mj-lt"/>
                  <a:ea typeface="Calibri" panose="020F0502020204030204" pitchFamily="34" charset="0"/>
                  <a:cs typeface="Times New Roman" panose="02020603050405020304" pitchFamily="18" charset="0"/>
                </a:rPr>
                <a:t>Sajtóközlemény, 2021. október 1.: </a:t>
              </a:r>
              <a:r>
                <a:rPr lang="hu"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A városi hálózatok és a kutatószervezetek összefognak, hogy 2030-ra felgyorsítsák a nulla nettó kibocsátásra való átállást</a:t>
              </a:r>
              <a:endParaRPr lang="hu"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9055774"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hu" sz="1052" b="0" i="0" u="none" strike="noStrike" kern="1200" cap="none" spc="0" normalizeH="0" baseline="0">
                <a:ln>
                  <a:noFill/>
                </a:ln>
                <a:solidFill>
                  <a:prstClr val="black"/>
                </a:solidFill>
                <a:effectLst/>
                <a:uLnTx/>
                <a:uFillTx/>
                <a:latin typeface="Arial" panose="020B0604020202020204"/>
                <a:ea typeface="+mn-ea"/>
                <a:cs typeface="+mn-cs"/>
              </a:rPr>
              <a:t>A NetZeroCities projektet a Horizont 2020 kutatási és innovációs programja finanszírozta a 101036519. számú támogatási megállapodás keretében.</a:t>
            </a:r>
            <a:endParaRPr kumimoji="0" lang="hu"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3026603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IE/Irish translation</a:t>
            </a:r>
          </a:p>
        </p:txBody>
      </p:sp>
    </p:spTree>
    <p:extLst>
      <p:ext uri="{BB962C8B-B14F-4D97-AF65-F5344CB8AC3E}">
        <p14:creationId xmlns:p14="http://schemas.microsoft.com/office/powerpoint/2010/main" val="138316869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ga" sz="3200" b="1" i="0" u="none" baseline="0"/>
              <a:t>Eolas faoi Mhisean Cathracha an AE</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ga" sz="1200" b="0" i="0" u="none" baseline="0">
                <a:effectLst/>
                <a:latin typeface="+mj-lt"/>
                <a:ea typeface="Calibri" panose="020F0502020204030204" pitchFamily="34" charset="0"/>
                <a:cs typeface="Times New Roman" panose="02020603050405020304" pitchFamily="18" charset="0"/>
              </a:rPr>
              <a:t>Bealach nua is ea Misin an AE chun </a:t>
            </a:r>
            <a:r>
              <a:rPr lang="ga" sz="1200" b="1" i="0" u="none" baseline="0">
                <a:solidFill>
                  <a:schemeClr val="accent4"/>
                </a:solidFill>
                <a:effectLst/>
                <a:latin typeface="+mj-lt"/>
                <a:ea typeface="Calibri" panose="020F0502020204030204" pitchFamily="34" charset="0"/>
                <a:cs typeface="Times New Roman" panose="02020603050405020304" pitchFamily="18" charset="0"/>
              </a:rPr>
              <a:t>réitigh choincréiteacha a fháil ar na dúshláin is mó romhainn</a:t>
            </a:r>
            <a:r>
              <a:rPr lang="ga" sz="1200" b="0" i="0" u="none" baseline="0">
                <a:effectLst/>
                <a:latin typeface="+mj-lt"/>
                <a:ea typeface="Calibri" panose="020F0502020204030204" pitchFamily="34" charset="0"/>
                <a:cs typeface="Times New Roman" panose="02020603050405020304" pitchFamily="18" charset="0"/>
              </a:rPr>
              <a:t>. Tá spriocanna uaillmhianacha acu agus seachadfaidh siad torthaí inbhraite faoi 2030, tríd an taighde agus an nuáil a chur ag comhlíonadh ról nua, mar aon le cineálacha nua rialaithe agus comhoibre, agus trí ghabháil le saoránaigh. Rud úr iad Misin an AE a bhaineann le clár taighde agus nuála Fís Eorpach do na blianta 2021-2027.</a:t>
            </a:r>
            <a:endParaRPr lang="ga"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ga" sz="1200" b="0" i="0" u="none" baseline="0">
                <a:effectLst/>
                <a:latin typeface="+mj-lt"/>
                <a:ea typeface="Calibri" panose="020F0502020204030204" pitchFamily="34" charset="0"/>
                <a:cs typeface="Times New Roman" panose="02020603050405020304" pitchFamily="18" charset="0"/>
              </a:rPr>
              <a:t>Ós rud é go mbraitheann maolú na haeráide go mór ar ghníomhaíocht uirbeach, </a:t>
            </a:r>
            <a:r>
              <a:rPr lang="ga" sz="1200" b="0" i="0" u="none" baseline="0">
                <a:latin typeface="+mj-lt"/>
                <a:cs typeface="Times New Roman" panose="02020603050405020304" pitchFamily="18" charset="0"/>
              </a:rPr>
              <a:t>is gá dúinn tacú le cathracha agus iad ag cur dlús lena mbunathrú glas, digiteach. Beidh ag gabháil le </a:t>
            </a:r>
            <a:r>
              <a:rPr lang="ga" sz="1200" b="1" i="0" u="none" baseline="0">
                <a:solidFill>
                  <a:schemeClr val="accent4"/>
                </a:solidFill>
                <a:latin typeface="+mj-lt"/>
                <a:cs typeface="Times New Roman" panose="02020603050405020304" pitchFamily="18" charset="0"/>
              </a:rPr>
              <a:t>Misean Cathracha an AE</a:t>
            </a:r>
            <a:r>
              <a:rPr lang="ga" sz="1200" b="0" i="0" u="none" baseline="0">
                <a:latin typeface="+mj-lt"/>
                <a:cs typeface="Times New Roman" panose="02020603050405020304" pitchFamily="18" charset="0"/>
              </a:rPr>
              <a:t> údaráis áitiúla, </a:t>
            </a:r>
            <a:r>
              <a:rPr lang="ga" sz="1200" b="0" i="0" u="none" baseline="0">
                <a:effectLst/>
                <a:latin typeface="+mj-lt"/>
                <a:ea typeface="Calibri" panose="020F0502020204030204" pitchFamily="34" charset="0"/>
                <a:cs typeface="Times New Roman" panose="02020603050405020304" pitchFamily="18" charset="0"/>
              </a:rPr>
              <a:t>saoránaigh, infheisteoirí mar aon le húdaráis réigiúnacha agus náisiúnta chun:</a:t>
            </a:r>
            <a:endParaRPr lang="ga"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ga" sz="1200" b="1" i="0" u="none" baseline="0">
                <a:solidFill>
                  <a:schemeClr val="accent4"/>
                </a:solidFill>
                <a:effectLst/>
                <a:latin typeface="+mj-lt"/>
                <a:ea typeface="Calibri" panose="020F0502020204030204" pitchFamily="34" charset="0"/>
                <a:cs typeface="Times New Roman" panose="02020603050405020304" pitchFamily="18" charset="0"/>
              </a:rPr>
              <a:t>100 Cathair Neodrach ó thaobh na hAeráide de agus Cliste a sheachadadh faoi 2030 </a:t>
            </a:r>
            <a:endParaRPr lang="ga"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ga" sz="1200" b="1" i="0" u="none" baseline="0">
                <a:solidFill>
                  <a:schemeClr val="accent4"/>
                </a:solidFill>
                <a:effectLst/>
                <a:latin typeface="+mj-lt"/>
                <a:ea typeface="Calibri" panose="020F0502020204030204" pitchFamily="34" charset="0"/>
                <a:cs typeface="Times New Roman" panose="02020603050405020304" pitchFamily="18" charset="0"/>
              </a:rPr>
              <a:t>Deimhin a dhéanamh de go bhfeidhmeoidh na cathracha seo mar mhoil turgnaimh agus nuála chun go mbeidh cathracha na hEorpa go léir in ann an rud céanna a dhéanamh faoi 2050 </a:t>
            </a:r>
            <a:endParaRPr lang="ga"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ga" sz="1200" b="0" i="0" u="none" baseline="0">
                <a:latin typeface="+mj-lt"/>
                <a:ea typeface="Calibri" panose="020F0502020204030204" pitchFamily="34" charset="0"/>
                <a:cs typeface="Times New Roman" panose="02020603050405020304" pitchFamily="18" charset="0"/>
              </a:rPr>
              <a:t>G</a:t>
            </a:r>
            <a:r>
              <a:rPr lang="ga" sz="1200" b="0" i="0" u="none" baseline="0">
                <a:effectLst/>
                <a:latin typeface="+mj-lt"/>
                <a:ea typeface="Calibri" panose="020F0502020204030204" pitchFamily="34" charset="0"/>
                <a:cs typeface="Times New Roman" panose="02020603050405020304" pitchFamily="18" charset="0"/>
              </a:rPr>
              <a:t>lacann Misean Cathracha an AE cur chuige tras-earnála de réir éilimh, é ag cruthú sineirgí idir tionscnaimh atá ann cheana agus ag bunú a ghníomhaíochtaí ar riachtanais iarbhír na gcathracha. </a:t>
            </a:r>
            <a:endParaRPr lang="ga" sz="1200">
              <a:effectLst/>
              <a:latin typeface="+mj-lt"/>
              <a:ea typeface="Calibri" panose="020F0502020204030204" pitchFamily="34" charset="0"/>
              <a:cs typeface="Times New Roman" panose="02020603050405020304" pitchFamily="18" charset="0"/>
            </a:endParaRPr>
          </a:p>
          <a:p>
            <a:endParaRPr lang="ga"/>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541378" cy="402483"/>
          </a:xfrm>
        </p:spPr>
        <p:txBody>
          <a:bodyPr/>
          <a:lstStyle/>
          <a:p>
            <a:pPr algn="l" rtl="0"/>
            <a:r>
              <a:rPr lang="ga" b="1" i="0" u="none" baseline="0">
                <a:effectLst/>
                <a:latin typeface="+mj-lt"/>
                <a:ea typeface="Calibri" panose="020F0502020204030204" pitchFamily="34" charset="0"/>
                <a:cs typeface="Times New Roman" panose="02020603050405020304" pitchFamily="18" charset="0"/>
              </a:rPr>
              <a:t>100 Cathair Neodrach ó thaobh na hAeráide de agus Cliste faoi 2030</a:t>
            </a:r>
            <a:endParaRPr lang="ga">
              <a:effectLst/>
              <a:latin typeface="+mj-lt"/>
              <a:ea typeface="Calibri" panose="020F0502020204030204" pitchFamily="34" charset="0"/>
              <a:cs typeface="Times New Roman" panose="02020603050405020304" pitchFamily="18" charset="0"/>
            </a:endParaRPr>
          </a:p>
          <a:p>
            <a:endParaRPr lang="ga">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344799"/>
            <a:chOff x="5345112" y="1674743"/>
            <a:chExt cx="5185235" cy="5344799"/>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83581" y="2437518"/>
              <a:ext cx="2814484" cy="4582024"/>
            </a:xfrm>
            <a:prstGeom prst="rect">
              <a:avLst/>
            </a:prstGeom>
            <a:noFill/>
          </p:spPr>
          <p:txBody>
            <a:bodyPr wrap="square">
              <a:spAutoFit/>
            </a:bodyPr>
            <a:lstStyle/>
            <a:p>
              <a:pPr lvl="0" algn="l" rtl="0">
                <a:lnSpc>
                  <a:spcPct val="150000"/>
                </a:lnSpc>
                <a:spcAft>
                  <a:spcPts val="800"/>
                </a:spcAft>
              </a:pPr>
              <a:r>
                <a:rPr lang="ga" sz="1100" b="1" i="0" u="none" baseline="0">
                  <a:solidFill>
                    <a:schemeClr val="bg1"/>
                  </a:solidFill>
                  <a:ea typeface="Calibri" panose="020F0502020204030204" pitchFamily="34" charset="0"/>
                  <a:cs typeface="Times New Roman" panose="02020603050405020304" pitchFamily="18" charset="0"/>
                </a:rPr>
                <a:t>An chaoi leis an téacs seo a úsáid?</a:t>
              </a:r>
            </a:p>
            <a:p>
              <a:pPr lvl="0" algn="l" rtl="0">
                <a:lnSpc>
                  <a:spcPct val="150000"/>
                </a:lnSpc>
                <a:spcAft>
                  <a:spcPts val="800"/>
                </a:spcAft>
              </a:pPr>
              <a:r>
                <a:rPr lang="ga" sz="1100" b="0" i="0" u="none" baseline="0">
                  <a:solidFill>
                    <a:schemeClr val="bg1"/>
                  </a:solidFill>
                  <a:effectLst/>
                  <a:ea typeface="Calibri" panose="020F0502020204030204" pitchFamily="34" charset="0"/>
                  <a:cs typeface="Times New Roman" panose="02020603050405020304" pitchFamily="18" charset="0"/>
                </a:rPr>
                <a:t>Úsáid an téacs seo i do chuid preaseisiúintí agus doiciméid oifigiúla más gá duit Mhisean Cathracha an AE a chur i láthair!</a:t>
              </a:r>
            </a:p>
            <a:p>
              <a:pPr lvl="0" algn="l" rtl="0">
                <a:lnSpc>
                  <a:spcPct val="150000"/>
                </a:lnSpc>
                <a:spcAft>
                  <a:spcPts val="800"/>
                </a:spcAft>
              </a:pPr>
              <a:endParaRPr lang="ga" sz="11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ga" sz="1100" b="1" i="0" u="none" baseline="0">
                  <a:solidFill>
                    <a:schemeClr val="bg1"/>
                  </a:solidFill>
                  <a:ea typeface="Calibri" panose="020F0502020204030204" pitchFamily="34" charset="0"/>
                  <a:cs typeface="Times New Roman" panose="02020603050405020304" pitchFamily="18" charset="0"/>
                </a:rPr>
                <a:t>Tuilleadh acmhainní ú</a:t>
              </a:r>
              <a:r>
                <a:rPr lang="ga" sz="1100" b="1" i="0" u="none" baseline="0">
                  <a:solidFill>
                    <a:schemeClr val="bg1"/>
                  </a:solidFill>
                  <a:effectLst/>
                  <a:ea typeface="Calibri" panose="020F0502020204030204" pitchFamily="34" charset="0"/>
                  <a:cs typeface="Times New Roman" panose="02020603050405020304" pitchFamily="18" charset="0"/>
                </a:rPr>
                <a:t>sáideacha: </a:t>
              </a:r>
              <a:endParaRPr lang="ga"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ga" sz="11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Leathanach Gréasáin na gCathracha Misin</a:t>
              </a:r>
              <a:endParaRPr lang="ga"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ga" sz="1100" b="0" i="0" u="none" baseline="0">
                  <a:solidFill>
                    <a:schemeClr val="bg1"/>
                  </a:solidFill>
                  <a:effectLst/>
                  <a:ea typeface="Calibri" panose="020F0502020204030204" pitchFamily="34" charset="0"/>
                  <a:cs typeface="Times New Roman" panose="02020603050405020304" pitchFamily="18" charset="0"/>
                </a:rPr>
                <a:t>Bileog Eolais: </a:t>
              </a:r>
              <a:r>
                <a:rPr lang="ga" sz="11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Cathrach neodracha ó thaobh na haeráide de: réitigh choincréiteacha ar na dúshláin is mó romhainn</a:t>
              </a:r>
              <a:endParaRPr lang="ga"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ga" sz="1100" b="0" i="0" u="none" baseline="0">
                  <a:solidFill>
                    <a:schemeClr val="bg1"/>
                  </a:solidFill>
                  <a:ea typeface="Calibri" panose="020F0502020204030204" pitchFamily="34" charset="0"/>
                  <a:cs typeface="Times New Roman" panose="02020603050405020304" pitchFamily="18" charset="0"/>
                </a:rPr>
                <a:t>Eolas faoi Mhisean Cathracha an AE </a:t>
              </a:r>
              <a:r>
                <a:rPr lang="ga" sz="11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Físeán</a:t>
              </a:r>
              <a:endParaRPr lang="ga" sz="11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ga" sz="11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ga" sz="1052" b="0" i="0" u="none" strike="noStrike" kern="1200" cap="none" spc="0" normalizeH="0" baseline="0">
                <a:ln>
                  <a:noFill/>
                </a:ln>
                <a:solidFill>
                  <a:prstClr val="black"/>
                </a:solidFill>
                <a:effectLst/>
                <a:uLnTx/>
                <a:uFillTx/>
                <a:latin typeface="Arial" panose="020B0604020202020204"/>
                <a:ea typeface="+mn-ea"/>
                <a:cs typeface="+mn-cs"/>
              </a:rPr>
              <a:t>Tá maoiniú ag Cathracha Glan-Nialais ón gClár Taighde agus Nuála Fís 2020 faoi chomhaontú deontais n°101036519.</a:t>
            </a:r>
            <a:endParaRPr kumimoji="0" lang="ga"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6215187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25219061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ga" sz="3200" b="1" i="0" u="none" baseline="0"/>
              <a:t>Eolas faoi Chathracha Glan-Nialais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4730959" cy="4504069"/>
          </a:xfrm>
        </p:spPr>
        <p:txBody>
          <a:bodyPr numCol="1" spcCol="360000"/>
          <a:lstStyle/>
          <a:p>
            <a:pPr marL="0" indent="0" algn="just" rtl="0">
              <a:lnSpc>
                <a:spcPct val="107000"/>
              </a:lnSpc>
              <a:spcAft>
                <a:spcPts val="800"/>
              </a:spcAft>
              <a:buNone/>
            </a:pPr>
            <a:r>
              <a:rPr lang="ga" sz="1100" b="0" i="0" u="none" baseline="0">
                <a:effectLst/>
                <a:latin typeface="+mj-lt"/>
                <a:ea typeface="Calibri" panose="020F0502020204030204" pitchFamily="34" charset="0"/>
                <a:cs typeface="Times New Roman" panose="02020603050405020304" pitchFamily="18" charset="0"/>
              </a:rPr>
              <a:t>Cuibhreannas is ea Cathracha Glan-Nialais atá comhdhéanta de </a:t>
            </a:r>
            <a:r>
              <a:rPr lang="ga" sz="1100" b="1" i="0" u="none" baseline="0">
                <a:solidFill>
                  <a:schemeClr val="accent4"/>
                </a:solidFill>
                <a:effectLst/>
                <a:latin typeface="+mj-lt"/>
                <a:ea typeface="Calibri" panose="020F0502020204030204" pitchFamily="34" charset="0"/>
                <a:cs typeface="Times New Roman" panose="02020603050405020304" pitchFamily="18" charset="0"/>
              </a:rPr>
              <a:t>33 comhpháirtí as 27 tír Eorpach</a:t>
            </a:r>
            <a:r>
              <a:rPr lang="ga" sz="1100" b="0" i="0" u="none" baseline="0">
                <a:effectLst/>
                <a:latin typeface="+mj-lt"/>
                <a:ea typeface="Calibri" panose="020F0502020204030204" pitchFamily="34" charset="0"/>
                <a:cs typeface="Times New Roman" panose="02020603050405020304" pitchFamily="18" charset="0"/>
              </a:rPr>
              <a:t>, atá faoi láthair ag bainistiú chlár Mhisean Cathracha an AE “</a:t>
            </a:r>
            <a:r>
              <a:rPr lang="ga" sz="1100" b="0" i="1" u="sng" baseline="0">
                <a:solidFill>
                  <a:srgbClr val="0563C1"/>
                </a:solidFill>
                <a:effectLst/>
                <a:latin typeface="+mj-lt"/>
                <a:ea typeface="Calibri" panose="020F0502020204030204" pitchFamily="34" charset="0"/>
                <a:cs typeface="Times New Roman" panose="02020603050405020304" pitchFamily="18" charset="0"/>
                <a:hlinkClick r:id="rId2"/>
              </a:rPr>
              <a:t>100 Cathair Neodrach ó thaobh na hAeráide de agus Cliste faoi 2030</a:t>
            </a:r>
            <a:r>
              <a:rPr lang="ga" sz="1100" b="0" i="0" u="none" baseline="0">
                <a:effectLst/>
                <a:latin typeface="+mj-lt"/>
                <a:ea typeface="Calibri" panose="020F0502020204030204" pitchFamily="34" charset="0"/>
                <a:cs typeface="Times New Roman" panose="02020603050405020304" pitchFamily="18" charset="0"/>
              </a:rPr>
              <a:t>”. </a:t>
            </a:r>
            <a:r>
              <a:rPr lang="ga" sz="11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ga" sz="1100" b="0" i="0" u="none" baseline="0">
                <a:effectLst/>
                <a:latin typeface="+mj-lt"/>
                <a:ea typeface="Calibri" panose="020F0502020204030204" pitchFamily="34" charset="0"/>
                <a:cs typeface="Times New Roman" panose="02020603050405020304" pitchFamily="18" charset="0"/>
              </a:rPr>
              <a:t> a chomhordaíonn é, is é sin an chomhpháirtíocht nuála poiblí-príobháideach is mó san Eoraip, é dírithe ar nuáil aeráide chun an t-athrú aeráide a mhaolú agus a oiriúnú. </a:t>
            </a:r>
            <a:endParaRPr lang="ga" sz="11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ga" sz="1100" b="1" i="0" u="none" baseline="0">
                <a:solidFill>
                  <a:schemeClr val="accent4"/>
                </a:solidFill>
                <a:effectLst/>
                <a:latin typeface="+mj-lt"/>
                <a:ea typeface="Calibri" panose="020F0502020204030204" pitchFamily="34" charset="0"/>
                <a:cs typeface="Times New Roman" panose="02020603050405020304" pitchFamily="18" charset="0"/>
              </a:rPr>
              <a:t>Tacaíonn Cathracha Glan-Nialais leis an </a:t>
            </a:r>
            <a:r>
              <a:rPr lang="ga" sz="1100" b="1" i="0" u="none" baseline="0">
                <a:solidFill>
                  <a:schemeClr val="accent4"/>
                </a:solidFill>
                <a:latin typeface="+mj-lt"/>
                <a:cs typeface="Times New Roman" panose="02020603050405020304" pitchFamily="18" charset="0"/>
              </a:rPr>
              <a:t>112 cathair Eorpach </a:t>
            </a:r>
            <a:r>
              <a:rPr lang="ga" sz="1100" b="1" i="0" u="none" baseline="0">
                <a:solidFill>
                  <a:schemeClr val="accent4"/>
                </a:solidFill>
                <a:effectLst/>
                <a:latin typeface="+mj-lt"/>
                <a:ea typeface="Calibri" panose="020F0502020204030204" pitchFamily="34" charset="0"/>
                <a:cs typeface="Times New Roman" panose="02020603050405020304" pitchFamily="18" charset="0"/>
              </a:rPr>
              <a:t>arna roghnú ag an gCoimisiún Eorpach chun dul in éineacht le Misean Cathracha an AE </a:t>
            </a:r>
            <a:r>
              <a:rPr lang="ga" sz="1100" b="0" i="0" u="none" baseline="0">
                <a:effectLst/>
                <a:latin typeface="+mj-lt"/>
                <a:ea typeface="Calibri" panose="020F0502020204030204" pitchFamily="34" charset="0"/>
                <a:cs typeface="Times New Roman" panose="02020603050405020304" pitchFamily="18" charset="0"/>
              </a:rPr>
              <a:t>agus a n-astuithe gáis ceaptha teasa a laghdú go as cuimse d’fhonn neodracht aeráide a bhaint amach. Feidhmíonn sé mar chlár dírithe ar sheirbhís arna thacú ag chleachtóirí úrscothacha chun cabhrú le cathracha na bacainní reatha struchtúracha, institiúide agus cultúrtha atá rompu a shárú d’fhonn neodracht aeráide a bhaint amach faoi 2030. </a:t>
            </a:r>
          </a:p>
          <a:p>
            <a:pPr marL="0" indent="0" algn="just" rtl="0">
              <a:lnSpc>
                <a:spcPct val="107000"/>
              </a:lnSpc>
              <a:spcAft>
                <a:spcPts val="800"/>
              </a:spcAft>
              <a:buNone/>
            </a:pPr>
            <a:r>
              <a:rPr lang="ga" sz="1100" b="0" i="0" u="none" baseline="0">
                <a:effectLst/>
                <a:latin typeface="+mj-lt"/>
                <a:ea typeface="Calibri" panose="020F0502020204030204" pitchFamily="34" charset="0"/>
                <a:cs typeface="Times New Roman" panose="02020603050405020304" pitchFamily="18" charset="0"/>
              </a:rPr>
              <a:t>Tá sé mar aidhm ag Cathracha Glan-Nialais cur ar cumas cathracha agus saoránaigh Eorpacha </a:t>
            </a:r>
            <a:r>
              <a:rPr lang="ga" sz="1100" b="1" i="0" u="none" baseline="0">
                <a:solidFill>
                  <a:schemeClr val="accent4"/>
                </a:solidFill>
                <a:effectLst/>
                <a:latin typeface="+mj-lt"/>
                <a:ea typeface="Calibri" panose="020F0502020204030204" pitchFamily="34" charset="0"/>
                <a:cs typeface="Times New Roman" panose="02020603050405020304" pitchFamily="18" charset="0"/>
              </a:rPr>
              <a:t>an bealach ar aghaidh i dtreo todhchaí a bheidh cuimsitheach, séanmhar, athléimneach ó thaobh na haeráide de agus inbhuanaithe a léiriú</a:t>
            </a:r>
            <a:r>
              <a:rPr lang="ga" sz="1100" b="0" i="0" u="none" baseline="0">
                <a:effectLst/>
                <a:latin typeface="+mj-lt"/>
                <a:ea typeface="Calibri" panose="020F0502020204030204" pitchFamily="34" charset="0"/>
                <a:cs typeface="Times New Roman" panose="02020603050405020304" pitchFamily="18" charset="0"/>
              </a:rPr>
              <a:t>. Chun déanamh amhlaidh, cuireann sé ard-inniúlachtaí in oiriúint a bhaineann le hathrú córasach, rochtain na saoránach agus rialú daonlathach, struchtúrú caipitil agus airgeadais, agus nuáil shóisialta, chun deimhin a dhéanamh de go mbíonn rochtain ag cathracha ar an saineolas is fearr áit ar bith ar domhan.</a:t>
            </a:r>
            <a:endParaRPr lang="ga" sz="11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ga" sz="2000" b="1" i="0" u="none" baseline="0">
                <a:effectLst/>
                <a:latin typeface="+mj-lt"/>
                <a:ea typeface="Calibri" panose="020F0502020204030204" pitchFamily="34" charset="0"/>
                <a:cs typeface="Times New Roman" panose="02020603050405020304" pitchFamily="18" charset="0"/>
              </a:rPr>
              <a:t>Clár Misin an AE |</a:t>
            </a:r>
            <a:r>
              <a:rPr lang="ga" sz="2000" b="1" i="0" u="none" baseline="0">
                <a:latin typeface="+mj-lt"/>
              </a:rPr>
              <a:t> </a:t>
            </a:r>
          </a:p>
          <a:p>
            <a:pPr algn="l" rtl="0">
              <a:spcBef>
                <a:spcPts val="0"/>
              </a:spcBef>
            </a:pPr>
            <a:r>
              <a:rPr lang="ga" sz="2000" b="1" i="0" u="none" baseline="0">
                <a:latin typeface="+mj-lt"/>
              </a:rPr>
              <a:t>Cathracha Neodrach ó thaobh na hAeráide de agus Cliste</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402914"/>
            </a:xfrm>
            <a:prstGeom prst="rect">
              <a:avLst/>
            </a:prstGeom>
            <a:noFill/>
          </p:spPr>
          <p:txBody>
            <a:bodyPr wrap="square">
              <a:spAutoFit/>
            </a:bodyPr>
            <a:lstStyle/>
            <a:p>
              <a:pPr lvl="0" algn="l" rtl="0">
                <a:lnSpc>
                  <a:spcPct val="150000"/>
                </a:lnSpc>
                <a:spcAft>
                  <a:spcPts val="800"/>
                </a:spcAft>
              </a:pPr>
              <a:r>
                <a:rPr lang="ga" sz="1100" b="1" i="0" u="none" baseline="0">
                  <a:solidFill>
                    <a:schemeClr val="bg1"/>
                  </a:solidFill>
                  <a:ea typeface="Calibri" panose="020F0502020204030204" pitchFamily="34" charset="0"/>
                  <a:cs typeface="Times New Roman" panose="02020603050405020304" pitchFamily="18" charset="0"/>
                </a:rPr>
                <a:t>An chaoi leis an téacs seo a úsáid?</a:t>
              </a:r>
            </a:p>
            <a:p>
              <a:pPr lvl="0" algn="l" rtl="0">
                <a:lnSpc>
                  <a:spcPct val="150000"/>
                </a:lnSpc>
                <a:spcAft>
                  <a:spcPts val="800"/>
                </a:spcAft>
              </a:pPr>
              <a:r>
                <a:rPr lang="ga" sz="1100" b="0" i="0" u="none" baseline="0">
                  <a:solidFill>
                    <a:schemeClr val="bg1"/>
                  </a:solidFill>
                  <a:effectLst/>
                  <a:ea typeface="Calibri" panose="020F0502020204030204" pitchFamily="34" charset="0"/>
                  <a:cs typeface="Times New Roman" panose="02020603050405020304" pitchFamily="18" charset="0"/>
                </a:rPr>
                <a:t>Úsáid an téacs seo i do chuid preaseisiúintí agus doiciméid oifigiúla más gá duit Cathracha Glan-Nialais a chur i láthair!</a:t>
              </a:r>
              <a:endParaRPr lang="ga" sz="11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ga" sz="1100" b="1" i="0" u="none" baseline="0">
                  <a:solidFill>
                    <a:schemeClr val="bg1"/>
                  </a:solidFill>
                  <a:ea typeface="Calibri" panose="020F0502020204030204" pitchFamily="34" charset="0"/>
                  <a:cs typeface="Times New Roman" panose="02020603050405020304" pitchFamily="18" charset="0"/>
                </a:rPr>
                <a:t>Tuilleadh acmhainní ú</a:t>
              </a:r>
              <a:r>
                <a:rPr lang="ga" sz="1100" b="1" i="0" u="none" baseline="0">
                  <a:solidFill>
                    <a:schemeClr val="bg1"/>
                  </a:solidFill>
                  <a:effectLst/>
                  <a:ea typeface="Calibri" panose="020F0502020204030204" pitchFamily="34" charset="0"/>
                  <a:cs typeface="Times New Roman" panose="02020603050405020304" pitchFamily="18" charset="0"/>
                </a:rPr>
                <a:t>sáideacha: </a:t>
              </a:r>
              <a:endParaRPr lang="ga" sz="11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ga" sz="11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Suíomh idirlín na gCathracha Glan-Nialais</a:t>
              </a:r>
              <a:endParaRPr lang="ga" sz="11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ga" sz="11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Físeán mínitheora na gCathracha Glan-Nialais</a:t>
              </a:r>
              <a:endParaRPr lang="ga" sz="11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ga" sz="1100" b="0" i="0" u="none" baseline="0">
                  <a:solidFill>
                    <a:schemeClr val="bg1"/>
                  </a:solidFill>
                  <a:effectLst/>
                  <a:latin typeface="+mj-lt"/>
                  <a:ea typeface="Calibri" panose="020F0502020204030204" pitchFamily="34" charset="0"/>
                  <a:cs typeface="Times New Roman" panose="02020603050405020304" pitchFamily="18" charset="0"/>
                </a:rPr>
                <a:t>Preaseisiúint, 1</a:t>
              </a:r>
              <a:r>
                <a:rPr lang="ga" sz="1100" b="0" i="0" u="none" baseline="30000">
                  <a:solidFill>
                    <a:schemeClr val="bg1"/>
                  </a:solidFill>
                  <a:effectLst/>
                  <a:latin typeface="+mj-lt"/>
                  <a:ea typeface="Calibri" panose="020F0502020204030204" pitchFamily="34" charset="0"/>
                  <a:cs typeface="Times New Roman" panose="02020603050405020304" pitchFamily="18" charset="0"/>
                </a:rPr>
                <a:t>ú</a:t>
              </a:r>
              <a:r>
                <a:rPr lang="ga" sz="1100" b="0" i="0" u="none" baseline="0">
                  <a:solidFill>
                    <a:schemeClr val="bg1"/>
                  </a:solidFill>
                  <a:effectLst/>
                  <a:latin typeface="+mj-lt"/>
                  <a:ea typeface="Calibri" panose="020F0502020204030204" pitchFamily="34" charset="0"/>
                  <a:cs typeface="Times New Roman" panose="02020603050405020304" pitchFamily="18" charset="0"/>
                </a:rPr>
                <a:t> Deireadh Fómhair 2021: </a:t>
              </a:r>
              <a:r>
                <a:rPr lang="ga" sz="11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Líonraí cathrach agus eagraíochtaí taighde ag obair i gcomhar le chéile chun dlús a chur leis an trasdul go dtí astuithe glan-nialais faoi 2030</a:t>
              </a:r>
              <a:endParaRPr lang="ga" sz="11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ga" sz="1052" b="0" i="0" u="none" strike="noStrike" kern="1200" cap="none" spc="0" normalizeH="0" baseline="0">
                <a:ln>
                  <a:noFill/>
                </a:ln>
                <a:solidFill>
                  <a:prstClr val="black"/>
                </a:solidFill>
                <a:effectLst/>
                <a:uLnTx/>
                <a:uFillTx/>
                <a:latin typeface="Arial" panose="020B0604020202020204"/>
                <a:ea typeface="+mn-ea"/>
                <a:cs typeface="+mn-cs"/>
              </a:rPr>
              <a:t>Tá maoiniú ag Cathracha Glan-Nialais ón gClár Taighde agus Nuála Fís 2020 faoi chomhaontú deontais n°101036519.</a:t>
            </a:r>
            <a:endParaRPr kumimoji="0" lang="ga"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77771596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IS/Icelandic translation</a:t>
            </a:r>
          </a:p>
        </p:txBody>
      </p:sp>
    </p:spTree>
    <p:extLst>
      <p:ext uri="{BB962C8B-B14F-4D97-AF65-F5344CB8AC3E}">
        <p14:creationId xmlns:p14="http://schemas.microsoft.com/office/powerpoint/2010/main" val="55660381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is" sz="3200" b="1" i="0" u="none" baseline="0"/>
              <a:t>Um ESB borgarverkefni</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is" sz="1200" b="0" i="0" u="none" baseline="0">
                <a:effectLst/>
                <a:latin typeface="+mj-lt"/>
                <a:ea typeface="Calibri" panose="020F0502020204030204" pitchFamily="34" charset="0"/>
                <a:cs typeface="Times New Roman" panose="02020603050405020304" pitchFamily="18" charset="0"/>
              </a:rPr>
              <a:t>ESB verkefni eru ný leið til að koma fram með </a:t>
            </a:r>
            <a:r>
              <a:rPr lang="is" sz="1200" b="1" i="0" u="none" baseline="0">
                <a:solidFill>
                  <a:schemeClr val="accent4"/>
                </a:solidFill>
                <a:effectLst/>
                <a:latin typeface="+mj-lt"/>
                <a:ea typeface="Calibri" panose="020F0502020204030204" pitchFamily="34" charset="0"/>
                <a:cs typeface="Times New Roman" panose="02020603050405020304" pitchFamily="18" charset="0"/>
              </a:rPr>
              <a:t>skýrar lausnir á okkar mestu áskorunum</a:t>
            </a:r>
            <a:r>
              <a:rPr lang="is" sz="1200" b="0" i="0" u="none" baseline="0">
                <a:effectLst/>
                <a:latin typeface="+mj-lt"/>
                <a:ea typeface="Calibri" panose="020F0502020204030204" pitchFamily="34" charset="0"/>
                <a:cs typeface="Times New Roman" panose="02020603050405020304" pitchFamily="18" charset="0"/>
              </a:rPr>
              <a:t>. Þau búa yfir metnaðarfullum markmiðum og munu veita greinilegar niðurstöður fyrir 2030 með því að setja rannsóknir og nýsköpun í nýtt hlutverk, ásamt nýjum háttum í stjórnun og samstarfi, sem og með því að virkja borgara. ESB-verkefni eru nýjungar í rannsóknar- og nýsköpunaráætluninni Horizon Europe fyrir árin 2021-2027.</a:t>
            </a:r>
            <a:endParaRPr lang="is"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is" sz="1200" b="0" i="0" u="none" baseline="0">
                <a:effectLst/>
                <a:latin typeface="+mj-lt"/>
                <a:ea typeface="Calibri" panose="020F0502020204030204" pitchFamily="34" charset="0"/>
                <a:cs typeface="Times New Roman" panose="02020603050405020304" pitchFamily="18" charset="0"/>
              </a:rPr>
              <a:t>Þar sem loftslagsmildun ræðst mest af aðgerðum borgara, </a:t>
            </a:r>
            <a:r>
              <a:rPr lang="is" sz="1200" b="0" i="0" u="none" baseline="0">
                <a:latin typeface="+mj-lt"/>
                <a:cs typeface="Times New Roman" panose="02020603050405020304" pitchFamily="18" charset="0"/>
              </a:rPr>
              <a:t>þurfum við að styðja borgir við að hraða grænu og stafrænu umbreytingunni. </a:t>
            </a:r>
            <a:r>
              <a:rPr lang="is" sz="1200" b="1" i="0" u="none" baseline="0">
                <a:solidFill>
                  <a:schemeClr val="accent4"/>
                </a:solidFill>
                <a:latin typeface="+mj-lt"/>
                <a:cs typeface="Times New Roman" panose="02020603050405020304" pitchFamily="18" charset="0"/>
              </a:rPr>
              <a:t>ESB borgarverkefnið </a:t>
            </a:r>
            <a:r>
              <a:rPr lang="is" sz="1200" b="0" i="0" u="none" baseline="0">
                <a:latin typeface="+mj-lt"/>
                <a:cs typeface="Times New Roman" panose="02020603050405020304" pitchFamily="18" charset="0"/>
              </a:rPr>
              <a:t>mun taka til staðbundinna yfirvalda, </a:t>
            </a:r>
            <a:r>
              <a:rPr lang="is" sz="1200" b="0" i="0" u="none" baseline="0">
                <a:effectLst/>
                <a:latin typeface="+mj-lt"/>
                <a:ea typeface="Calibri" panose="020F0502020204030204" pitchFamily="34" charset="0"/>
                <a:cs typeface="Times New Roman" panose="02020603050405020304" pitchFamily="18" charset="0"/>
              </a:rPr>
              <a:t>borgara, fyrirtækja, fjárfesta sem og svæðisbundinna og landsbundinna yfirvalda:</a:t>
            </a:r>
            <a:endParaRPr lang="is"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is" sz="1200" b="1" i="0" u="none" baseline="0">
                <a:solidFill>
                  <a:schemeClr val="accent4"/>
                </a:solidFill>
                <a:effectLst/>
                <a:latin typeface="+mj-lt"/>
                <a:ea typeface="Calibri" panose="020F0502020204030204" pitchFamily="34" charset="0"/>
                <a:cs typeface="Times New Roman" panose="02020603050405020304" pitchFamily="18" charset="0"/>
              </a:rPr>
              <a:t>Gera 100 loftslagshlutlausar og snjallborgir fyrir 2030 </a:t>
            </a:r>
            <a:endParaRPr lang="is"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is" sz="1200" b="1" i="0" u="none" baseline="0">
                <a:solidFill>
                  <a:schemeClr val="accent4"/>
                </a:solidFill>
                <a:effectLst/>
                <a:latin typeface="+mj-lt"/>
                <a:ea typeface="Calibri" panose="020F0502020204030204" pitchFamily="34" charset="0"/>
                <a:cs typeface="Times New Roman" panose="02020603050405020304" pitchFamily="18" charset="0"/>
              </a:rPr>
              <a:t>Tryggja að þessar borgir virki sem tilrauna- og nýsköpunarmiðstöðvar til að gera öllum evrópskum borgum kleift að standa við aðgerðirnar fyrir 2050 </a:t>
            </a:r>
            <a:endParaRPr lang="is"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is" sz="1200" b="0" i="0" u="none" baseline="0">
                <a:effectLst/>
                <a:latin typeface="+mj-lt"/>
                <a:ea typeface="Calibri" panose="020F0502020204030204" pitchFamily="34" charset="0"/>
                <a:cs typeface="Times New Roman" panose="02020603050405020304" pitchFamily="18" charset="0"/>
              </a:rPr>
              <a:t>ESB borgarverkefnið hefur nálgun þvert á geira og eftir eftirspurn, býr til samvirkni á milli núverandi framtaks og byggir aðgerðir sínar á raunverulegum þörfum borga. </a:t>
            </a:r>
            <a:endParaRPr lang="is" sz="1200">
              <a:effectLst/>
              <a:latin typeface="+mj-lt"/>
              <a:ea typeface="Calibri" panose="020F0502020204030204" pitchFamily="34" charset="0"/>
              <a:cs typeface="Times New Roman" panose="02020603050405020304" pitchFamily="18" charset="0"/>
            </a:endParaRPr>
          </a:p>
          <a:p>
            <a:endParaRPr lang="is"/>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is" b="1" i="0" u="none" baseline="0">
                <a:effectLst/>
                <a:latin typeface="+mj-lt"/>
                <a:ea typeface="Calibri" panose="020F0502020204030204" pitchFamily="34" charset="0"/>
                <a:cs typeface="Times New Roman" panose="02020603050405020304" pitchFamily="18" charset="0"/>
              </a:rPr>
              <a:t>100 loftslagshlutlausar og snjallborgir fyrir 2030</a:t>
            </a:r>
            <a:endParaRPr lang="is">
              <a:effectLst/>
              <a:latin typeface="+mj-lt"/>
              <a:ea typeface="Calibri" panose="020F0502020204030204" pitchFamily="34" charset="0"/>
              <a:cs typeface="Times New Roman" panose="02020603050405020304" pitchFamily="18" charset="0"/>
            </a:endParaRPr>
          </a:p>
          <a:p>
            <a:endParaRPr lang="is">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580342"/>
              <a:ext cx="2814484" cy="3835602"/>
            </a:xfrm>
            <a:prstGeom prst="rect">
              <a:avLst/>
            </a:prstGeom>
            <a:noFill/>
          </p:spPr>
          <p:txBody>
            <a:bodyPr wrap="square">
              <a:spAutoFit/>
            </a:bodyPr>
            <a:lstStyle/>
            <a:p>
              <a:pPr lvl="0" algn="l" rtl="0">
                <a:lnSpc>
                  <a:spcPct val="150000"/>
                </a:lnSpc>
                <a:spcAft>
                  <a:spcPts val="800"/>
                </a:spcAft>
              </a:pPr>
              <a:r>
                <a:rPr lang="is" sz="1200" b="1" i="0" u="none" baseline="0">
                  <a:solidFill>
                    <a:schemeClr val="bg1"/>
                  </a:solidFill>
                  <a:ea typeface="Calibri" panose="020F0502020204030204" pitchFamily="34" charset="0"/>
                  <a:cs typeface="Times New Roman" panose="02020603050405020304" pitchFamily="18" charset="0"/>
                </a:rPr>
                <a:t>Hvernig á að nota þennan texta?</a:t>
              </a:r>
            </a:p>
            <a:p>
              <a:pPr lvl="0" algn="l" rtl="0">
                <a:lnSpc>
                  <a:spcPct val="150000"/>
                </a:lnSpc>
                <a:spcAft>
                  <a:spcPts val="800"/>
                </a:spcAft>
              </a:pPr>
              <a:r>
                <a:rPr lang="is" sz="1200" b="0" i="0" u="none" baseline="0">
                  <a:solidFill>
                    <a:schemeClr val="bg1"/>
                  </a:solidFill>
                  <a:effectLst/>
                  <a:ea typeface="Calibri" panose="020F0502020204030204" pitchFamily="34" charset="0"/>
                  <a:cs typeface="Times New Roman" panose="02020603050405020304" pitchFamily="18" charset="0"/>
                </a:rPr>
                <a:t>Notaðu þennan texta í fréttatilkynningum og opinberum skjölum ef þú þarft að kynna ESB borgarverkefni!</a:t>
              </a:r>
            </a:p>
            <a:p>
              <a:pPr lvl="0" algn="l" rtl="0">
                <a:lnSpc>
                  <a:spcPct val="150000"/>
                </a:lnSpc>
                <a:spcAft>
                  <a:spcPts val="800"/>
                </a:spcAft>
              </a:pPr>
              <a:endParaRPr lang="is"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is" sz="1200" b="1" i="0" u="none" baseline="0">
                  <a:solidFill>
                    <a:schemeClr val="bg1"/>
                  </a:solidFill>
                  <a:ea typeface="Calibri" panose="020F0502020204030204" pitchFamily="34" charset="0"/>
                  <a:cs typeface="Times New Roman" panose="02020603050405020304" pitchFamily="18" charset="0"/>
                </a:rPr>
                <a:t>Viðbótar g</a:t>
              </a:r>
              <a:r>
                <a:rPr lang="is" sz="1200" b="1" i="0" u="none" baseline="0">
                  <a:solidFill>
                    <a:schemeClr val="bg1"/>
                  </a:solidFill>
                  <a:effectLst/>
                  <a:ea typeface="Calibri" panose="020F0502020204030204" pitchFamily="34" charset="0"/>
                  <a:cs typeface="Times New Roman" panose="02020603050405020304" pitchFamily="18" charset="0"/>
                </a:rPr>
                <a:t>agnlegar upplýsingar: </a:t>
              </a:r>
              <a:endParaRPr lang="is"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is"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Vefsíða borgarverkefna</a:t>
              </a:r>
              <a:endParaRPr lang="is"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is" sz="1200" b="0" i="0" u="none" baseline="0">
                  <a:solidFill>
                    <a:schemeClr val="bg1"/>
                  </a:solidFill>
                  <a:effectLst/>
                  <a:ea typeface="Calibri" panose="020F0502020204030204" pitchFamily="34" charset="0"/>
                  <a:cs typeface="Times New Roman" panose="02020603050405020304" pitchFamily="18" charset="0"/>
                </a:rPr>
                <a:t>Staðreyndir: </a:t>
              </a:r>
              <a:r>
                <a:rPr lang="is"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Loftslagshlutlausar og snjallborgir: skýrar lausnir fyrir okkar mestu áskoranir</a:t>
              </a:r>
              <a:endParaRPr lang="is"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is" sz="1200" b="0" i="0" u="none" baseline="0">
                  <a:solidFill>
                    <a:schemeClr val="bg1"/>
                  </a:solidFill>
                  <a:ea typeface="Calibri" panose="020F0502020204030204" pitchFamily="34" charset="0"/>
                  <a:cs typeface="Times New Roman" panose="02020603050405020304" pitchFamily="18" charset="0"/>
                </a:rPr>
                <a:t>ESB borgarverkefni </a:t>
              </a:r>
              <a:r>
                <a:rPr lang="is"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Myndband</a:t>
              </a:r>
              <a:endParaRPr lang="is"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is"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s" sz="1052" b="0" i="0" u="none" strike="noStrike" kern="1200" cap="none" spc="0" normalizeH="0" baseline="0">
                <a:ln>
                  <a:noFill/>
                </a:ln>
                <a:solidFill>
                  <a:prstClr val="black"/>
                </a:solidFill>
                <a:effectLst/>
                <a:uLnTx/>
                <a:uFillTx/>
                <a:latin typeface="Arial" panose="020B0604020202020204"/>
                <a:ea typeface="+mn-ea"/>
                <a:cs typeface="+mn-cs"/>
              </a:rPr>
              <a:t>NetZeroCities hefur hlotið fjármögnun úr H2020 rannsóknar- og nýsköpunaráætluninni undir samningsnúmeri 101036519.</a:t>
            </a:r>
            <a:endParaRPr kumimoji="0" lang="is"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98864419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237854412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is" sz="3200" b="1" i="0" u="none" baseline="0"/>
              <a:t>Um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4730959" cy="4504069"/>
          </a:xfrm>
        </p:spPr>
        <p:txBody>
          <a:bodyPr numCol="1" spcCol="360000"/>
          <a:lstStyle/>
          <a:p>
            <a:pPr marL="0" indent="0" algn="just" rtl="0">
              <a:lnSpc>
                <a:spcPct val="107000"/>
              </a:lnSpc>
              <a:spcAft>
                <a:spcPts val="800"/>
              </a:spcAft>
              <a:buNone/>
            </a:pPr>
            <a:r>
              <a:rPr lang="is" sz="1200" b="0" i="0" u="none" baseline="0">
                <a:effectLst/>
                <a:latin typeface="+mj-lt"/>
                <a:ea typeface="Calibri" panose="020F0502020204030204" pitchFamily="34" charset="0"/>
                <a:cs typeface="Times New Roman" panose="02020603050405020304" pitchFamily="18" charset="0"/>
              </a:rPr>
              <a:t>NetZeroCities er samvinna </a:t>
            </a:r>
            <a:r>
              <a:rPr lang="is" sz="1200" b="1" i="0" u="none" baseline="0">
                <a:solidFill>
                  <a:schemeClr val="accent4"/>
                </a:solidFill>
                <a:effectLst/>
                <a:latin typeface="+mj-lt"/>
                <a:ea typeface="Calibri" panose="020F0502020204030204" pitchFamily="34" charset="0"/>
                <a:cs typeface="Times New Roman" panose="02020603050405020304" pitchFamily="18" charset="0"/>
              </a:rPr>
              <a:t>33 aðila frá 27 Evrópulöndum</a:t>
            </a:r>
            <a:r>
              <a:rPr lang="is" sz="1200" b="0" i="0" u="none" baseline="0">
                <a:effectLst/>
                <a:latin typeface="+mj-lt"/>
                <a:ea typeface="Calibri" panose="020F0502020204030204" pitchFamily="34" charset="0"/>
                <a:cs typeface="Times New Roman" panose="02020603050405020304" pitchFamily="18" charset="0"/>
              </a:rPr>
              <a:t>, sem á nú í samvinnu við vettvang ESB borgarverkefnisins „</a:t>
            </a:r>
            <a:r>
              <a:rPr lang="is"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loftslagshlutlausar og snjallborgir fyrir 2030</a:t>
            </a:r>
            <a:r>
              <a:rPr lang="is" sz="1200" b="0" i="0" u="none" baseline="0">
                <a:effectLst/>
                <a:latin typeface="+mj-lt"/>
                <a:ea typeface="Calibri" panose="020F0502020204030204" pitchFamily="34" charset="0"/>
                <a:cs typeface="Times New Roman" panose="02020603050405020304" pitchFamily="18" charset="0"/>
              </a:rPr>
              <a:t>“. Það er samhæft við </a:t>
            </a:r>
            <a:r>
              <a:rPr lang="is"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 </a:t>
            </a:r>
            <a:r>
              <a:rPr lang="is" sz="1200" b="0" i="0" u="none" baseline="0">
                <a:effectLst/>
                <a:latin typeface="+mj-lt"/>
                <a:ea typeface="Calibri" panose="020F0502020204030204" pitchFamily="34" charset="0"/>
                <a:cs typeface="Times New Roman" panose="02020603050405020304" pitchFamily="18" charset="0"/>
              </a:rPr>
              <a:t>stærstu einka- opinberu nýsköpunaraðild sem einbeitir sér að loftslagshlutleysi til að milda og laga sig að loftslagsbreytingum. </a:t>
            </a:r>
            <a:endParaRPr lang="is"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is" sz="1200" b="1" i="0" u="none" baseline="0">
                <a:solidFill>
                  <a:schemeClr val="accent4"/>
                </a:solidFill>
                <a:effectLst/>
                <a:latin typeface="+mj-lt"/>
                <a:ea typeface="Calibri" panose="020F0502020204030204" pitchFamily="34" charset="0"/>
                <a:cs typeface="Times New Roman" panose="02020603050405020304" pitchFamily="18" charset="0"/>
              </a:rPr>
              <a:t>NetZeroCities styður </a:t>
            </a:r>
            <a:r>
              <a:rPr lang="is" sz="1200" b="1" i="0" u="none" baseline="0">
                <a:solidFill>
                  <a:schemeClr val="accent4"/>
                </a:solidFill>
                <a:latin typeface="+mj-lt"/>
                <a:cs typeface="Times New Roman" panose="02020603050405020304" pitchFamily="18" charset="0"/>
              </a:rPr>
              <a:t>112 evrópsku borgirnar </a:t>
            </a:r>
            <a:r>
              <a:rPr lang="is" sz="1200" b="1" i="0" u="none" baseline="0">
                <a:solidFill>
                  <a:schemeClr val="accent4"/>
                </a:solidFill>
                <a:effectLst/>
                <a:latin typeface="+mj-lt"/>
                <a:ea typeface="Calibri" panose="020F0502020204030204" pitchFamily="34" charset="0"/>
                <a:cs typeface="Times New Roman" panose="02020603050405020304" pitchFamily="18" charset="0"/>
              </a:rPr>
              <a:t>sem valdar voru af framkvæmdastjórn Evrópusambandsins til að ganga til liðs við ESB borgarverkefnið </a:t>
            </a:r>
            <a:r>
              <a:rPr lang="is" sz="1200" b="0" i="0" u="none" baseline="0">
                <a:effectLst/>
                <a:latin typeface="+mj-lt"/>
                <a:ea typeface="Calibri" panose="020F0502020204030204" pitchFamily="34" charset="0"/>
                <a:cs typeface="Times New Roman" panose="02020603050405020304" pitchFamily="18" charset="0"/>
              </a:rPr>
              <a:t>til að minnka gróðurhúsalofttegundir þeirra á róttækan hátt til að ná loftslagshlutleysi. Það virkar sem þjónustumiðaður vettvangur studdur af sérfræðingum á heimsmælikvarða til að hjálpa borgum að komast yfir núverandi uppbyggingar-, stofnana- og menningarmúra sem þeir standa andspænis til að ná loftslagshlutleysi fyrir 2030. </a:t>
            </a:r>
          </a:p>
          <a:p>
            <a:pPr marL="0" indent="0" algn="just" rtl="0">
              <a:lnSpc>
                <a:spcPct val="107000"/>
              </a:lnSpc>
              <a:spcAft>
                <a:spcPts val="800"/>
              </a:spcAft>
              <a:buNone/>
            </a:pPr>
            <a:r>
              <a:rPr lang="is" sz="1200" b="0" i="0" u="none" baseline="0">
                <a:effectLst/>
                <a:latin typeface="+mj-lt"/>
                <a:ea typeface="Calibri" panose="020F0502020204030204" pitchFamily="34" charset="0"/>
                <a:cs typeface="Times New Roman" panose="02020603050405020304" pitchFamily="18" charset="0"/>
              </a:rPr>
              <a:t>NetZeroCities miðar að því að gera evrópskum borgum og borgurum kleift að vísa </a:t>
            </a:r>
            <a:r>
              <a:rPr lang="is" sz="1200" b="1" i="0" u="none" baseline="0">
                <a:solidFill>
                  <a:schemeClr val="accent4"/>
                </a:solidFill>
                <a:effectLst/>
                <a:latin typeface="+mj-lt"/>
                <a:ea typeface="Calibri" panose="020F0502020204030204" pitchFamily="34" charset="0"/>
                <a:cs typeface="Times New Roman" panose="02020603050405020304" pitchFamily="18" charset="0"/>
              </a:rPr>
              <a:t>veginn áfram í átt að inngildandi, farsælli, loftslagsþolinni og sjálfbærri framtíð</a:t>
            </a:r>
            <a:r>
              <a:rPr lang="is" sz="1200" b="0" i="0" u="none" baseline="0">
                <a:effectLst/>
                <a:latin typeface="+mj-lt"/>
                <a:ea typeface="Calibri" panose="020F0502020204030204" pitchFamily="34" charset="0"/>
                <a:cs typeface="Times New Roman" panose="02020603050405020304" pitchFamily="18" charset="0"/>
              </a:rPr>
              <a:t>. Til að gera það sérsníðir það sérstaka getu í tengslum við kerfisbreytingu, þátttöku borgara og lýðræðislega stjórnun, fjármagns- og fjárhagslega uppbyggingu og félagslega þróun til að tryggja að borgir hafi aðgang að bestu sérfræðiþekkingu sem völ er á hvar sem er í heiminum.</a:t>
            </a:r>
            <a:endParaRPr lang="is"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is" sz="2000" b="1" i="0" u="none" baseline="0">
                <a:effectLst/>
                <a:latin typeface="+mj-lt"/>
                <a:ea typeface="Calibri" panose="020F0502020204030204" pitchFamily="34" charset="0"/>
                <a:cs typeface="Times New Roman" panose="02020603050405020304" pitchFamily="18" charset="0"/>
              </a:rPr>
              <a:t>ESB vettvangur verkefnis |</a:t>
            </a:r>
            <a:r>
              <a:rPr lang="is" sz="2000" b="1" i="0" u="none" baseline="0">
                <a:latin typeface="+mj-lt"/>
              </a:rPr>
              <a:t> </a:t>
            </a:r>
          </a:p>
          <a:p>
            <a:pPr algn="l" rtl="0">
              <a:spcBef>
                <a:spcPts val="0"/>
              </a:spcBef>
            </a:pPr>
            <a:r>
              <a:rPr lang="is" sz="2000" b="1" i="0" u="none" baseline="0">
                <a:latin typeface="+mj-lt"/>
              </a:rPr>
              <a:t>Loftslagshlutlausar og snjallborgir</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is" sz="1200" b="1" i="0" u="none" baseline="0">
                  <a:solidFill>
                    <a:schemeClr val="bg1"/>
                  </a:solidFill>
                  <a:ea typeface="Calibri" panose="020F0502020204030204" pitchFamily="34" charset="0"/>
                  <a:cs typeface="Times New Roman" panose="02020603050405020304" pitchFamily="18" charset="0"/>
                </a:rPr>
                <a:t>Hvernig á að nota þennan texta?</a:t>
              </a:r>
            </a:p>
            <a:p>
              <a:pPr lvl="0" algn="l" rtl="0">
                <a:lnSpc>
                  <a:spcPct val="150000"/>
                </a:lnSpc>
                <a:spcAft>
                  <a:spcPts val="800"/>
                </a:spcAft>
              </a:pPr>
              <a:r>
                <a:rPr lang="is" sz="1200" b="0" i="0" u="none" baseline="0">
                  <a:solidFill>
                    <a:schemeClr val="bg1"/>
                  </a:solidFill>
                  <a:effectLst/>
                  <a:ea typeface="Calibri" panose="020F0502020204030204" pitchFamily="34" charset="0"/>
                  <a:cs typeface="Times New Roman" panose="02020603050405020304" pitchFamily="18" charset="0"/>
                </a:rPr>
                <a:t>Notaðu þennan texta í fréttatilkynningum og opinberum skjölum ef þú þarft að kynna NetZeroCities!</a:t>
              </a:r>
              <a:endParaRPr lang="is"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is" sz="1200" b="1" i="0" u="none" baseline="0">
                  <a:solidFill>
                    <a:schemeClr val="bg1"/>
                  </a:solidFill>
                  <a:ea typeface="Calibri" panose="020F0502020204030204" pitchFamily="34" charset="0"/>
                  <a:cs typeface="Times New Roman" panose="02020603050405020304" pitchFamily="18" charset="0"/>
                </a:rPr>
                <a:t>Viðbótar g</a:t>
              </a:r>
              <a:r>
                <a:rPr lang="is" sz="1200" b="1" i="0" u="none" baseline="0">
                  <a:solidFill>
                    <a:schemeClr val="bg1"/>
                  </a:solidFill>
                  <a:effectLst/>
                  <a:ea typeface="Calibri" panose="020F0502020204030204" pitchFamily="34" charset="0"/>
                  <a:cs typeface="Times New Roman" panose="02020603050405020304" pitchFamily="18" charset="0"/>
                </a:rPr>
                <a:t>agnlegar upplýsingar: </a:t>
              </a:r>
              <a:endParaRPr lang="is"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is"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NetZeroCities vefsíðan</a:t>
              </a:r>
              <a:endParaRPr lang="is"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is"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NetZeroCities útskýringamyndband</a:t>
              </a:r>
              <a:endParaRPr lang="is"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is" sz="1200" b="0" i="0" u="none" baseline="0">
                  <a:solidFill>
                    <a:schemeClr val="bg1"/>
                  </a:solidFill>
                  <a:effectLst/>
                  <a:latin typeface="+mj-lt"/>
                  <a:ea typeface="Calibri" panose="020F0502020204030204" pitchFamily="34" charset="0"/>
                  <a:cs typeface="Times New Roman" panose="02020603050405020304" pitchFamily="18" charset="0"/>
                </a:rPr>
                <a:t>Fréttatilkynning, 1. október 2021: </a:t>
              </a:r>
              <a:r>
                <a:rPr lang="is"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Net borgar- og rannsóknarsamtaka keppast við að hraða umbreytingunni að losunarhlutleysi fyrir 2030</a:t>
              </a:r>
              <a:endParaRPr lang="is"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s" sz="1052" b="0" i="0" u="none" strike="noStrike" kern="1200" cap="none" spc="0" normalizeH="0" baseline="0">
                <a:ln>
                  <a:noFill/>
                </a:ln>
                <a:solidFill>
                  <a:prstClr val="black"/>
                </a:solidFill>
                <a:effectLst/>
                <a:uLnTx/>
                <a:uFillTx/>
                <a:latin typeface="Arial" panose="020B0604020202020204"/>
                <a:ea typeface="+mn-ea"/>
                <a:cs typeface="+mn-cs"/>
              </a:rPr>
              <a:t>NetZeroCities hefur hlotið fjármögnun úr H2020 rannsóknar- og nýsköpunaráætluninni undir samningsnúmeri 101036519.</a:t>
            </a:r>
            <a:endParaRPr kumimoji="0" lang="is"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01103960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IT/Italian translation</a:t>
            </a:r>
          </a:p>
        </p:txBody>
      </p:sp>
    </p:spTree>
    <p:extLst>
      <p:ext uri="{BB962C8B-B14F-4D97-AF65-F5344CB8AC3E}">
        <p14:creationId xmlns:p14="http://schemas.microsoft.com/office/powerpoint/2010/main" val="100531437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it" sz="3200" b="1" i="0" u="none" baseline="0"/>
              <a:t>Informazioni sulla Missione dell’UE per le città</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it" sz="1200" b="0" i="0" u="none" baseline="0">
                <a:effectLst/>
                <a:latin typeface="+mj-lt"/>
                <a:ea typeface="Calibri" panose="020F0502020204030204" pitchFamily="34" charset="0"/>
                <a:cs typeface="Times New Roman" panose="02020603050405020304" pitchFamily="18" charset="0"/>
              </a:rPr>
              <a:t>Le Missioni UE sono un nuovo modo per offrire </a:t>
            </a:r>
            <a:r>
              <a:rPr lang="it" sz="1200" b="1" i="0" u="none" baseline="0">
                <a:solidFill>
                  <a:schemeClr val="accent4"/>
                </a:solidFill>
                <a:effectLst/>
                <a:latin typeface="+mj-lt"/>
                <a:ea typeface="Calibri" panose="020F0502020204030204" pitchFamily="34" charset="0"/>
                <a:cs typeface="Times New Roman" panose="02020603050405020304" pitchFamily="18" charset="0"/>
              </a:rPr>
              <a:t>soluzioni concrete per alcune delle nostre sfide più importanti</a:t>
            </a:r>
            <a:r>
              <a:rPr lang="it" sz="1200" b="0" i="0" u="none" baseline="0">
                <a:effectLst/>
                <a:latin typeface="+mj-lt"/>
                <a:ea typeface="Calibri" panose="020F0502020204030204" pitchFamily="34" charset="0"/>
                <a:cs typeface="Times New Roman" panose="02020603050405020304" pitchFamily="18" charset="0"/>
              </a:rPr>
              <a:t>. Hanno obiettivi ambiziosi e offrono risultati tangibili entro il 2030, ponendo ricerca e innovazione in un nuovo ruolo, combinato con nuove forme di governance e collaborazione, nonché con il coinvolgimento dei cittadini. Le Missioni dell’UE sono una novità introdotta da Orizzonte Europa, il Programma quadro di ricerca e innovazione per il periodo 2021-2027.</a:t>
            </a:r>
            <a:endParaRPr lang="it"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it" sz="1200" b="0" i="0" u="none" baseline="0">
                <a:effectLst/>
                <a:latin typeface="+mj-lt"/>
                <a:ea typeface="Calibri" panose="020F0502020204030204" pitchFamily="34" charset="0"/>
                <a:cs typeface="Times New Roman" panose="02020603050405020304" pitchFamily="18" charset="0"/>
              </a:rPr>
              <a:t>Poiché la mitigazione dei cambiamenti climatici dipende notevolmente dalle azioni urbane, </a:t>
            </a:r>
            <a:r>
              <a:rPr lang="it" sz="1200" b="0" i="0" u="none" baseline="0">
                <a:latin typeface="+mj-lt"/>
                <a:cs typeface="Times New Roman" panose="02020603050405020304" pitchFamily="18" charset="0"/>
              </a:rPr>
              <a:t>dobbiamo sostenere le città nell’accelerare la loro trasformazione verde e digitale. La </a:t>
            </a:r>
            <a:r>
              <a:rPr lang="it" sz="1200" b="1" i="0" u="none" baseline="0">
                <a:solidFill>
                  <a:schemeClr val="accent4"/>
                </a:solidFill>
                <a:latin typeface="+mj-lt"/>
                <a:cs typeface="Times New Roman" panose="02020603050405020304" pitchFamily="18" charset="0"/>
              </a:rPr>
              <a:t>Missione dell’UE per le città </a:t>
            </a:r>
            <a:r>
              <a:rPr lang="it" sz="1200" b="0" i="0" u="none" baseline="0">
                <a:latin typeface="+mj-lt"/>
                <a:cs typeface="Times New Roman" panose="02020603050405020304" pitchFamily="18" charset="0"/>
              </a:rPr>
              <a:t>coinvolgerà autorità locali, </a:t>
            </a:r>
            <a:r>
              <a:rPr lang="it" sz="1200" b="0" i="0" u="none" baseline="0">
                <a:effectLst/>
                <a:latin typeface="+mj-lt"/>
                <a:ea typeface="Calibri" panose="020F0502020204030204" pitchFamily="34" charset="0"/>
                <a:cs typeface="Times New Roman" panose="02020603050405020304" pitchFamily="18" charset="0"/>
              </a:rPr>
              <a:t>cittadini, aziende, investitori come pure autorità regionali e nazionali per:</a:t>
            </a:r>
            <a:endParaRPr lang="it"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it" sz="1200" b="1" i="0" u="none" baseline="0">
                <a:solidFill>
                  <a:schemeClr val="accent4"/>
                </a:solidFill>
                <a:effectLst/>
                <a:latin typeface="+mj-lt"/>
                <a:ea typeface="Calibri" panose="020F0502020204030204" pitchFamily="34" charset="0"/>
                <a:cs typeface="Times New Roman" panose="02020603050405020304" pitchFamily="18" charset="0"/>
              </a:rPr>
              <a:t>creare 100 città intelligenti e a impatto climatico zero entro il 2030 </a:t>
            </a:r>
            <a:endParaRPr lang="it"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it" sz="1200" b="1" i="0" u="none" baseline="0">
                <a:solidFill>
                  <a:schemeClr val="accent4"/>
                </a:solidFill>
                <a:effectLst/>
                <a:latin typeface="+mj-lt"/>
                <a:ea typeface="Calibri" panose="020F0502020204030204" pitchFamily="34" charset="0"/>
                <a:cs typeface="Times New Roman" panose="02020603050405020304" pitchFamily="18" charset="0"/>
              </a:rPr>
              <a:t>garantire che queste città siano un terreno di sperimentazione e hub per l’innovazione per consentire a tutte le città europee di seguire l’esempio entro il 2050 </a:t>
            </a:r>
            <a:endParaRPr lang="it"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it" sz="1200" b="0" i="0" u="none" baseline="0">
                <a:latin typeface="+mj-lt"/>
                <a:ea typeface="Calibri" panose="020F0502020204030204" pitchFamily="34" charset="0"/>
                <a:cs typeface="Times New Roman" panose="02020603050405020304" pitchFamily="18" charset="0"/>
              </a:rPr>
              <a:t>L</a:t>
            </a:r>
            <a:r>
              <a:rPr lang="it" sz="1200" b="0" i="0" u="none" baseline="0">
                <a:effectLst/>
                <a:latin typeface="+mj-lt"/>
                <a:ea typeface="Calibri" panose="020F0502020204030204" pitchFamily="34" charset="0"/>
                <a:cs typeface="Times New Roman" panose="02020603050405020304" pitchFamily="18" charset="0"/>
              </a:rPr>
              <a:t>a Missione dell’UE per le città adotta un approccio intersettoriale guidato dalla domanda, creando sinergie tra le iniziative esistenti e basando le sue attività sulle esigenze attuali delle città. </a:t>
            </a:r>
            <a:endParaRPr lang="it" sz="1200">
              <a:effectLst/>
              <a:latin typeface="+mj-lt"/>
              <a:ea typeface="Calibri" panose="020F0502020204030204" pitchFamily="34" charset="0"/>
              <a:cs typeface="Times New Roman" panose="02020603050405020304" pitchFamily="18" charset="0"/>
            </a:endParaRPr>
          </a:p>
          <a:p>
            <a:endParaRPr lang="it"/>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it" b="1" i="0" u="none" baseline="0">
                <a:effectLst/>
                <a:latin typeface="+mj-lt"/>
                <a:ea typeface="Calibri" panose="020F0502020204030204" pitchFamily="34" charset="0"/>
                <a:cs typeface="Times New Roman" panose="02020603050405020304" pitchFamily="18" charset="0"/>
              </a:rPr>
              <a:t>100 città intelligenti e a impatto climatico zero entro il 2030</a:t>
            </a:r>
            <a:endParaRPr lang="it">
              <a:effectLst/>
              <a:latin typeface="+mj-lt"/>
              <a:ea typeface="Calibri" panose="020F0502020204030204" pitchFamily="34" charset="0"/>
              <a:cs typeface="Times New Roman" panose="02020603050405020304" pitchFamily="18" charset="0"/>
            </a:endParaRPr>
          </a:p>
          <a:p>
            <a:endParaRPr lang="it">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207651"/>
            <a:chOff x="5345112" y="1674743"/>
            <a:chExt cx="5185235" cy="5207651"/>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530487" y="2492794"/>
              <a:ext cx="2814484" cy="4389600"/>
            </a:xfrm>
            <a:prstGeom prst="rect">
              <a:avLst/>
            </a:prstGeom>
            <a:noFill/>
          </p:spPr>
          <p:txBody>
            <a:bodyPr wrap="square">
              <a:spAutoFit/>
            </a:bodyPr>
            <a:lstStyle/>
            <a:p>
              <a:pPr lvl="0" algn="l" rtl="0">
                <a:lnSpc>
                  <a:spcPct val="150000"/>
                </a:lnSpc>
                <a:spcAft>
                  <a:spcPts val="800"/>
                </a:spcAft>
              </a:pPr>
              <a:r>
                <a:rPr lang="it" sz="1200" b="1" i="0" u="none" baseline="0">
                  <a:solidFill>
                    <a:schemeClr val="bg1"/>
                  </a:solidFill>
                  <a:ea typeface="Calibri" panose="020F0502020204030204" pitchFamily="34" charset="0"/>
                  <a:cs typeface="Times New Roman" panose="02020603050405020304" pitchFamily="18" charset="0"/>
                </a:rPr>
                <a:t>Come usare questo testo?</a:t>
              </a:r>
            </a:p>
            <a:p>
              <a:pPr lvl="0" algn="l" rtl="0">
                <a:lnSpc>
                  <a:spcPct val="150000"/>
                </a:lnSpc>
                <a:spcAft>
                  <a:spcPts val="800"/>
                </a:spcAft>
              </a:pPr>
              <a:r>
                <a:rPr lang="it" sz="1200" b="0" i="0" u="none" baseline="0">
                  <a:solidFill>
                    <a:schemeClr val="bg1"/>
                  </a:solidFill>
                  <a:effectLst/>
                  <a:ea typeface="Calibri" panose="020F0502020204030204" pitchFamily="34" charset="0"/>
                  <a:cs typeface="Times New Roman" panose="02020603050405020304" pitchFamily="18" charset="0"/>
                </a:rPr>
                <a:t>Se dovete presentare la Missione dell’UE per le città, usate questo testo nei vostri comunicati stampa e documenti ufficiali!</a:t>
              </a:r>
            </a:p>
            <a:p>
              <a:pPr lvl="0" algn="l" rtl="0">
                <a:lnSpc>
                  <a:spcPct val="150000"/>
                </a:lnSpc>
                <a:spcAft>
                  <a:spcPts val="800"/>
                </a:spcAft>
              </a:pPr>
              <a:endParaRPr lang="it"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it" sz="1200" b="1" i="0" u="none" baseline="0">
                  <a:solidFill>
                    <a:schemeClr val="bg1"/>
                  </a:solidFill>
                  <a:ea typeface="Calibri" panose="020F0502020204030204" pitchFamily="34" charset="0"/>
                  <a:cs typeface="Times New Roman" panose="02020603050405020304" pitchFamily="18" charset="0"/>
                </a:rPr>
                <a:t>Altre r</a:t>
              </a:r>
              <a:r>
                <a:rPr lang="it" sz="1200" b="1" i="0" u="none" baseline="0">
                  <a:solidFill>
                    <a:schemeClr val="bg1"/>
                  </a:solidFill>
                  <a:effectLst/>
                  <a:ea typeface="Calibri" panose="020F0502020204030204" pitchFamily="34" charset="0"/>
                  <a:cs typeface="Times New Roman" panose="02020603050405020304" pitchFamily="18" charset="0"/>
                </a:rPr>
                <a:t>isorse utili: </a:t>
              </a:r>
              <a:endParaRPr lang="i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it"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Pagina Web Mission Cities</a:t>
              </a:r>
              <a:endParaRPr lang="i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it" sz="1200" b="0" i="0" u="none" baseline="0">
                  <a:solidFill>
                    <a:schemeClr val="bg1"/>
                  </a:solidFill>
                  <a:effectLst/>
                  <a:ea typeface="Calibri" panose="020F0502020204030204" pitchFamily="34" charset="0"/>
                  <a:cs typeface="Times New Roman" panose="02020603050405020304" pitchFamily="18" charset="0"/>
                </a:rPr>
                <a:t>Scheda: </a:t>
              </a:r>
              <a:r>
                <a:rPr lang="it"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Città intelligenti e a impatto climatico zero: soluzioni concrete per le nostre sfide più importanti</a:t>
              </a:r>
              <a:endParaRPr lang="i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it" sz="1200" b="0" i="0" u="none" baseline="0">
                  <a:solidFill>
                    <a:schemeClr val="bg1"/>
                  </a:solidFill>
                  <a:ea typeface="Calibri" panose="020F0502020204030204" pitchFamily="34" charset="0"/>
                  <a:cs typeface="Times New Roman" panose="02020603050405020304" pitchFamily="18" charset="0"/>
                </a:rPr>
                <a:t>EU Cities Mission </a:t>
              </a:r>
              <a:r>
                <a:rPr lang="it"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endParaRPr lang="it"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it"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 sz="1052" b="0" i="0" u="none" strike="noStrike" kern="1200" cap="none" spc="0" normalizeH="0" baseline="0">
                <a:ln>
                  <a:noFill/>
                </a:ln>
                <a:solidFill>
                  <a:prstClr val="black"/>
                </a:solidFill>
                <a:effectLst/>
                <a:uLnTx/>
                <a:uFillTx/>
                <a:latin typeface="Arial" panose="020B0604020202020204"/>
                <a:ea typeface="+mn-ea"/>
                <a:cs typeface="+mn-cs"/>
              </a:rPr>
              <a:t>NetZeroCities ha ricevuto un finanziamento dal Programma quadro di ricerca e innovazione H2020 con convenzione di sovvenzione n. 101036519.</a:t>
            </a:r>
            <a:endParaRPr kumimoji="0" lang="it"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9239661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366095889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it" sz="3200" b="1" i="0" u="none" baseline="0"/>
              <a:t>Informazioni su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1847134"/>
            <a:ext cx="4730959" cy="4504069"/>
          </a:xfrm>
        </p:spPr>
        <p:txBody>
          <a:bodyPr numCol="1" spcCol="360000"/>
          <a:lstStyle/>
          <a:p>
            <a:pPr marL="0" indent="0" algn="just" rtl="0">
              <a:lnSpc>
                <a:spcPct val="107000"/>
              </a:lnSpc>
              <a:spcAft>
                <a:spcPts val="800"/>
              </a:spcAft>
              <a:buNone/>
            </a:pPr>
            <a:r>
              <a:rPr lang="it" sz="1200" b="0" i="0" u="none" baseline="0">
                <a:effectLst/>
                <a:latin typeface="+mj-lt"/>
                <a:ea typeface="Calibri" panose="020F0502020204030204" pitchFamily="34" charset="0"/>
                <a:cs typeface="Times New Roman" panose="02020603050405020304" pitchFamily="18" charset="0"/>
              </a:rPr>
              <a:t>NetZeroCities è un consorzio costituito da </a:t>
            </a:r>
            <a:r>
              <a:rPr lang="it" sz="1200" b="1" i="0" u="none" baseline="0">
                <a:solidFill>
                  <a:schemeClr val="accent4"/>
                </a:solidFill>
                <a:effectLst/>
                <a:latin typeface="+mj-lt"/>
                <a:ea typeface="Calibri" panose="020F0502020204030204" pitchFamily="34" charset="0"/>
                <a:cs typeface="Times New Roman" panose="02020603050405020304" pitchFamily="18" charset="0"/>
              </a:rPr>
              <a:t>33 partner provenienti da 27 Paesi europei</a:t>
            </a:r>
            <a:r>
              <a:rPr lang="it" sz="1200" b="0" i="0" u="none" baseline="0">
                <a:effectLst/>
                <a:latin typeface="+mj-lt"/>
                <a:ea typeface="Calibri" panose="020F0502020204030204" pitchFamily="34" charset="0"/>
                <a:cs typeface="Times New Roman" panose="02020603050405020304" pitchFamily="18" charset="0"/>
              </a:rPr>
              <a:t>, che al momento gestisce la piattaforma della Missione dell’UE per le città “</a:t>
            </a:r>
            <a:r>
              <a:rPr lang="it"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città intelligenti e a impatto climatico zero entro il 2030</a:t>
            </a:r>
            <a:r>
              <a:rPr lang="it" sz="1200" b="0" i="0" u="none" baseline="0">
                <a:effectLst/>
                <a:latin typeface="+mj-lt"/>
                <a:ea typeface="Calibri" panose="020F0502020204030204" pitchFamily="34" charset="0"/>
                <a:cs typeface="Times New Roman" panose="02020603050405020304" pitchFamily="18" charset="0"/>
              </a:rPr>
              <a:t>”. È coordinato da </a:t>
            </a:r>
            <a:r>
              <a:rPr lang="it"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 </a:t>
            </a:r>
            <a:r>
              <a:rPr lang="it" sz="1200" b="0" i="0" u="none" baseline="0">
                <a:effectLst/>
                <a:latin typeface="+mj-lt"/>
                <a:ea typeface="Calibri" panose="020F0502020204030204" pitchFamily="34" charset="0"/>
                <a:cs typeface="Times New Roman" panose="02020603050405020304" pitchFamily="18" charset="0"/>
              </a:rPr>
              <a:t>, il più grande partenariato per l’innovazione pubblico-privato incentrato sull’innovazione per il clima volto alla mitigazione e all'adattamento ai cambiamenti climatici. </a:t>
            </a:r>
            <a:endParaRPr lang="it"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it" sz="1200" b="1" i="0" u="none" baseline="0">
                <a:solidFill>
                  <a:schemeClr val="accent4"/>
                </a:solidFill>
                <a:effectLst/>
                <a:latin typeface="+mj-lt"/>
                <a:ea typeface="Calibri" panose="020F0502020204030204" pitchFamily="34" charset="0"/>
                <a:cs typeface="Times New Roman" panose="02020603050405020304" pitchFamily="18" charset="0"/>
              </a:rPr>
              <a:t>NetZeroCities sostiene le </a:t>
            </a:r>
            <a:r>
              <a:rPr lang="it" sz="1200" b="1" i="0" u="none" baseline="0">
                <a:solidFill>
                  <a:schemeClr val="accent4"/>
                </a:solidFill>
                <a:latin typeface="+mj-lt"/>
                <a:cs typeface="Times New Roman" panose="02020603050405020304" pitchFamily="18" charset="0"/>
              </a:rPr>
              <a:t>112 città europee </a:t>
            </a:r>
            <a:r>
              <a:rPr lang="it" sz="1200" b="1" i="0" u="none" baseline="0">
                <a:solidFill>
                  <a:schemeClr val="accent4"/>
                </a:solidFill>
                <a:effectLst/>
                <a:latin typeface="+mj-lt"/>
                <a:ea typeface="Calibri" panose="020F0502020204030204" pitchFamily="34" charset="0"/>
                <a:cs typeface="Times New Roman" panose="02020603050405020304" pitchFamily="18" charset="0"/>
              </a:rPr>
              <a:t>selezionate dalla Commissione europea per partecipare alla Missione dell’UE per le città</a:t>
            </a:r>
            <a:r>
              <a:rPr lang="it" sz="1200" b="0" i="0" u="none" baseline="0">
                <a:effectLst/>
                <a:latin typeface="+mj-lt"/>
                <a:ea typeface="Calibri" panose="020F0502020204030204" pitchFamily="34" charset="0"/>
                <a:cs typeface="Times New Roman" panose="02020603050405020304" pitchFamily="18" charset="0"/>
              </a:rPr>
              <a:t> nella riduzione drastica delle loro emissioni di gas a effetto serra per raggiungere la neutralità climatica. Funge da piattaforma orientata ai servizi supportata da eccellenti professionisti per aiutare le città a superare le attuali barriere culturali, istituzionali e strutturali che devono affrontare per raggiungere la neutralità climatica entro il 2030. </a:t>
            </a:r>
          </a:p>
          <a:p>
            <a:pPr marL="0" indent="0" algn="just" rtl="0">
              <a:lnSpc>
                <a:spcPct val="107000"/>
              </a:lnSpc>
              <a:spcAft>
                <a:spcPts val="800"/>
              </a:spcAft>
              <a:buNone/>
            </a:pPr>
            <a:r>
              <a:rPr lang="it" sz="1200" b="0" i="0" u="none" baseline="0">
                <a:effectLst/>
                <a:latin typeface="+mj-lt"/>
                <a:ea typeface="Calibri" panose="020F0502020204030204" pitchFamily="34" charset="0"/>
                <a:cs typeface="Times New Roman" panose="02020603050405020304" pitchFamily="18" charset="0"/>
              </a:rPr>
              <a:t>NetZeroCities mira a consentire alle città e ai cittadini d’Europa di mostrare </a:t>
            </a:r>
            <a:r>
              <a:rPr lang="it" sz="1200" b="1" i="0" u="none" baseline="0">
                <a:solidFill>
                  <a:schemeClr val="accent4"/>
                </a:solidFill>
                <a:effectLst/>
                <a:latin typeface="+mj-lt"/>
                <a:ea typeface="Calibri" panose="020F0502020204030204" pitchFamily="34" charset="0"/>
                <a:cs typeface="Times New Roman" panose="02020603050405020304" pitchFamily="18" charset="0"/>
              </a:rPr>
              <a:t>la via da seguire per un futuro sostenibile, prospero, resiliente ai cambiamenti climatici e inclusivo</a:t>
            </a:r>
            <a:r>
              <a:rPr lang="it" sz="1200" b="0" i="0" u="none" baseline="0">
                <a:effectLst/>
                <a:latin typeface="+mj-lt"/>
                <a:ea typeface="Calibri" panose="020F0502020204030204" pitchFamily="34" charset="0"/>
                <a:cs typeface="Times New Roman" panose="02020603050405020304" pitchFamily="18" charset="0"/>
              </a:rPr>
              <a:t>. Per farlo, adatta le capacità avanzate connesse al cambiamento sistemico, il coinvolgimento dei cittadini e la governance democratica, la strutturazione finanziaria e dei capitali, l’innovazione sociale, per garantire che le città abbiano accesso alle migliori competenze disponibili ovunque nel mondo.</a:t>
            </a:r>
            <a:endParaRPr lang="it"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5363019" cy="647044"/>
          </a:xfrm>
        </p:spPr>
        <p:txBody>
          <a:bodyPr/>
          <a:lstStyle/>
          <a:p>
            <a:pPr algn="l" rtl="0"/>
            <a:r>
              <a:rPr lang="it" sz="2000" b="1" i="0" u="none" baseline="0">
                <a:effectLst/>
                <a:latin typeface="+mj-lt"/>
                <a:ea typeface="Calibri" panose="020F0502020204030204" pitchFamily="34" charset="0"/>
                <a:cs typeface="Times New Roman" panose="02020603050405020304" pitchFamily="18" charset="0"/>
              </a:rPr>
              <a:t>Piattaforma della Missione UE |</a:t>
            </a:r>
            <a:r>
              <a:rPr lang="it" sz="2000" b="1" i="0" u="none" baseline="0">
                <a:latin typeface="+mj-lt"/>
              </a:rPr>
              <a:t> </a:t>
            </a:r>
          </a:p>
          <a:p>
            <a:pPr algn="l" rtl="0">
              <a:spcBef>
                <a:spcPts val="0"/>
              </a:spcBef>
            </a:pPr>
            <a:r>
              <a:rPr lang="it" sz="2000" b="1" i="0" u="none" baseline="0">
                <a:latin typeface="+mj-lt"/>
              </a:rPr>
              <a:t>Città intelligenti e a impatto climatico zero</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it" sz="1200" b="1" i="0" u="none" baseline="0">
                  <a:solidFill>
                    <a:schemeClr val="bg1"/>
                  </a:solidFill>
                  <a:ea typeface="Calibri" panose="020F0502020204030204" pitchFamily="34" charset="0"/>
                  <a:cs typeface="Times New Roman" panose="02020603050405020304" pitchFamily="18" charset="0"/>
                </a:rPr>
                <a:t>Come usare questo testo?</a:t>
              </a:r>
            </a:p>
            <a:p>
              <a:pPr lvl="0" algn="l" rtl="0">
                <a:lnSpc>
                  <a:spcPct val="150000"/>
                </a:lnSpc>
                <a:spcAft>
                  <a:spcPts val="800"/>
                </a:spcAft>
              </a:pPr>
              <a:r>
                <a:rPr lang="it" sz="1200" b="0" i="0" u="none" baseline="0">
                  <a:solidFill>
                    <a:schemeClr val="bg1"/>
                  </a:solidFill>
                  <a:effectLst/>
                  <a:ea typeface="Calibri" panose="020F0502020204030204" pitchFamily="34" charset="0"/>
                  <a:cs typeface="Times New Roman" panose="02020603050405020304" pitchFamily="18" charset="0"/>
                </a:rPr>
                <a:t>Se dovete presentare NetZeroCities, usate questo testo nei vostri comunicati stampa e documenti ufficiali!</a:t>
              </a:r>
              <a:endParaRPr lang="it"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it" sz="1200" b="1" i="0" u="none" baseline="0">
                  <a:solidFill>
                    <a:schemeClr val="bg1"/>
                  </a:solidFill>
                  <a:ea typeface="Calibri" panose="020F0502020204030204" pitchFamily="34" charset="0"/>
                  <a:cs typeface="Times New Roman" panose="02020603050405020304" pitchFamily="18" charset="0"/>
                </a:rPr>
                <a:t>Altre r</a:t>
              </a:r>
              <a:r>
                <a:rPr lang="it" sz="1200" b="1" i="0" u="none" baseline="0">
                  <a:solidFill>
                    <a:schemeClr val="bg1"/>
                  </a:solidFill>
                  <a:effectLst/>
                  <a:ea typeface="Calibri" panose="020F0502020204030204" pitchFamily="34" charset="0"/>
                  <a:cs typeface="Times New Roman" panose="02020603050405020304" pitchFamily="18" charset="0"/>
                </a:rPr>
                <a:t>isorse utili: </a:t>
              </a:r>
              <a:endParaRPr lang="it"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it"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Il sito Web di NetZeroCities</a:t>
              </a:r>
              <a:endParaRPr lang="it"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it"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Video esplicativo NetZeroCities</a:t>
              </a:r>
              <a:endParaRPr lang="it"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it" sz="1200" b="0" i="0" u="none" baseline="0">
                  <a:solidFill>
                    <a:schemeClr val="bg1"/>
                  </a:solidFill>
                  <a:effectLst/>
                  <a:latin typeface="+mj-lt"/>
                  <a:ea typeface="Calibri" panose="020F0502020204030204" pitchFamily="34" charset="0"/>
                  <a:cs typeface="Times New Roman" panose="02020603050405020304" pitchFamily="18" charset="0"/>
                </a:rPr>
                <a:t>Comunicato stampa, 1° ottobre 2021: </a:t>
              </a:r>
              <a:r>
                <a:rPr lang="it"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Reti cittadine e organizzazioni di ricerca cooperano per accelerare la transizione verso l’azzeramento delle emissioni nette entro il 2030</a:t>
              </a:r>
              <a:endParaRPr lang="it"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 sz="1052" b="0" i="0" u="none" strike="noStrike" kern="1200" cap="none" spc="0" normalizeH="0" baseline="0">
                <a:ln>
                  <a:noFill/>
                </a:ln>
                <a:solidFill>
                  <a:prstClr val="black"/>
                </a:solidFill>
                <a:effectLst/>
                <a:uLnTx/>
                <a:uFillTx/>
                <a:latin typeface="Arial" panose="020B0604020202020204"/>
                <a:ea typeface="+mn-ea"/>
                <a:cs typeface="+mn-cs"/>
              </a:rPr>
              <a:t>NetZeroCities ha ricevuto un finanziamento dal Programma quadro di ricerca e innovazione H2020 con convenzione di sovvenzione n. 101036519.</a:t>
            </a:r>
            <a:endParaRPr kumimoji="0" lang="it"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6055614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LT/Lithuanian translation</a:t>
            </a:r>
          </a:p>
        </p:txBody>
      </p:sp>
    </p:spTree>
    <p:extLst>
      <p:ext uri="{BB962C8B-B14F-4D97-AF65-F5344CB8AC3E}">
        <p14:creationId xmlns:p14="http://schemas.microsoft.com/office/powerpoint/2010/main" val="249325631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lt" sz="3200" b="1" i="0" u="none" baseline="0"/>
              <a:t>Apie ES miestų misiją</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823608" cy="4771124"/>
          </a:xfrm>
        </p:spPr>
        <p:txBody>
          <a:bodyPr numCol="1" spcCol="360000"/>
          <a:lstStyle/>
          <a:p>
            <a:pPr marL="0" indent="0" algn="just" rtl="0">
              <a:lnSpc>
                <a:spcPct val="107000"/>
              </a:lnSpc>
              <a:spcAft>
                <a:spcPts val="800"/>
              </a:spcAft>
              <a:buNone/>
            </a:pPr>
            <a:r>
              <a:rPr lang="lt" sz="1200" b="0" i="0" u="none" baseline="0">
                <a:effectLst/>
                <a:latin typeface="+mj-lt"/>
                <a:ea typeface="Calibri" panose="020F0502020204030204" pitchFamily="34" charset="0"/>
                <a:cs typeface="Times New Roman" panose="02020603050405020304" pitchFamily="18" charset="0"/>
              </a:rPr>
              <a:t>ES misijos yra naujas būdas pasiūlyti </a:t>
            </a:r>
            <a:r>
              <a:rPr lang="lt" sz="1200" b="1" i="0" u="none" baseline="0">
                <a:solidFill>
                  <a:schemeClr val="accent4"/>
                </a:solidFill>
                <a:effectLst/>
                <a:latin typeface="+mj-lt"/>
                <a:ea typeface="Calibri" panose="020F0502020204030204" pitchFamily="34" charset="0"/>
                <a:cs typeface="Times New Roman" panose="02020603050405020304" pitchFamily="18" charset="0"/>
              </a:rPr>
              <a:t>konkrečius sprendimus kai kuriems mūsų didžiausiems iššūkiams</a:t>
            </a:r>
            <a:r>
              <a:rPr lang="lt" sz="1200" b="0" i="0" u="none" baseline="0">
                <a:effectLst/>
                <a:latin typeface="+mj-lt"/>
                <a:ea typeface="Calibri" panose="020F0502020204030204" pitchFamily="34" charset="0"/>
                <a:cs typeface="Times New Roman" panose="02020603050405020304" pitchFamily="18" charset="0"/>
              </a:rPr>
              <a:t>. Jos turi ambicingus planus ir pasieks apčiuopiamų rezultatų iki 2030 m., suteikdamos moksliniams tyrimams ir inovacijoms naują vaidmenį, derinant su naujomis valdymo ir bendradarbiavimo formomis, taip pat įtraukiant piliečius. ES misijos yra mokslinių tyrimų ir inovacijų programos „Europos horizontas“ naujovė 2021–2027 metams.</a:t>
            </a:r>
            <a:endParaRPr lang="lt"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lt" sz="1200" b="0" i="0" u="none" baseline="0">
                <a:effectLst/>
                <a:latin typeface="+mj-lt"/>
                <a:ea typeface="Calibri" panose="020F0502020204030204" pitchFamily="34" charset="0"/>
                <a:cs typeface="Times New Roman" panose="02020603050405020304" pitchFamily="18" charset="0"/>
              </a:rPr>
              <a:t>Kadangi klimato kaitos padarinių mažinimas smarkiai priklauso nuo miestų veiksmų, </a:t>
            </a:r>
            <a:r>
              <a:rPr lang="lt" sz="1200" b="0" i="0" u="none" baseline="0">
                <a:latin typeface="+mj-lt"/>
                <a:cs typeface="Times New Roman" panose="02020603050405020304" pitchFamily="18" charset="0"/>
              </a:rPr>
              <a:t>turime remti miestus, spartindami jų žaliąją ir skaitmeninę transformaciją. </a:t>
            </a:r>
            <a:r>
              <a:rPr lang="lt" sz="1200" b="1" i="0" u="none" baseline="0">
                <a:solidFill>
                  <a:schemeClr val="accent4"/>
                </a:solidFill>
                <a:latin typeface="+mj-lt"/>
                <a:cs typeface="Times New Roman" panose="02020603050405020304" pitchFamily="18" charset="0"/>
              </a:rPr>
              <a:t>ES miestų misija </a:t>
            </a:r>
            <a:r>
              <a:rPr lang="lt" sz="1200" b="0" i="0" u="none" baseline="0">
                <a:latin typeface="+mj-lt"/>
                <a:cs typeface="Times New Roman" panose="02020603050405020304" pitchFamily="18" charset="0"/>
              </a:rPr>
              <a:t>įtrauks vietos valdžios institucijas, </a:t>
            </a:r>
            <a:r>
              <a:rPr lang="lt" sz="1200" b="0" i="0" u="none" baseline="0">
                <a:effectLst/>
                <a:latin typeface="+mj-lt"/>
                <a:ea typeface="Calibri" panose="020F0502020204030204" pitchFamily="34" charset="0"/>
                <a:cs typeface="Times New Roman" panose="02020603050405020304" pitchFamily="18" charset="0"/>
              </a:rPr>
              <a:t>piliečius, verslus, investuotojus ir regionines bei nacionalines valdžios įstaigas siekiant:</a:t>
            </a:r>
            <a:endParaRPr lang="lt"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lt" sz="1200" b="1" i="0" u="none" baseline="0">
                <a:solidFill>
                  <a:schemeClr val="accent4"/>
                </a:solidFill>
                <a:effectLst/>
                <a:latin typeface="+mj-lt"/>
                <a:ea typeface="Calibri" panose="020F0502020204030204" pitchFamily="34" charset="0"/>
                <a:cs typeface="Times New Roman" panose="02020603050405020304" pitchFamily="18" charset="0"/>
              </a:rPr>
              <a:t>Pasiekti 100 neutralaus poveikio klimatui išmaniųjų miestų iki 2030 m. </a:t>
            </a:r>
            <a:endParaRPr lang="lt"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lt" sz="1200" b="1" i="0" u="none" baseline="0">
                <a:solidFill>
                  <a:schemeClr val="accent4"/>
                </a:solidFill>
                <a:effectLst/>
                <a:latin typeface="+mj-lt"/>
                <a:ea typeface="Calibri" panose="020F0502020204030204" pitchFamily="34" charset="0"/>
                <a:cs typeface="Times New Roman" panose="02020603050405020304" pitchFamily="18" charset="0"/>
              </a:rPr>
              <a:t>Užtikrinti, kad šie miestai veiktų kaip eksperimentavimo ir inovacijų centrai, kad visi Europos miestai pasektų jų pavyzdžiu iki 2050 m. </a:t>
            </a:r>
            <a:endParaRPr lang="lt"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lt" sz="1200" b="0" i="0" u="none" baseline="0">
                <a:effectLst/>
                <a:latin typeface="+mj-lt"/>
                <a:ea typeface="Calibri" panose="020F0502020204030204" pitchFamily="34" charset="0"/>
                <a:cs typeface="Times New Roman" panose="02020603050405020304" pitchFamily="18" charset="0"/>
              </a:rPr>
              <a:t>ES miestų misija taiko tarpsektorinį ir paklausa pagrįstą metodą, kuriant sąveiką tarp esamų iniciatyvų ir grindžiant savo veiklą faktiniais miestų poreikiais. </a:t>
            </a:r>
            <a:endParaRPr lang="lt" sz="1200">
              <a:effectLst/>
              <a:latin typeface="+mj-lt"/>
              <a:ea typeface="Calibri" panose="020F0502020204030204" pitchFamily="34" charset="0"/>
              <a:cs typeface="Times New Roman" panose="02020603050405020304" pitchFamily="18" charset="0"/>
            </a:endParaRPr>
          </a:p>
          <a:p>
            <a:endParaRPr lang="lt"/>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lt" b="1" i="0" u="none" baseline="0">
                <a:effectLst/>
                <a:latin typeface="+mj-lt"/>
                <a:ea typeface="Calibri" panose="020F0502020204030204" pitchFamily="34" charset="0"/>
                <a:cs typeface="Times New Roman" panose="02020603050405020304" pitchFamily="18" charset="0"/>
              </a:rPr>
              <a:t>100 neutralaus poveikio klimatui išmaniųjų miestų iki 2030 m.</a:t>
            </a:r>
            <a:endParaRPr lang="lt">
              <a:effectLst/>
              <a:latin typeface="+mj-lt"/>
              <a:ea typeface="Calibri" panose="020F0502020204030204" pitchFamily="34" charset="0"/>
              <a:cs typeface="Times New Roman" panose="02020603050405020304" pitchFamily="18" charset="0"/>
            </a:endParaRPr>
          </a:p>
          <a:p>
            <a:endParaRPr lang="lt">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551156"/>
              <a:ext cx="2814484" cy="3835602"/>
            </a:xfrm>
            <a:prstGeom prst="rect">
              <a:avLst/>
            </a:prstGeom>
            <a:noFill/>
          </p:spPr>
          <p:txBody>
            <a:bodyPr wrap="square">
              <a:spAutoFit/>
            </a:bodyPr>
            <a:lstStyle/>
            <a:p>
              <a:pPr lvl="0" algn="l" rtl="0">
                <a:lnSpc>
                  <a:spcPct val="150000"/>
                </a:lnSpc>
                <a:spcAft>
                  <a:spcPts val="800"/>
                </a:spcAft>
              </a:pPr>
              <a:r>
                <a:rPr lang="lt" sz="1200" b="1" i="0" u="none" baseline="0">
                  <a:solidFill>
                    <a:schemeClr val="bg1"/>
                  </a:solidFill>
                  <a:ea typeface="Calibri" panose="020F0502020204030204" pitchFamily="34" charset="0"/>
                  <a:cs typeface="Times New Roman" panose="02020603050405020304" pitchFamily="18" charset="0"/>
                </a:rPr>
                <a:t>Kaip naudoti šį tekstą?</a:t>
              </a:r>
            </a:p>
            <a:p>
              <a:pPr lvl="0" algn="l" rtl="0">
                <a:lnSpc>
                  <a:spcPct val="150000"/>
                </a:lnSpc>
                <a:spcAft>
                  <a:spcPts val="800"/>
                </a:spcAft>
              </a:pPr>
              <a:r>
                <a:rPr lang="lt" sz="1200" b="0" i="0" u="none" baseline="0">
                  <a:solidFill>
                    <a:schemeClr val="bg1"/>
                  </a:solidFill>
                  <a:effectLst/>
                  <a:ea typeface="Calibri" panose="020F0502020204030204" pitchFamily="34" charset="0"/>
                  <a:cs typeface="Times New Roman" panose="02020603050405020304" pitchFamily="18" charset="0"/>
                </a:rPr>
                <a:t>Naudokite šį tekstą savo pranešimuose spaudai ir oficialiuose dokumentuose, kai jums reikia pristatyti ES miestų misiją!</a:t>
              </a:r>
            </a:p>
            <a:p>
              <a:pPr lvl="0" algn="l" rtl="0">
                <a:lnSpc>
                  <a:spcPct val="150000"/>
                </a:lnSpc>
                <a:spcAft>
                  <a:spcPts val="800"/>
                </a:spcAft>
              </a:pPr>
              <a:endParaRPr lang="lt"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lt" sz="1200" b="1" i="0" u="none" baseline="0">
                  <a:solidFill>
                    <a:schemeClr val="bg1"/>
                  </a:solidFill>
                  <a:ea typeface="Calibri" panose="020F0502020204030204" pitchFamily="34" charset="0"/>
                  <a:cs typeface="Times New Roman" panose="02020603050405020304" pitchFamily="18" charset="0"/>
                </a:rPr>
                <a:t>Papildomi </a:t>
              </a:r>
              <a:r>
                <a:rPr lang="lt" sz="1200" b="1" i="0" u="none" baseline="0">
                  <a:solidFill>
                    <a:schemeClr val="bg1"/>
                  </a:solidFill>
                  <a:effectLst/>
                  <a:ea typeface="Calibri" panose="020F0502020204030204" pitchFamily="34" charset="0"/>
                  <a:cs typeface="Times New Roman" panose="02020603050405020304" pitchFamily="18" charset="0"/>
                </a:rPr>
                <a:t>naudingi ištekliai: </a:t>
              </a:r>
              <a:endParaRPr lang="l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lt"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Misijos miestų tinklalapis</a:t>
              </a:r>
              <a:endParaRPr lang="l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lt" sz="1200" b="0" i="0" u="none" baseline="0">
                  <a:solidFill>
                    <a:schemeClr val="bg1"/>
                  </a:solidFill>
                  <a:effectLst/>
                  <a:ea typeface="Calibri" panose="020F0502020204030204" pitchFamily="34" charset="0"/>
                  <a:cs typeface="Times New Roman" panose="02020603050405020304" pitchFamily="18" charset="0"/>
                </a:rPr>
                <a:t>Informacijos suvestinė: </a:t>
              </a:r>
              <a:r>
                <a:rPr lang="lt"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Neutralaus poveikio klimatui išmanieji miestai: didžiausi iššūkiai ir konkretūs sprendimai</a:t>
              </a:r>
              <a:endParaRPr lang="l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lt" sz="1200" b="0" i="0" u="none" baseline="0">
                  <a:solidFill>
                    <a:schemeClr val="bg1"/>
                  </a:solidFill>
                  <a:ea typeface="Calibri" panose="020F0502020204030204" pitchFamily="34" charset="0"/>
                  <a:cs typeface="Times New Roman" panose="02020603050405020304" pitchFamily="18" charset="0"/>
                </a:rPr>
                <a:t>ES miestų misijos </a:t>
              </a:r>
              <a:r>
                <a:rPr lang="lt"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filmukas</a:t>
              </a:r>
              <a:endParaRPr lang="lt"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lt"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9372079"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lt" sz="1052" b="0" i="0" u="none" strike="noStrike" kern="1200" cap="none" spc="0" normalizeH="0" baseline="0">
                <a:ln>
                  <a:noFill/>
                </a:ln>
                <a:solidFill>
                  <a:prstClr val="black"/>
                </a:solidFill>
                <a:effectLst/>
                <a:uLnTx/>
                <a:uFillTx/>
                <a:latin typeface="Arial" panose="020B0604020202020204"/>
                <a:ea typeface="+mn-ea"/>
                <a:cs typeface="+mn-cs"/>
              </a:rPr>
              <a:t>„NetZeroCities“ finansuojamas bendrosios mokslinių tyrimų ir inovacijų programos „Horizontas 2020“ lėšomis pagal dotacijos susitarimą Nr. 101036519.</a:t>
            </a:r>
            <a:endParaRPr kumimoji="0" lang="lt"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31243088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122003989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lt" sz="3200" b="1" i="0" u="none" baseline="0"/>
              <a:t>Apie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4730959" cy="4504069"/>
          </a:xfrm>
        </p:spPr>
        <p:txBody>
          <a:bodyPr numCol="1" spcCol="360000"/>
          <a:lstStyle/>
          <a:p>
            <a:pPr marL="0" indent="0" algn="just" rtl="0">
              <a:lnSpc>
                <a:spcPct val="107000"/>
              </a:lnSpc>
              <a:spcAft>
                <a:spcPts val="800"/>
              </a:spcAft>
              <a:buNone/>
            </a:pPr>
            <a:r>
              <a:rPr lang="lt" sz="1200" b="0" i="0" u="none" baseline="0">
                <a:effectLst/>
                <a:latin typeface="+mj-lt"/>
                <a:ea typeface="Calibri" panose="020F0502020204030204" pitchFamily="34" charset="0"/>
                <a:cs typeface="Times New Roman" panose="02020603050405020304" pitchFamily="18" charset="0"/>
              </a:rPr>
              <a:t>„NetZeroCities“ yra konsorciumas, turintis </a:t>
            </a:r>
            <a:r>
              <a:rPr lang="lt" sz="1200" b="1" i="0" u="none" baseline="0">
                <a:solidFill>
                  <a:schemeClr val="accent4"/>
                </a:solidFill>
                <a:effectLst/>
                <a:latin typeface="+mj-lt"/>
                <a:ea typeface="Calibri" panose="020F0502020204030204" pitchFamily="34" charset="0"/>
                <a:cs typeface="Times New Roman" panose="02020603050405020304" pitchFamily="18" charset="0"/>
              </a:rPr>
              <a:t>33 partnerius iš 27 Europos šalių</a:t>
            </a:r>
            <a:r>
              <a:rPr lang="lt" sz="1200" b="0" i="0" u="none" baseline="0">
                <a:effectLst/>
                <a:latin typeface="+mj-lt"/>
                <a:ea typeface="Calibri" panose="020F0502020204030204" pitchFamily="34" charset="0"/>
                <a:cs typeface="Times New Roman" panose="02020603050405020304" pitchFamily="18" charset="0"/>
              </a:rPr>
              <a:t>, šiuo metu vadovaujantis ES miestų misijos </a:t>
            </a:r>
            <a:r>
              <a:rPr lang="lt"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neutralaus poveikio klimatui išmaniųjų miestų iki 2030 m.</a:t>
            </a:r>
            <a:r>
              <a:rPr lang="lt" sz="1200" b="0" i="0" u="none" baseline="0">
                <a:effectLst/>
                <a:latin typeface="+mj-lt"/>
                <a:ea typeface="Calibri" panose="020F0502020204030204" pitchFamily="34" charset="0"/>
                <a:cs typeface="Times New Roman" panose="02020603050405020304" pitchFamily="18" charset="0"/>
              </a:rPr>
              <a:t> platformai. Jį koordinuoja </a:t>
            </a:r>
            <a:r>
              <a:rPr lang="lt"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 </a:t>
            </a:r>
            <a:r>
              <a:rPr lang="lt" sz="1200" b="0" i="0" u="none" baseline="0">
                <a:effectLst/>
                <a:latin typeface="+mj-lt"/>
                <a:ea typeface="Calibri" panose="020F0502020204030204" pitchFamily="34" charset="0"/>
                <a:cs typeface="Times New Roman" panose="02020603050405020304" pitchFamily="18" charset="0"/>
              </a:rPr>
              <a:t>Europos didžiausia viešoji ir privati inovacijų partnerystė, orientuota į klimato inovacijas, siekiant sumažinti klimato kaitos padarinius ir prie jų prisitaikyti. </a:t>
            </a:r>
            <a:endParaRPr lang="lt"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lt" sz="1200" b="1" i="0" u="none" baseline="0">
                <a:solidFill>
                  <a:schemeClr val="accent4"/>
                </a:solidFill>
                <a:effectLst/>
                <a:latin typeface="+mj-lt"/>
                <a:ea typeface="Calibri" panose="020F0502020204030204" pitchFamily="34" charset="0"/>
                <a:cs typeface="Times New Roman" panose="02020603050405020304" pitchFamily="18" charset="0"/>
              </a:rPr>
              <a:t>„NetZeroCities“ remia </a:t>
            </a:r>
            <a:r>
              <a:rPr lang="lt" sz="1200" b="1" i="0" u="none" baseline="0">
                <a:solidFill>
                  <a:schemeClr val="accent4"/>
                </a:solidFill>
                <a:latin typeface="+mj-lt"/>
                <a:cs typeface="Times New Roman" panose="02020603050405020304" pitchFamily="18" charset="0"/>
              </a:rPr>
              <a:t>112 Europos miestų</a:t>
            </a:r>
            <a:r>
              <a:rPr lang="lt" sz="1200" b="1" i="0" u="none" baseline="0">
                <a:solidFill>
                  <a:schemeClr val="accent4"/>
                </a:solidFill>
                <a:effectLst/>
                <a:latin typeface="+mj-lt"/>
                <a:ea typeface="Calibri" panose="020F0502020204030204" pitchFamily="34" charset="0"/>
                <a:cs typeface="Times New Roman" panose="02020603050405020304" pitchFamily="18" charset="0"/>
              </a:rPr>
              <a:t>, kurie Europos Komisijos sprendimu prisijungė prie ES miestų misijos </a:t>
            </a:r>
            <a:r>
              <a:rPr lang="lt" sz="1200" b="0" i="0" u="none" baseline="0">
                <a:effectLst/>
                <a:latin typeface="+mj-lt"/>
                <a:ea typeface="Calibri" panose="020F0502020204030204" pitchFamily="34" charset="0"/>
                <a:cs typeface="Times New Roman" panose="02020603050405020304" pitchFamily="18" charset="0"/>
              </a:rPr>
              <a:t>, drastiškai mažinančių savo šiltnamio efektą sukeliančių dujų emisijas, kad pasiektų neutralų poveikį klimatui. Jis veikia kaip į paslaugas orientuota platforma, remiama pasaulinio lygio specialistų, kad padėtų miestams įveikti dabartinius struktūrinius, institucinius ir kultūrinius barjerus, su kuriais jie susiduria siekdami poveikio klimatui neutralumo iki 2030 m. </a:t>
            </a:r>
          </a:p>
          <a:p>
            <a:pPr marL="0" indent="0" algn="just" rtl="0">
              <a:lnSpc>
                <a:spcPct val="107000"/>
              </a:lnSpc>
              <a:spcAft>
                <a:spcPts val="800"/>
              </a:spcAft>
              <a:buNone/>
            </a:pPr>
            <a:r>
              <a:rPr lang="lt" sz="1200" b="0" i="0" u="none" baseline="0">
                <a:effectLst/>
                <a:latin typeface="+mj-lt"/>
                <a:ea typeface="Calibri" panose="020F0502020204030204" pitchFamily="34" charset="0"/>
                <a:cs typeface="Times New Roman" panose="02020603050405020304" pitchFamily="18" charset="0"/>
              </a:rPr>
              <a:t>„NetZeroCities“ siekia, kad Europos miestai ir piliečiai galėtų parodyti </a:t>
            </a:r>
            <a:r>
              <a:rPr lang="lt" sz="1200" b="1" i="0" u="none" baseline="0">
                <a:solidFill>
                  <a:schemeClr val="accent4"/>
                </a:solidFill>
                <a:effectLst/>
                <a:latin typeface="+mj-lt"/>
                <a:ea typeface="Calibri" panose="020F0502020204030204" pitchFamily="34" charset="0"/>
                <a:cs typeface="Times New Roman" panose="02020603050405020304" pitchFamily="18" charset="0"/>
              </a:rPr>
              <a:t>kelią, kaip sukurti įtraukią, klestinčią, klimatui atsparią ir tvarią ateitį</a:t>
            </a:r>
            <a:r>
              <a:rPr lang="lt" sz="1200" b="0" i="0" u="none" baseline="0">
                <a:effectLst/>
                <a:latin typeface="+mj-lt"/>
                <a:ea typeface="Calibri" panose="020F0502020204030204" pitchFamily="34" charset="0"/>
                <a:cs typeface="Times New Roman" panose="02020603050405020304" pitchFamily="18" charset="0"/>
              </a:rPr>
              <a:t>. Kad tai padarytų, jis pritaiko pažangius pajėgumus, susijusius su sisteminiu pokyčiu, piliečių dalyvavimu ir demokratiniu valdymu, kapitalo ir finansavimo struktūra bei socialinėmis inovacijomis, siekdamas užtikrinti, kad miestai turėtų prieigą prie geriausių kompetencijų, prieinamų bet kur pasaulyje.</a:t>
            </a:r>
            <a:endParaRPr lang="lt"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lt" sz="2000" b="1" i="0" u="none" baseline="0">
                <a:effectLst/>
                <a:latin typeface="+mj-lt"/>
                <a:ea typeface="Calibri" panose="020F0502020204030204" pitchFamily="34" charset="0"/>
                <a:cs typeface="Times New Roman" panose="02020603050405020304" pitchFamily="18" charset="0"/>
              </a:rPr>
              <a:t>ES misijos platforma |</a:t>
            </a:r>
            <a:r>
              <a:rPr lang="lt" sz="2000" b="1" i="0" u="none" baseline="0">
                <a:latin typeface="+mj-lt"/>
              </a:rPr>
              <a:t> </a:t>
            </a:r>
          </a:p>
          <a:p>
            <a:pPr algn="l" rtl="0">
              <a:spcBef>
                <a:spcPts val="0"/>
              </a:spcBef>
            </a:pPr>
            <a:r>
              <a:rPr lang="lt" sz="2000" b="1" i="0" u="none" baseline="0">
                <a:latin typeface="+mj-lt"/>
              </a:rPr>
              <a:t>Neutralaus poveikio klimatui išmanieji miestai</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lt" sz="1200" b="1" i="0" u="none" baseline="0">
                  <a:solidFill>
                    <a:schemeClr val="bg1"/>
                  </a:solidFill>
                  <a:ea typeface="Calibri" panose="020F0502020204030204" pitchFamily="34" charset="0"/>
                  <a:cs typeface="Times New Roman" panose="02020603050405020304" pitchFamily="18" charset="0"/>
                </a:rPr>
                <a:t>Kaip naudoti šį tekstą?</a:t>
              </a:r>
            </a:p>
            <a:p>
              <a:pPr lvl="0" algn="l" rtl="0">
                <a:lnSpc>
                  <a:spcPct val="150000"/>
                </a:lnSpc>
                <a:spcAft>
                  <a:spcPts val="800"/>
                </a:spcAft>
              </a:pPr>
              <a:r>
                <a:rPr lang="lt" sz="1200" b="0" i="0" u="none" baseline="0">
                  <a:solidFill>
                    <a:schemeClr val="bg1"/>
                  </a:solidFill>
                  <a:effectLst/>
                  <a:ea typeface="Calibri" panose="020F0502020204030204" pitchFamily="34" charset="0"/>
                  <a:cs typeface="Times New Roman" panose="02020603050405020304" pitchFamily="18" charset="0"/>
                </a:rPr>
                <a:t>Naudokite šį tekstą savo pranešimuose spaudai ir oficialiuose dokumentuose, kai jums reikia pristatyti „NetZeroCities“!</a:t>
              </a:r>
              <a:endParaRPr lang="lt"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lt" sz="1200" b="1" i="0" u="none" baseline="0">
                  <a:solidFill>
                    <a:schemeClr val="bg1"/>
                  </a:solidFill>
                  <a:ea typeface="Calibri" panose="020F0502020204030204" pitchFamily="34" charset="0"/>
                  <a:cs typeface="Times New Roman" panose="02020603050405020304" pitchFamily="18" charset="0"/>
                </a:rPr>
                <a:t>Papildomi </a:t>
              </a:r>
              <a:r>
                <a:rPr lang="lt" sz="1200" b="1" i="0" u="none" baseline="0">
                  <a:solidFill>
                    <a:schemeClr val="bg1"/>
                  </a:solidFill>
                  <a:effectLst/>
                  <a:ea typeface="Calibri" panose="020F0502020204030204" pitchFamily="34" charset="0"/>
                  <a:cs typeface="Times New Roman" panose="02020603050405020304" pitchFamily="18" charset="0"/>
                </a:rPr>
                <a:t>naudingi ištekliai: </a:t>
              </a:r>
              <a:endParaRPr lang="lt"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lt"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„NetZeroCities“ interneto svetainė</a:t>
              </a:r>
              <a:endParaRPr lang="lt"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lt"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„NetZeroCities“ aiškinamasis filmukas</a:t>
              </a:r>
              <a:endParaRPr lang="lt"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lt" sz="1200" b="0" i="0" u="none" baseline="0">
                  <a:solidFill>
                    <a:schemeClr val="bg1"/>
                  </a:solidFill>
                  <a:effectLst/>
                  <a:latin typeface="+mj-lt"/>
                  <a:ea typeface="Calibri" panose="020F0502020204030204" pitchFamily="34" charset="0"/>
                  <a:cs typeface="Times New Roman" panose="02020603050405020304" pitchFamily="18" charset="0"/>
                </a:rPr>
                <a:t>Pranešimas spaudai, 2021 m. spalio 1 d.: </a:t>
              </a:r>
              <a:r>
                <a:rPr lang="lt"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Miestų tinklai ir mokslinių tyrimų organizacijos dirba kartu, kad pagreitintų perėjimą prie nulinių emisijų iki 2030 m.</a:t>
              </a:r>
              <a:endParaRPr lang="lt"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9308693"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lt" sz="1052" b="0" i="0" u="none" strike="noStrike" kern="1200" cap="none" spc="0" normalizeH="0" baseline="0">
                <a:ln>
                  <a:noFill/>
                </a:ln>
                <a:solidFill>
                  <a:prstClr val="black"/>
                </a:solidFill>
                <a:effectLst/>
                <a:uLnTx/>
                <a:uFillTx/>
                <a:latin typeface="Arial" panose="020B0604020202020204"/>
                <a:ea typeface="+mn-ea"/>
                <a:cs typeface="+mn-cs"/>
              </a:rPr>
              <a:t>„NetZeroCities“ finansuojamas bendrosios mokslinių tyrimų ir inovacijų programos „Horizontas 2020“ lėšomis pagal dotacijos susitarimą Nr. 101036519.</a:t>
            </a:r>
            <a:endParaRPr kumimoji="0" lang="lt"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29849215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LV/Latvian translation</a:t>
            </a:r>
          </a:p>
        </p:txBody>
      </p:sp>
    </p:spTree>
    <p:extLst>
      <p:ext uri="{BB962C8B-B14F-4D97-AF65-F5344CB8AC3E}">
        <p14:creationId xmlns:p14="http://schemas.microsoft.com/office/powerpoint/2010/main" val="195807925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lv" sz="3200" b="1" i="0" u="none" baseline="0"/>
              <a:t>Par ES uzdevumu pilsētām</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lv" sz="1200" b="0" i="0" u="none" baseline="0">
                <a:effectLst/>
                <a:latin typeface="+mj-lt"/>
                <a:ea typeface="Calibri" panose="020F0502020204030204" pitchFamily="34" charset="0"/>
                <a:cs typeface="Times New Roman" panose="02020603050405020304" pitchFamily="18" charset="0"/>
              </a:rPr>
              <a:t>ES uzdevumi ir jauns veids, kā rast </a:t>
            </a:r>
            <a:r>
              <a:rPr lang="lv" sz="1200" b="1" i="0" u="none" baseline="0">
                <a:solidFill>
                  <a:schemeClr val="accent4"/>
                </a:solidFill>
                <a:effectLst/>
                <a:latin typeface="+mj-lt"/>
                <a:ea typeface="Calibri" panose="020F0502020204030204" pitchFamily="34" charset="0"/>
                <a:cs typeface="Times New Roman" panose="02020603050405020304" pitchFamily="18" charset="0"/>
              </a:rPr>
              <a:t>konkrētus risinājumus dažām no mūsu lielākajām problēmām</a:t>
            </a:r>
            <a:r>
              <a:rPr lang="lv" sz="1200" b="0" i="0" u="none" baseline="0">
                <a:effectLst/>
                <a:latin typeface="+mj-lt"/>
                <a:ea typeface="Calibri" panose="020F0502020204030204" pitchFamily="34" charset="0"/>
                <a:cs typeface="Times New Roman" panose="02020603050405020304" pitchFamily="18" charset="0"/>
              </a:rPr>
              <a:t>. Tām ir vērienīgi mērķi — līdz 2030. gadam sasniegt taustāmus rezultātus, piešķirot jaunu lomu pētniecībai un inovācijām, īstenojot jaunas pārvaldības un sadarbības formas, kā arī iesaistot iedzīvotājus. ES uzdevumi ir jaunums pētniecības un inovācijas programmā „Apvārsnis Eiropa“ 2021.—2027. gadam.</a:t>
            </a:r>
            <a:endParaRPr lang="lv"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lv" sz="1200" b="0" i="0" u="none" baseline="0">
                <a:effectLst/>
                <a:latin typeface="+mj-lt"/>
                <a:ea typeface="Calibri" panose="020F0502020204030204" pitchFamily="34" charset="0"/>
                <a:cs typeface="Times New Roman" panose="02020603050405020304" pitchFamily="18" charset="0"/>
              </a:rPr>
              <a:t>Tā kā klimata pārmaiņu mazināšana lielā mērā ir atkarīga no pilsētvides pasākumiem, </a:t>
            </a:r>
            <a:r>
              <a:rPr lang="lv" sz="1200" b="0" i="0" u="none" baseline="0">
                <a:latin typeface="+mj-lt"/>
                <a:cs typeface="Times New Roman" panose="02020603050405020304" pitchFamily="18" charset="0"/>
              </a:rPr>
              <a:t>mums jāatbalsta pilsētas un jāpaātrina to zaļo un digitālo transformāciju. </a:t>
            </a:r>
            <a:r>
              <a:rPr lang="lv" sz="1200" b="1" i="0" u="none" baseline="0">
                <a:solidFill>
                  <a:schemeClr val="accent4"/>
                </a:solidFill>
                <a:latin typeface="+mj-lt"/>
                <a:cs typeface="Times New Roman" panose="02020603050405020304" pitchFamily="18" charset="0"/>
              </a:rPr>
              <a:t>ES uzdevums pilsētām </a:t>
            </a:r>
            <a:r>
              <a:rPr lang="lv" sz="1200" b="0" i="0" u="none" baseline="0">
                <a:latin typeface="+mj-lt"/>
                <a:cs typeface="Times New Roman" panose="02020603050405020304" pitchFamily="18" charset="0"/>
              </a:rPr>
              <a:t>iesaistīs vietējās iestādes, </a:t>
            </a:r>
            <a:r>
              <a:rPr lang="lv" sz="1200" b="0" i="0" u="none" baseline="0">
                <a:effectLst/>
                <a:latin typeface="+mj-lt"/>
                <a:ea typeface="Calibri" panose="020F0502020204030204" pitchFamily="34" charset="0"/>
                <a:cs typeface="Times New Roman" panose="02020603050405020304" pitchFamily="18" charset="0"/>
              </a:rPr>
              <a:t>iedzīvotājus, uzņēmumus, investorus, kā arī reģionālās un valsts iestādes, lai:</a:t>
            </a:r>
            <a:endParaRPr lang="lv"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lv" sz="1200" b="1" i="0" u="none" baseline="0">
                <a:solidFill>
                  <a:schemeClr val="accent4"/>
                </a:solidFill>
                <a:effectLst/>
                <a:latin typeface="+mj-lt"/>
                <a:ea typeface="Calibri" panose="020F0502020204030204" pitchFamily="34" charset="0"/>
                <a:cs typeface="Times New Roman" panose="02020603050405020304" pitchFamily="18" charset="0"/>
              </a:rPr>
              <a:t>Līdz 2030. gadam izveidotu 100 klimatneitrālas viedpilsētas </a:t>
            </a:r>
            <a:endParaRPr lang="lv"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lv" sz="1200" b="1" i="0" u="none" baseline="0">
                <a:solidFill>
                  <a:schemeClr val="accent4"/>
                </a:solidFill>
                <a:effectLst/>
                <a:latin typeface="+mj-lt"/>
                <a:ea typeface="Calibri" panose="020F0502020204030204" pitchFamily="34" charset="0"/>
                <a:cs typeface="Times New Roman" panose="02020603050405020304" pitchFamily="18" charset="0"/>
              </a:rPr>
              <a:t>Nodrošinātu, ka šīs pilsētas darbojas kā eksperimentu un inovāciju centri, lai līdz 2050. gadam pilsētas visā Eiropā pilsētas varētu sekot šim piemēram. </a:t>
            </a:r>
            <a:endParaRPr lang="lv"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lv" sz="1200" b="0" i="0" u="none" baseline="0">
                <a:effectLst/>
                <a:latin typeface="+mj-lt"/>
                <a:ea typeface="Calibri" panose="020F0502020204030204" pitchFamily="34" charset="0"/>
                <a:cs typeface="Times New Roman" panose="02020603050405020304" pitchFamily="18" charset="0"/>
              </a:rPr>
              <a:t>ES uzdevums pilsētām izmanto starpnozaru un uz pieprasījumu balstītu pieeju, radot sinerģiju starp esošajām iniciatīvām un pamatojoties uz pilsētu faktiskajām vajadzībām. </a:t>
            </a:r>
            <a:endParaRPr lang="lv" sz="1200">
              <a:effectLst/>
              <a:latin typeface="+mj-lt"/>
              <a:ea typeface="Calibri" panose="020F0502020204030204" pitchFamily="34" charset="0"/>
              <a:cs typeface="Times New Roman" panose="02020603050405020304" pitchFamily="18" charset="0"/>
            </a:endParaRPr>
          </a:p>
          <a:p>
            <a:endParaRPr lang="lv"/>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lv" b="1" i="0" u="none" baseline="0">
                <a:effectLst/>
                <a:latin typeface="+mj-lt"/>
                <a:ea typeface="Calibri" panose="020F0502020204030204" pitchFamily="34" charset="0"/>
                <a:cs typeface="Times New Roman" panose="02020603050405020304" pitchFamily="18" charset="0"/>
              </a:rPr>
              <a:t>100 klimatneitrālas viedpilsētas līdz 2030. gadam</a:t>
            </a:r>
            <a:endParaRPr lang="lv">
              <a:effectLst/>
              <a:latin typeface="+mj-lt"/>
              <a:ea typeface="Calibri" panose="020F0502020204030204" pitchFamily="34" charset="0"/>
              <a:cs typeface="Times New Roman" panose="02020603050405020304" pitchFamily="18" charset="0"/>
            </a:endParaRPr>
          </a:p>
          <a:p>
            <a:endParaRPr lang="lv">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83581" y="2541431"/>
              <a:ext cx="2814484" cy="4112601"/>
            </a:xfrm>
            <a:prstGeom prst="rect">
              <a:avLst/>
            </a:prstGeom>
            <a:noFill/>
          </p:spPr>
          <p:txBody>
            <a:bodyPr wrap="square">
              <a:spAutoFit/>
            </a:bodyPr>
            <a:lstStyle/>
            <a:p>
              <a:pPr lvl="0" algn="l" rtl="0">
                <a:lnSpc>
                  <a:spcPct val="150000"/>
                </a:lnSpc>
                <a:spcAft>
                  <a:spcPts val="800"/>
                </a:spcAft>
              </a:pPr>
              <a:r>
                <a:rPr lang="lv" sz="1200" b="1" i="0" u="none" baseline="0">
                  <a:solidFill>
                    <a:schemeClr val="bg1"/>
                  </a:solidFill>
                  <a:ea typeface="Calibri" panose="020F0502020204030204" pitchFamily="34" charset="0"/>
                  <a:cs typeface="Times New Roman" panose="02020603050405020304" pitchFamily="18" charset="0"/>
                </a:rPr>
                <a:t>Kā izmantot šo tekstu?</a:t>
              </a:r>
            </a:p>
            <a:p>
              <a:pPr lvl="0" algn="l" rtl="0">
                <a:lnSpc>
                  <a:spcPct val="150000"/>
                </a:lnSpc>
                <a:spcAft>
                  <a:spcPts val="800"/>
                </a:spcAft>
              </a:pPr>
              <a:r>
                <a:rPr lang="lv" sz="1200" b="0" i="0" u="none" baseline="0">
                  <a:solidFill>
                    <a:schemeClr val="bg1"/>
                  </a:solidFill>
                  <a:effectLst/>
                  <a:ea typeface="Calibri" panose="020F0502020204030204" pitchFamily="34" charset="0"/>
                  <a:cs typeface="Times New Roman" panose="02020603050405020304" pitchFamily="18" charset="0"/>
                </a:rPr>
                <a:t>Izmantojiet šo tekstu paziņojumos presei un oficiālajos dokumentos, ja jums ir jāprezentē ES uzdevumu pilsētām!</a:t>
              </a:r>
            </a:p>
            <a:p>
              <a:pPr lvl="0" algn="l" rtl="0">
                <a:lnSpc>
                  <a:spcPct val="150000"/>
                </a:lnSpc>
                <a:spcAft>
                  <a:spcPts val="800"/>
                </a:spcAft>
              </a:pPr>
              <a:endParaRPr lang="lv"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lv" sz="1200" b="1" i="0" u="none" baseline="0">
                  <a:solidFill>
                    <a:schemeClr val="bg1"/>
                  </a:solidFill>
                  <a:ea typeface="Calibri" panose="020F0502020204030204" pitchFamily="34" charset="0"/>
                  <a:cs typeface="Times New Roman" panose="02020603050405020304" pitchFamily="18" charset="0"/>
                </a:rPr>
                <a:t>Papildu n</a:t>
              </a:r>
              <a:r>
                <a:rPr lang="lv" sz="1200" b="1" i="0" u="none" baseline="0">
                  <a:solidFill>
                    <a:schemeClr val="bg1"/>
                  </a:solidFill>
                  <a:effectLst/>
                  <a:ea typeface="Calibri" panose="020F0502020204030204" pitchFamily="34" charset="0"/>
                  <a:cs typeface="Times New Roman" panose="02020603050405020304" pitchFamily="18" charset="0"/>
                </a:rPr>
                <a:t>oderīgi resursi: </a:t>
              </a:r>
              <a:endParaRPr lang="lv"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lv"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Uzdevuma pilsētu tīmekļa vietne</a:t>
              </a:r>
              <a:endParaRPr lang="lv"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lv" sz="1200" b="0" i="0" u="none" baseline="0">
                  <a:solidFill>
                    <a:schemeClr val="bg1"/>
                  </a:solidFill>
                  <a:effectLst/>
                  <a:ea typeface="Calibri" panose="020F0502020204030204" pitchFamily="34" charset="0"/>
                  <a:cs typeface="Times New Roman" panose="02020603050405020304" pitchFamily="18" charset="0"/>
                </a:rPr>
                <a:t>Faktu lapa: </a:t>
              </a:r>
              <a:r>
                <a:rPr lang="lv"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Klimatneitrālas viedpilsētas: </a:t>
              </a:r>
              <a:r>
                <a:rPr lang="lv-LV" sz="1200" u="sng">
                  <a:solidFill>
                    <a:schemeClr val="bg1"/>
                  </a:solidFill>
                  <a:cs typeface="Times New Roman" panose="02020603050405020304" pitchFamily="18" charset="0"/>
                  <a:hlinkClick r:id="rId4">
                    <a:extLst>
                      <a:ext uri="{A12FA001-AC4F-418D-AE19-62706E023703}">
                        <ahyp:hlinkClr xmlns:ahyp="http://schemas.microsoft.com/office/drawing/2018/hyperlinkcolor" val="tx"/>
                      </a:ext>
                    </a:extLst>
                  </a:hlinkClick>
                </a:rPr>
                <a:t>konkrēti asāko problēmu risinājumi</a:t>
              </a:r>
              <a:endParaRPr lang="lv-LV" sz="1200" u="sng">
                <a:solidFill>
                  <a:schemeClr val="bg1"/>
                </a:solidFill>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lv" sz="1200" b="0" i="0" u="none" baseline="0">
                  <a:solidFill>
                    <a:schemeClr val="bg1"/>
                  </a:solidFill>
                  <a:ea typeface="Calibri" panose="020F0502020204030204" pitchFamily="34" charset="0"/>
                  <a:cs typeface="Times New Roman" panose="02020603050405020304" pitchFamily="18" charset="0"/>
                </a:rPr>
                <a:t>ES uzdevuma pilsētām </a:t>
              </a:r>
              <a:r>
                <a:rPr lang="lv"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endParaRPr lang="lv"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lv"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lv" sz="1052" b="0" i="0" u="none" strike="noStrike" kern="1200" cap="none" spc="0" normalizeH="0" baseline="0">
                <a:ln>
                  <a:noFill/>
                </a:ln>
                <a:solidFill>
                  <a:prstClr val="black"/>
                </a:solidFill>
                <a:effectLst/>
                <a:uLnTx/>
                <a:uFillTx/>
                <a:latin typeface="Arial" panose="020B0604020202020204"/>
                <a:ea typeface="+mn-ea"/>
                <a:cs typeface="+mn-cs"/>
              </a:rPr>
              <a:t>NetZeroCities ir saņēmusi finansējumu no H2020 Pētniecības un inovāciju programmas saskaņā ar dotāciju nolīgumu Nr. 101036519.</a:t>
            </a:r>
            <a:endParaRPr kumimoji="0" lang="lv"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12754564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268445374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lv" sz="3200" b="1" i="0" u="none" baseline="0"/>
              <a:t>Par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4730959" cy="4504069"/>
          </a:xfrm>
        </p:spPr>
        <p:txBody>
          <a:bodyPr numCol="1" spcCol="360000"/>
          <a:lstStyle/>
          <a:p>
            <a:pPr marL="0" indent="0" algn="just" rtl="0">
              <a:lnSpc>
                <a:spcPct val="107000"/>
              </a:lnSpc>
              <a:spcAft>
                <a:spcPts val="800"/>
              </a:spcAft>
              <a:buNone/>
            </a:pPr>
            <a:r>
              <a:rPr lang="lv" sz="1200" b="0" i="0" u="none" baseline="0">
                <a:effectLst/>
                <a:latin typeface="+mj-lt"/>
                <a:ea typeface="Calibri" panose="020F0502020204030204" pitchFamily="34" charset="0"/>
                <a:cs typeface="Times New Roman" panose="02020603050405020304" pitchFamily="18" charset="0"/>
              </a:rPr>
              <a:t>NetZeroCities ir konsorcijs, ko veido </a:t>
            </a:r>
            <a:r>
              <a:rPr lang="lv" sz="1200" b="1" i="0" u="none" baseline="0">
                <a:solidFill>
                  <a:schemeClr val="accent4"/>
                </a:solidFill>
                <a:effectLst/>
                <a:latin typeface="+mj-lt"/>
                <a:ea typeface="Calibri" panose="020F0502020204030204" pitchFamily="34" charset="0"/>
                <a:cs typeface="Times New Roman" panose="02020603050405020304" pitchFamily="18" charset="0"/>
              </a:rPr>
              <a:t>33 partneri no 27 Eiropas valstīm</a:t>
            </a:r>
            <a:r>
              <a:rPr lang="lv" sz="1200" b="0" i="0" u="none" baseline="0">
                <a:effectLst/>
                <a:latin typeface="+mj-lt"/>
                <a:ea typeface="Calibri" panose="020F0502020204030204" pitchFamily="34" charset="0"/>
                <a:cs typeface="Times New Roman" panose="02020603050405020304" pitchFamily="18" charset="0"/>
              </a:rPr>
              <a:t>, kas pašlaik pārvalda platformu ES uzdevumu pilsētām </a:t>
            </a:r>
            <a:r>
              <a:rPr lang="lv"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klimatneitrālas viedpilsētas līdz 2030. gadam</a:t>
            </a:r>
            <a:r>
              <a:rPr lang="lv" sz="1200" b="0" i="0" u="none" baseline="0">
                <a:effectLst/>
                <a:latin typeface="+mj-lt"/>
                <a:ea typeface="Calibri" panose="020F0502020204030204" pitchFamily="34" charset="0"/>
                <a:cs typeface="Times New Roman" panose="02020603050405020304" pitchFamily="18" charset="0"/>
              </a:rPr>
              <a:t>. To koordinē </a:t>
            </a:r>
            <a:r>
              <a:rPr lang="lv"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lv" sz="1200" b="0" i="0" u="none" baseline="0">
                <a:solidFill>
                  <a:srgbClr val="0563C1"/>
                </a:solidFill>
                <a:effectLst/>
                <a:latin typeface="+mj-lt"/>
                <a:ea typeface="Calibri" panose="020F0502020204030204" pitchFamily="34" charset="0"/>
                <a:cs typeface="Times New Roman" panose="02020603050405020304" pitchFamily="18" charset="0"/>
                <a:hlinkClick r:id="rId3"/>
              </a:rPr>
              <a:t>,</a:t>
            </a:r>
            <a:r>
              <a:rPr lang="lv" sz="1200" b="0" i="0" u="none" baseline="0">
                <a:effectLst/>
                <a:latin typeface="+mj-lt"/>
                <a:ea typeface="Calibri" panose="020F0502020204030204" pitchFamily="34" charset="0"/>
                <a:cs typeface="Times New Roman" panose="02020603050405020304" pitchFamily="18" charset="0"/>
              </a:rPr>
              <a:t> kas ir Eiropas lielākā publiskā un privātā sektora inovāciju partnerība, kuras uzmanības centrā ir inovācijas klimata jomā ar mērķi mazināt klimata pārmaiņas un pielāgotos tām. </a:t>
            </a:r>
            <a:endParaRPr lang="lv"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lv" sz="1200" b="1" i="0" u="none" baseline="0">
                <a:solidFill>
                  <a:schemeClr val="accent4"/>
                </a:solidFill>
                <a:effectLst/>
                <a:latin typeface="+mj-lt"/>
                <a:ea typeface="Calibri" panose="020F0502020204030204" pitchFamily="34" charset="0"/>
                <a:cs typeface="Times New Roman" panose="02020603050405020304" pitchFamily="18" charset="0"/>
              </a:rPr>
              <a:t>NetZeroCities atbalsta </a:t>
            </a:r>
            <a:r>
              <a:rPr lang="lv" sz="1200" b="1" i="0" u="none" baseline="0">
                <a:solidFill>
                  <a:schemeClr val="accent4"/>
                </a:solidFill>
                <a:latin typeface="+mj-lt"/>
                <a:cs typeface="Times New Roman" panose="02020603050405020304" pitchFamily="18" charset="0"/>
              </a:rPr>
              <a:t>112 Eiropas pilsētas</a:t>
            </a:r>
            <a:r>
              <a:rPr lang="lv" sz="1200" b="1" i="0" u="none" baseline="0">
                <a:solidFill>
                  <a:schemeClr val="accent4"/>
                </a:solidFill>
                <a:effectLst/>
                <a:latin typeface="+mj-lt"/>
                <a:ea typeface="Calibri" panose="020F0502020204030204" pitchFamily="34" charset="0"/>
                <a:cs typeface="Times New Roman" panose="02020603050405020304" pitchFamily="18" charset="0"/>
              </a:rPr>
              <a:t>, kuras Eiropas Komisija izvēlējās pievienoties ES uzdevumam pilsētām</a:t>
            </a:r>
            <a:r>
              <a:rPr lang="lv" sz="1200" b="0" i="0" u="none" baseline="0">
                <a:effectLst/>
                <a:latin typeface="+mj-lt"/>
                <a:ea typeface="Calibri" panose="020F0502020204030204" pitchFamily="34" charset="0"/>
                <a:cs typeface="Times New Roman" panose="02020603050405020304" pitchFamily="18" charset="0"/>
              </a:rPr>
              <a:t>, lai krasi samazinātu siltumnīcefekta gāzu emisijas un panāktu klimatneitralitāti. Tā darbojas kā uz pakalpojumiem orientēta platforma, ko atbalsta pasaules līmeņa speciālisti, lai palīdzētu pilsētām pārvarēt pašreizējos strukturālos, institucionālos un kultūras šķēršļus, ar kuriem tās saskaras, lai līdz 2030. gadam panāktu klimatneitralitāti. </a:t>
            </a:r>
          </a:p>
          <a:p>
            <a:pPr marL="0" indent="0" algn="just" rtl="0">
              <a:lnSpc>
                <a:spcPct val="107000"/>
              </a:lnSpc>
              <a:spcAft>
                <a:spcPts val="800"/>
              </a:spcAft>
              <a:buNone/>
            </a:pPr>
            <a:r>
              <a:rPr lang="lv" sz="1200" b="0" i="0" u="none" baseline="0">
                <a:effectLst/>
                <a:latin typeface="+mj-lt"/>
                <a:ea typeface="Calibri" panose="020F0502020204030204" pitchFamily="34" charset="0"/>
                <a:cs typeface="Times New Roman" panose="02020603050405020304" pitchFamily="18" charset="0"/>
              </a:rPr>
              <a:t>NetZeroCities mērķis ir dot </a:t>
            </a:r>
            <a:r>
              <a:rPr lang="lv" sz="1200" b="1" i="0" u="none" baseline="0">
                <a:solidFill>
                  <a:schemeClr val="accent4"/>
                </a:solidFill>
                <a:effectLst/>
                <a:latin typeface="+mj-lt"/>
                <a:ea typeface="Calibri" panose="020F0502020204030204" pitchFamily="34" charset="0"/>
                <a:cs typeface="Times New Roman" panose="02020603050405020304" pitchFamily="18" charset="0"/>
              </a:rPr>
              <a:t>iespēju Eiropas pilsētām un rādīt ceļu iedzīvotājiem uz iekļaujošu, plaukstošu, klimatnoturīgu un ilgtspējīgu nākotni</a:t>
            </a:r>
            <a:r>
              <a:rPr lang="lv" sz="1200" b="0" i="0" u="none" baseline="0">
                <a:effectLst/>
                <a:latin typeface="+mj-lt"/>
                <a:ea typeface="Calibri" panose="020F0502020204030204" pitchFamily="34" charset="0"/>
                <a:cs typeface="Times New Roman" panose="02020603050405020304" pitchFamily="18" charset="0"/>
              </a:rPr>
              <a:t>. Lai to panāktu, programma īsteno sistēmiskas pārmaiņas, iedzīvotāju iesaisti un demokrātisku pārvaldību, kapitāla un finanšu strukturēšanu, kā arī sociālas inovācijas, lai pilsētām nodrošinātu piekļuvi vislabākajām pieejamajām zināšanām.</a:t>
            </a:r>
            <a:endParaRPr lang="lv"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lv" sz="2000" b="1" i="0" u="none" baseline="0">
                <a:effectLst/>
                <a:latin typeface="+mj-lt"/>
                <a:ea typeface="Calibri" panose="020F0502020204030204" pitchFamily="34" charset="0"/>
                <a:cs typeface="Times New Roman" panose="02020603050405020304" pitchFamily="18" charset="0"/>
              </a:rPr>
              <a:t>ES uzdevuma platforma |</a:t>
            </a:r>
            <a:r>
              <a:rPr lang="lv" sz="2000" b="1" i="0" u="none" baseline="0">
                <a:latin typeface="+mj-lt"/>
              </a:rPr>
              <a:t> </a:t>
            </a:r>
          </a:p>
          <a:p>
            <a:pPr algn="l" rtl="0">
              <a:spcBef>
                <a:spcPts val="0"/>
              </a:spcBef>
            </a:pPr>
            <a:r>
              <a:rPr lang="lv" sz="2000" b="1" i="0" u="none" baseline="0">
                <a:latin typeface="+mj-lt"/>
              </a:rPr>
              <a:t>Klimatneitrālas viedpilsētas</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lv" sz="1200" b="1" i="0" u="none" baseline="0">
                  <a:solidFill>
                    <a:schemeClr val="bg1"/>
                  </a:solidFill>
                  <a:ea typeface="Calibri" panose="020F0502020204030204" pitchFamily="34" charset="0"/>
                  <a:cs typeface="Times New Roman" panose="02020603050405020304" pitchFamily="18" charset="0"/>
                </a:rPr>
                <a:t>Kā izmantot šo tekstu?</a:t>
              </a:r>
            </a:p>
            <a:p>
              <a:pPr lvl="0" algn="l" rtl="0">
                <a:lnSpc>
                  <a:spcPct val="150000"/>
                </a:lnSpc>
                <a:spcAft>
                  <a:spcPts val="800"/>
                </a:spcAft>
              </a:pPr>
              <a:r>
                <a:rPr lang="lv" sz="1200" b="0" i="0" u="none" baseline="0">
                  <a:solidFill>
                    <a:schemeClr val="bg1"/>
                  </a:solidFill>
                  <a:effectLst/>
                  <a:ea typeface="Calibri" panose="020F0502020204030204" pitchFamily="34" charset="0"/>
                  <a:cs typeface="Times New Roman" panose="02020603050405020304" pitchFamily="18" charset="0"/>
                </a:rPr>
                <a:t>Izmantojiet šo tekstu paziņojumos presei un oficiālajos dokumentos, kur jums nepieciešams prezentēt NetZeroCities!</a:t>
              </a:r>
              <a:endParaRPr lang="lv"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lv" sz="1200" b="1" i="0" u="none" baseline="0">
                  <a:solidFill>
                    <a:schemeClr val="bg1"/>
                  </a:solidFill>
                  <a:ea typeface="Calibri" panose="020F0502020204030204" pitchFamily="34" charset="0"/>
                  <a:cs typeface="Times New Roman" panose="02020603050405020304" pitchFamily="18" charset="0"/>
                </a:rPr>
                <a:t>Papildu n</a:t>
              </a:r>
              <a:r>
                <a:rPr lang="lv" sz="1200" b="1" i="0" u="none" baseline="0">
                  <a:solidFill>
                    <a:schemeClr val="bg1"/>
                  </a:solidFill>
                  <a:effectLst/>
                  <a:ea typeface="Calibri" panose="020F0502020204030204" pitchFamily="34" charset="0"/>
                  <a:cs typeface="Times New Roman" panose="02020603050405020304" pitchFamily="18" charset="0"/>
                </a:rPr>
                <a:t>oderīgi resursi: </a:t>
              </a:r>
              <a:endParaRPr lang="lv"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lv"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NetZeroCities tīmekļa vietne</a:t>
              </a:r>
              <a:endParaRPr lang="lv"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lv"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NetZeroCities informatīvs video</a:t>
              </a:r>
              <a:endParaRPr lang="lv"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lv" sz="1200" b="0" i="0" u="none" baseline="0">
                  <a:solidFill>
                    <a:schemeClr val="bg1"/>
                  </a:solidFill>
                  <a:effectLst/>
                  <a:latin typeface="+mj-lt"/>
                  <a:ea typeface="Calibri" panose="020F0502020204030204" pitchFamily="34" charset="0"/>
                  <a:cs typeface="Times New Roman" panose="02020603050405020304" pitchFamily="18" charset="0"/>
                </a:rPr>
                <a:t>Preses relīze, 2021. gada 1. oktobris: </a:t>
              </a:r>
              <a:r>
                <a:rPr lang="lv"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Pilsētu tīklu un pētniecības organizācijas apvienojas, lai paātrinātu pāreju uz nulles emisijām, kam jānotiek līdz 2030. gadam</a:t>
              </a:r>
              <a:endParaRPr lang="lv"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lv" sz="1052" b="0" i="0" u="none" strike="noStrike" kern="1200" cap="none" spc="0" normalizeH="0" baseline="0">
                <a:ln>
                  <a:noFill/>
                </a:ln>
                <a:solidFill>
                  <a:prstClr val="black"/>
                </a:solidFill>
                <a:effectLst/>
                <a:uLnTx/>
                <a:uFillTx/>
                <a:latin typeface="Arial" panose="020B0604020202020204"/>
                <a:ea typeface="+mn-ea"/>
                <a:cs typeface="+mn-cs"/>
              </a:rPr>
              <a:t>NetZeroCities ir saņēmusi finansējumu no H2020 Pētniecības un inovāciju programmas saskaņā ar dotāciju nolīgumu Nr. 101036519.</a:t>
            </a:r>
            <a:endParaRPr kumimoji="0" lang="lv"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16733487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ME/Montenegro translation</a:t>
            </a:r>
          </a:p>
        </p:txBody>
      </p:sp>
    </p:spTree>
    <p:extLst>
      <p:ext uri="{BB962C8B-B14F-4D97-AF65-F5344CB8AC3E}">
        <p14:creationId xmlns:p14="http://schemas.microsoft.com/office/powerpoint/2010/main" val="412224354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cg-Latn" sz="3200" b="1" i="0" u="none" baseline="0"/>
              <a:t>O Misiji gradova EU</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cg-Latn" sz="1200" b="0" i="0" u="none" baseline="0">
                <a:effectLst/>
                <a:latin typeface="+mj-lt"/>
                <a:ea typeface="Calibri" panose="020F0502020204030204" pitchFamily="34" charset="0"/>
                <a:cs typeface="Times New Roman" panose="02020603050405020304" pitchFamily="18" charset="0"/>
              </a:rPr>
              <a:t>Misije EU predstavljaju novi mehanizam za iznalaženje </a:t>
            </a:r>
            <a:r>
              <a:rPr lang="cg-Latn" sz="1200" b="1" i="0" u="none" baseline="0">
                <a:solidFill>
                  <a:schemeClr val="accent4"/>
                </a:solidFill>
                <a:effectLst/>
                <a:latin typeface="+mj-lt"/>
                <a:ea typeface="Calibri" panose="020F0502020204030204" pitchFamily="34" charset="0"/>
                <a:cs typeface="Times New Roman" panose="02020603050405020304" pitchFamily="18" charset="0"/>
              </a:rPr>
              <a:t>konkretnih rješenja za neke od naših najvećih izazova</a:t>
            </a:r>
            <a:r>
              <a:rPr lang="cg-Latn" sz="1200" b="0" i="0" u="none" baseline="0">
                <a:effectLst/>
                <a:latin typeface="+mj-lt"/>
                <a:ea typeface="Calibri" panose="020F0502020204030204" pitchFamily="34" charset="0"/>
                <a:cs typeface="Times New Roman" panose="02020603050405020304" pitchFamily="18" charset="0"/>
              </a:rPr>
              <a:t>. Imaju ambiciozne ciljeve i do 2030. godine će dati opipljive rezultate, stavljajući istraživanja i inovacije u novu ulogu, u kombinaciji sa novim oblicima upravljanja i saradnje, kao i uključivanjem građana. Misije EU su novina u programu za istraživanje i inovacije Horizont Evropa za godine 2021–2027.</a:t>
            </a:r>
            <a:endParaRPr lang="cg-Latn"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cg-Latn" sz="1200" b="0" i="0" u="none" baseline="0">
                <a:effectLst/>
                <a:latin typeface="+mj-lt"/>
                <a:ea typeface="Calibri" panose="020F0502020204030204" pitchFamily="34" charset="0"/>
                <a:cs typeface="Times New Roman" panose="02020603050405020304" pitchFamily="18" charset="0"/>
              </a:rPr>
              <a:t>Budući da ublažavanje klimatskih promjena u velikoj mjeri zavisi od urbanih mjera, </a:t>
            </a:r>
            <a:r>
              <a:rPr lang="cg-Latn" sz="1200" b="0" i="0" u="none" baseline="0">
                <a:latin typeface="+mj-lt"/>
                <a:cs typeface="Times New Roman" panose="02020603050405020304" pitchFamily="18" charset="0"/>
              </a:rPr>
              <a:t>moramo podržati gradove u ubrzavanju njihove zelene i digitalne transformacije. U </a:t>
            </a:r>
            <a:r>
              <a:rPr lang="cg-Latn" sz="1200" b="1" i="0" u="none" baseline="0">
                <a:solidFill>
                  <a:schemeClr val="accent4"/>
                </a:solidFill>
                <a:latin typeface="+mj-lt"/>
                <a:cs typeface="Times New Roman" panose="02020603050405020304" pitchFamily="18" charset="0"/>
              </a:rPr>
              <a:t>Misiji gradova EU </a:t>
            </a:r>
            <a:r>
              <a:rPr lang="cg-Latn" sz="1200" b="0" i="0" u="none" baseline="0">
                <a:latin typeface="+mj-lt"/>
                <a:cs typeface="Times New Roman" panose="02020603050405020304" pitchFamily="18" charset="0"/>
              </a:rPr>
              <a:t>će učestvovati lokalne vlasti, </a:t>
            </a:r>
            <a:r>
              <a:rPr lang="cg-Latn" sz="1200" b="0" i="0" u="none" baseline="0">
                <a:effectLst/>
                <a:latin typeface="+mj-lt"/>
                <a:ea typeface="Calibri" panose="020F0502020204030204" pitchFamily="34" charset="0"/>
                <a:cs typeface="Times New Roman" panose="02020603050405020304" pitchFamily="18" charset="0"/>
              </a:rPr>
              <a:t>građani, preduzeća, investitori, kao i regionalni i nacionalni organi u cilju:</a:t>
            </a:r>
            <a:endParaRPr lang="cg-Latn"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cg-Latn" sz="1200" b="1" i="0" u="none" baseline="0">
                <a:solidFill>
                  <a:schemeClr val="accent4"/>
                </a:solidFill>
                <a:effectLst/>
                <a:latin typeface="+mj-lt"/>
                <a:ea typeface="Calibri" panose="020F0502020204030204" pitchFamily="34" charset="0"/>
                <a:cs typeface="Times New Roman" panose="02020603050405020304" pitchFamily="18" charset="0"/>
              </a:rPr>
              <a:t>Stvaranja 100 klimatski neutralnih i pametnih gradova do 2030. godine </a:t>
            </a:r>
            <a:endParaRPr lang="cg-Latn"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cg-Latn" sz="1200" b="1" i="0" u="none" baseline="0">
                <a:solidFill>
                  <a:schemeClr val="accent4"/>
                </a:solidFill>
                <a:effectLst/>
                <a:latin typeface="+mj-lt"/>
                <a:ea typeface="Calibri" panose="020F0502020204030204" pitchFamily="34" charset="0"/>
                <a:cs typeface="Times New Roman" panose="02020603050405020304" pitchFamily="18" charset="0"/>
              </a:rPr>
              <a:t>Obezbjeđivanja da ti gradovi djeluju kao centri za eksperimentisanje i inovacije kako bi se omogućilo svim evropskim gradovima da slijede njihov primjer do 2050. godine </a:t>
            </a:r>
            <a:endParaRPr lang="cg-Latn"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cg-Latn" sz="1200" b="0" i="0" u="none" baseline="0">
                <a:effectLst/>
                <a:latin typeface="+mj-lt"/>
                <a:ea typeface="Calibri" panose="020F0502020204030204" pitchFamily="34" charset="0"/>
                <a:cs typeface="Times New Roman" panose="02020603050405020304" pitchFamily="18" charset="0"/>
              </a:rPr>
              <a:t>Misija gradova EU primjenjuje međusektorski pristup zasnovan na potražnji, stvarajući sinergiju između postojećih inicijativa i zasnivajući svoje aktivnosti na stvarnim potrebama gradova. </a:t>
            </a:r>
            <a:endParaRPr lang="cg-Latn" sz="1200">
              <a:effectLst/>
              <a:latin typeface="+mj-lt"/>
              <a:ea typeface="Calibri" panose="020F0502020204030204" pitchFamily="34" charset="0"/>
              <a:cs typeface="Times New Roman" panose="02020603050405020304" pitchFamily="18" charset="0"/>
            </a:endParaRPr>
          </a:p>
          <a:p>
            <a:endParaRPr lang="cg-Latn"/>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cg-Latn" b="1" i="0" u="none" baseline="0">
                <a:effectLst/>
                <a:latin typeface="+mj-lt"/>
                <a:ea typeface="Calibri" panose="020F0502020204030204" pitchFamily="34" charset="0"/>
                <a:cs typeface="Times New Roman" panose="02020603050405020304" pitchFamily="18" charset="0"/>
              </a:rPr>
              <a:t>100 klimatski neutralnih i pametnih gradova do 2030. godine</a:t>
            </a:r>
            <a:endParaRPr lang="cg-Latn">
              <a:effectLst/>
              <a:latin typeface="+mj-lt"/>
              <a:ea typeface="Calibri" panose="020F0502020204030204" pitchFamily="34" charset="0"/>
              <a:cs typeface="Times New Roman" panose="02020603050405020304" pitchFamily="18" charset="0"/>
            </a:endParaRPr>
          </a:p>
          <a:p>
            <a:endParaRPr lang="cg-Latn">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15488" y="2512250"/>
              <a:ext cx="2814484" cy="3835602"/>
            </a:xfrm>
            <a:prstGeom prst="rect">
              <a:avLst/>
            </a:prstGeom>
            <a:noFill/>
          </p:spPr>
          <p:txBody>
            <a:bodyPr wrap="square">
              <a:spAutoFit/>
            </a:bodyPr>
            <a:lstStyle/>
            <a:p>
              <a:pPr lvl="0" algn="l" rtl="0">
                <a:lnSpc>
                  <a:spcPct val="150000"/>
                </a:lnSpc>
                <a:spcAft>
                  <a:spcPts val="800"/>
                </a:spcAft>
              </a:pPr>
              <a:r>
                <a:rPr lang="cg-Latn" sz="1200" b="1" i="0" u="none" baseline="0">
                  <a:solidFill>
                    <a:schemeClr val="bg1"/>
                  </a:solidFill>
                  <a:ea typeface="Calibri" panose="020F0502020204030204" pitchFamily="34" charset="0"/>
                  <a:cs typeface="Times New Roman" panose="02020603050405020304" pitchFamily="18" charset="0"/>
                </a:rPr>
                <a:t>Kako koristiti ovaj tekst?</a:t>
              </a:r>
            </a:p>
            <a:p>
              <a:pPr lvl="0" algn="l" rtl="0">
                <a:lnSpc>
                  <a:spcPct val="150000"/>
                </a:lnSpc>
                <a:spcAft>
                  <a:spcPts val="800"/>
                </a:spcAft>
              </a:pPr>
              <a:r>
                <a:rPr lang="cg-Latn" sz="1200" b="0" i="0" u="none" baseline="0">
                  <a:solidFill>
                    <a:schemeClr val="bg1"/>
                  </a:solidFill>
                  <a:effectLst/>
                  <a:ea typeface="Calibri" panose="020F0502020204030204" pitchFamily="34" charset="0"/>
                  <a:cs typeface="Times New Roman" panose="02020603050405020304" pitchFamily="18" charset="0"/>
                </a:rPr>
                <a:t>Koristite ovaj tekst u svojim saopštenjima za medije i službenim dokumentima kada treba da predstavite Misiju gradova EU!</a:t>
              </a:r>
            </a:p>
            <a:p>
              <a:pPr lvl="0" algn="l" rtl="0">
                <a:lnSpc>
                  <a:spcPct val="150000"/>
                </a:lnSpc>
                <a:spcAft>
                  <a:spcPts val="800"/>
                </a:spcAft>
              </a:pPr>
              <a:endParaRPr lang="cg-Latn"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cg-Latn" sz="1200" b="1" i="0" u="none" baseline="0">
                  <a:solidFill>
                    <a:schemeClr val="bg1"/>
                  </a:solidFill>
                  <a:ea typeface="Calibri" panose="020F0502020204030204" pitchFamily="34" charset="0"/>
                  <a:cs typeface="Times New Roman" panose="02020603050405020304" pitchFamily="18" charset="0"/>
                </a:rPr>
                <a:t>Dodatni k</a:t>
              </a:r>
              <a:r>
                <a:rPr lang="cg-Latn" sz="1200" b="1" i="0" u="none" baseline="0">
                  <a:solidFill>
                    <a:schemeClr val="bg1"/>
                  </a:solidFill>
                  <a:effectLst/>
                  <a:ea typeface="Calibri" panose="020F0502020204030204" pitchFamily="34" charset="0"/>
                  <a:cs typeface="Times New Roman" panose="02020603050405020304" pitchFamily="18" charset="0"/>
                </a:rPr>
                <a:t>orisni materijali: </a:t>
              </a:r>
              <a:endParaRPr lang="cg-Latn"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cg-Latn"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Veb stranica Misije gradova</a:t>
              </a:r>
              <a:endParaRPr lang="cg-Latn"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cg-Latn" sz="1200" b="0" i="0" u="none" baseline="0">
                  <a:solidFill>
                    <a:schemeClr val="bg1"/>
                  </a:solidFill>
                  <a:effectLst/>
                  <a:ea typeface="Calibri" panose="020F0502020204030204" pitchFamily="34" charset="0"/>
                  <a:cs typeface="Times New Roman" panose="02020603050405020304" pitchFamily="18" charset="0"/>
                </a:rPr>
                <a:t>Informativna brošura: </a:t>
              </a:r>
              <a:r>
                <a:rPr lang="cg-Latn"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Klimatski neutralni i pametni gradovi: konkretna rješenja za naše najveće izazove</a:t>
              </a:r>
              <a:endParaRPr lang="cg-Latn"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cg-Latn" sz="1200" b="0" i="0" u="none" baseline="0">
                  <a:solidFill>
                    <a:schemeClr val="bg1"/>
                  </a:solidFill>
                  <a:ea typeface="Calibri" panose="020F0502020204030204" pitchFamily="34" charset="0"/>
                  <a:cs typeface="Times New Roman" panose="02020603050405020304" pitchFamily="18" charset="0"/>
                </a:rPr>
                <a:t>Misija gradova EU </a:t>
              </a:r>
              <a:r>
                <a:rPr lang="cg-Latn"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endParaRPr lang="cg-Latn"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cg-Latn"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cg-Latn" sz="1052" b="0" i="0" u="none" strike="noStrike" kern="1200" cap="none" spc="0" normalizeH="0" baseline="0">
                <a:ln>
                  <a:noFill/>
                </a:ln>
                <a:solidFill>
                  <a:prstClr val="black"/>
                </a:solidFill>
                <a:effectLst/>
                <a:uLnTx/>
                <a:uFillTx/>
                <a:latin typeface="Arial" panose="020B0604020202020204"/>
                <a:ea typeface="+mn-ea"/>
                <a:cs typeface="+mn-cs"/>
              </a:rPr>
              <a:t>Projekat NetZeroCities je dobio sredstva iz programa za istraživanje i inovacije H2020 na osnovu ugovora o dodjeli bespovratnih sredstava br. 101036519.</a:t>
            </a:r>
            <a:endParaRPr kumimoji="0" lang="cg-Latn"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88680541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331458437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cg-Latn" sz="3200" b="1" i="0" u="none" baseline="0"/>
              <a:t>O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5309990" cy="4504069"/>
          </a:xfrm>
        </p:spPr>
        <p:txBody>
          <a:bodyPr numCol="1" spcCol="360000"/>
          <a:lstStyle/>
          <a:p>
            <a:pPr marL="0" indent="0" algn="just" rtl="0">
              <a:lnSpc>
                <a:spcPct val="107000"/>
              </a:lnSpc>
              <a:spcAft>
                <a:spcPts val="800"/>
              </a:spcAft>
              <a:buNone/>
            </a:pPr>
            <a:r>
              <a:rPr lang="cg-Latn" sz="1200" b="0" i="0" u="none" baseline="0">
                <a:effectLst/>
                <a:latin typeface="+mj-lt"/>
                <a:ea typeface="Calibri" panose="020F0502020204030204" pitchFamily="34" charset="0"/>
                <a:cs typeface="Times New Roman" panose="02020603050405020304" pitchFamily="18" charset="0"/>
              </a:rPr>
              <a:t>NetZeroCities je konzorcijum koji se sastoji od </a:t>
            </a:r>
            <a:r>
              <a:rPr lang="cg-Latn" sz="1200" b="1" i="0" u="none" baseline="0">
                <a:solidFill>
                  <a:schemeClr val="accent4"/>
                </a:solidFill>
                <a:effectLst/>
                <a:latin typeface="+mj-lt"/>
                <a:ea typeface="Calibri" panose="020F0502020204030204" pitchFamily="34" charset="0"/>
                <a:cs typeface="Times New Roman" panose="02020603050405020304" pitchFamily="18" charset="0"/>
              </a:rPr>
              <a:t>33 partnera iz 27 evropskih zemalja</a:t>
            </a:r>
            <a:r>
              <a:rPr lang="cg-Latn" sz="1200" b="0" i="0" u="none" baseline="0">
                <a:effectLst/>
                <a:latin typeface="+mj-lt"/>
                <a:ea typeface="Calibri" panose="020F0502020204030204" pitchFamily="34" charset="0"/>
                <a:cs typeface="Times New Roman" panose="02020603050405020304" pitchFamily="18" charset="0"/>
              </a:rPr>
              <a:t>, koji trenutno upravlja platformom Misije gradova EU „</a:t>
            </a:r>
            <a:r>
              <a:rPr lang="cg-Latn"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klimatski neutralnih i pametnih gradova do 2030. godine</a:t>
            </a:r>
            <a:r>
              <a:rPr lang="cg-Latn" sz="1200" b="0" i="0" u="none" baseline="0">
                <a:effectLst/>
                <a:latin typeface="+mj-lt"/>
                <a:ea typeface="Calibri" panose="020F0502020204030204" pitchFamily="34" charset="0"/>
                <a:cs typeface="Times New Roman" panose="02020603050405020304" pitchFamily="18" charset="0"/>
              </a:rPr>
              <a:t>”. Njome koordinira </a:t>
            </a:r>
            <a:r>
              <a:rPr lang="cg-Latn"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cg-Latn" sz="1200" b="0" i="0" u="none" baseline="0">
                <a:effectLst/>
                <a:latin typeface="+mj-lt"/>
                <a:ea typeface="Calibri" panose="020F0502020204030204" pitchFamily="34" charset="0"/>
                <a:cs typeface="Times New Roman" panose="02020603050405020304" pitchFamily="18" charset="0"/>
              </a:rPr>
              <a:t>, najveće evropsko javno-privatno partnerstvo za inovacije usmjereno na klimatske inovacije sa ciljem ublažavanja klimatskih promjena i prilagođavanja njima. </a:t>
            </a:r>
            <a:endParaRPr lang="cg-Latn"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cg-Latn" sz="1200" b="1" i="0" u="none" baseline="0">
                <a:solidFill>
                  <a:schemeClr val="accent4"/>
                </a:solidFill>
                <a:effectLst/>
                <a:latin typeface="+mj-lt"/>
                <a:ea typeface="Calibri" panose="020F0502020204030204" pitchFamily="34" charset="0"/>
                <a:cs typeface="Times New Roman" panose="02020603050405020304" pitchFamily="18" charset="0"/>
              </a:rPr>
              <a:t>NetZeroCities podržava </a:t>
            </a:r>
            <a:r>
              <a:rPr lang="cg-Latn" sz="1200" b="1" i="0" u="none" baseline="0">
                <a:solidFill>
                  <a:schemeClr val="accent4"/>
                </a:solidFill>
                <a:latin typeface="+mj-lt"/>
                <a:cs typeface="Times New Roman" panose="02020603050405020304" pitchFamily="18" charset="0"/>
              </a:rPr>
              <a:t>112 evropskih gradova </a:t>
            </a:r>
            <a:r>
              <a:rPr lang="cg-Latn" sz="1200" b="1" i="0" u="none" baseline="0">
                <a:solidFill>
                  <a:schemeClr val="accent4"/>
                </a:solidFill>
                <a:effectLst/>
                <a:latin typeface="+mj-lt"/>
                <a:ea typeface="Calibri" panose="020F0502020204030204" pitchFamily="34" charset="0"/>
                <a:cs typeface="Times New Roman" panose="02020603050405020304" pitchFamily="18" charset="0"/>
              </a:rPr>
              <a:t>koje je Evropska komisija izabrala da se pridruže Misiji gradova EU </a:t>
            </a:r>
            <a:r>
              <a:rPr lang="cg-Latn" sz="1200" b="0" i="0" u="none" baseline="0">
                <a:effectLst/>
                <a:latin typeface="+mj-lt"/>
                <a:ea typeface="Calibri" panose="020F0502020204030204" pitchFamily="34" charset="0"/>
                <a:cs typeface="Times New Roman" panose="02020603050405020304" pitchFamily="18" charset="0"/>
              </a:rPr>
              <a:t>u drastičnom smanjenju njihovih emisija gasova sa efektom staklene bašte radi postizanja klimatske neutralnosti. Ona djeluje kao uslužno orijentisana platforma, koju podržavaju svjetski stručnjaci, kako bi pomogla gradovima da prevaziđu tekuće strukturne, institucionalne i kulturne prepreke sa kojima se suočavaju, da bi do 2030. godine postigli klimatsku neutralnost. </a:t>
            </a:r>
          </a:p>
          <a:p>
            <a:pPr marL="0" indent="0" algn="just" rtl="0">
              <a:lnSpc>
                <a:spcPct val="107000"/>
              </a:lnSpc>
              <a:spcAft>
                <a:spcPts val="800"/>
              </a:spcAft>
              <a:buNone/>
            </a:pPr>
            <a:r>
              <a:rPr lang="cg-Latn" sz="1200" b="0" i="0" u="none" baseline="0">
                <a:effectLst/>
                <a:latin typeface="+mj-lt"/>
                <a:ea typeface="Calibri" panose="020F0502020204030204" pitchFamily="34" charset="0"/>
                <a:cs typeface="Times New Roman" panose="02020603050405020304" pitchFamily="18" charset="0"/>
              </a:rPr>
              <a:t>NetZeroCities ima za cilj da omogući evropskim gradovima i građanima da svojim primjerom pokažu </a:t>
            </a:r>
            <a:r>
              <a:rPr lang="cg-Latn" sz="1200" b="1" i="0" u="none" baseline="0">
                <a:solidFill>
                  <a:schemeClr val="accent4"/>
                </a:solidFill>
                <a:effectLst/>
                <a:latin typeface="+mj-lt"/>
                <a:ea typeface="Calibri" panose="020F0502020204030204" pitchFamily="34" charset="0"/>
                <a:cs typeface="Times New Roman" panose="02020603050405020304" pitchFamily="18" charset="0"/>
              </a:rPr>
              <a:t>kako obezbijediti inkluzivnu, naprednu i održivu budućnost otpornu na klimatske promjene</a:t>
            </a:r>
            <a:r>
              <a:rPr lang="cg-Latn" sz="1200" b="0" i="0" u="none" baseline="0">
                <a:effectLst/>
                <a:latin typeface="+mj-lt"/>
                <a:ea typeface="Calibri" panose="020F0502020204030204" pitchFamily="34" charset="0"/>
                <a:cs typeface="Times New Roman" panose="02020603050405020304" pitchFamily="18" charset="0"/>
              </a:rPr>
              <a:t>. Radi postizanja tog cilja, on prilagođava napredne kapacitete povezane sa sistemskim promjenama, građanskim angažmanom i demokratskim upravljanjem, strukturiranjem kapitala i finansijskim strukturiranjem, kako bi obezbijedio da gradovi imaju pristup najboljoj ekspertizi na svijetu.</a:t>
            </a:r>
            <a:endParaRPr lang="cg-Latn"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cg-Latn" sz="2000" b="1" i="0" u="none" baseline="0">
                <a:effectLst/>
                <a:latin typeface="+mj-lt"/>
                <a:ea typeface="Calibri" panose="020F0502020204030204" pitchFamily="34" charset="0"/>
                <a:cs typeface="Times New Roman" panose="02020603050405020304" pitchFamily="18" charset="0"/>
              </a:rPr>
              <a:t>Platforma Misije EU |</a:t>
            </a:r>
            <a:r>
              <a:rPr lang="cg-Latn" sz="2000" b="1" i="0" u="none" baseline="0">
                <a:latin typeface="+mj-lt"/>
              </a:rPr>
              <a:t> </a:t>
            </a:r>
          </a:p>
          <a:p>
            <a:pPr algn="l" rtl="0">
              <a:spcBef>
                <a:spcPts val="0"/>
              </a:spcBef>
            </a:pPr>
            <a:r>
              <a:rPr lang="cg-Latn" sz="2000" b="1" i="0" u="none" baseline="0">
                <a:latin typeface="+mj-lt"/>
              </a:rPr>
              <a:t>Klimatski neutralni i pametni gradovi</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cg-Latn" sz="1200" b="1" i="0" u="none" baseline="0">
                  <a:solidFill>
                    <a:schemeClr val="bg1"/>
                  </a:solidFill>
                  <a:ea typeface="Calibri" panose="020F0502020204030204" pitchFamily="34" charset="0"/>
                  <a:cs typeface="Times New Roman" panose="02020603050405020304" pitchFamily="18" charset="0"/>
                </a:rPr>
                <a:t>Kako koristiti ovaj tekst?</a:t>
              </a:r>
            </a:p>
            <a:p>
              <a:pPr lvl="0" algn="l" rtl="0">
                <a:lnSpc>
                  <a:spcPct val="150000"/>
                </a:lnSpc>
                <a:spcAft>
                  <a:spcPts val="800"/>
                </a:spcAft>
              </a:pPr>
              <a:r>
                <a:rPr lang="cg-Latn" sz="1200" b="0" i="0" u="none" baseline="0">
                  <a:solidFill>
                    <a:schemeClr val="bg1"/>
                  </a:solidFill>
                  <a:effectLst/>
                  <a:ea typeface="Calibri" panose="020F0502020204030204" pitchFamily="34" charset="0"/>
                  <a:cs typeface="Times New Roman" panose="02020603050405020304" pitchFamily="18" charset="0"/>
                </a:rPr>
                <a:t>Koristite ovaj tekst u svojim saopštenjima za medije i službenim dokumentima kada treba da predstavite NetZeroCities!</a:t>
              </a:r>
              <a:endParaRPr lang="cg-Latn"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cg-Latn" sz="1200" b="1" i="0" u="none" baseline="0">
                  <a:solidFill>
                    <a:schemeClr val="bg1"/>
                  </a:solidFill>
                  <a:ea typeface="Calibri" panose="020F0502020204030204" pitchFamily="34" charset="0"/>
                  <a:cs typeface="Times New Roman" panose="02020603050405020304" pitchFamily="18" charset="0"/>
                </a:rPr>
                <a:t>Dodatni k</a:t>
              </a:r>
              <a:r>
                <a:rPr lang="cg-Latn" sz="1200" b="1" i="0" u="none" baseline="0">
                  <a:solidFill>
                    <a:schemeClr val="bg1"/>
                  </a:solidFill>
                  <a:effectLst/>
                  <a:ea typeface="Calibri" panose="020F0502020204030204" pitchFamily="34" charset="0"/>
                  <a:cs typeface="Times New Roman" panose="02020603050405020304" pitchFamily="18" charset="0"/>
                </a:rPr>
                <a:t>orisni materijali: </a:t>
              </a:r>
              <a:endParaRPr lang="cg-Latn"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cg-Latn"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Veb stranica NetZeroCities</a:t>
              </a:r>
              <a:endParaRPr lang="cg-Latn"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cg-Latn"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Video objašnjenja NetZeroCities</a:t>
              </a:r>
              <a:endParaRPr lang="cg-Latn"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cg-Latn" sz="1200" b="0" i="0" u="none" baseline="0">
                  <a:solidFill>
                    <a:schemeClr val="bg1"/>
                  </a:solidFill>
                  <a:effectLst/>
                  <a:latin typeface="+mj-lt"/>
                  <a:ea typeface="Calibri" panose="020F0502020204030204" pitchFamily="34" charset="0"/>
                  <a:cs typeface="Times New Roman" panose="02020603050405020304" pitchFamily="18" charset="0"/>
                </a:rPr>
                <a:t>Saopštenje za medije, 1. oktobra 2021: </a:t>
              </a:r>
              <a:r>
                <a:rPr lang="cg-Latn"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Mreže gradova i istraživačke organizacije se udružuju kako bi ubrzali prelazak na nultu neto emisiju do 2030. godine</a:t>
              </a:r>
              <a:endParaRPr lang="cg-Latn"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cg-Latn" sz="1052" b="0" i="0" u="none" strike="noStrike" kern="1200" cap="none" spc="0" normalizeH="0" baseline="0">
                <a:ln>
                  <a:noFill/>
                </a:ln>
                <a:solidFill>
                  <a:prstClr val="black"/>
                </a:solidFill>
                <a:effectLst/>
                <a:uLnTx/>
                <a:uFillTx/>
                <a:latin typeface="Arial" panose="020B0604020202020204"/>
                <a:ea typeface="+mn-ea"/>
                <a:cs typeface="+mn-cs"/>
              </a:rPr>
              <a:t>Projekat NetZeroCities je dobio sredstva iz programa za istraživanje i inovacije H2020 na osnovu ugovora o dodjeli bespovratnih sredstava br. 101036519.</a:t>
            </a:r>
            <a:endParaRPr kumimoji="0" lang="cg-Latn"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10403117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MT/Maltese translation</a:t>
            </a:r>
          </a:p>
        </p:txBody>
      </p:sp>
    </p:spTree>
    <p:extLst>
      <p:ext uri="{BB962C8B-B14F-4D97-AF65-F5344CB8AC3E}">
        <p14:creationId xmlns:p14="http://schemas.microsoft.com/office/powerpoint/2010/main" val="164405642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mt" sz="3200" b="1" i="0" u="none" baseline="0"/>
              <a:t>Dwar il-Missjoni tal-Bliet tal-UE</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mt" sz="1200" b="0" i="0" u="none" baseline="0">
                <a:effectLst/>
                <a:latin typeface="+mj-lt"/>
                <a:ea typeface="Calibri" panose="020F0502020204030204" pitchFamily="34" charset="0"/>
                <a:cs typeface="Times New Roman" panose="02020603050405020304" pitchFamily="18" charset="0"/>
              </a:rPr>
              <a:t>Il-Missjonijiet tal-UE huma mod ġdid kif inwasslu </a:t>
            </a:r>
            <a:r>
              <a:rPr lang="mt" sz="1200" b="1" i="0" u="none" baseline="0">
                <a:solidFill>
                  <a:schemeClr val="accent4"/>
                </a:solidFill>
                <a:effectLst/>
                <a:latin typeface="+mj-lt"/>
                <a:ea typeface="Calibri" panose="020F0502020204030204" pitchFamily="34" charset="0"/>
                <a:cs typeface="Times New Roman" panose="02020603050405020304" pitchFamily="18" charset="0"/>
              </a:rPr>
              <a:t>soluzzjonijiet konkreti għal uħud mill-ikbar sfidi tagħna</a:t>
            </a:r>
            <a:r>
              <a:rPr lang="mt" sz="1200" b="0" i="0" u="none" baseline="0">
                <a:effectLst/>
                <a:latin typeface="+mj-lt"/>
                <a:ea typeface="Calibri" panose="020F0502020204030204" pitchFamily="34" charset="0"/>
                <a:cs typeface="Times New Roman" panose="02020603050405020304" pitchFamily="18" charset="0"/>
              </a:rPr>
              <a:t>. Dawn għandhom għanijiet ambizzjużi u se jagħtu riżultati tanġibbli sal-2030, billi jagħtu rwol ġdid lir-riċerka u l-innovazzjoni, ikkombinati ma’ forom ġodda ta’ governanza u kollaborazzjoni, kif ukoll permezz tal-involviment taċ-ċittadini. Il-Missjonijiet tal-UE huma novità tal-programm ta’ riċerka u innovazzjoni Orizzont Ewropa għas-snin 2021-2027.</a:t>
            </a:r>
            <a:endParaRPr lang="mt"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mt" sz="1200" b="0" i="0" u="none" baseline="0">
                <a:effectLst/>
                <a:latin typeface="+mj-lt"/>
                <a:ea typeface="Calibri" panose="020F0502020204030204" pitchFamily="34" charset="0"/>
                <a:cs typeface="Times New Roman" panose="02020603050405020304" pitchFamily="18" charset="0"/>
              </a:rPr>
              <a:t>Billi l-mitigazzjoni tal-klima tiddependi ħafna fuq azzjoni urbana, </a:t>
            </a:r>
            <a:r>
              <a:rPr lang="mt" sz="1200" b="0" i="0" u="none" baseline="0">
                <a:latin typeface="+mj-lt"/>
                <a:cs typeface="Times New Roman" panose="02020603050405020304" pitchFamily="18" charset="0"/>
              </a:rPr>
              <a:t>neħtieġu nappoġġjaw il-bliet biex jaċċelleraw it-trasformazzjoni ekoloġika u diġitali tagħhom. Il-</a:t>
            </a:r>
            <a:r>
              <a:rPr lang="mt" sz="1200" b="1" i="0" u="none" baseline="0">
                <a:solidFill>
                  <a:schemeClr val="accent4"/>
                </a:solidFill>
                <a:latin typeface="+mj-lt"/>
                <a:cs typeface="Times New Roman" panose="02020603050405020304" pitchFamily="18" charset="0"/>
              </a:rPr>
              <a:t>Missjoni tal-Bliet tal-UE </a:t>
            </a:r>
            <a:r>
              <a:rPr lang="mt" sz="1200" b="0" i="0" u="none" baseline="0">
                <a:latin typeface="+mj-lt"/>
                <a:cs typeface="Times New Roman" panose="02020603050405020304" pitchFamily="18" charset="0"/>
              </a:rPr>
              <a:t>se tinvolvi awtoritajiet lokali, </a:t>
            </a:r>
            <a:r>
              <a:rPr lang="mt" sz="1200" b="0" i="0" u="none" baseline="0">
                <a:effectLst/>
                <a:latin typeface="+mj-lt"/>
                <a:ea typeface="Calibri" panose="020F0502020204030204" pitchFamily="34" charset="0"/>
                <a:cs typeface="Times New Roman" panose="02020603050405020304" pitchFamily="18" charset="0"/>
              </a:rPr>
              <a:t>ċittadini, negozji, investituri kif ukoll awtoritajiet reġjonali u nazzjonali biex:</a:t>
            </a:r>
            <a:endParaRPr lang="mt"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mt" sz="1200" b="1" i="0" u="none" baseline="0">
                <a:solidFill>
                  <a:schemeClr val="accent4"/>
                </a:solidFill>
                <a:effectLst/>
                <a:latin typeface="+mj-lt"/>
                <a:ea typeface="Calibri" panose="020F0502020204030204" pitchFamily="34" charset="0"/>
                <a:cs typeface="Times New Roman" panose="02020603050405020304" pitchFamily="18" charset="0"/>
              </a:rPr>
              <a:t>Iwasslu 100 belt newtrali għall-klima u intelliġenti sal-2030 </a:t>
            </a:r>
            <a:endParaRPr lang="mt"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mt" sz="1200" b="1" i="0" u="none" baseline="0">
                <a:solidFill>
                  <a:schemeClr val="accent4"/>
                </a:solidFill>
                <a:effectLst/>
                <a:latin typeface="+mj-lt"/>
                <a:ea typeface="Calibri" panose="020F0502020204030204" pitchFamily="34" charset="0"/>
                <a:cs typeface="Times New Roman" panose="02020603050405020304" pitchFamily="18" charset="0"/>
              </a:rPr>
              <a:t>Jiżguraw li dawn il-bliet jaġixxu bħala ċentri ta’ sperimentazzjoni u innovazzjoni li jippermettu l-bliet kollha Ewropej isegwuhom sal-2050 </a:t>
            </a:r>
            <a:endParaRPr lang="mt"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mt" sz="1200" b="0" i="0" u="none" baseline="0">
                <a:latin typeface="+mj-lt"/>
                <a:ea typeface="Calibri" panose="020F0502020204030204" pitchFamily="34" charset="0"/>
                <a:cs typeface="Times New Roman" panose="02020603050405020304" pitchFamily="18" charset="0"/>
              </a:rPr>
              <a:t>Il-</a:t>
            </a:r>
            <a:r>
              <a:rPr lang="mt" sz="1200" b="0" i="0" u="none" baseline="0">
                <a:effectLst/>
                <a:latin typeface="+mj-lt"/>
                <a:ea typeface="Calibri" panose="020F0502020204030204" pitchFamily="34" charset="0"/>
                <a:cs typeface="Times New Roman" panose="02020603050405020304" pitchFamily="18" charset="0"/>
              </a:rPr>
              <a:t>Missjoni tal-Bliet tal-UE tieħu approċċ transettorjali u mmexxi mid-domanda, fejn toħloq sinerġiji bejn inizjattivi eżistenti u tibbaża l-attivitajiet tagħha fuq il-ħtiġijiet reali tal-bliet. </a:t>
            </a:r>
            <a:endParaRPr lang="mt" sz="1200">
              <a:effectLst/>
              <a:latin typeface="+mj-lt"/>
              <a:ea typeface="Calibri" panose="020F0502020204030204" pitchFamily="34" charset="0"/>
              <a:cs typeface="Times New Roman" panose="02020603050405020304" pitchFamily="18" charset="0"/>
            </a:endParaRPr>
          </a:p>
          <a:p>
            <a:endParaRPr lang="mt"/>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mt" b="1" i="0" u="none" baseline="0">
                <a:effectLst/>
                <a:latin typeface="+mj-lt"/>
                <a:ea typeface="Calibri" panose="020F0502020204030204" pitchFamily="34" charset="0"/>
                <a:cs typeface="Times New Roman" panose="02020603050405020304" pitchFamily="18" charset="0"/>
              </a:rPr>
              <a:t>100 Belt Newtrali għall-Klima u Intelliġenti sal-2030</a:t>
            </a:r>
            <a:endParaRPr lang="mt">
              <a:effectLst/>
              <a:latin typeface="+mj-lt"/>
              <a:ea typeface="Calibri" panose="020F0502020204030204" pitchFamily="34" charset="0"/>
              <a:cs typeface="Times New Roman" panose="02020603050405020304" pitchFamily="18" charset="0"/>
            </a:endParaRPr>
          </a:p>
          <a:p>
            <a:endParaRPr lang="mt">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530487" y="2394258"/>
              <a:ext cx="2814484" cy="4287007"/>
            </a:xfrm>
            <a:prstGeom prst="rect">
              <a:avLst/>
            </a:prstGeom>
            <a:noFill/>
          </p:spPr>
          <p:txBody>
            <a:bodyPr wrap="square">
              <a:spAutoFit/>
            </a:bodyPr>
            <a:lstStyle/>
            <a:p>
              <a:pPr lvl="0" algn="l" rtl="0">
                <a:lnSpc>
                  <a:spcPct val="150000"/>
                </a:lnSpc>
                <a:spcAft>
                  <a:spcPts val="800"/>
                </a:spcAft>
              </a:pPr>
              <a:r>
                <a:rPr lang="mt" sz="1200" b="1" i="0" u="none" baseline="0">
                  <a:solidFill>
                    <a:schemeClr val="bg1"/>
                  </a:solidFill>
                  <a:ea typeface="Calibri" panose="020F0502020204030204" pitchFamily="34" charset="0"/>
                  <a:cs typeface="Times New Roman" panose="02020603050405020304" pitchFamily="18" charset="0"/>
                </a:rPr>
                <a:t>Kif jista’ jintuża dan it-test?</a:t>
              </a:r>
            </a:p>
            <a:p>
              <a:pPr lvl="0" algn="l" rtl="0">
                <a:lnSpc>
                  <a:spcPct val="150000"/>
                </a:lnSpc>
                <a:spcAft>
                  <a:spcPts val="800"/>
                </a:spcAft>
              </a:pPr>
              <a:r>
                <a:rPr lang="mt" sz="1200" b="0" i="0" u="none" baseline="0">
                  <a:solidFill>
                    <a:schemeClr val="bg1"/>
                  </a:solidFill>
                  <a:effectLst/>
                  <a:ea typeface="Calibri" panose="020F0502020204030204" pitchFamily="34" charset="0"/>
                  <a:cs typeface="Times New Roman" panose="02020603050405020304" pitchFamily="18" charset="0"/>
                </a:rPr>
                <a:t>Uża dan it-test fl-istqarrijiet għall-istampa u d-dokumenti uffiċjali jekk teħtieġ tippreżenta l-Missjoni tal-Bliet tal-UE!</a:t>
              </a:r>
            </a:p>
            <a:p>
              <a:pPr lvl="0" algn="l" rtl="0">
                <a:lnSpc>
                  <a:spcPct val="150000"/>
                </a:lnSpc>
                <a:spcAft>
                  <a:spcPts val="800"/>
                </a:spcAft>
              </a:pPr>
              <a:r>
                <a:rPr lang="mt" sz="1200" b="1" i="0" u="none" baseline="0">
                  <a:solidFill>
                    <a:schemeClr val="bg1"/>
                  </a:solidFill>
                  <a:ea typeface="Calibri" panose="020F0502020204030204" pitchFamily="34" charset="0"/>
                  <a:cs typeface="Times New Roman" panose="02020603050405020304" pitchFamily="18" charset="0"/>
                </a:rPr>
                <a:t>Riżorsi oħra u</a:t>
              </a:r>
              <a:r>
                <a:rPr lang="mt" sz="1200" b="1" i="0" u="none" baseline="0">
                  <a:solidFill>
                    <a:schemeClr val="bg1"/>
                  </a:solidFill>
                  <a:effectLst/>
                  <a:ea typeface="Calibri" panose="020F0502020204030204" pitchFamily="34" charset="0"/>
                  <a:cs typeface="Times New Roman" panose="02020603050405020304" pitchFamily="18" charset="0"/>
                </a:rPr>
                <a:t>tli: </a:t>
              </a:r>
              <a:endParaRPr lang="m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mt"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Paġna tal-web tal-Missjoni tal-Bliet</a:t>
              </a:r>
              <a:endParaRPr lang="m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mt" sz="1200" b="0" i="0" u="none" baseline="0">
                  <a:solidFill>
                    <a:schemeClr val="bg1"/>
                  </a:solidFill>
                  <a:effectLst/>
                  <a:ea typeface="Calibri" panose="020F0502020204030204" pitchFamily="34" charset="0"/>
                  <a:cs typeface="Times New Roman" panose="02020603050405020304" pitchFamily="18" charset="0"/>
                </a:rPr>
                <a:t>Skeda informattiva: </a:t>
              </a:r>
              <a:r>
                <a:rPr lang="mt"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Bliet newtrali għall-klima u intelliġenti: soluzzjonijiet konkreti għall-akbar sfidi tagħna</a:t>
              </a:r>
              <a:endParaRPr lang="m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mt"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Vidjow</a:t>
              </a:r>
              <a:r>
                <a:rPr lang="mt" sz="1200" b="0" i="0" u="none" baseline="0">
                  <a:solidFill>
                    <a:schemeClr val="bg1"/>
                  </a:solidFill>
                  <a:ea typeface="Calibri" panose="020F0502020204030204" pitchFamily="34" charset="0"/>
                  <a:cs typeface="Times New Roman" panose="02020603050405020304" pitchFamily="18" charset="0"/>
                </a:rPr>
                <a:t> tal-Missjoni tal-Bliet tal-UE</a:t>
              </a:r>
              <a:endParaRPr lang="mt"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mt"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mt" sz="1052" b="0" i="0" u="none" strike="noStrike" kern="1200" cap="none" spc="0" normalizeH="0" baseline="0">
                <a:ln>
                  <a:noFill/>
                </a:ln>
                <a:solidFill>
                  <a:prstClr val="black"/>
                </a:solidFill>
                <a:effectLst/>
                <a:uLnTx/>
                <a:uFillTx/>
                <a:latin typeface="Arial" panose="020B0604020202020204"/>
                <a:ea typeface="+mn-ea"/>
                <a:cs typeface="+mn-cs"/>
              </a:rPr>
              <a:t>NetZeroCities irċeviet finanzjament mill-Programm ta’ Riċerka u Innovazzjoni H2020 taħt il-ftehim ta’ għotja nru°101036519.</a:t>
            </a:r>
            <a:endParaRPr kumimoji="0" lang="mt"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94110106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175372609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mt" sz="3200" b="1" i="0" u="none" baseline="0"/>
              <a:t>Dwar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2" y="1920216"/>
            <a:ext cx="4730959" cy="4504069"/>
          </a:xfrm>
        </p:spPr>
        <p:txBody>
          <a:bodyPr numCol="1" spcCol="360000"/>
          <a:lstStyle/>
          <a:p>
            <a:pPr marL="0" indent="0" algn="just" rtl="0">
              <a:lnSpc>
                <a:spcPct val="107000"/>
              </a:lnSpc>
              <a:spcAft>
                <a:spcPts val="800"/>
              </a:spcAft>
              <a:buNone/>
            </a:pPr>
            <a:r>
              <a:rPr lang="mt" sz="1200" b="0" i="0" u="none" baseline="0">
                <a:effectLst/>
                <a:latin typeface="+mj-lt"/>
                <a:ea typeface="Calibri" panose="020F0502020204030204" pitchFamily="34" charset="0"/>
                <a:cs typeface="Times New Roman" panose="02020603050405020304" pitchFamily="18" charset="0"/>
              </a:rPr>
              <a:t>NetZeroCities huwa konsorzju li jikkonsisti minn </a:t>
            </a:r>
            <a:r>
              <a:rPr lang="mt" sz="1200" b="1" i="0" u="none" baseline="0">
                <a:solidFill>
                  <a:schemeClr val="accent4"/>
                </a:solidFill>
                <a:effectLst/>
                <a:latin typeface="+mj-lt"/>
                <a:ea typeface="Calibri" panose="020F0502020204030204" pitchFamily="34" charset="0"/>
                <a:cs typeface="Times New Roman" panose="02020603050405020304" pitchFamily="18" charset="0"/>
              </a:rPr>
              <a:t>33 sieħeb minn 27 pajjiż Ewropew</a:t>
            </a:r>
            <a:r>
              <a:rPr lang="mt" sz="1200" b="0" i="0" u="none" baseline="0">
                <a:effectLst/>
                <a:latin typeface="+mj-lt"/>
                <a:ea typeface="Calibri" panose="020F0502020204030204" pitchFamily="34" charset="0"/>
                <a:cs typeface="Times New Roman" panose="02020603050405020304" pitchFamily="18" charset="0"/>
              </a:rPr>
              <a:t>, li attwalment jimmaniġġja l-pjattaforma tal-Missjoni tal-Bliet tal-UE “</a:t>
            </a:r>
            <a:r>
              <a:rPr lang="mt"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Belt Newtrali għall-Klima u Intelliġenti sal-2030</a:t>
            </a:r>
            <a:r>
              <a:rPr lang="mt" sz="1200" b="0" i="0" u="none" baseline="0">
                <a:effectLst/>
                <a:latin typeface="+mj-lt"/>
                <a:ea typeface="Calibri" panose="020F0502020204030204" pitchFamily="34" charset="0"/>
                <a:cs typeface="Times New Roman" panose="02020603050405020304" pitchFamily="18" charset="0"/>
              </a:rPr>
              <a:t>”. Dan huwa kkoordinat minn </a:t>
            </a:r>
            <a:r>
              <a:rPr lang="mt"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 </a:t>
            </a:r>
            <a:r>
              <a:rPr lang="mt" sz="1200" b="0" i="0" u="none" baseline="0">
                <a:effectLst/>
                <a:latin typeface="+mj-lt"/>
                <a:ea typeface="Calibri" panose="020F0502020204030204" pitchFamily="34" charset="0"/>
                <a:cs typeface="Times New Roman" panose="02020603050405020304" pitchFamily="18" charset="0"/>
              </a:rPr>
              <a:t>l-akbar sħubija pubblika-privata fl-innovazzjoni fl-Ewropa ffukata fuq l-innovazzjoni klimatika għall-mitigazzjoni u l-adattament għat-tibdil fil-klima. </a:t>
            </a:r>
            <a:endParaRPr lang="mt"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mt" sz="1200" b="1" i="0" u="none" baseline="0">
                <a:solidFill>
                  <a:schemeClr val="accent4"/>
                </a:solidFill>
                <a:effectLst/>
                <a:latin typeface="+mj-lt"/>
                <a:ea typeface="Calibri" panose="020F0502020204030204" pitchFamily="34" charset="0"/>
                <a:cs typeface="Times New Roman" panose="02020603050405020304" pitchFamily="18" charset="0"/>
              </a:rPr>
              <a:t>NetZeroCities jappoġġja il-</a:t>
            </a:r>
            <a:r>
              <a:rPr lang="mt" sz="1200" b="1" i="0" u="none" baseline="0">
                <a:solidFill>
                  <a:schemeClr val="accent4"/>
                </a:solidFill>
                <a:latin typeface="+mj-lt"/>
                <a:cs typeface="Times New Roman" panose="02020603050405020304" pitchFamily="18" charset="0"/>
              </a:rPr>
              <a:t>112-il belt Ewropea </a:t>
            </a:r>
            <a:r>
              <a:rPr lang="mt" sz="1200" b="1" i="0" u="none" baseline="0">
                <a:solidFill>
                  <a:schemeClr val="accent4"/>
                </a:solidFill>
                <a:effectLst/>
                <a:latin typeface="+mj-lt"/>
                <a:ea typeface="Calibri" panose="020F0502020204030204" pitchFamily="34" charset="0"/>
                <a:cs typeface="Times New Roman" panose="02020603050405020304" pitchFamily="18" charset="0"/>
              </a:rPr>
              <a:t>magħżula mill-Kummissjoni Ewropea biex jingħaqdu mal-Missjoni tal-Bliet tal-UE </a:t>
            </a:r>
            <a:r>
              <a:rPr lang="mt" sz="1200" b="0" i="0" u="none" baseline="0">
                <a:effectLst/>
                <a:latin typeface="+mj-lt"/>
                <a:ea typeface="Calibri" panose="020F0502020204030204" pitchFamily="34" charset="0"/>
                <a:cs typeface="Times New Roman" panose="02020603050405020304" pitchFamily="18" charset="0"/>
              </a:rPr>
              <a:t>biex inaqqsu b’mod drastiku l-emissjonijiet ta’ gassijiet serra tagħhom sabiex jiksbu n-newtralità klimatika. Dan jaħdem bħala pjattaforma orjentata lejn is-servizzi appoġġjata minn prattikanti tal-ogħla livell biex tgħin lill-ibliet jissuperaw l-ostakli kurrenti strutturali, istituzzjonali u kulturali li jaffaċċjaw sabiex jiksbu n-newtralità klimatika sal-2030. </a:t>
            </a:r>
          </a:p>
          <a:p>
            <a:pPr marL="0" indent="0" algn="just" rtl="0">
              <a:lnSpc>
                <a:spcPct val="107000"/>
              </a:lnSpc>
              <a:spcAft>
                <a:spcPts val="800"/>
              </a:spcAft>
              <a:buNone/>
            </a:pPr>
            <a:r>
              <a:rPr lang="mt" sz="1200" b="0" i="0" u="none" baseline="0">
                <a:effectLst/>
                <a:latin typeface="+mj-lt"/>
                <a:ea typeface="Calibri" panose="020F0502020204030204" pitchFamily="34" charset="0"/>
                <a:cs typeface="Times New Roman" panose="02020603050405020304" pitchFamily="18" charset="0"/>
              </a:rPr>
              <a:t>NetZeroCities għandu l-għan li jippermetti l-bliet u ċ-ċittadini Ewropej juru </a:t>
            </a:r>
            <a:r>
              <a:rPr lang="mt" sz="1200" b="1" i="0" u="none" baseline="0">
                <a:solidFill>
                  <a:schemeClr val="accent4"/>
                </a:solidFill>
                <a:effectLst/>
                <a:latin typeface="+mj-lt"/>
                <a:ea typeface="Calibri" panose="020F0502020204030204" pitchFamily="34" charset="0"/>
                <a:cs typeface="Times New Roman" panose="02020603050405020304" pitchFamily="18" charset="0"/>
              </a:rPr>
              <a:t>t-triq ’il quddiem lejn futur inklużiv, għani, reżiljenti għall-klima u sostenibbli</a:t>
            </a:r>
            <a:r>
              <a:rPr lang="mt" sz="1200" b="0" i="0" u="none" baseline="0">
                <a:effectLst/>
                <a:latin typeface="+mj-lt"/>
                <a:ea typeface="Calibri" panose="020F0502020204030204" pitchFamily="34" charset="0"/>
                <a:cs typeface="Times New Roman" panose="02020603050405020304" pitchFamily="18" charset="0"/>
              </a:rPr>
              <a:t>. Sabiex jagħmel hekk, dan ifassal apposta kapaċitajiet avvanzati relatati mal-bidla sistemika, l-involviment taċ-ċittadini u l-governanza demokratika, l-istrutturar tal-kapital u finanzjarju, u l-innovazzjoni soċjali, biex jiżgura li l-bliet ikollhom aċċess għall-aħjar għarfien espert disponibbli fi kwalunkwe post fid-dinja.</a:t>
            </a:r>
            <a:endParaRPr lang="mt"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mt" sz="2000" b="1" i="0" u="none" baseline="0">
                <a:effectLst/>
                <a:latin typeface="+mj-lt"/>
                <a:ea typeface="Calibri" panose="020F0502020204030204" pitchFamily="34" charset="0"/>
                <a:cs typeface="Times New Roman" panose="02020603050405020304" pitchFamily="18" charset="0"/>
              </a:rPr>
              <a:t>Il-Pjattaforma tal-Missjoni tal-UE |</a:t>
            </a:r>
            <a:r>
              <a:rPr lang="mt" sz="2000" b="1" i="0" u="none" baseline="0">
                <a:latin typeface="+mj-lt"/>
              </a:rPr>
              <a:t> </a:t>
            </a:r>
          </a:p>
          <a:p>
            <a:pPr algn="l" rtl="0">
              <a:spcBef>
                <a:spcPts val="0"/>
              </a:spcBef>
            </a:pPr>
            <a:r>
              <a:rPr lang="mt" sz="2000" b="1" i="0" u="none" baseline="0">
                <a:latin typeface="+mj-lt"/>
              </a:rPr>
              <a:t>Bliet Newtrali għall-Klima u Intelliġenti</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1" y="1304743"/>
            <a:ext cx="5684553" cy="5591692"/>
            <a:chOff x="5345111" y="1855596"/>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1" y="1855596"/>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mt" sz="1200" b="1" i="0" u="none" baseline="0">
                  <a:solidFill>
                    <a:schemeClr val="bg1"/>
                  </a:solidFill>
                  <a:ea typeface="Calibri" panose="020F0502020204030204" pitchFamily="34" charset="0"/>
                  <a:cs typeface="Times New Roman" panose="02020603050405020304" pitchFamily="18" charset="0"/>
                </a:rPr>
                <a:t>Kif jista’ jintuża dan it-test?</a:t>
              </a:r>
            </a:p>
            <a:p>
              <a:pPr lvl="0" algn="l" rtl="0">
                <a:lnSpc>
                  <a:spcPct val="150000"/>
                </a:lnSpc>
                <a:spcAft>
                  <a:spcPts val="800"/>
                </a:spcAft>
              </a:pPr>
              <a:r>
                <a:rPr lang="mt" sz="1200" b="0" i="0" u="none" baseline="0">
                  <a:solidFill>
                    <a:schemeClr val="bg1"/>
                  </a:solidFill>
                  <a:effectLst/>
                  <a:ea typeface="Calibri" panose="020F0502020204030204" pitchFamily="34" charset="0"/>
                  <a:cs typeface="Times New Roman" panose="02020603050405020304" pitchFamily="18" charset="0"/>
                </a:rPr>
                <a:t>Uża dan it-test fl-istqarrijiet għall-istampa u d-dokumenti uffiċjali tiegħek jekk teħtieġ tippreżenta lil NetZeroCities!</a:t>
              </a:r>
              <a:endParaRPr lang="mt"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mt" sz="1200" b="1" i="0" u="none" baseline="0">
                  <a:solidFill>
                    <a:schemeClr val="bg1"/>
                  </a:solidFill>
                  <a:ea typeface="Calibri" panose="020F0502020204030204" pitchFamily="34" charset="0"/>
                  <a:cs typeface="Times New Roman" panose="02020603050405020304" pitchFamily="18" charset="0"/>
                </a:rPr>
                <a:t>Riżorsi oħra u</a:t>
              </a:r>
              <a:r>
                <a:rPr lang="mt" sz="1200" b="1" i="0" u="none" baseline="0">
                  <a:solidFill>
                    <a:schemeClr val="bg1"/>
                  </a:solidFill>
                  <a:effectLst/>
                  <a:ea typeface="Calibri" panose="020F0502020204030204" pitchFamily="34" charset="0"/>
                  <a:cs typeface="Times New Roman" panose="02020603050405020304" pitchFamily="18" charset="0"/>
                </a:rPr>
                <a:t>tli: </a:t>
              </a:r>
              <a:endParaRPr lang="mt"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mt"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Is-sit web ta’ NetZeroCities</a:t>
              </a:r>
              <a:endParaRPr lang="mt"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mt"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Vidjow ta’ spjegazzjoni dwar NetZeroCities</a:t>
              </a:r>
              <a:endParaRPr lang="mt"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mt" sz="1200" b="0" i="0" u="none" baseline="0">
                  <a:solidFill>
                    <a:schemeClr val="bg1"/>
                  </a:solidFill>
                  <a:effectLst/>
                  <a:latin typeface="+mj-lt"/>
                  <a:ea typeface="Calibri" panose="020F0502020204030204" pitchFamily="34" charset="0"/>
                  <a:cs typeface="Times New Roman" panose="02020603050405020304" pitchFamily="18" charset="0"/>
                </a:rPr>
                <a:t>Stqarrija għall-Istampa, L-1 ta’ Ottubru 2021: </a:t>
              </a:r>
              <a:r>
                <a:rPr lang="mt"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Networks ta’ bliet u organizzazzjonijiet ta’ riċerka jingħaqdu flimkien biex jgħaġġlu t-tranżizzjoni lejn emissjonijiet żero netti sal-2030</a:t>
              </a:r>
              <a:endParaRPr lang="mt"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mt" sz="1052" b="0" i="0" u="none" strike="noStrike" kern="1200" cap="none" spc="0" normalizeH="0" baseline="0">
                <a:ln>
                  <a:noFill/>
                </a:ln>
                <a:solidFill>
                  <a:prstClr val="black"/>
                </a:solidFill>
                <a:effectLst/>
                <a:uLnTx/>
                <a:uFillTx/>
                <a:latin typeface="Arial" panose="020B0604020202020204"/>
                <a:ea typeface="+mn-ea"/>
                <a:cs typeface="+mn-cs"/>
              </a:rPr>
              <a:t>NetZeroCities irċeviet finanzjament mill-Programm ta’ Riċerka u Innovazzjoni H2020 taħt il-ftehim ta’ għotja nru°101036519.</a:t>
            </a:r>
            <a:endParaRPr kumimoji="0" lang="mt"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5719488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NL/Dutch translation</a:t>
            </a:r>
          </a:p>
        </p:txBody>
      </p:sp>
    </p:spTree>
    <p:extLst>
      <p:ext uri="{BB962C8B-B14F-4D97-AF65-F5344CB8AC3E}">
        <p14:creationId xmlns:p14="http://schemas.microsoft.com/office/powerpoint/2010/main" val="396522068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nl" sz="3200" b="1" i="0" u="none" baseline="0"/>
              <a:t>Over de EU-stedenmissie</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612054"/>
            <a:ext cx="5056602" cy="4771124"/>
          </a:xfrm>
        </p:spPr>
        <p:txBody>
          <a:bodyPr numCol="1" spcCol="360000"/>
          <a:lstStyle/>
          <a:p>
            <a:pPr marL="0" indent="0" algn="just" rtl="0">
              <a:lnSpc>
                <a:spcPct val="107000"/>
              </a:lnSpc>
              <a:spcAft>
                <a:spcPts val="800"/>
              </a:spcAft>
              <a:buNone/>
            </a:pPr>
            <a:r>
              <a:rPr lang="nl" sz="1200" b="0" i="0" u="none" baseline="0">
                <a:effectLst/>
                <a:latin typeface="+mj-lt"/>
                <a:ea typeface="Calibri" panose="020F0502020204030204" pitchFamily="34" charset="0"/>
                <a:cs typeface="Times New Roman" panose="02020603050405020304" pitchFamily="18" charset="0"/>
              </a:rPr>
              <a:t>EU-missies zijn een nieuwe manier om </a:t>
            </a:r>
            <a:r>
              <a:rPr lang="nl" sz="1200" b="1" i="0" u="none" baseline="0">
                <a:solidFill>
                  <a:schemeClr val="accent4"/>
                </a:solidFill>
                <a:effectLst/>
                <a:latin typeface="+mj-lt"/>
                <a:ea typeface="Calibri" panose="020F0502020204030204" pitchFamily="34" charset="0"/>
                <a:cs typeface="Times New Roman" panose="02020603050405020304" pitchFamily="18" charset="0"/>
              </a:rPr>
              <a:t>concrete oplossingen te bieden voor enkele van onze grootste uitdagingen</a:t>
            </a:r>
            <a:r>
              <a:rPr lang="nl" sz="1200" b="0" i="0" u="none" baseline="0">
                <a:effectLst/>
                <a:latin typeface="+mj-lt"/>
                <a:ea typeface="Calibri" panose="020F0502020204030204" pitchFamily="34" charset="0"/>
                <a:cs typeface="Times New Roman" panose="02020603050405020304" pitchFamily="18" charset="0"/>
              </a:rPr>
              <a:t>. Ze hebben ambitieuze doelstellingen en zullen tegen 2030 tastbare resultaten opleveren, door onderzoek en innovatie een nieuwe rol te geven, gecombineerd met nieuwe vormen van bestuur en samenwerking, en door burgers te betrekken. EU-missies zijn een nieuwigheid in het onderzoeks- en innovatieprogramma Horizon Europa voor de jaren 2021-2027.</a:t>
            </a:r>
            <a:endParaRPr lang="nl"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nl" sz="1200" b="0" i="0" u="none" baseline="0">
                <a:effectLst/>
                <a:latin typeface="+mj-lt"/>
                <a:ea typeface="Calibri" panose="020F0502020204030204" pitchFamily="34" charset="0"/>
                <a:cs typeface="Times New Roman" panose="02020603050405020304" pitchFamily="18" charset="0"/>
              </a:rPr>
              <a:t>Aangezien klimaatmitigatie sterk afhankelijk is van stedelijke maatregelen, </a:t>
            </a:r>
            <a:r>
              <a:rPr lang="nl" sz="1200" b="0" i="0" u="none" baseline="0">
                <a:latin typeface="+mj-lt"/>
                <a:cs typeface="Times New Roman" panose="02020603050405020304" pitchFamily="18" charset="0"/>
              </a:rPr>
              <a:t>moeten we steden ondersteunen bij het versnellen van hun groene en digitale transformatie. De </a:t>
            </a:r>
            <a:r>
              <a:rPr lang="nl" sz="1200" b="1" i="0" u="none" baseline="0">
                <a:solidFill>
                  <a:schemeClr val="accent4"/>
                </a:solidFill>
                <a:latin typeface="+mj-lt"/>
                <a:cs typeface="Times New Roman" panose="02020603050405020304" pitchFamily="18" charset="0"/>
              </a:rPr>
              <a:t>EU-stedenmissie </a:t>
            </a:r>
            <a:r>
              <a:rPr lang="nl" sz="1200" b="0" i="0" u="none" baseline="0">
                <a:latin typeface="+mj-lt"/>
                <a:cs typeface="Times New Roman" panose="02020603050405020304" pitchFamily="18" charset="0"/>
              </a:rPr>
              <a:t>zal lokale autoriteiten, </a:t>
            </a:r>
            <a:r>
              <a:rPr lang="nl" sz="1200" b="0" i="0" u="none" baseline="0">
                <a:effectLst/>
                <a:latin typeface="+mj-lt"/>
                <a:ea typeface="Calibri" panose="020F0502020204030204" pitchFamily="34" charset="0"/>
                <a:cs typeface="Times New Roman" panose="02020603050405020304" pitchFamily="18" charset="0"/>
              </a:rPr>
              <a:t>burgers, bedrijven, investeerders en regionale en nationale autoriteiten betrekken om:</a:t>
            </a:r>
            <a:endParaRPr lang="nl"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nl" sz="1200" b="1" i="0" u="none" baseline="0">
                <a:solidFill>
                  <a:schemeClr val="accent4"/>
                </a:solidFill>
                <a:effectLst/>
                <a:latin typeface="+mj-lt"/>
                <a:ea typeface="Calibri" panose="020F0502020204030204" pitchFamily="34" charset="0"/>
                <a:cs typeface="Times New Roman" panose="02020603050405020304" pitchFamily="18" charset="0"/>
              </a:rPr>
              <a:t>100 klimaatneutrale en slimme steden te hebben tegen 2030 </a:t>
            </a:r>
            <a:endParaRPr lang="nl"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nl" sz="1200" b="1" i="0" u="none" baseline="0">
                <a:solidFill>
                  <a:schemeClr val="accent4"/>
                </a:solidFill>
                <a:effectLst/>
                <a:latin typeface="+mj-lt"/>
                <a:ea typeface="Calibri" panose="020F0502020204030204" pitchFamily="34" charset="0"/>
                <a:cs typeface="Times New Roman" panose="02020603050405020304" pitchFamily="18" charset="0"/>
              </a:rPr>
              <a:t>Ervoor te zorgen dat deze steden fungeren als hubs voor experimenten en innovatie, zodat alle Europese steden tegen 2050 kunnen volgen </a:t>
            </a:r>
            <a:endParaRPr lang="nl"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nl" sz="1200" b="0" i="0" u="none" baseline="0">
                <a:latin typeface="+mj-lt"/>
                <a:ea typeface="Calibri" panose="020F0502020204030204" pitchFamily="34" charset="0"/>
                <a:cs typeface="Times New Roman" panose="02020603050405020304" pitchFamily="18" charset="0"/>
              </a:rPr>
              <a:t>D</a:t>
            </a:r>
            <a:r>
              <a:rPr lang="nl" sz="1200" b="0" i="0" u="none" baseline="0">
                <a:effectLst/>
                <a:latin typeface="+mj-lt"/>
                <a:ea typeface="Calibri" panose="020F0502020204030204" pitchFamily="34" charset="0"/>
                <a:cs typeface="Times New Roman" panose="02020603050405020304" pitchFamily="18" charset="0"/>
              </a:rPr>
              <a:t>e EU-stedenmissie volgt een sectoroverschrijdende en vraaggestuurde aanpak, creëert synergieën tussen bestaande initiatieven en baseert haar activiteiten op de daadwerkelijke behoeften van steden. </a:t>
            </a:r>
            <a:endParaRPr lang="nl" sz="1200">
              <a:effectLst/>
              <a:latin typeface="+mj-lt"/>
              <a:ea typeface="Calibri" panose="020F0502020204030204" pitchFamily="34" charset="0"/>
              <a:cs typeface="Times New Roman" panose="02020603050405020304" pitchFamily="18" charset="0"/>
            </a:endParaRPr>
          </a:p>
          <a:p>
            <a:endParaRPr lang="nl"/>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nl" b="1" i="0" u="none" baseline="0">
                <a:effectLst/>
                <a:latin typeface="+mj-lt"/>
                <a:ea typeface="Calibri" panose="020F0502020204030204" pitchFamily="34" charset="0"/>
                <a:cs typeface="Times New Roman" panose="02020603050405020304" pitchFamily="18" charset="0"/>
              </a:rPr>
              <a:t>100 klimaatneutrale en slimme steden tegen 2030</a:t>
            </a:r>
            <a:endParaRPr lang="nl">
              <a:effectLst/>
              <a:latin typeface="+mj-lt"/>
              <a:ea typeface="Calibri" panose="020F0502020204030204" pitchFamily="34" charset="0"/>
              <a:cs typeface="Times New Roman" panose="02020603050405020304" pitchFamily="18" charset="0"/>
            </a:endParaRPr>
          </a:p>
          <a:p>
            <a:endParaRPr lang="nl">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506578" y="1502235"/>
            <a:ext cx="5185235" cy="5185235"/>
            <a:chOff x="5506577" y="1674699"/>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6577" y="1674699"/>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774041" y="2628981"/>
              <a:ext cx="2814484" cy="4112601"/>
            </a:xfrm>
            <a:prstGeom prst="rect">
              <a:avLst/>
            </a:prstGeom>
            <a:noFill/>
          </p:spPr>
          <p:txBody>
            <a:bodyPr wrap="square">
              <a:spAutoFit/>
            </a:bodyPr>
            <a:lstStyle/>
            <a:p>
              <a:pPr lvl="0" algn="l" rtl="0">
                <a:lnSpc>
                  <a:spcPct val="150000"/>
                </a:lnSpc>
                <a:spcAft>
                  <a:spcPts val="800"/>
                </a:spcAft>
              </a:pPr>
              <a:r>
                <a:rPr lang="nl" sz="1200" b="1" i="0" u="none" baseline="0">
                  <a:solidFill>
                    <a:schemeClr val="bg1"/>
                  </a:solidFill>
                  <a:ea typeface="Calibri" panose="020F0502020204030204" pitchFamily="34" charset="0"/>
                  <a:cs typeface="Times New Roman" panose="02020603050405020304" pitchFamily="18" charset="0"/>
                </a:rPr>
                <a:t>Hoe gebruikt u deze tekst?</a:t>
              </a:r>
            </a:p>
            <a:p>
              <a:pPr lvl="0" algn="l" rtl="0">
                <a:lnSpc>
                  <a:spcPct val="150000"/>
                </a:lnSpc>
                <a:spcAft>
                  <a:spcPts val="800"/>
                </a:spcAft>
              </a:pPr>
              <a:r>
                <a:rPr lang="nl" sz="1200" b="0" i="0" u="none" baseline="0">
                  <a:solidFill>
                    <a:schemeClr val="bg1"/>
                  </a:solidFill>
                  <a:effectLst/>
                  <a:ea typeface="Calibri" panose="020F0502020204030204" pitchFamily="34" charset="0"/>
                  <a:cs typeface="Times New Roman" panose="02020603050405020304" pitchFamily="18" charset="0"/>
                </a:rPr>
                <a:t>Gebruik deze tekst in uw persberichten en officiële documenten als u de EU-stedenmissie moet voorstellen!</a:t>
              </a:r>
            </a:p>
            <a:p>
              <a:pPr lvl="0" algn="l" rtl="0">
                <a:lnSpc>
                  <a:spcPct val="150000"/>
                </a:lnSpc>
                <a:spcAft>
                  <a:spcPts val="800"/>
                </a:spcAft>
              </a:pPr>
              <a:endParaRPr lang="nl"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nl" sz="1200" b="1" i="0" u="none" baseline="0">
                  <a:solidFill>
                    <a:schemeClr val="bg1"/>
                  </a:solidFill>
                  <a:ea typeface="Calibri" panose="020F0502020204030204" pitchFamily="34" charset="0"/>
                  <a:cs typeface="Times New Roman" panose="02020603050405020304" pitchFamily="18" charset="0"/>
                </a:rPr>
                <a:t>Aanvullende </a:t>
              </a:r>
              <a:r>
                <a:rPr lang="nl" sz="1200" b="1" i="0" u="none" baseline="0">
                  <a:solidFill>
                    <a:schemeClr val="bg1"/>
                  </a:solidFill>
                  <a:effectLst/>
                  <a:ea typeface="Calibri" panose="020F0502020204030204" pitchFamily="34" charset="0"/>
                  <a:cs typeface="Times New Roman" panose="02020603050405020304" pitchFamily="18" charset="0"/>
                </a:rPr>
                <a:t>nuttige bronnen: </a:t>
              </a:r>
              <a:endParaRPr lang="nl"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nl"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Stedenmissie webpagina</a:t>
              </a:r>
              <a:endParaRPr lang="nl"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nl" sz="1200" b="0" i="0" u="none" baseline="0">
                  <a:solidFill>
                    <a:schemeClr val="bg1"/>
                  </a:solidFill>
                  <a:effectLst/>
                  <a:ea typeface="Calibri" panose="020F0502020204030204" pitchFamily="34" charset="0"/>
                  <a:cs typeface="Times New Roman" panose="02020603050405020304" pitchFamily="18" charset="0"/>
                </a:rPr>
                <a:t>Informatieblad: </a:t>
              </a:r>
              <a:r>
                <a:rPr lang="nl"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Klimaatneutrale en slimme steden: concrete oplossingen voor onze grootste uitdagingen</a:t>
              </a:r>
              <a:endParaRPr lang="nl"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nl" sz="1200" b="0" i="0" u="none" baseline="0">
                  <a:solidFill>
                    <a:schemeClr val="bg1"/>
                  </a:solidFill>
                  <a:ea typeface="Calibri" panose="020F0502020204030204" pitchFamily="34" charset="0"/>
                  <a:cs typeface="Times New Roman" panose="02020603050405020304" pitchFamily="18" charset="0"/>
                </a:rPr>
                <a:t>EU-stedenmissie </a:t>
              </a:r>
              <a:r>
                <a:rPr lang="nl"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endParaRPr lang="nl"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nl"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 sz="1052" b="0" i="0" u="none" strike="noStrike" kern="1200" cap="none" spc="0" normalizeH="0" baseline="0">
                <a:ln>
                  <a:noFill/>
                </a:ln>
                <a:solidFill>
                  <a:prstClr val="black"/>
                </a:solidFill>
                <a:effectLst/>
                <a:uLnTx/>
                <a:uFillTx/>
                <a:latin typeface="Arial" panose="020B0604020202020204"/>
                <a:ea typeface="+mn-ea"/>
                <a:cs typeface="+mn-cs"/>
              </a:rPr>
              <a:t>NetZeroCities heeft financiering ontvangen van het H2020 onderzoeks- en innovatieprogramma onder subsidieovereenkomst nr. 101036519.</a:t>
            </a:r>
            <a:endParaRPr kumimoji="0" lang="nl"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43487119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63443947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nl" sz="3200" b="1" i="0" u="none" baseline="0"/>
              <a:t>Over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022237"/>
            <a:ext cx="5271079" cy="4504069"/>
          </a:xfrm>
        </p:spPr>
        <p:txBody>
          <a:bodyPr numCol="1" spcCol="360000"/>
          <a:lstStyle/>
          <a:p>
            <a:pPr marL="0" indent="0" algn="just" rtl="0">
              <a:lnSpc>
                <a:spcPct val="107000"/>
              </a:lnSpc>
              <a:spcAft>
                <a:spcPts val="800"/>
              </a:spcAft>
              <a:buNone/>
            </a:pPr>
            <a:r>
              <a:rPr lang="nl" sz="1200" b="0" i="0" u="none" baseline="0">
                <a:effectLst/>
                <a:latin typeface="+mj-lt"/>
                <a:ea typeface="Calibri" panose="020F0502020204030204" pitchFamily="34" charset="0"/>
                <a:cs typeface="Times New Roman" panose="02020603050405020304" pitchFamily="18" charset="0"/>
              </a:rPr>
              <a:t>NetZeroCities is een consortium bestaande uit </a:t>
            </a:r>
            <a:r>
              <a:rPr lang="nl" sz="1200" b="1" i="0" u="none" baseline="0">
                <a:solidFill>
                  <a:schemeClr val="accent4"/>
                </a:solidFill>
                <a:effectLst/>
                <a:latin typeface="+mj-lt"/>
                <a:ea typeface="Calibri" panose="020F0502020204030204" pitchFamily="34" charset="0"/>
                <a:cs typeface="Times New Roman" panose="02020603050405020304" pitchFamily="18" charset="0"/>
              </a:rPr>
              <a:t>33 partners uit 27 Europese landen</a:t>
            </a:r>
            <a:r>
              <a:rPr lang="nl" sz="1200" b="0" i="0" u="none" baseline="0">
                <a:effectLst/>
                <a:latin typeface="+mj-lt"/>
                <a:ea typeface="Calibri" panose="020F0502020204030204" pitchFamily="34" charset="0"/>
                <a:cs typeface="Times New Roman" panose="02020603050405020304" pitchFamily="18" charset="0"/>
              </a:rPr>
              <a:t>, die momenteel het EU-stedenmissieplatform ‘</a:t>
            </a:r>
            <a:r>
              <a:rPr lang="nl"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klimaatneutrale en slimme steden tegen 2030</a:t>
            </a:r>
            <a:r>
              <a:rPr lang="nl" sz="1200" b="0" i="0" u="none" baseline="0">
                <a:effectLst/>
                <a:latin typeface="+mj-lt"/>
                <a:ea typeface="Calibri" panose="020F0502020204030204" pitchFamily="34" charset="0"/>
                <a:cs typeface="Times New Roman" panose="02020603050405020304" pitchFamily="18" charset="0"/>
              </a:rPr>
              <a:t>’ beheren. Het wordt gecoördineerd door </a:t>
            </a:r>
            <a:r>
              <a:rPr lang="nl"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nl" sz="1200" b="0" i="0" u="none" baseline="0">
                <a:solidFill>
                  <a:srgbClr val="0563C1"/>
                </a:solidFill>
                <a:effectLst/>
                <a:latin typeface="+mj-lt"/>
                <a:ea typeface="Calibri" panose="020F0502020204030204" pitchFamily="34" charset="0"/>
                <a:cs typeface="Times New Roman" panose="02020603050405020304" pitchFamily="18" charset="0"/>
                <a:hlinkClick r:id="rId3"/>
              </a:rPr>
              <a:t>,</a:t>
            </a:r>
            <a:r>
              <a:rPr lang="nl" sz="1200" b="0" i="0" u="none" baseline="0">
                <a:effectLst/>
                <a:latin typeface="+mj-lt"/>
                <a:ea typeface="Calibri" panose="020F0502020204030204" pitchFamily="34" charset="0"/>
                <a:cs typeface="Times New Roman" panose="02020603050405020304" pitchFamily="18" charset="0"/>
              </a:rPr>
              <a:t> Europa's grootste publiek-private innovatiepartnerschap gericht op klimaatinnovatie om klimaatverandering tegen te gaan en zich eraan aan te passen. </a:t>
            </a:r>
            <a:endParaRPr lang="nl"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nl" sz="1200" b="1" i="0" u="none" baseline="0">
                <a:solidFill>
                  <a:schemeClr val="accent4"/>
                </a:solidFill>
                <a:effectLst/>
                <a:latin typeface="+mj-lt"/>
                <a:ea typeface="Calibri" panose="020F0502020204030204" pitchFamily="34" charset="0"/>
                <a:cs typeface="Times New Roman" panose="02020603050405020304" pitchFamily="18" charset="0"/>
              </a:rPr>
              <a:t>NetZeroCities ondersteunt de </a:t>
            </a:r>
            <a:r>
              <a:rPr lang="nl" sz="1200" b="1" i="0" u="none" baseline="0">
                <a:solidFill>
                  <a:schemeClr val="accent4"/>
                </a:solidFill>
                <a:latin typeface="+mj-lt"/>
                <a:cs typeface="Times New Roman" panose="02020603050405020304" pitchFamily="18" charset="0"/>
              </a:rPr>
              <a:t>112 Europese steden </a:t>
            </a:r>
            <a:r>
              <a:rPr lang="nl" sz="1200" b="1" i="0" u="none" baseline="0">
                <a:solidFill>
                  <a:schemeClr val="accent4"/>
                </a:solidFill>
                <a:effectLst/>
                <a:latin typeface="+mj-lt"/>
                <a:ea typeface="Calibri" panose="020F0502020204030204" pitchFamily="34" charset="0"/>
                <a:cs typeface="Times New Roman" panose="02020603050405020304" pitchFamily="18" charset="0"/>
              </a:rPr>
              <a:t>die door de Europese Commissie zijn geselecteerd voor deelname aan de EU-stedenmissie </a:t>
            </a:r>
            <a:r>
              <a:rPr lang="nl" sz="1200" b="0" i="0" u="none" baseline="0">
                <a:effectLst/>
                <a:latin typeface="+mj-lt"/>
                <a:ea typeface="Calibri" panose="020F0502020204030204" pitchFamily="34" charset="0"/>
                <a:cs typeface="Times New Roman" panose="02020603050405020304" pitchFamily="18" charset="0"/>
              </a:rPr>
              <a:t>om hun uitstoot van broeikasgassen drastisch te verminderen en klimaatneutraliteit te bereiken. Het werkt als een servicegericht platform dat wordt ondersteund door experten van wereldklasse om steden te helpen de huidige structurele, institutionele en culturele obstakels te overwinnen waarmee ze worden geconfronteerd om tegen 2030 klimaatneutraliteit te bereiken. </a:t>
            </a:r>
          </a:p>
          <a:p>
            <a:pPr marL="0" indent="0" algn="just" rtl="0">
              <a:lnSpc>
                <a:spcPct val="107000"/>
              </a:lnSpc>
              <a:spcAft>
                <a:spcPts val="800"/>
              </a:spcAft>
              <a:buNone/>
            </a:pPr>
            <a:r>
              <a:rPr lang="nl" sz="1200" b="0" i="0" u="none" baseline="0">
                <a:effectLst/>
                <a:latin typeface="+mj-lt"/>
                <a:ea typeface="Calibri" panose="020F0502020204030204" pitchFamily="34" charset="0"/>
                <a:cs typeface="Times New Roman" panose="02020603050405020304" pitchFamily="18" charset="0"/>
              </a:rPr>
              <a:t>NetZeroCities wil Europese steden en burgers in staat stellen om </a:t>
            </a:r>
            <a:r>
              <a:rPr lang="nl" sz="1200" b="1" i="0" u="none" baseline="0">
                <a:solidFill>
                  <a:schemeClr val="accent4"/>
                </a:solidFill>
                <a:effectLst/>
                <a:latin typeface="+mj-lt"/>
                <a:ea typeface="Calibri" panose="020F0502020204030204" pitchFamily="34" charset="0"/>
                <a:cs typeface="Times New Roman" panose="02020603050405020304" pitchFamily="18" charset="0"/>
              </a:rPr>
              <a:t>de weg vooruit te tonen naar een inclusieve, bloeiende, klimaatbestendige en duurzame toekomst</a:t>
            </a:r>
            <a:r>
              <a:rPr lang="nl" sz="1200" b="0" i="0" u="none" baseline="0">
                <a:effectLst/>
                <a:latin typeface="+mj-lt"/>
                <a:ea typeface="Calibri" panose="020F0502020204030204" pitchFamily="34" charset="0"/>
                <a:cs typeface="Times New Roman" panose="02020603050405020304" pitchFamily="18" charset="0"/>
              </a:rPr>
              <a:t>. Om dit te doen, bouwt het geavanceerde capaciteiten op met betrekking tot systeemverandering, burgerbetrokkenheid en democratisch bestuur, kapitaal- en financiële structurering en sociale innovatie, om ervoor te zorgen dat steden toegang hebben tot de beste expertise die ergens ter wereld beschikbaar is.</a:t>
            </a:r>
            <a:endParaRPr lang="nl"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nl" sz="2000" b="1" i="0" u="none" baseline="0">
                <a:effectLst/>
                <a:latin typeface="+mj-lt"/>
                <a:ea typeface="Calibri" panose="020F0502020204030204" pitchFamily="34" charset="0"/>
                <a:cs typeface="Times New Roman" panose="02020603050405020304" pitchFamily="18" charset="0"/>
              </a:rPr>
              <a:t>EU-missieplatform |</a:t>
            </a:r>
            <a:r>
              <a:rPr lang="nl" sz="2000" b="1" i="0" u="none" baseline="0">
                <a:latin typeface="+mj-lt"/>
              </a:rPr>
              <a:t> </a:t>
            </a:r>
          </a:p>
          <a:p>
            <a:pPr algn="l" rtl="0">
              <a:spcBef>
                <a:spcPts val="0"/>
              </a:spcBef>
            </a:pPr>
            <a:r>
              <a:rPr lang="nl" sz="2000" b="1" i="0" u="none" baseline="0">
                <a:latin typeface="+mj-lt"/>
              </a:rPr>
              <a:t>Klimaatneutrale en slimme steden</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nl" sz="1200" b="1" i="0" u="none" baseline="0">
                  <a:solidFill>
                    <a:schemeClr val="bg1"/>
                  </a:solidFill>
                  <a:ea typeface="Calibri" panose="020F0502020204030204" pitchFamily="34" charset="0"/>
                  <a:cs typeface="Times New Roman" panose="02020603050405020304" pitchFamily="18" charset="0"/>
                </a:rPr>
                <a:t>Hoe gebruikt u deze tekst?</a:t>
              </a:r>
            </a:p>
            <a:p>
              <a:pPr lvl="0" algn="l" rtl="0">
                <a:lnSpc>
                  <a:spcPct val="150000"/>
                </a:lnSpc>
                <a:spcAft>
                  <a:spcPts val="800"/>
                </a:spcAft>
              </a:pPr>
              <a:r>
                <a:rPr lang="nl" sz="1200" b="0" i="0" u="none" baseline="0">
                  <a:solidFill>
                    <a:schemeClr val="bg1"/>
                  </a:solidFill>
                  <a:effectLst/>
                  <a:ea typeface="Calibri" panose="020F0502020204030204" pitchFamily="34" charset="0"/>
                  <a:cs typeface="Times New Roman" panose="02020603050405020304" pitchFamily="18" charset="0"/>
                </a:rPr>
                <a:t>Gebruik deze tekst in uw persberichten en officiële documenten als u NetZeroCities moet voorstellen!</a:t>
              </a:r>
              <a:endParaRPr lang="nl"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nl" sz="1200" b="1" i="0" u="none" baseline="0">
                  <a:solidFill>
                    <a:schemeClr val="bg1"/>
                  </a:solidFill>
                  <a:ea typeface="Calibri" panose="020F0502020204030204" pitchFamily="34" charset="0"/>
                  <a:cs typeface="Times New Roman" panose="02020603050405020304" pitchFamily="18" charset="0"/>
                </a:rPr>
                <a:t>Aanvullende </a:t>
              </a:r>
              <a:r>
                <a:rPr lang="nl" sz="1200" b="1" i="0" u="none" baseline="0">
                  <a:solidFill>
                    <a:schemeClr val="bg1"/>
                  </a:solidFill>
                  <a:effectLst/>
                  <a:ea typeface="Calibri" panose="020F0502020204030204" pitchFamily="34" charset="0"/>
                  <a:cs typeface="Times New Roman" panose="02020603050405020304" pitchFamily="18" charset="0"/>
                </a:rPr>
                <a:t>nuttige bronnen: </a:t>
              </a:r>
              <a:endParaRPr lang="nl"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nl"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Website van NetZeroCities</a:t>
              </a:r>
              <a:endParaRPr lang="nl"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nl"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Video met uitleg over NetZeroCities</a:t>
              </a:r>
              <a:endParaRPr lang="nl"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nl" sz="1200" b="0" i="0" u="none" baseline="0">
                  <a:solidFill>
                    <a:schemeClr val="bg1"/>
                  </a:solidFill>
                  <a:effectLst/>
                  <a:latin typeface="+mj-lt"/>
                  <a:ea typeface="Calibri" panose="020F0502020204030204" pitchFamily="34" charset="0"/>
                  <a:cs typeface="Times New Roman" panose="02020603050405020304" pitchFamily="18" charset="0"/>
                </a:rPr>
                <a:t>Persbericht, 1 oktober 2021: </a:t>
              </a:r>
              <a:r>
                <a:rPr lang="nl"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Stadsnetwerken en onderzoeksorganisaties werken samen om de overgang naar netto nulemissies tegen 2030 te versnellen</a:t>
              </a:r>
              <a:endParaRPr lang="nl"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 sz="1052" b="0" i="0" u="none" strike="noStrike" kern="1200" cap="none" spc="0" normalizeH="0" baseline="0">
                <a:ln>
                  <a:noFill/>
                </a:ln>
                <a:solidFill>
                  <a:prstClr val="black"/>
                </a:solidFill>
                <a:effectLst/>
                <a:uLnTx/>
                <a:uFillTx/>
                <a:latin typeface="Arial" panose="020B0604020202020204"/>
                <a:ea typeface="+mn-ea"/>
                <a:cs typeface="+mn-cs"/>
              </a:rPr>
              <a:t>NetZeroCities heeft financiering ontvangen van het H2020 onderzoeks- en innovatieprogramma onder subsidieovereenkomst nr. 101036519.</a:t>
            </a:r>
            <a:endParaRPr kumimoji="0" lang="nl"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24691769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NO/Norwegian translation</a:t>
            </a:r>
          </a:p>
        </p:txBody>
      </p:sp>
    </p:spTree>
    <p:extLst>
      <p:ext uri="{BB962C8B-B14F-4D97-AF65-F5344CB8AC3E}">
        <p14:creationId xmlns:p14="http://schemas.microsoft.com/office/powerpoint/2010/main" val="276058015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no" sz="3200" b="1" i="0" u="none" baseline="0"/>
              <a:t>Om EU Cities Mission</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no" sz="1200" b="0" i="0" u="none" baseline="0">
                <a:effectLst/>
                <a:latin typeface="+mj-lt"/>
                <a:ea typeface="Calibri" panose="020F0502020204030204" pitchFamily="34" charset="0"/>
                <a:cs typeface="Times New Roman" panose="02020603050405020304" pitchFamily="18" charset="0"/>
              </a:rPr>
              <a:t>EU Missions er en ny måte å komme med </a:t>
            </a:r>
            <a:r>
              <a:rPr lang="no" sz="1200" b="1" i="0" u="none" baseline="0">
                <a:solidFill>
                  <a:schemeClr val="accent4"/>
                </a:solidFill>
                <a:effectLst/>
                <a:latin typeface="+mj-lt"/>
                <a:ea typeface="Calibri" panose="020F0502020204030204" pitchFamily="34" charset="0"/>
                <a:cs typeface="Times New Roman" panose="02020603050405020304" pitchFamily="18" charset="0"/>
              </a:rPr>
              <a:t>konkrete løsninger på noen av de største utfordringene</a:t>
            </a:r>
            <a:r>
              <a:rPr lang="no" sz="1200" b="0" i="0" u="none" baseline="0">
                <a:effectLst/>
                <a:latin typeface="+mj-lt"/>
                <a:ea typeface="Calibri" panose="020F0502020204030204" pitchFamily="34" charset="0"/>
                <a:cs typeface="Times New Roman" panose="02020603050405020304" pitchFamily="18" charset="0"/>
              </a:rPr>
              <a:t>. De har ambisiøse mål og skal levere målbare resultater innen 2030 ved å la forskning og innovasjon få en ny rolle, kombinert med nye former for styring og samarbeid samt ved å engasjere innbyggerne. EU Missions er en nyhet innen forsknings- og innovasjonsprogrammet Horizon Europe for årene 2021–2027.</a:t>
            </a:r>
            <a:endParaRPr lang="no"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no" sz="1200" b="0" i="0" u="none" baseline="0">
                <a:effectLst/>
                <a:latin typeface="+mj-lt"/>
                <a:ea typeface="Calibri" panose="020F0502020204030204" pitchFamily="34" charset="0"/>
                <a:cs typeface="Times New Roman" panose="02020603050405020304" pitchFamily="18" charset="0"/>
              </a:rPr>
              <a:t>Siden klimatiltakene er sterkt avhengig av det som skjer i byene, </a:t>
            </a:r>
            <a:r>
              <a:rPr lang="no" sz="1200" b="0" i="0" u="none" baseline="0">
                <a:latin typeface="+mj-lt"/>
                <a:cs typeface="Times New Roman" panose="02020603050405020304" pitchFamily="18" charset="0"/>
              </a:rPr>
              <a:t>må vi støtte byene i å fremskynde den grønne og digitale omstillingen. </a:t>
            </a:r>
            <a:r>
              <a:rPr lang="no" sz="1200" b="1" i="0" u="none" baseline="0">
                <a:solidFill>
                  <a:schemeClr val="accent4"/>
                </a:solidFill>
                <a:latin typeface="+mj-lt"/>
                <a:cs typeface="Times New Roman" panose="02020603050405020304" pitchFamily="18" charset="0"/>
              </a:rPr>
              <a:t>EU Cities Mission </a:t>
            </a:r>
            <a:r>
              <a:rPr lang="no" sz="1200" b="0" i="0" u="none" baseline="0">
                <a:latin typeface="+mj-lt"/>
                <a:cs typeface="Times New Roman" panose="02020603050405020304" pitchFamily="18" charset="0"/>
              </a:rPr>
              <a:t>vil involvere lokale myndigheter, </a:t>
            </a:r>
            <a:r>
              <a:rPr lang="no" sz="1200" b="0" i="0" u="none" baseline="0">
                <a:effectLst/>
                <a:latin typeface="+mj-lt"/>
                <a:ea typeface="Calibri" panose="020F0502020204030204" pitchFamily="34" charset="0"/>
                <a:cs typeface="Times New Roman" panose="02020603050405020304" pitchFamily="18" charset="0"/>
              </a:rPr>
              <a:t>innbyggere, bedrifter, investorer samt regionale og nasjonale myndigheter for å:</a:t>
            </a:r>
            <a:endParaRPr lang="no"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no" sz="1200" b="1" i="0" u="none" baseline="0">
                <a:solidFill>
                  <a:schemeClr val="accent4"/>
                </a:solidFill>
                <a:effectLst/>
                <a:latin typeface="+mj-lt"/>
                <a:ea typeface="Calibri" panose="020F0502020204030204" pitchFamily="34" charset="0"/>
                <a:cs typeface="Times New Roman" panose="02020603050405020304" pitchFamily="18" charset="0"/>
              </a:rPr>
              <a:t>levere 100 klimanøytrale og smarte byer innen 2030 </a:t>
            </a:r>
            <a:endParaRPr lang="no"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no" sz="1200" b="1" i="0" u="none" baseline="0">
                <a:solidFill>
                  <a:schemeClr val="accent4"/>
                </a:solidFill>
                <a:effectLst/>
                <a:latin typeface="+mj-lt"/>
                <a:ea typeface="Calibri" panose="020F0502020204030204" pitchFamily="34" charset="0"/>
                <a:cs typeface="Times New Roman" panose="02020603050405020304" pitchFamily="18" charset="0"/>
              </a:rPr>
              <a:t>sikre at disse byene fungerer som eksperimenterings- og innovasjonsknutepunkter som alle europeiske byer kan følge etter innen 2050 </a:t>
            </a:r>
            <a:endParaRPr lang="no"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no" sz="1200" b="0" i="0" u="none" baseline="0">
                <a:effectLst/>
                <a:latin typeface="+mj-lt"/>
                <a:ea typeface="Calibri" panose="020F0502020204030204" pitchFamily="34" charset="0"/>
                <a:cs typeface="Times New Roman" panose="02020603050405020304" pitchFamily="18" charset="0"/>
              </a:rPr>
              <a:t>EU Cities Mission har en tverrsektoriell og etterspørselsstyrt tilnærming, skaper synergier mellom eksisterende initiativer og baserer aktivitetene sine på byenes faktiske behov. </a:t>
            </a:r>
            <a:endParaRPr lang="no" sz="1200">
              <a:effectLst/>
              <a:latin typeface="+mj-lt"/>
              <a:ea typeface="Calibri" panose="020F0502020204030204" pitchFamily="34" charset="0"/>
              <a:cs typeface="Times New Roman" panose="02020603050405020304" pitchFamily="18" charset="0"/>
            </a:endParaRPr>
          </a:p>
          <a:p>
            <a:endParaRPr lang="no"/>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no" b="1" i="0" u="none" baseline="0">
                <a:effectLst/>
                <a:latin typeface="+mj-lt"/>
                <a:ea typeface="Calibri" panose="020F0502020204030204" pitchFamily="34" charset="0"/>
                <a:cs typeface="Times New Roman" panose="02020603050405020304" pitchFamily="18" charset="0"/>
              </a:rPr>
              <a:t>100 klimanøytrale og smarte byer innen 2030</a:t>
            </a:r>
            <a:endParaRPr lang="no">
              <a:effectLst/>
              <a:latin typeface="+mj-lt"/>
              <a:ea typeface="Calibri" panose="020F0502020204030204" pitchFamily="34" charset="0"/>
              <a:cs typeface="Times New Roman" panose="02020603050405020304" pitchFamily="18" charset="0"/>
            </a:endParaRPr>
          </a:p>
          <a:p>
            <a:endParaRPr lang="no">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521972"/>
              <a:ext cx="2814484" cy="3835602"/>
            </a:xfrm>
            <a:prstGeom prst="rect">
              <a:avLst/>
            </a:prstGeom>
            <a:noFill/>
          </p:spPr>
          <p:txBody>
            <a:bodyPr wrap="square">
              <a:spAutoFit/>
            </a:bodyPr>
            <a:lstStyle/>
            <a:p>
              <a:pPr lvl="0" algn="l" rtl="0">
                <a:lnSpc>
                  <a:spcPct val="150000"/>
                </a:lnSpc>
                <a:spcAft>
                  <a:spcPts val="800"/>
                </a:spcAft>
              </a:pPr>
              <a:r>
                <a:rPr lang="no" sz="1200" b="1" i="0" u="none" baseline="0">
                  <a:solidFill>
                    <a:schemeClr val="bg1"/>
                  </a:solidFill>
                  <a:ea typeface="Calibri" panose="020F0502020204030204" pitchFamily="34" charset="0"/>
                  <a:cs typeface="Times New Roman" panose="02020603050405020304" pitchFamily="18" charset="0"/>
                </a:rPr>
                <a:t>Hvordan skal denne teksten brukes?</a:t>
              </a:r>
            </a:p>
            <a:p>
              <a:pPr lvl="0" algn="l" rtl="0">
                <a:lnSpc>
                  <a:spcPct val="150000"/>
                </a:lnSpc>
                <a:spcAft>
                  <a:spcPts val="800"/>
                </a:spcAft>
              </a:pPr>
              <a:r>
                <a:rPr lang="no" sz="1200" b="0" i="0" u="none" baseline="0">
                  <a:solidFill>
                    <a:schemeClr val="bg1"/>
                  </a:solidFill>
                  <a:effectLst/>
                  <a:ea typeface="Calibri" panose="020F0502020204030204" pitchFamily="34" charset="0"/>
                  <a:cs typeface="Times New Roman" panose="02020603050405020304" pitchFamily="18" charset="0"/>
                </a:rPr>
                <a:t>Bruk denne teksten i pressemeldinger og offisielle dokumenter hvis du trenger å presentere EU Cities Mission!</a:t>
              </a:r>
            </a:p>
            <a:p>
              <a:pPr lvl="0" algn="l" rtl="0">
                <a:lnSpc>
                  <a:spcPct val="150000"/>
                </a:lnSpc>
                <a:spcAft>
                  <a:spcPts val="800"/>
                </a:spcAft>
              </a:pPr>
              <a:endParaRPr lang="no"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no" sz="1200" b="1" i="0" u="none" baseline="0">
                  <a:solidFill>
                    <a:schemeClr val="bg1"/>
                  </a:solidFill>
                  <a:ea typeface="Calibri" panose="020F0502020204030204" pitchFamily="34" charset="0"/>
                  <a:cs typeface="Times New Roman" panose="02020603050405020304" pitchFamily="18" charset="0"/>
                </a:rPr>
                <a:t>Flere n</a:t>
              </a:r>
              <a:r>
                <a:rPr lang="no" sz="1200" b="1" i="0" u="none" baseline="0">
                  <a:solidFill>
                    <a:schemeClr val="bg1"/>
                  </a:solidFill>
                  <a:effectLst/>
                  <a:ea typeface="Calibri" panose="020F0502020204030204" pitchFamily="34" charset="0"/>
                  <a:cs typeface="Times New Roman" panose="02020603050405020304" pitchFamily="18" charset="0"/>
                </a:rPr>
                <a:t>yttige ressurser: </a:t>
              </a:r>
              <a:endParaRPr lang="no"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no"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Mission Cities-nettside</a:t>
              </a:r>
              <a:endParaRPr lang="no"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no" sz="1200" b="0" i="0" u="none" baseline="0">
                  <a:solidFill>
                    <a:schemeClr val="bg1"/>
                  </a:solidFill>
                  <a:effectLst/>
                  <a:ea typeface="Calibri" panose="020F0502020204030204" pitchFamily="34" charset="0"/>
                  <a:cs typeface="Times New Roman" panose="02020603050405020304" pitchFamily="18" charset="0"/>
                </a:rPr>
                <a:t>Faktaark: </a:t>
              </a:r>
              <a:r>
                <a:rPr lang="no"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Klimanøytrale og smarte byer: konkrete løsninger for de største utfordringene</a:t>
              </a:r>
              <a:endParaRPr lang="no"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no" sz="1200" b="0" i="0" u="none" baseline="0">
                  <a:solidFill>
                    <a:schemeClr val="bg1"/>
                  </a:solidFill>
                  <a:ea typeface="Calibri" panose="020F0502020204030204" pitchFamily="34" charset="0"/>
                  <a:cs typeface="Times New Roman" panose="02020603050405020304" pitchFamily="18" charset="0"/>
                </a:rPr>
                <a:t>EU Cities Mission </a:t>
              </a:r>
              <a:r>
                <a:rPr lang="no"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endParaRPr lang="no"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no"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o" sz="1052" b="0" i="0" u="none" strike="noStrike" kern="1200" cap="none" spc="0" normalizeH="0" baseline="0">
                <a:ln>
                  <a:noFill/>
                </a:ln>
                <a:solidFill>
                  <a:prstClr val="black"/>
                </a:solidFill>
                <a:effectLst/>
                <a:uLnTx/>
                <a:uFillTx/>
                <a:latin typeface="Arial" panose="020B0604020202020204"/>
                <a:ea typeface="+mn-ea"/>
                <a:cs typeface="+mn-cs"/>
              </a:rPr>
              <a:t>NetZeroCities har fått finansiering fra H2020 forsknings- og innovasjonsprogrammet under tilskuddsavtale nr. 101036519.</a:t>
            </a:r>
            <a:endParaRPr kumimoji="0" lang="no"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22516215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29200871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no" sz="3200" b="1" i="0" u="none" baseline="0"/>
              <a:t>Om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4730959" cy="4504069"/>
          </a:xfrm>
        </p:spPr>
        <p:txBody>
          <a:bodyPr numCol="1" spcCol="360000"/>
          <a:lstStyle/>
          <a:p>
            <a:pPr marL="0" indent="0" algn="just" rtl="0">
              <a:lnSpc>
                <a:spcPct val="107000"/>
              </a:lnSpc>
              <a:spcAft>
                <a:spcPts val="800"/>
              </a:spcAft>
              <a:buNone/>
            </a:pPr>
            <a:r>
              <a:rPr lang="no" sz="1200" b="0" i="0" u="none" baseline="0">
                <a:effectLst/>
                <a:latin typeface="+mj-lt"/>
                <a:ea typeface="Calibri" panose="020F0502020204030204" pitchFamily="34" charset="0"/>
                <a:cs typeface="Times New Roman" panose="02020603050405020304" pitchFamily="18" charset="0"/>
              </a:rPr>
              <a:t>NetZeroCities er en sammenslutning som består av </a:t>
            </a:r>
            <a:r>
              <a:rPr lang="no" sz="1200" b="1" i="0" u="none" baseline="0">
                <a:solidFill>
                  <a:schemeClr val="accent4"/>
                </a:solidFill>
                <a:effectLst/>
                <a:latin typeface="+mj-lt"/>
                <a:ea typeface="Calibri" panose="020F0502020204030204" pitchFamily="34" charset="0"/>
                <a:cs typeface="Times New Roman" panose="02020603050405020304" pitchFamily="18" charset="0"/>
              </a:rPr>
              <a:t>33 partnere fra 27 europeiske land</a:t>
            </a:r>
            <a:r>
              <a:rPr lang="no" sz="1200" b="0" i="0" u="none" baseline="0">
                <a:effectLst/>
                <a:latin typeface="+mj-lt"/>
                <a:ea typeface="Calibri" panose="020F0502020204030204" pitchFamily="34" charset="0"/>
                <a:cs typeface="Times New Roman" panose="02020603050405020304" pitchFamily="18" charset="0"/>
              </a:rPr>
              <a:t>, som for tiden administrerer EU Cities Mission-plattformen «</a:t>
            </a:r>
            <a:r>
              <a:rPr lang="no"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klimanøytrale og smarte byer innen 2030</a:t>
            </a:r>
            <a:r>
              <a:rPr lang="no" sz="1200" b="0" i="0" u="none" baseline="0">
                <a:effectLst/>
                <a:latin typeface="+mj-lt"/>
                <a:ea typeface="Calibri" panose="020F0502020204030204" pitchFamily="34" charset="0"/>
                <a:cs typeface="Times New Roman" panose="02020603050405020304" pitchFamily="18" charset="0"/>
              </a:rPr>
              <a:t>». Det koordineres av </a:t>
            </a:r>
            <a:r>
              <a:rPr lang="no"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 </a:t>
            </a:r>
            <a:r>
              <a:rPr lang="no" sz="1200" b="0" i="0" u="none" baseline="0">
                <a:effectLst/>
                <a:latin typeface="+mj-lt"/>
                <a:ea typeface="Calibri" panose="020F0502020204030204" pitchFamily="34" charset="0"/>
                <a:cs typeface="Times New Roman" panose="02020603050405020304" pitchFamily="18" charset="0"/>
              </a:rPr>
              <a:t>Europas største offentlig-private innovasjonspartnerskap med fokus på klimainnovasjon som skal redusere og tilpasse seg klimaendringer. </a:t>
            </a:r>
            <a:endParaRPr lang="no"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no" sz="1200" b="1" i="0" u="none" baseline="0">
                <a:solidFill>
                  <a:schemeClr val="accent4"/>
                </a:solidFill>
                <a:effectLst/>
                <a:latin typeface="+mj-lt"/>
                <a:ea typeface="Calibri" panose="020F0502020204030204" pitchFamily="34" charset="0"/>
                <a:cs typeface="Times New Roman" panose="02020603050405020304" pitchFamily="18" charset="0"/>
              </a:rPr>
              <a:t>NetZeroCities hjelper </a:t>
            </a:r>
            <a:r>
              <a:rPr lang="no" sz="1200" b="1" i="0" u="none" baseline="0">
                <a:solidFill>
                  <a:schemeClr val="accent4"/>
                </a:solidFill>
                <a:latin typeface="+mj-lt"/>
                <a:cs typeface="Times New Roman" panose="02020603050405020304" pitchFamily="18" charset="0"/>
              </a:rPr>
              <a:t>112 europeiske byer </a:t>
            </a:r>
            <a:r>
              <a:rPr lang="no" sz="1200" b="1" i="0" u="none" baseline="0">
                <a:solidFill>
                  <a:schemeClr val="accent4"/>
                </a:solidFill>
                <a:effectLst/>
                <a:latin typeface="+mj-lt"/>
                <a:ea typeface="Calibri" panose="020F0502020204030204" pitchFamily="34" charset="0"/>
                <a:cs typeface="Times New Roman" panose="02020603050405020304" pitchFamily="18" charset="0"/>
              </a:rPr>
              <a:t>som er valgt av EU-kommisjonen til å bli med i EU Cities Mission, </a:t>
            </a:r>
            <a:r>
              <a:rPr lang="no" sz="1200" b="0" i="0" u="none" baseline="0">
                <a:effectLst/>
                <a:latin typeface="+mj-lt"/>
                <a:ea typeface="Calibri" panose="020F0502020204030204" pitchFamily="34" charset="0"/>
                <a:cs typeface="Times New Roman" panose="02020603050405020304" pitchFamily="18" charset="0"/>
              </a:rPr>
              <a:t>med å redusere klimagassutslippene drastisk for å oppnå klimanøytralitet. Det fungerer som en serviceorientert plattform støttet av utøvere i verdensklasse for å hjelpe byer med å overvinne de nåværende strukturelle, institusjonelle og kulturelle hindringene de står overfor for å oppnå klimanøytralitet innen 2030. </a:t>
            </a:r>
          </a:p>
          <a:p>
            <a:pPr marL="0" indent="0" algn="just" rtl="0">
              <a:lnSpc>
                <a:spcPct val="107000"/>
              </a:lnSpc>
              <a:spcAft>
                <a:spcPts val="800"/>
              </a:spcAft>
              <a:buNone/>
            </a:pPr>
            <a:r>
              <a:rPr lang="no" sz="1200" b="0" i="0" u="none" baseline="0">
                <a:effectLst/>
                <a:latin typeface="+mj-lt"/>
                <a:ea typeface="Calibri" panose="020F0502020204030204" pitchFamily="34" charset="0"/>
                <a:cs typeface="Times New Roman" panose="02020603050405020304" pitchFamily="18" charset="0"/>
              </a:rPr>
              <a:t>NetZeroCities har som mål å gjøre det mulig for europeiske byer og innbyggere å vise </a:t>
            </a:r>
            <a:r>
              <a:rPr lang="no" sz="1200" b="1" i="0" u="none" baseline="0">
                <a:solidFill>
                  <a:schemeClr val="accent4"/>
                </a:solidFill>
                <a:effectLst/>
                <a:latin typeface="+mj-lt"/>
                <a:ea typeface="Calibri" panose="020F0502020204030204" pitchFamily="34" charset="0"/>
                <a:cs typeface="Times New Roman" panose="02020603050405020304" pitchFamily="18" charset="0"/>
              </a:rPr>
              <a:t>veien videre mot en inkluderende, blomstrende, klimarobust og bærekraftig fremtid</a:t>
            </a:r>
            <a:r>
              <a:rPr lang="no" sz="1200" b="0" i="0" u="none" baseline="0">
                <a:effectLst/>
                <a:latin typeface="+mj-lt"/>
                <a:ea typeface="Calibri" panose="020F0502020204030204" pitchFamily="34" charset="0"/>
                <a:cs typeface="Times New Roman" panose="02020603050405020304" pitchFamily="18" charset="0"/>
              </a:rPr>
              <a:t>. For å gjøre det skreddersyr det avanserte muligheter knyttet til systemendring, innbyggerengasjement og demokratisk styring, kapital og økonomisk strukturering samt sosial innovasjon for å sikre at byer har tilgang til den beste ekspertisen som er tilgjengelig hvor som helst i verden.</a:t>
            </a:r>
            <a:endParaRPr lang="no"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no" sz="2000" b="1" i="0" u="none" baseline="0">
                <a:effectLst/>
                <a:latin typeface="+mj-lt"/>
                <a:ea typeface="Calibri" panose="020F0502020204030204" pitchFamily="34" charset="0"/>
                <a:cs typeface="Times New Roman" panose="02020603050405020304" pitchFamily="18" charset="0"/>
              </a:rPr>
              <a:t>EU Mission-plattformen |</a:t>
            </a:r>
            <a:r>
              <a:rPr lang="no" sz="2000" b="1" i="0" u="none" baseline="0">
                <a:latin typeface="+mj-lt"/>
              </a:rPr>
              <a:t> </a:t>
            </a:r>
          </a:p>
          <a:p>
            <a:pPr algn="l" rtl="0">
              <a:spcBef>
                <a:spcPts val="0"/>
              </a:spcBef>
            </a:pPr>
            <a:r>
              <a:rPr lang="no" sz="2000" b="1" i="0" u="none" baseline="0">
                <a:latin typeface="+mj-lt"/>
              </a:rPr>
              <a:t>Klimanøytrale og smarte byer</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no" sz="1200" b="1" i="0" u="none" baseline="0">
                  <a:solidFill>
                    <a:schemeClr val="bg1"/>
                  </a:solidFill>
                  <a:ea typeface="Calibri" panose="020F0502020204030204" pitchFamily="34" charset="0"/>
                  <a:cs typeface="Times New Roman" panose="02020603050405020304" pitchFamily="18" charset="0"/>
                </a:rPr>
                <a:t>Hvordan skal denne teksten brukes?</a:t>
              </a:r>
            </a:p>
            <a:p>
              <a:pPr lvl="0" algn="l" rtl="0">
                <a:lnSpc>
                  <a:spcPct val="150000"/>
                </a:lnSpc>
                <a:spcAft>
                  <a:spcPts val="800"/>
                </a:spcAft>
              </a:pPr>
              <a:r>
                <a:rPr lang="no" sz="1200" b="0" i="0" u="none" baseline="0">
                  <a:solidFill>
                    <a:schemeClr val="bg1"/>
                  </a:solidFill>
                  <a:effectLst/>
                  <a:ea typeface="Calibri" panose="020F0502020204030204" pitchFamily="34" charset="0"/>
                  <a:cs typeface="Times New Roman" panose="02020603050405020304" pitchFamily="18" charset="0"/>
                </a:rPr>
                <a:t>Bruk denne teksten i pressemeldinger og offisielle dokumenter hvis du trenger å presentere NetZeroCities!</a:t>
              </a:r>
              <a:endParaRPr lang="no"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no" sz="1200" b="1" i="0" u="none" baseline="0">
                  <a:solidFill>
                    <a:schemeClr val="bg1"/>
                  </a:solidFill>
                  <a:ea typeface="Calibri" panose="020F0502020204030204" pitchFamily="34" charset="0"/>
                  <a:cs typeface="Times New Roman" panose="02020603050405020304" pitchFamily="18" charset="0"/>
                </a:rPr>
                <a:t>Flere n</a:t>
              </a:r>
              <a:r>
                <a:rPr lang="no" sz="1200" b="1" i="0" u="none" baseline="0">
                  <a:solidFill>
                    <a:schemeClr val="bg1"/>
                  </a:solidFill>
                  <a:effectLst/>
                  <a:ea typeface="Calibri" panose="020F0502020204030204" pitchFamily="34" charset="0"/>
                  <a:cs typeface="Times New Roman" panose="02020603050405020304" pitchFamily="18" charset="0"/>
                </a:rPr>
                <a:t>yttige ressurser: </a:t>
              </a:r>
              <a:endParaRPr lang="no"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no"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NetZeroCities-nettsted</a:t>
              </a:r>
              <a:endParaRPr lang="no"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no"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NetZeroCities-forklaringsvideo</a:t>
              </a:r>
              <a:endParaRPr lang="no"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no" sz="1200" b="0" i="0" u="none" baseline="0">
                  <a:solidFill>
                    <a:schemeClr val="bg1"/>
                  </a:solidFill>
                  <a:effectLst/>
                  <a:latin typeface="+mj-lt"/>
                  <a:ea typeface="Calibri" panose="020F0502020204030204" pitchFamily="34" charset="0"/>
                  <a:cs typeface="Times New Roman" panose="02020603050405020304" pitchFamily="18" charset="0"/>
                </a:rPr>
                <a:t>Pressemelding, 1. oktober 2021: </a:t>
              </a:r>
              <a:r>
                <a:rPr lang="no"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Bynettverk og forskningsorganisasjoner samarbeider for å fremskynde overgangen til netto nullutslipp innen 2030</a:t>
              </a:r>
              <a:endParaRPr lang="no"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o" sz="1052" b="0" i="0" u="none" strike="noStrike" kern="1200" cap="none" spc="0" normalizeH="0" baseline="0">
                <a:ln>
                  <a:noFill/>
                </a:ln>
                <a:solidFill>
                  <a:prstClr val="black"/>
                </a:solidFill>
                <a:effectLst/>
                <a:uLnTx/>
                <a:uFillTx/>
                <a:latin typeface="Arial" panose="020B0604020202020204"/>
                <a:ea typeface="+mn-ea"/>
                <a:cs typeface="+mn-cs"/>
              </a:rPr>
              <a:t>NetZeroCities har fått finansiering fra H2020 forsknings- og innovasjonsprogrammet under tilskuddsavtale nr. 101036519.</a:t>
            </a:r>
            <a:endParaRPr kumimoji="0" lang="no"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7351037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PL/Polish translation</a:t>
            </a:r>
          </a:p>
        </p:txBody>
      </p:sp>
    </p:spTree>
    <p:extLst>
      <p:ext uri="{BB962C8B-B14F-4D97-AF65-F5344CB8AC3E}">
        <p14:creationId xmlns:p14="http://schemas.microsoft.com/office/powerpoint/2010/main" val="35285634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pl" sz="3200" b="1" i="0" u="none" baseline="0"/>
              <a:t>Informacje o unijnej misji miast</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394275"/>
            <a:ext cx="4730959" cy="4771124"/>
          </a:xfrm>
        </p:spPr>
        <p:txBody>
          <a:bodyPr numCol="1" spcCol="360000"/>
          <a:lstStyle/>
          <a:p>
            <a:pPr marL="0" indent="0" algn="just" rtl="0">
              <a:lnSpc>
                <a:spcPct val="107000"/>
              </a:lnSpc>
              <a:spcAft>
                <a:spcPts val="800"/>
              </a:spcAft>
              <a:buNone/>
            </a:pPr>
            <a:r>
              <a:rPr lang="pl" sz="1200" b="0" i="0" u="none" baseline="0">
                <a:effectLst/>
                <a:latin typeface="+mj-lt"/>
                <a:ea typeface="Calibri" panose="020F0502020204030204" pitchFamily="34" charset="0"/>
                <a:cs typeface="Times New Roman" panose="02020603050405020304" pitchFamily="18" charset="0"/>
              </a:rPr>
              <a:t>Misje UE to nowy sposób na znalezienie </a:t>
            </a:r>
            <a:r>
              <a:rPr lang="pl" sz="1200" b="1" i="0" u="none" baseline="0">
                <a:solidFill>
                  <a:schemeClr val="accent4"/>
                </a:solidFill>
                <a:effectLst/>
                <a:latin typeface="+mj-lt"/>
                <a:ea typeface="Calibri" panose="020F0502020204030204" pitchFamily="34" charset="0"/>
                <a:cs typeface="Times New Roman" panose="02020603050405020304" pitchFamily="18" charset="0"/>
              </a:rPr>
              <a:t>konkretnych rozwiązań dla niektórych z naszych największych wyzwań</a:t>
            </a:r>
            <a:r>
              <a:rPr lang="pl" sz="1200" b="0" i="0" u="none" baseline="0">
                <a:effectLst/>
                <a:latin typeface="+mj-lt"/>
                <a:ea typeface="Calibri" panose="020F0502020204030204" pitchFamily="34" charset="0"/>
                <a:cs typeface="Times New Roman" panose="02020603050405020304" pitchFamily="18" charset="0"/>
              </a:rPr>
              <a:t>. Przyświecają im ambitne cele, a wymierne wyniki mają być widoczne do 2030 r. wskutek nadania badaniom i innowacjom nowej roli, w połączeniu z nowymi formami zarządzania i współpracy, jak również poprzez zaangażowanie obywateli. Misje UE to nowość, która pojawiła się w programie w zakresie badań naukowych i innowacji „Horyzont Europa” na lata 2021–2027.</a:t>
            </a:r>
            <a:endParaRPr lang="pl"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pl" sz="1200" b="0" i="0" u="none" baseline="0">
                <a:effectLst/>
                <a:latin typeface="+mj-lt"/>
                <a:ea typeface="Calibri" panose="020F0502020204030204" pitchFamily="34" charset="0"/>
                <a:cs typeface="Times New Roman" panose="02020603050405020304" pitchFamily="18" charset="0"/>
              </a:rPr>
              <a:t>Ponieważ łagodzenie zmiany klimatu zależy w dużej mierze od działań miejskich, </a:t>
            </a:r>
            <a:r>
              <a:rPr lang="pl" sz="1200" b="0" i="0" u="none" baseline="0">
                <a:latin typeface="+mj-lt"/>
                <a:cs typeface="Times New Roman" panose="02020603050405020304" pitchFamily="18" charset="0"/>
              </a:rPr>
              <a:t>musimy wspierać miasta w przyspieszeniu ich ekologicznej i cyfrowej transformacji. </a:t>
            </a:r>
            <a:r>
              <a:rPr lang="pl" sz="1200" b="1" i="0" u="none" baseline="0">
                <a:solidFill>
                  <a:schemeClr val="accent4"/>
                </a:solidFill>
                <a:latin typeface="+mj-lt"/>
                <a:cs typeface="Times New Roman" panose="02020603050405020304" pitchFamily="18" charset="0"/>
              </a:rPr>
              <a:t>Unijna misja miast </a:t>
            </a:r>
            <a:r>
              <a:rPr lang="pl" sz="1200" b="0" i="0" u="none" baseline="0">
                <a:latin typeface="+mj-lt"/>
                <a:cs typeface="Times New Roman" panose="02020603050405020304" pitchFamily="18" charset="0"/>
              </a:rPr>
              <a:t>obejmie władze samorządowe, </a:t>
            </a:r>
            <a:r>
              <a:rPr lang="pl" sz="1200" b="0" i="0" u="none" baseline="0">
                <a:effectLst/>
                <a:latin typeface="+mj-lt"/>
                <a:ea typeface="Calibri" panose="020F0502020204030204" pitchFamily="34" charset="0"/>
                <a:cs typeface="Times New Roman" panose="02020603050405020304" pitchFamily="18" charset="0"/>
              </a:rPr>
              <a:t>mieszkańców, przedsiębiorstwa, inwestorów, a także władze regionalne i krajowe, które będą dążyć do:</a:t>
            </a:r>
            <a:endParaRPr lang="pl"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pl" sz="1200" b="1" i="0" u="none" baseline="0">
                <a:solidFill>
                  <a:schemeClr val="accent4"/>
                </a:solidFill>
                <a:effectLst/>
                <a:latin typeface="+mj-lt"/>
                <a:ea typeface="Calibri" panose="020F0502020204030204" pitchFamily="34" charset="0"/>
                <a:cs typeface="Times New Roman" panose="02020603050405020304" pitchFamily="18" charset="0"/>
              </a:rPr>
              <a:t>zapewnienia 100 neutralnych dla klimatu i inteligentnych miast do 2030 r. </a:t>
            </a:r>
            <a:endParaRPr lang="pl"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pl" sz="1200" b="1" i="0" u="none" baseline="0">
                <a:solidFill>
                  <a:schemeClr val="accent4"/>
                </a:solidFill>
                <a:effectLst/>
                <a:latin typeface="+mj-lt"/>
                <a:ea typeface="Calibri" panose="020F0502020204030204" pitchFamily="34" charset="0"/>
                <a:cs typeface="Times New Roman" panose="02020603050405020304" pitchFamily="18" charset="0"/>
              </a:rPr>
              <a:t>zapewnienia, aby miasta te odegrały rolę ośrodków eksperymentu i innowacji, pozwalających wszystkim europejskim miastom pójść w ich ślady do 2050 r. </a:t>
            </a:r>
            <a:endParaRPr lang="pl"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pl" sz="1200" b="0" i="0" u="none" baseline="0">
                <a:effectLst/>
                <a:latin typeface="+mj-lt"/>
                <a:ea typeface="Calibri" panose="020F0502020204030204" pitchFamily="34" charset="0"/>
                <a:cs typeface="Times New Roman" panose="02020603050405020304" pitchFamily="18" charset="0"/>
              </a:rPr>
              <a:t>Unijna misja miast zakłada przekrojowe podejście oparte na zapotrzebowaniu, tworzące synergię między istniejącymi inicjatywami oraz uwzględniające faktyczne potrzeby ośrodków miejskich. </a:t>
            </a:r>
            <a:endParaRPr lang="pl" sz="1200">
              <a:effectLst/>
              <a:latin typeface="+mj-lt"/>
              <a:ea typeface="Calibri" panose="020F0502020204030204" pitchFamily="34" charset="0"/>
              <a:cs typeface="Times New Roman" panose="02020603050405020304" pitchFamily="18" charset="0"/>
            </a:endParaRPr>
          </a:p>
          <a:p>
            <a:endParaRPr lang="pl"/>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pl" b="1" i="0" u="none" baseline="0">
                <a:effectLst/>
                <a:latin typeface="+mj-lt"/>
                <a:ea typeface="Calibri" panose="020F0502020204030204" pitchFamily="34" charset="0"/>
                <a:cs typeface="Times New Roman" panose="02020603050405020304" pitchFamily="18" charset="0"/>
              </a:rPr>
              <a:t>100 neutralnych dla klimatu i inteligentnych miast do 2030 r.</a:t>
            </a:r>
            <a:endParaRPr lang="pl">
              <a:effectLst/>
              <a:latin typeface="+mj-lt"/>
              <a:ea typeface="Calibri" panose="020F0502020204030204" pitchFamily="34" charset="0"/>
              <a:cs typeface="Times New Roman" panose="02020603050405020304" pitchFamily="18" charset="0"/>
            </a:endParaRPr>
          </a:p>
          <a:p>
            <a:endParaRPr lang="pl">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90595"/>
            <a:chOff x="5345112" y="1674743"/>
            <a:chExt cx="5185235" cy="519059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475738"/>
              <a:ext cx="2814484" cy="4389600"/>
            </a:xfrm>
            <a:prstGeom prst="rect">
              <a:avLst/>
            </a:prstGeom>
            <a:noFill/>
          </p:spPr>
          <p:txBody>
            <a:bodyPr wrap="square">
              <a:spAutoFit/>
            </a:bodyPr>
            <a:lstStyle/>
            <a:p>
              <a:pPr lvl="0" algn="l" rtl="0">
                <a:lnSpc>
                  <a:spcPct val="150000"/>
                </a:lnSpc>
                <a:spcAft>
                  <a:spcPts val="800"/>
                </a:spcAft>
              </a:pPr>
              <a:r>
                <a:rPr lang="pl" sz="1200" b="1" i="0" u="none" baseline="0">
                  <a:solidFill>
                    <a:schemeClr val="bg1"/>
                  </a:solidFill>
                  <a:ea typeface="Calibri" panose="020F0502020204030204" pitchFamily="34" charset="0"/>
                  <a:cs typeface="Times New Roman" panose="02020603050405020304" pitchFamily="18" charset="0"/>
                </a:rPr>
                <a:t>Do czego służy ten tekst?</a:t>
              </a:r>
            </a:p>
            <a:p>
              <a:pPr lvl="0" algn="l" rtl="0">
                <a:lnSpc>
                  <a:spcPct val="150000"/>
                </a:lnSpc>
                <a:spcAft>
                  <a:spcPts val="800"/>
                </a:spcAft>
              </a:pPr>
              <a:r>
                <a:rPr lang="pl" sz="1200" b="0" i="0" u="none" baseline="0">
                  <a:solidFill>
                    <a:schemeClr val="bg1"/>
                  </a:solidFill>
                  <a:effectLst/>
                  <a:ea typeface="Calibri" panose="020F0502020204030204" pitchFamily="34" charset="0"/>
                  <a:cs typeface="Times New Roman" panose="02020603050405020304" pitchFamily="18" charset="0"/>
                </a:rPr>
                <a:t>Ten tekst służy do przedstawienia unijnej misji miast w komunikatach prasowych i oficjalnych dokumentach!</a:t>
              </a:r>
            </a:p>
            <a:p>
              <a:pPr lvl="0" algn="l" rtl="0">
                <a:lnSpc>
                  <a:spcPct val="150000"/>
                </a:lnSpc>
                <a:spcAft>
                  <a:spcPts val="800"/>
                </a:spcAft>
              </a:pPr>
              <a:endParaRPr lang="pl"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pl" sz="1200" b="1" i="0" u="none" baseline="0">
                  <a:solidFill>
                    <a:schemeClr val="bg1"/>
                  </a:solidFill>
                  <a:ea typeface="Calibri" panose="020F0502020204030204" pitchFamily="34" charset="0"/>
                  <a:cs typeface="Times New Roman" panose="02020603050405020304" pitchFamily="18" charset="0"/>
                </a:rPr>
                <a:t>Przydatne </a:t>
              </a:r>
              <a:r>
                <a:rPr lang="pl" sz="1200" b="1" i="0" u="none" baseline="0">
                  <a:solidFill>
                    <a:schemeClr val="bg1"/>
                  </a:solidFill>
                  <a:effectLst/>
                  <a:ea typeface="Calibri" panose="020F0502020204030204" pitchFamily="34" charset="0"/>
                  <a:cs typeface="Times New Roman" panose="02020603050405020304" pitchFamily="18" charset="0"/>
                </a:rPr>
                <a:t>materiały dodatkowe: </a:t>
              </a:r>
              <a:endParaRPr lang="pl"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pl"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Strona internetowa misji miast</a:t>
              </a:r>
              <a:endParaRPr lang="pl"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pl" sz="1200" b="0" i="0" u="none" baseline="0">
                  <a:solidFill>
                    <a:schemeClr val="bg1"/>
                  </a:solidFill>
                  <a:effectLst/>
                  <a:ea typeface="Calibri" panose="020F0502020204030204" pitchFamily="34" charset="0"/>
                  <a:cs typeface="Times New Roman" panose="02020603050405020304" pitchFamily="18" charset="0"/>
                </a:rPr>
                <a:t>Zestawienie informacji: </a:t>
              </a:r>
              <a:r>
                <a:rPr lang="pl"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Neutralne dla klimatu i inteligentne miasta: konkretne rozwiązania naszych największych wyzwań</a:t>
              </a:r>
              <a:endParaRPr lang="pl"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pl" sz="1200" b="0" i="0" u="none" baseline="0">
                  <a:solidFill>
                    <a:schemeClr val="bg1"/>
                  </a:solidFill>
                  <a:ea typeface="Calibri" panose="020F0502020204030204" pitchFamily="34" charset="0"/>
                  <a:cs typeface="Times New Roman" panose="02020603050405020304" pitchFamily="18" charset="0"/>
                </a:rPr>
                <a:t>Unijna misja miast: </a:t>
              </a:r>
              <a:r>
                <a:rPr lang="pl"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materiał wideo</a:t>
              </a:r>
              <a:endParaRPr lang="pl"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pl"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pl" sz="1052" b="0" i="0" u="none" strike="noStrike" kern="1200" cap="none" spc="0" normalizeH="0" baseline="0">
                <a:ln>
                  <a:noFill/>
                </a:ln>
                <a:solidFill>
                  <a:prstClr val="black"/>
                </a:solidFill>
                <a:effectLst/>
                <a:uLnTx/>
                <a:uFillTx/>
                <a:latin typeface="Arial" panose="020B0604020202020204"/>
                <a:ea typeface="+mn-ea"/>
                <a:cs typeface="+mn-cs"/>
              </a:rPr>
              <a:t>NetZeroCities otrzymało finansowanie w ramach programu badań i innowacji w programie ramowym „Horyzont 2020” na podstawie umowy o udzielenie dotacji nr 101036519.</a:t>
            </a:r>
            <a:endParaRPr kumimoji="0" lang="pl"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59276449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236071063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210922"/>
            <a:ext cx="9221689" cy="545001"/>
          </a:xfrm>
        </p:spPr>
        <p:txBody>
          <a:bodyPr/>
          <a:lstStyle/>
          <a:p>
            <a:pPr algn="l" rtl="0"/>
            <a:r>
              <a:rPr lang="pl" sz="3200" b="1" i="0" u="none" baseline="0"/>
              <a:t>Informacje o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87586" y="1527802"/>
            <a:ext cx="4730959" cy="4504069"/>
          </a:xfrm>
        </p:spPr>
        <p:txBody>
          <a:bodyPr numCol="1" spcCol="360000"/>
          <a:lstStyle/>
          <a:p>
            <a:pPr marL="0" indent="0" algn="just" rtl="0">
              <a:lnSpc>
                <a:spcPct val="107000"/>
              </a:lnSpc>
              <a:spcAft>
                <a:spcPts val="800"/>
              </a:spcAft>
              <a:buNone/>
            </a:pPr>
            <a:r>
              <a:rPr lang="pl" sz="1200" b="0" i="0" u="none" baseline="0">
                <a:effectLst/>
                <a:latin typeface="+mj-lt"/>
                <a:ea typeface="Calibri" panose="020F0502020204030204" pitchFamily="34" charset="0"/>
                <a:cs typeface="Times New Roman" panose="02020603050405020304" pitchFamily="18" charset="0"/>
              </a:rPr>
              <a:t>NetZeroCities to konsorcjum złożone z </a:t>
            </a:r>
            <a:r>
              <a:rPr lang="pl" sz="1200" b="1" i="0" u="none" baseline="0">
                <a:solidFill>
                  <a:schemeClr val="accent4"/>
                </a:solidFill>
                <a:effectLst/>
                <a:latin typeface="+mj-lt"/>
                <a:ea typeface="Calibri" panose="020F0502020204030204" pitchFamily="34" charset="0"/>
                <a:cs typeface="Times New Roman" panose="02020603050405020304" pitchFamily="18" charset="0"/>
              </a:rPr>
              <a:t>33 partnerów z 27 państw europejskich</a:t>
            </a:r>
            <a:r>
              <a:rPr lang="pl" sz="1200" b="0" i="0" u="none" baseline="0">
                <a:effectLst/>
                <a:latin typeface="+mj-lt"/>
                <a:ea typeface="Calibri" panose="020F0502020204030204" pitchFamily="34" charset="0"/>
                <a:cs typeface="Times New Roman" panose="02020603050405020304" pitchFamily="18" charset="0"/>
              </a:rPr>
              <a:t>, zarządzające obecnie platformą unijnej misji miast „</a:t>
            </a:r>
            <a:r>
              <a:rPr lang="pl"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neutralnych dla klimatu i inteligentnych miast do 2030 r.</a:t>
            </a:r>
            <a:r>
              <a:rPr lang="pl" sz="1200" b="0" i="0" u="none" baseline="0">
                <a:effectLst/>
                <a:latin typeface="+mj-lt"/>
                <a:ea typeface="Calibri" panose="020F0502020204030204" pitchFamily="34" charset="0"/>
                <a:cs typeface="Times New Roman" panose="02020603050405020304" pitchFamily="18" charset="0"/>
              </a:rPr>
              <a:t>”. Rolę koordynatora pełni </a:t>
            </a:r>
            <a:r>
              <a:rPr lang="pl"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pl" sz="1200" b="0" i="0" u="none" baseline="0">
                <a:solidFill>
                  <a:srgbClr val="0563C1"/>
                </a:solidFill>
                <a:effectLst/>
                <a:latin typeface="+mj-lt"/>
                <a:ea typeface="Calibri" panose="020F0502020204030204" pitchFamily="34" charset="0"/>
                <a:cs typeface="Times New Roman" panose="02020603050405020304" pitchFamily="18" charset="0"/>
                <a:hlinkClick r:id="rId3"/>
              </a:rPr>
              <a:t>,</a:t>
            </a:r>
            <a:r>
              <a:rPr lang="pl" sz="1200" b="0" i="0" u="none" baseline="0">
                <a:effectLst/>
                <a:latin typeface="+mj-lt"/>
                <a:ea typeface="Calibri" panose="020F0502020204030204" pitchFamily="34" charset="0"/>
                <a:cs typeface="Times New Roman" panose="02020603050405020304" pitchFamily="18" charset="0"/>
              </a:rPr>
              <a:t> największe w Europie partnerstwo publiczno-prywatne na rzecz innowacji ukierunkowane na innowacje w dziedzinie klimatu służące łagodzeniu zmiany klimatu i przystosowywaniu się do niej. </a:t>
            </a:r>
            <a:endParaRPr lang="pl"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pl" sz="1200" b="1" i="0" u="none" baseline="0">
                <a:solidFill>
                  <a:schemeClr val="accent4"/>
                </a:solidFill>
                <a:effectLst/>
                <a:latin typeface="+mj-lt"/>
                <a:ea typeface="Calibri" panose="020F0502020204030204" pitchFamily="34" charset="0"/>
                <a:cs typeface="Times New Roman" panose="02020603050405020304" pitchFamily="18" charset="0"/>
              </a:rPr>
              <a:t>NetZeroCities wspiera </a:t>
            </a:r>
            <a:r>
              <a:rPr lang="pl" sz="1200" b="1" i="0" u="none" baseline="0">
                <a:solidFill>
                  <a:schemeClr val="accent4"/>
                </a:solidFill>
                <a:latin typeface="+mj-lt"/>
                <a:cs typeface="Times New Roman" panose="02020603050405020304" pitchFamily="18" charset="0"/>
              </a:rPr>
              <a:t>112 europejskich miast </a:t>
            </a:r>
            <a:r>
              <a:rPr lang="pl" sz="1200" b="1" i="0" u="none" baseline="0">
                <a:solidFill>
                  <a:schemeClr val="accent4"/>
                </a:solidFill>
                <a:effectLst/>
                <a:latin typeface="+mj-lt"/>
                <a:ea typeface="Calibri" panose="020F0502020204030204" pitchFamily="34" charset="0"/>
                <a:cs typeface="Times New Roman" panose="02020603050405020304" pitchFamily="18" charset="0"/>
              </a:rPr>
              <a:t>wybranych przez Komisję Europejską do udziału w unijnej misji miast </a:t>
            </a:r>
            <a:r>
              <a:rPr lang="pl" sz="1200" b="0" i="0" u="none" baseline="0">
                <a:effectLst/>
                <a:latin typeface="+mj-lt"/>
                <a:ea typeface="Calibri" panose="020F0502020204030204" pitchFamily="34" charset="0"/>
                <a:cs typeface="Times New Roman" panose="02020603050405020304" pitchFamily="18" charset="0"/>
              </a:rPr>
              <a:t>w zdecydowanej redukcji emisji gazów cieplarnianych, co ma pomóc w osiągnięciu neutralności klimatycznej. Funkcjonowanie tej ukierunkowanej na usługi platformy wspieranej przez światowej klasy praktyków ma pomóc miastom w eliminowaniu aktualnych barier strukturalnych, instytucjonalnych i kulturalnych, z którymi mają do czynienia, tak aby mogły do 2030 r. osiągnąć neutralność klimatyczną. </a:t>
            </a:r>
          </a:p>
          <a:p>
            <a:pPr marL="0" indent="0" algn="just" rtl="0">
              <a:lnSpc>
                <a:spcPct val="107000"/>
              </a:lnSpc>
              <a:spcAft>
                <a:spcPts val="800"/>
              </a:spcAft>
              <a:buNone/>
            </a:pPr>
            <a:r>
              <a:rPr lang="pl" sz="1200" b="0" i="0" u="none" baseline="0">
                <a:effectLst/>
                <a:latin typeface="+mj-lt"/>
                <a:ea typeface="Calibri" panose="020F0502020204030204" pitchFamily="34" charset="0"/>
                <a:cs typeface="Times New Roman" panose="02020603050405020304" pitchFamily="18" charset="0"/>
              </a:rPr>
              <a:t>NetZeroCities ma umożliwić europejskim miastom i mieszkańcom Europy pokazanie </a:t>
            </a:r>
            <a:r>
              <a:rPr lang="pl" sz="1200" b="1" i="0" u="none" baseline="0">
                <a:solidFill>
                  <a:schemeClr val="accent4"/>
                </a:solidFill>
                <a:effectLst/>
                <a:latin typeface="+mj-lt"/>
                <a:ea typeface="Calibri" panose="020F0502020204030204" pitchFamily="34" charset="0"/>
                <a:cs typeface="Times New Roman" panose="02020603050405020304" pitchFamily="18" charset="0"/>
              </a:rPr>
              <a:t>drogi ku sprzyjającej włączeniu, cechującej się rozkwitem, odpornej na zmianę klimatu i zrównoważonej przyszłości</a:t>
            </a:r>
            <a:r>
              <a:rPr lang="pl" sz="1200" b="0" i="0" u="none" baseline="0">
                <a:effectLst/>
                <a:latin typeface="+mj-lt"/>
                <a:ea typeface="Calibri" panose="020F0502020204030204" pitchFamily="34" charset="0"/>
                <a:cs typeface="Times New Roman" panose="02020603050405020304" pitchFamily="18" charset="0"/>
              </a:rPr>
              <a:t>. W tym celu, aby zapewnić miastom dostęp do najlepszej fachowej wiedzy na świecie, indywidualnie dopasowuje się do ich potrzeb zaawansowane zdolności związane ze zmianą systemową, zaangażowaniem mieszkańców i zarządzaniem demokratycznym, strukturyzacją kapitałową i finansową oraz innowacjami społecznymi.</a:t>
            </a:r>
            <a:endParaRPr lang="pl"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87586" y="875843"/>
            <a:ext cx="5440840" cy="647044"/>
          </a:xfrm>
        </p:spPr>
        <p:txBody>
          <a:bodyPr/>
          <a:lstStyle/>
          <a:p>
            <a:pPr algn="l" rtl="0"/>
            <a:r>
              <a:rPr lang="pl" sz="2000" b="1" i="0" u="none" baseline="0">
                <a:effectLst/>
                <a:latin typeface="+mj-lt"/>
                <a:ea typeface="Calibri" panose="020F0502020204030204" pitchFamily="34" charset="0"/>
                <a:cs typeface="Times New Roman" panose="02020603050405020304" pitchFamily="18" charset="0"/>
              </a:rPr>
              <a:t>Platforma unijnej misji |</a:t>
            </a:r>
            <a:r>
              <a:rPr lang="pl" sz="2000" b="1" i="0" u="none" baseline="0">
                <a:latin typeface="+mj-lt"/>
              </a:rPr>
              <a:t> </a:t>
            </a:r>
          </a:p>
          <a:p>
            <a:pPr algn="l" rtl="0">
              <a:spcBef>
                <a:spcPts val="0"/>
              </a:spcBef>
            </a:pPr>
            <a:r>
              <a:rPr lang="pl" sz="2000" b="1" i="0" u="none" baseline="0">
                <a:latin typeface="+mj-lt"/>
              </a:rPr>
              <a:t>Neutralne dla klimatu i inteligentne miasta</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pl" sz="1200" b="1" i="0" u="none" baseline="0">
                  <a:solidFill>
                    <a:schemeClr val="bg1"/>
                  </a:solidFill>
                  <a:ea typeface="Calibri" panose="020F0502020204030204" pitchFamily="34" charset="0"/>
                  <a:cs typeface="Times New Roman" panose="02020603050405020304" pitchFamily="18" charset="0"/>
                </a:rPr>
                <a:t>Do czego służy ten tekst?</a:t>
              </a:r>
            </a:p>
            <a:p>
              <a:pPr lvl="0" algn="l" rtl="0">
                <a:lnSpc>
                  <a:spcPct val="150000"/>
                </a:lnSpc>
                <a:spcAft>
                  <a:spcPts val="800"/>
                </a:spcAft>
              </a:pPr>
              <a:r>
                <a:rPr lang="pl" sz="1200" b="0" i="0" u="none" baseline="0">
                  <a:solidFill>
                    <a:schemeClr val="bg1"/>
                  </a:solidFill>
                  <a:effectLst/>
                  <a:ea typeface="Calibri" panose="020F0502020204030204" pitchFamily="34" charset="0"/>
                  <a:cs typeface="Times New Roman" panose="02020603050405020304" pitchFamily="18" charset="0"/>
                </a:rPr>
                <a:t>Ten tekst służy do przedstawienia NetZeroCities w komunikatach prasowych i oficjalnych dokumentach!</a:t>
              </a:r>
              <a:endParaRPr lang="pl"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pl" sz="1200" b="1" i="0" u="none" baseline="0">
                  <a:solidFill>
                    <a:schemeClr val="bg1"/>
                  </a:solidFill>
                  <a:ea typeface="Calibri" panose="020F0502020204030204" pitchFamily="34" charset="0"/>
                  <a:cs typeface="Times New Roman" panose="02020603050405020304" pitchFamily="18" charset="0"/>
                </a:rPr>
                <a:t>Przydatne </a:t>
              </a:r>
              <a:r>
                <a:rPr lang="pl" sz="1200" b="1" i="0" u="none" baseline="0">
                  <a:solidFill>
                    <a:schemeClr val="bg1"/>
                  </a:solidFill>
                  <a:effectLst/>
                  <a:ea typeface="Calibri" panose="020F0502020204030204" pitchFamily="34" charset="0"/>
                  <a:cs typeface="Times New Roman" panose="02020603050405020304" pitchFamily="18" charset="0"/>
                </a:rPr>
                <a:t>materiały dodatkowe: </a:t>
              </a:r>
              <a:endParaRPr lang="pl"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pl"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Strona internetowa NetZeroCities</a:t>
              </a:r>
              <a:endParaRPr lang="pl"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pl"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Wideo o NetZeroCities</a:t>
              </a:r>
              <a:endParaRPr lang="pl"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pl" sz="1200" b="0" i="0" u="none" baseline="0">
                  <a:solidFill>
                    <a:schemeClr val="bg1"/>
                  </a:solidFill>
                  <a:effectLst/>
                  <a:latin typeface="+mj-lt"/>
                  <a:ea typeface="Calibri" panose="020F0502020204030204" pitchFamily="34" charset="0"/>
                  <a:cs typeface="Times New Roman" panose="02020603050405020304" pitchFamily="18" charset="0"/>
                </a:rPr>
                <a:t>Komunikat prasowy, 1 października 2021 r.: </a:t>
              </a:r>
              <a:r>
                <a:rPr lang="pl"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Sieci miast i organizacje badawcze łączą siły, by przyspieszyć przejście ku zerowej emisji netto do 2030 r.</a:t>
              </a:r>
              <a:endParaRPr lang="pl"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pl" sz="1052" b="0" i="0" u="none" strike="noStrike" kern="1200" cap="none" spc="0" normalizeH="0" baseline="0">
                <a:ln>
                  <a:noFill/>
                </a:ln>
                <a:solidFill>
                  <a:prstClr val="black"/>
                </a:solidFill>
                <a:effectLst/>
                <a:uLnTx/>
                <a:uFillTx/>
                <a:latin typeface="Arial" panose="020B0604020202020204"/>
                <a:ea typeface="+mn-ea"/>
                <a:cs typeface="+mn-cs"/>
              </a:rPr>
              <a:t>NetZeroCities otrzymało finansowanie w ramach programu badań i innowacji w programie ramowym „Horyzont 2020” na podstawie umowy o udzielenie dotacji nr 101036519.</a:t>
            </a:r>
            <a:endParaRPr kumimoji="0" lang="pl"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81540328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PT/Portuguese translation</a:t>
            </a:r>
          </a:p>
        </p:txBody>
      </p:sp>
    </p:spTree>
    <p:extLst>
      <p:ext uri="{BB962C8B-B14F-4D97-AF65-F5344CB8AC3E}">
        <p14:creationId xmlns:p14="http://schemas.microsoft.com/office/powerpoint/2010/main" val="216620119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pt-PT" sz="3200" b="1" i="0" u="none" baseline="0"/>
              <a:t>Sobre a Missão Cidades da UE</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5056602" cy="4771124"/>
          </a:xfrm>
        </p:spPr>
        <p:txBody>
          <a:bodyPr numCol="1" spcCol="360000"/>
          <a:lstStyle/>
          <a:p>
            <a:pPr marL="0" indent="0" algn="just" rtl="0">
              <a:lnSpc>
                <a:spcPct val="107000"/>
              </a:lnSpc>
              <a:spcAft>
                <a:spcPts val="800"/>
              </a:spcAft>
              <a:buNone/>
            </a:pPr>
            <a:r>
              <a:rPr lang="pt-PT" sz="1200" b="0" i="0" u="none" baseline="0">
                <a:effectLst/>
                <a:latin typeface="+mj-lt"/>
                <a:ea typeface="Calibri" panose="020F0502020204030204" pitchFamily="34" charset="0"/>
                <a:cs typeface="Times New Roman" panose="02020603050405020304" pitchFamily="18" charset="0"/>
              </a:rPr>
              <a:t>As Missões da UE são uma nova forma de apresentar </a:t>
            </a:r>
            <a:r>
              <a:rPr lang="pt-PT" sz="1200" b="1" i="0" u="none" baseline="0">
                <a:solidFill>
                  <a:schemeClr val="accent4"/>
                </a:solidFill>
                <a:effectLst/>
                <a:latin typeface="+mj-lt"/>
                <a:ea typeface="Calibri" panose="020F0502020204030204" pitchFamily="34" charset="0"/>
                <a:cs typeface="Times New Roman" panose="02020603050405020304" pitchFamily="18" charset="0"/>
              </a:rPr>
              <a:t>soluções concretas para alguns dos nossos maiores desafios</a:t>
            </a:r>
            <a:r>
              <a:rPr lang="pt-PT" sz="1200" b="0" i="0" u="none" baseline="0">
                <a:effectLst/>
                <a:latin typeface="+mj-lt"/>
                <a:ea typeface="Calibri" panose="020F0502020204030204" pitchFamily="34" charset="0"/>
                <a:cs typeface="Times New Roman" panose="02020603050405020304" pitchFamily="18" charset="0"/>
              </a:rPr>
              <a:t>. Têm objetivos ambiciosos e apresentarão resultados tangíveis até 2030, ao conceder à investigação e inovação uma nova função, em combinação com novas formas de governação e colaboração, bem como ao envolver os cidadãos. As Missões da UE são uma novidade do programa de investigação e inovação Horizonte Europa para os anos de 2021-2027.</a:t>
            </a:r>
            <a:endParaRPr lang="pt-PT"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pt-PT" sz="1200" b="0" i="0" u="none" baseline="0">
                <a:effectLst/>
                <a:latin typeface="+mj-lt"/>
                <a:ea typeface="Calibri" panose="020F0502020204030204" pitchFamily="34" charset="0"/>
                <a:cs typeface="Times New Roman" panose="02020603050405020304" pitchFamily="18" charset="0"/>
              </a:rPr>
              <a:t>Uma vez que a mitigação climática está fortemente dependente da ação urbana, </a:t>
            </a:r>
            <a:r>
              <a:rPr lang="pt-PT" sz="1200" b="0" i="0" u="none" baseline="0">
                <a:latin typeface="+mj-lt"/>
                <a:cs typeface="Times New Roman" panose="02020603050405020304" pitchFamily="18" charset="0"/>
              </a:rPr>
              <a:t>precisamos de ajudar as cidades a acelerar a sua transformação ecológica e digital. A </a:t>
            </a:r>
            <a:r>
              <a:rPr lang="pt-PT" sz="1200" b="1" i="0" u="none" baseline="0">
                <a:solidFill>
                  <a:schemeClr val="accent4"/>
                </a:solidFill>
                <a:latin typeface="+mj-lt"/>
                <a:cs typeface="Times New Roman" panose="02020603050405020304" pitchFamily="18" charset="0"/>
              </a:rPr>
              <a:t>Missão Cidades da UE </a:t>
            </a:r>
            <a:r>
              <a:rPr lang="pt-PT" sz="1200" b="0" i="0" u="none" baseline="0">
                <a:latin typeface="+mj-lt"/>
                <a:cs typeface="Times New Roman" panose="02020603050405020304" pitchFamily="18" charset="0"/>
              </a:rPr>
              <a:t>vai envolver as autoridades locais, </a:t>
            </a:r>
            <a:r>
              <a:rPr lang="pt-PT" sz="1200" b="0" i="0" u="none" baseline="0">
                <a:effectLst/>
                <a:latin typeface="+mj-lt"/>
                <a:ea typeface="Calibri" panose="020F0502020204030204" pitchFamily="34" charset="0"/>
                <a:cs typeface="Times New Roman" panose="02020603050405020304" pitchFamily="18" charset="0"/>
              </a:rPr>
              <a:t>os cidadãos, as empresas, os investidores, bem como as autoridades regionais e nacionais, para:</a:t>
            </a:r>
            <a:endParaRPr lang="pt-PT"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pt-PT" sz="1200" b="1" i="0" u="none" baseline="0">
                <a:solidFill>
                  <a:schemeClr val="accent4"/>
                </a:solidFill>
                <a:effectLst/>
                <a:latin typeface="+mj-lt"/>
                <a:ea typeface="Calibri" panose="020F0502020204030204" pitchFamily="34" charset="0"/>
                <a:cs typeface="Times New Roman" panose="02020603050405020304" pitchFamily="18" charset="0"/>
              </a:rPr>
              <a:t>Apresentar 100 cidades inteligentes e com um impacto neutro no clima até 2030 </a:t>
            </a:r>
            <a:endParaRPr lang="pt-PT"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pt-PT" sz="1200" b="1" i="0" u="none" baseline="0">
                <a:solidFill>
                  <a:schemeClr val="accent4"/>
                </a:solidFill>
                <a:effectLst/>
                <a:latin typeface="+mj-lt"/>
                <a:ea typeface="Calibri" panose="020F0502020204030204" pitchFamily="34" charset="0"/>
                <a:cs typeface="Times New Roman" panose="02020603050405020304" pitchFamily="18" charset="0"/>
              </a:rPr>
              <a:t>Garantir que estas cidades atuam como centros de experimentação e inovação para permitir que todas as cidades europeias sigam o exemplo até 2050 </a:t>
            </a:r>
            <a:endParaRPr lang="pt-PT"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pt-PT" sz="1200" b="0" i="0" u="none" baseline="0">
                <a:latin typeface="+mj-lt"/>
                <a:ea typeface="Calibri" panose="020F0502020204030204" pitchFamily="34" charset="0"/>
                <a:cs typeface="Times New Roman" panose="02020603050405020304" pitchFamily="18" charset="0"/>
              </a:rPr>
              <a:t>A</a:t>
            </a:r>
            <a:r>
              <a:rPr lang="pt-PT" sz="1200" b="0" i="0" u="none" baseline="0">
                <a:effectLst/>
                <a:latin typeface="+mj-lt"/>
                <a:ea typeface="Calibri" panose="020F0502020204030204" pitchFamily="34" charset="0"/>
                <a:cs typeface="Times New Roman" panose="02020603050405020304" pitchFamily="18" charset="0"/>
              </a:rPr>
              <a:t> Missão Cidades da UE aplica uma abordagem liderada pela procura e </a:t>
            </a:r>
            <a:r>
              <a:rPr lang="pt-PT" sz="1200" b="0" i="0" u="none" baseline="0" err="1">
                <a:effectLst/>
                <a:latin typeface="+mj-lt"/>
                <a:ea typeface="Calibri" panose="020F0502020204030204" pitchFamily="34" charset="0"/>
                <a:cs typeface="Times New Roman" panose="02020603050405020304" pitchFamily="18" charset="0"/>
              </a:rPr>
              <a:t>transectorial</a:t>
            </a:r>
            <a:r>
              <a:rPr lang="pt-PT" sz="1200" b="0" i="0" u="none" baseline="0">
                <a:effectLst/>
                <a:latin typeface="+mj-lt"/>
                <a:ea typeface="Calibri" panose="020F0502020204030204" pitchFamily="34" charset="0"/>
                <a:cs typeface="Times New Roman" panose="02020603050405020304" pitchFamily="18" charset="0"/>
              </a:rPr>
              <a:t>, criando sinergias entre as iniciativas existentes e baseando as suas atividades nas necessidades reais das cidades. </a:t>
            </a:r>
            <a:endParaRPr lang="pt-PT" sz="1200">
              <a:effectLst/>
              <a:latin typeface="+mj-lt"/>
              <a:ea typeface="Calibri" panose="020F0502020204030204" pitchFamily="34" charset="0"/>
              <a:cs typeface="Times New Roman" panose="02020603050405020304" pitchFamily="18" charset="0"/>
            </a:endParaRPr>
          </a:p>
          <a:p>
            <a:endParaRPr lang="pt-PT"/>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pt-PT" b="1" i="0" u="none" baseline="0">
                <a:effectLst/>
                <a:latin typeface="+mj-lt"/>
                <a:ea typeface="Calibri" panose="020F0502020204030204" pitchFamily="34" charset="0"/>
                <a:cs typeface="Times New Roman" panose="02020603050405020304" pitchFamily="18" charset="0"/>
              </a:rPr>
              <a:t>100 cidades inteligentes e com um impacto neutro no clima até 2030</a:t>
            </a:r>
            <a:endParaRPr lang="pt-PT">
              <a:effectLst/>
              <a:latin typeface="+mj-lt"/>
              <a:ea typeface="Calibri" panose="020F0502020204030204" pitchFamily="34" charset="0"/>
              <a:cs typeface="Times New Roman" panose="02020603050405020304" pitchFamily="18" charset="0"/>
            </a:endParaRPr>
          </a:p>
          <a:p>
            <a:endParaRPr lang="pt-PT">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906" y="1555195"/>
            <a:ext cx="5185235" cy="5341415"/>
            <a:chOff x="5345905" y="1727659"/>
            <a:chExt cx="5185235" cy="534141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905" y="1727659"/>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531280" y="2402475"/>
              <a:ext cx="2814484" cy="4666599"/>
            </a:xfrm>
            <a:prstGeom prst="rect">
              <a:avLst/>
            </a:prstGeom>
            <a:noFill/>
          </p:spPr>
          <p:txBody>
            <a:bodyPr wrap="square">
              <a:spAutoFit/>
            </a:bodyPr>
            <a:lstStyle/>
            <a:p>
              <a:pPr lvl="0" algn="l" rtl="0">
                <a:lnSpc>
                  <a:spcPct val="150000"/>
                </a:lnSpc>
                <a:spcAft>
                  <a:spcPts val="800"/>
                </a:spcAft>
              </a:pPr>
              <a:r>
                <a:rPr lang="pt-PT" sz="1200" b="1" i="0" u="none" baseline="0">
                  <a:solidFill>
                    <a:schemeClr val="bg1"/>
                  </a:solidFill>
                  <a:ea typeface="Calibri" panose="020F0502020204030204" pitchFamily="34" charset="0"/>
                  <a:cs typeface="Times New Roman" panose="02020603050405020304" pitchFamily="18" charset="0"/>
                </a:rPr>
                <a:t>Como utilizar este texto?</a:t>
              </a:r>
            </a:p>
            <a:p>
              <a:pPr lvl="0" algn="l" rtl="0">
                <a:lnSpc>
                  <a:spcPct val="150000"/>
                </a:lnSpc>
                <a:spcAft>
                  <a:spcPts val="800"/>
                </a:spcAft>
              </a:pPr>
              <a:r>
                <a:rPr lang="pt-PT" sz="1200" b="0" i="0" u="none" baseline="0">
                  <a:solidFill>
                    <a:schemeClr val="bg1"/>
                  </a:solidFill>
                  <a:effectLst/>
                  <a:ea typeface="Calibri" panose="020F0502020204030204" pitchFamily="34" charset="0"/>
                  <a:cs typeface="Times New Roman" panose="02020603050405020304" pitchFamily="18" charset="0"/>
                </a:rPr>
                <a:t>Utilize este texto nos seus comunicados de imprensa e documentos oficiais se precisar de apresentar a Missão Cidades da UE!</a:t>
              </a:r>
            </a:p>
            <a:p>
              <a:pPr lvl="0" algn="l" rtl="0">
                <a:lnSpc>
                  <a:spcPct val="150000"/>
                </a:lnSpc>
                <a:spcAft>
                  <a:spcPts val="800"/>
                </a:spcAft>
              </a:pPr>
              <a:endParaRPr lang="pt-PT"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pt-PT" sz="1200" b="1" i="0" u="none" baseline="0">
                  <a:solidFill>
                    <a:schemeClr val="bg1"/>
                  </a:solidFill>
                  <a:ea typeface="Calibri" panose="020F0502020204030204" pitchFamily="34" charset="0"/>
                  <a:cs typeface="Times New Roman" panose="02020603050405020304" pitchFamily="18" charset="0"/>
                </a:rPr>
                <a:t>Recursos úteis adicionais</a:t>
              </a:r>
              <a:r>
                <a:rPr lang="pt-PT" sz="1200" b="1" i="0" u="none" baseline="0">
                  <a:solidFill>
                    <a:schemeClr val="bg1"/>
                  </a:solidFill>
                  <a:effectLst/>
                  <a:ea typeface="Calibri" panose="020F0502020204030204" pitchFamily="34" charset="0"/>
                  <a:cs typeface="Times New Roman" panose="02020603050405020304" pitchFamily="18" charset="0"/>
                </a:rPr>
                <a:t>: </a:t>
              </a:r>
              <a:endParaRPr lang="pt-P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pt-PT"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Página Web da missão Cidades</a:t>
              </a:r>
              <a:endParaRPr lang="pt-P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pt-PT" sz="1200" b="0" i="0" u="none" baseline="0">
                  <a:solidFill>
                    <a:schemeClr val="bg1"/>
                  </a:solidFill>
                  <a:effectLst/>
                  <a:ea typeface="Calibri" panose="020F0502020204030204" pitchFamily="34" charset="0"/>
                  <a:cs typeface="Times New Roman" panose="02020603050405020304" pitchFamily="18" charset="0"/>
                </a:rPr>
                <a:t>Ficha informativa: </a:t>
              </a:r>
              <a:r>
                <a:rPr lang="pt-PT"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Cidades inteligentes e com um impacto neutro no clima: soluções concretas para os nossos maiores desafios</a:t>
              </a:r>
              <a:endParaRPr lang="pt-PT"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pt-PT"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Vídeo</a:t>
              </a:r>
              <a:r>
                <a:rPr lang="pt-PT" sz="1200" b="0" i="0" u="none" baseline="0">
                  <a:solidFill>
                    <a:schemeClr val="bg1"/>
                  </a:solidFill>
                  <a:ea typeface="Calibri" panose="020F0502020204030204" pitchFamily="34" charset="0"/>
                  <a:cs typeface="Times New Roman" panose="02020603050405020304" pitchFamily="18" charset="0"/>
                </a:rPr>
                <a:t> da Missão Cidades da UE</a:t>
              </a:r>
              <a:endParaRPr lang="pt-PT"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pt-PT"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416140"/>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pt-PT" sz="1052" b="0" i="0" u="none" strike="noStrike" kern="1200" cap="none" spc="0" normalizeH="0" baseline="0">
                <a:ln>
                  <a:noFill/>
                </a:ln>
                <a:solidFill>
                  <a:prstClr val="black"/>
                </a:solidFill>
                <a:effectLst/>
                <a:uLnTx/>
                <a:uFillTx/>
                <a:latin typeface="Arial" panose="020B0604020202020204"/>
                <a:ea typeface="+mn-ea"/>
                <a:cs typeface="+mn-cs"/>
              </a:rPr>
              <a:t>O </a:t>
            </a:r>
            <a:r>
              <a:rPr kumimoji="0" lang="pt-PT" sz="1052" b="0" i="0" u="none" strike="noStrike" kern="1200" cap="none" spc="0" normalizeH="0" baseline="0" err="1">
                <a:ln>
                  <a:noFill/>
                </a:ln>
                <a:solidFill>
                  <a:prstClr val="black"/>
                </a:solidFill>
                <a:effectLst/>
                <a:uLnTx/>
                <a:uFillTx/>
                <a:latin typeface="Arial" panose="020B0604020202020204"/>
                <a:ea typeface="+mn-ea"/>
                <a:cs typeface="+mn-cs"/>
              </a:rPr>
              <a:t>NetZeroCities</a:t>
            </a:r>
            <a:r>
              <a:rPr kumimoji="0" lang="pt-PT" sz="1052" b="0" i="0" u="none" strike="noStrike" kern="1200" cap="none" spc="0" normalizeH="0" baseline="0">
                <a:ln>
                  <a:noFill/>
                </a:ln>
                <a:solidFill>
                  <a:prstClr val="black"/>
                </a:solidFill>
                <a:effectLst/>
                <a:uLnTx/>
                <a:uFillTx/>
                <a:latin typeface="Arial" panose="020B0604020202020204"/>
                <a:ea typeface="+mn-ea"/>
                <a:cs typeface="+mn-cs"/>
              </a:rPr>
              <a:t> recebeu financiamento do Programa de Investigação e Inovação Horizonte 2020 no âmbito do acordo de subvenção n.º 101036519.</a:t>
            </a:r>
          </a:p>
        </p:txBody>
      </p:sp>
    </p:spTree>
    <p:extLst>
      <p:ext uri="{BB962C8B-B14F-4D97-AF65-F5344CB8AC3E}">
        <p14:creationId xmlns:p14="http://schemas.microsoft.com/office/powerpoint/2010/main" val="249868741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318041087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pt-PT" sz="3200" b="1" i="0" u="none" baseline="0"/>
              <a:t>Sobre o </a:t>
            </a:r>
            <a:r>
              <a:rPr lang="pt-PT" sz="3200" b="1" i="0" u="none" baseline="0" err="1"/>
              <a:t>NetZeroCities</a:t>
            </a:r>
            <a:endParaRPr lang="pt-PT" sz="3200" b="1" i="0" u="none" baseline="0"/>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38946" y="2127081"/>
            <a:ext cx="5134892" cy="4504069"/>
          </a:xfrm>
        </p:spPr>
        <p:txBody>
          <a:bodyPr numCol="1" spcCol="360000"/>
          <a:lstStyle/>
          <a:p>
            <a:pPr marL="0" indent="0" algn="just" rtl="0">
              <a:lnSpc>
                <a:spcPct val="107000"/>
              </a:lnSpc>
              <a:spcAft>
                <a:spcPts val="800"/>
              </a:spcAft>
              <a:buNone/>
            </a:pPr>
            <a:r>
              <a:rPr lang="pt-PT" sz="1200" b="0" i="0" u="none" baseline="0">
                <a:effectLst/>
                <a:latin typeface="+mj-lt"/>
                <a:ea typeface="Calibri" panose="020F0502020204030204" pitchFamily="34" charset="0"/>
                <a:cs typeface="Times New Roman" panose="02020603050405020304" pitchFamily="18" charset="0"/>
              </a:rPr>
              <a:t>O </a:t>
            </a:r>
            <a:r>
              <a:rPr lang="pt-PT" sz="1200" b="0" i="0" u="none" baseline="0" err="1">
                <a:effectLst/>
                <a:latin typeface="+mj-lt"/>
                <a:ea typeface="Calibri" panose="020F0502020204030204" pitchFamily="34" charset="0"/>
                <a:cs typeface="Times New Roman" panose="02020603050405020304" pitchFamily="18" charset="0"/>
              </a:rPr>
              <a:t>NetZeroCities</a:t>
            </a:r>
            <a:r>
              <a:rPr lang="pt-PT" sz="1200" b="0" i="0" u="none" baseline="0">
                <a:effectLst/>
                <a:latin typeface="+mj-lt"/>
                <a:ea typeface="Calibri" panose="020F0502020204030204" pitchFamily="34" charset="0"/>
                <a:cs typeface="Times New Roman" panose="02020603050405020304" pitchFamily="18" charset="0"/>
              </a:rPr>
              <a:t> é um consórcio composto por </a:t>
            </a:r>
            <a:r>
              <a:rPr lang="pt-PT" sz="1200" b="1" i="0" u="none" baseline="0">
                <a:solidFill>
                  <a:schemeClr val="accent4"/>
                </a:solidFill>
                <a:effectLst/>
                <a:latin typeface="+mj-lt"/>
                <a:ea typeface="Calibri" panose="020F0502020204030204" pitchFamily="34" charset="0"/>
                <a:cs typeface="Times New Roman" panose="02020603050405020304" pitchFamily="18" charset="0"/>
              </a:rPr>
              <a:t>33 parceiros de 27 países europeus</a:t>
            </a:r>
            <a:r>
              <a:rPr lang="pt-PT" sz="1200" b="0" i="0" u="none" baseline="0">
                <a:effectLst/>
                <a:latin typeface="+mj-lt"/>
                <a:ea typeface="Calibri" panose="020F0502020204030204" pitchFamily="34" charset="0"/>
                <a:cs typeface="Times New Roman" panose="02020603050405020304" pitchFamily="18" charset="0"/>
              </a:rPr>
              <a:t>, que atualmente gere a plataforma da Missão Cidades da UE “</a:t>
            </a:r>
            <a:r>
              <a:rPr lang="pt-PT"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cidades inteligentes e com um impacto neutro no clima até 2030</a:t>
            </a:r>
            <a:r>
              <a:rPr lang="pt-PT" sz="1200" b="0" i="0" u="none" baseline="0">
                <a:effectLst/>
                <a:latin typeface="+mj-lt"/>
                <a:ea typeface="Calibri" panose="020F0502020204030204" pitchFamily="34" charset="0"/>
                <a:cs typeface="Times New Roman" panose="02020603050405020304" pitchFamily="18" charset="0"/>
              </a:rPr>
              <a:t>”. É coordenado pela </a:t>
            </a:r>
            <a:r>
              <a:rPr lang="pt-PT" sz="1200" b="0" i="0" u="sng" baseline="0" err="1">
                <a:solidFill>
                  <a:srgbClr val="0563C1"/>
                </a:solidFill>
                <a:effectLst/>
                <a:latin typeface="+mj-lt"/>
                <a:ea typeface="Calibri" panose="020F0502020204030204" pitchFamily="34" charset="0"/>
                <a:cs typeface="Times New Roman" panose="02020603050405020304" pitchFamily="18" charset="0"/>
                <a:hlinkClick r:id="rId3"/>
              </a:rPr>
              <a:t>EIT</a:t>
            </a:r>
            <a:r>
              <a:rPr lang="pt-PT" sz="1200" b="0" i="0" u="sng" baseline="0">
                <a:solidFill>
                  <a:srgbClr val="0563C1"/>
                </a:solidFill>
                <a:effectLst/>
                <a:latin typeface="+mj-lt"/>
                <a:ea typeface="Calibri" panose="020F0502020204030204" pitchFamily="34" charset="0"/>
                <a:cs typeface="Times New Roman" panose="02020603050405020304" pitchFamily="18" charset="0"/>
                <a:hlinkClick r:id="rId3"/>
              </a:rPr>
              <a:t> </a:t>
            </a:r>
            <a:r>
              <a:rPr lang="pt-PT" sz="1200" b="0" i="0" u="sng" baseline="0" err="1">
                <a:solidFill>
                  <a:srgbClr val="0563C1"/>
                </a:solidFill>
                <a:effectLst/>
                <a:latin typeface="+mj-lt"/>
                <a:ea typeface="Calibri" panose="020F0502020204030204" pitchFamily="34" charset="0"/>
                <a:cs typeface="Times New Roman" panose="02020603050405020304" pitchFamily="18" charset="0"/>
                <a:hlinkClick r:id="rId3"/>
              </a:rPr>
              <a:t>Climate-KIC</a:t>
            </a:r>
            <a:r>
              <a:rPr lang="pt-PT" sz="1200" b="0" i="0" u="sng" baseline="0">
                <a:solidFill>
                  <a:srgbClr val="0563C1"/>
                </a:solidFill>
                <a:effectLst/>
                <a:latin typeface="+mj-lt"/>
                <a:ea typeface="Calibri" panose="020F0502020204030204" pitchFamily="34" charset="0"/>
                <a:cs typeface="Times New Roman" panose="02020603050405020304" pitchFamily="18" charset="0"/>
                <a:hlinkClick r:id="rId3"/>
              </a:rPr>
              <a:t>, </a:t>
            </a:r>
            <a:r>
              <a:rPr lang="pt-PT" sz="1200" b="0" i="0" u="none" baseline="0">
                <a:effectLst/>
                <a:latin typeface="+mj-lt"/>
                <a:ea typeface="Calibri" panose="020F0502020204030204" pitchFamily="34" charset="0"/>
                <a:cs typeface="Times New Roman" panose="02020603050405020304" pitchFamily="18" charset="0"/>
              </a:rPr>
              <a:t>a maior parceria de inovação público-privada da Europa focada na inovação climática para a mitigação e adaptação às alterações climáticas. </a:t>
            </a:r>
            <a:endParaRPr lang="pt-PT"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pt-PT" sz="1200" b="1" i="0" u="none" baseline="0">
                <a:solidFill>
                  <a:schemeClr val="accent4"/>
                </a:solidFill>
                <a:effectLst/>
                <a:latin typeface="+mj-lt"/>
                <a:ea typeface="Calibri" panose="020F0502020204030204" pitchFamily="34" charset="0"/>
                <a:cs typeface="Times New Roman" panose="02020603050405020304" pitchFamily="18" charset="0"/>
              </a:rPr>
              <a:t>O </a:t>
            </a:r>
            <a:r>
              <a:rPr lang="pt-PT" sz="1200" b="1" i="0" u="none" baseline="0" err="1">
                <a:solidFill>
                  <a:schemeClr val="accent4"/>
                </a:solidFill>
                <a:effectLst/>
                <a:latin typeface="+mj-lt"/>
                <a:ea typeface="Calibri" panose="020F0502020204030204" pitchFamily="34" charset="0"/>
                <a:cs typeface="Times New Roman" panose="02020603050405020304" pitchFamily="18" charset="0"/>
              </a:rPr>
              <a:t>NetZeroCities</a:t>
            </a:r>
            <a:r>
              <a:rPr lang="pt-PT" sz="1200" b="1" i="0" u="none" baseline="0">
                <a:solidFill>
                  <a:schemeClr val="accent4"/>
                </a:solidFill>
                <a:effectLst/>
                <a:latin typeface="+mj-lt"/>
                <a:ea typeface="Calibri" panose="020F0502020204030204" pitchFamily="34" charset="0"/>
                <a:cs typeface="Times New Roman" panose="02020603050405020304" pitchFamily="18" charset="0"/>
              </a:rPr>
              <a:t> ajuda as </a:t>
            </a:r>
            <a:r>
              <a:rPr lang="pt-PT" sz="1200" b="1" i="0" u="none" baseline="0">
                <a:solidFill>
                  <a:schemeClr val="accent4"/>
                </a:solidFill>
                <a:latin typeface="+mj-lt"/>
                <a:cs typeface="Times New Roman" panose="02020603050405020304" pitchFamily="18" charset="0"/>
              </a:rPr>
              <a:t>112 cidades europeias</a:t>
            </a:r>
            <a:r>
              <a:rPr lang="pt-PT" sz="1200" b="1" i="0" u="none" baseline="0">
                <a:solidFill>
                  <a:schemeClr val="accent4"/>
                </a:solidFill>
              </a:rPr>
              <a:t> </a:t>
            </a:r>
            <a:r>
              <a:rPr lang="pt-PT" sz="1200" b="1" i="0" u="none" baseline="0">
                <a:solidFill>
                  <a:schemeClr val="accent4"/>
                </a:solidFill>
                <a:effectLst/>
                <a:latin typeface="+mj-lt"/>
                <a:ea typeface="Calibri" panose="020F0502020204030204" pitchFamily="34" charset="0"/>
                <a:cs typeface="Times New Roman" panose="02020603050405020304" pitchFamily="18" charset="0"/>
              </a:rPr>
              <a:t>selecionadas pela Comissão Europeia para se juntarem à Missão Cidades da UE </a:t>
            </a:r>
            <a:r>
              <a:rPr lang="pt-PT" sz="1200" b="0" i="0" u="none" baseline="0">
                <a:effectLst/>
                <a:latin typeface="+mj-lt"/>
                <a:ea typeface="Calibri" panose="020F0502020204030204" pitchFamily="34" charset="0"/>
                <a:cs typeface="Times New Roman" panose="02020603050405020304" pitchFamily="18" charset="0"/>
              </a:rPr>
              <a:t>a reduzirem drasticamente as suas emissões de gases com efeito de estufa para alcançar a neutralidade climática. Funciona como uma plataforma orientada para os serviços, suportada por intervenientes de classe mundial, para ajudar as cidades a ultrapassarem as atuais barreiras estruturais, institucionais e culturais que enfrentam para alcançarem a neutralidade climática até 2030. </a:t>
            </a:r>
          </a:p>
          <a:p>
            <a:pPr marL="0" indent="0" algn="just" rtl="0">
              <a:lnSpc>
                <a:spcPct val="107000"/>
              </a:lnSpc>
              <a:spcAft>
                <a:spcPts val="800"/>
              </a:spcAft>
              <a:buNone/>
            </a:pPr>
            <a:r>
              <a:rPr lang="pt-PT" sz="1200" b="0" i="0" u="none" baseline="0">
                <a:effectLst/>
                <a:latin typeface="+mj-lt"/>
                <a:ea typeface="Calibri" panose="020F0502020204030204" pitchFamily="34" charset="0"/>
                <a:cs typeface="Times New Roman" panose="02020603050405020304" pitchFamily="18" charset="0"/>
              </a:rPr>
              <a:t>O </a:t>
            </a:r>
            <a:r>
              <a:rPr lang="pt-PT" sz="1200" b="0" i="0" u="none" baseline="0" err="1">
                <a:effectLst/>
                <a:latin typeface="+mj-lt"/>
                <a:ea typeface="Calibri" panose="020F0502020204030204" pitchFamily="34" charset="0"/>
                <a:cs typeface="Times New Roman" panose="02020603050405020304" pitchFamily="18" charset="0"/>
              </a:rPr>
              <a:t>NetZeroCities</a:t>
            </a:r>
            <a:r>
              <a:rPr lang="pt-PT" sz="1200" b="0" i="0" u="none" baseline="0">
                <a:effectLst/>
                <a:latin typeface="+mj-lt"/>
                <a:ea typeface="Calibri" panose="020F0502020204030204" pitchFamily="34" charset="0"/>
                <a:cs typeface="Times New Roman" panose="02020603050405020304" pitchFamily="18" charset="0"/>
              </a:rPr>
              <a:t> visa permitir que as cidades europeias e os cidadãos mostrem </a:t>
            </a:r>
            <a:r>
              <a:rPr lang="pt-PT" sz="1200" b="1" i="0" u="none" baseline="0">
                <a:solidFill>
                  <a:schemeClr val="accent4"/>
                </a:solidFill>
                <a:effectLst/>
                <a:latin typeface="+mj-lt"/>
                <a:ea typeface="Calibri" panose="020F0502020204030204" pitchFamily="34" charset="0"/>
                <a:cs typeface="Times New Roman" panose="02020603050405020304" pitchFamily="18" charset="0"/>
              </a:rPr>
              <a:t>o caminho a seguir para um futuro inclusivo, próspero, resistente às alterações climáticas e sustentável</a:t>
            </a:r>
            <a:r>
              <a:rPr lang="pt-PT" sz="1200" b="0" i="0" u="none" baseline="0">
                <a:effectLst/>
                <a:latin typeface="+mj-lt"/>
                <a:ea typeface="Calibri" panose="020F0502020204030204" pitchFamily="34" charset="0"/>
                <a:cs typeface="Times New Roman" panose="02020603050405020304" pitchFamily="18" charset="0"/>
              </a:rPr>
              <a:t>. Para tal, personaliza capacidades avançadas relacionadas com a mudança sistémica, envolvimento dos cidadãos e governação democrática, estruturação de capital e financeira e inovação social, para garantir que as cidades têm acesso à melhor experiência disponível em qualquer parte do mundo.</a:t>
            </a:r>
            <a:endParaRPr lang="pt-PT"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6" y="1138231"/>
            <a:ext cx="5771581" cy="647044"/>
          </a:xfrm>
        </p:spPr>
        <p:txBody>
          <a:bodyPr/>
          <a:lstStyle/>
          <a:p>
            <a:pPr algn="l" rtl="0"/>
            <a:r>
              <a:rPr lang="pt-PT" sz="2000" b="1" i="0" u="none" baseline="0">
                <a:effectLst/>
                <a:latin typeface="+mj-lt"/>
                <a:ea typeface="Calibri" panose="020F0502020204030204" pitchFamily="34" charset="0"/>
                <a:cs typeface="Times New Roman" panose="02020603050405020304" pitchFamily="18" charset="0"/>
              </a:rPr>
              <a:t>Plataforma da Missão da UE |</a:t>
            </a:r>
            <a:r>
              <a:rPr lang="pt-PT" sz="2000" b="1" i="0" u="none" baseline="0">
                <a:latin typeface="+mj-lt"/>
              </a:rPr>
              <a:t> </a:t>
            </a:r>
          </a:p>
          <a:p>
            <a:pPr algn="l" rtl="0">
              <a:spcBef>
                <a:spcPts val="0"/>
              </a:spcBef>
            </a:pPr>
            <a:r>
              <a:rPr lang="pt-PT" sz="2000" b="1" i="0" u="none" baseline="0">
                <a:latin typeface="+mj-lt"/>
              </a:rPr>
              <a:t>Cidades inteligentes e com um impacto neutro no clima</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906" y="983991"/>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678567"/>
            </a:xfrm>
            <a:prstGeom prst="rect">
              <a:avLst/>
            </a:prstGeom>
            <a:noFill/>
          </p:spPr>
          <p:txBody>
            <a:bodyPr wrap="square">
              <a:spAutoFit/>
            </a:bodyPr>
            <a:lstStyle/>
            <a:p>
              <a:pPr lvl="0" algn="l" rtl="0">
                <a:lnSpc>
                  <a:spcPct val="150000"/>
                </a:lnSpc>
                <a:spcAft>
                  <a:spcPts val="800"/>
                </a:spcAft>
              </a:pPr>
              <a:r>
                <a:rPr lang="pt-PT" sz="1200" b="1" i="0" u="none" baseline="0">
                  <a:solidFill>
                    <a:schemeClr val="bg1"/>
                  </a:solidFill>
                  <a:ea typeface="Calibri" panose="020F0502020204030204" pitchFamily="34" charset="0"/>
                  <a:cs typeface="Times New Roman" panose="02020603050405020304" pitchFamily="18" charset="0"/>
                </a:rPr>
                <a:t>Como utilizar este texto?</a:t>
              </a:r>
            </a:p>
            <a:p>
              <a:pPr lvl="0" algn="l" rtl="0">
                <a:lnSpc>
                  <a:spcPct val="150000"/>
                </a:lnSpc>
                <a:spcAft>
                  <a:spcPts val="800"/>
                </a:spcAft>
              </a:pPr>
              <a:r>
                <a:rPr lang="pt-PT" sz="1200" b="0" i="0" u="none" baseline="0">
                  <a:solidFill>
                    <a:schemeClr val="bg1"/>
                  </a:solidFill>
                  <a:effectLst/>
                  <a:ea typeface="Calibri" panose="020F0502020204030204" pitchFamily="34" charset="0"/>
                  <a:cs typeface="Times New Roman" panose="02020603050405020304" pitchFamily="18" charset="0"/>
                </a:rPr>
                <a:t>Utilize este texto nos seus comunicados de imprensa e documentos oficiais se precisar de apresentar o </a:t>
              </a:r>
              <a:r>
                <a:rPr lang="pt-PT" sz="1200" b="0" i="0" u="none" baseline="0" err="1">
                  <a:solidFill>
                    <a:schemeClr val="bg1"/>
                  </a:solidFill>
                  <a:effectLst/>
                  <a:ea typeface="Calibri" panose="020F0502020204030204" pitchFamily="34" charset="0"/>
                  <a:cs typeface="Times New Roman" panose="02020603050405020304" pitchFamily="18" charset="0"/>
                </a:rPr>
                <a:t>NetZeroCities</a:t>
              </a:r>
              <a:r>
                <a:rPr lang="pt-PT" sz="1200" b="0" i="0" u="none" baseline="0">
                  <a:solidFill>
                    <a:schemeClr val="bg1"/>
                  </a:solidFill>
                  <a:effectLst/>
                  <a:ea typeface="Calibri" panose="020F0502020204030204" pitchFamily="34" charset="0"/>
                  <a:cs typeface="Times New Roman" panose="02020603050405020304" pitchFamily="18" charset="0"/>
                </a:rPr>
                <a:t>!</a:t>
              </a:r>
              <a:endParaRPr lang="pt-PT"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pt-PT" sz="1200" b="1" i="0" u="none" baseline="0">
                  <a:solidFill>
                    <a:schemeClr val="bg1"/>
                  </a:solidFill>
                  <a:ea typeface="Calibri" panose="020F0502020204030204" pitchFamily="34" charset="0"/>
                  <a:cs typeface="Times New Roman" panose="02020603050405020304" pitchFamily="18" charset="0"/>
                </a:rPr>
                <a:t>Recursos úteis adicionais</a:t>
              </a:r>
              <a:r>
                <a:rPr lang="pt-PT" sz="1200" b="1" i="0" u="none" baseline="0">
                  <a:solidFill>
                    <a:schemeClr val="bg1"/>
                  </a:solidFill>
                  <a:effectLst/>
                  <a:ea typeface="Calibri" panose="020F0502020204030204" pitchFamily="34" charset="0"/>
                  <a:cs typeface="Times New Roman" panose="02020603050405020304" pitchFamily="18" charset="0"/>
                </a:rPr>
                <a:t>: </a:t>
              </a:r>
              <a:endParaRPr lang="pt-PT"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pt-PT"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O site do </a:t>
              </a:r>
              <a:r>
                <a:rPr lang="pt-PT" sz="1200" b="0" i="0" u="sng" baseline="0" err="1">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NetZeroCities</a:t>
              </a:r>
              <a:endParaRPr lang="pt-PT"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pt-PT"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Vídeo de explicação do </a:t>
              </a:r>
              <a:r>
                <a:rPr lang="pt-PT" sz="1200" b="0" i="0" u="sng" baseline="0" err="1">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NetZeroCities</a:t>
              </a:r>
              <a:endParaRPr lang="pt-PT"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pt-PT" sz="1200" b="0" i="0" u="none" baseline="0">
                  <a:solidFill>
                    <a:schemeClr val="bg1"/>
                  </a:solidFill>
                  <a:effectLst/>
                  <a:latin typeface="+mj-lt"/>
                  <a:ea typeface="Calibri" panose="020F0502020204030204" pitchFamily="34" charset="0"/>
                  <a:cs typeface="Times New Roman" panose="02020603050405020304" pitchFamily="18" charset="0"/>
                </a:rPr>
                <a:t>Comunicado de imprensa, 1 de outubro de 2021: </a:t>
              </a:r>
              <a:r>
                <a:rPr lang="pt-PT"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As redes de cidades e as organizações de investigação formam equipa para acelerar a transição para emissões líquidas zero até 2030</a:t>
              </a:r>
              <a:endParaRPr lang="pt-PT"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416140"/>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pt-PT" sz="1052" b="0" i="0" u="none" strike="noStrike" kern="1200" cap="none" spc="0" normalizeH="0" baseline="0">
                <a:ln>
                  <a:noFill/>
                </a:ln>
                <a:solidFill>
                  <a:prstClr val="black"/>
                </a:solidFill>
                <a:effectLst/>
                <a:uLnTx/>
                <a:uFillTx/>
                <a:latin typeface="Arial" panose="020B0604020202020204"/>
                <a:ea typeface="+mn-ea"/>
                <a:cs typeface="+mn-cs"/>
              </a:rPr>
              <a:t>O </a:t>
            </a:r>
            <a:r>
              <a:rPr kumimoji="0" lang="pt-PT" sz="1052" b="0" i="0" u="none" strike="noStrike" kern="1200" cap="none" spc="0" normalizeH="0" baseline="0" err="1">
                <a:ln>
                  <a:noFill/>
                </a:ln>
                <a:solidFill>
                  <a:prstClr val="black"/>
                </a:solidFill>
                <a:effectLst/>
                <a:uLnTx/>
                <a:uFillTx/>
                <a:latin typeface="Arial" panose="020B0604020202020204"/>
                <a:ea typeface="+mn-ea"/>
                <a:cs typeface="+mn-cs"/>
              </a:rPr>
              <a:t>NetZeroCities</a:t>
            </a:r>
            <a:r>
              <a:rPr kumimoji="0" lang="pt-PT" sz="1052" b="0" i="0" u="none" strike="noStrike" kern="1200" cap="none" spc="0" normalizeH="0" baseline="0">
                <a:ln>
                  <a:noFill/>
                </a:ln>
                <a:solidFill>
                  <a:prstClr val="black"/>
                </a:solidFill>
                <a:effectLst/>
                <a:uLnTx/>
                <a:uFillTx/>
                <a:latin typeface="Arial" panose="020B0604020202020204"/>
                <a:ea typeface="+mn-ea"/>
                <a:cs typeface="+mn-cs"/>
              </a:rPr>
              <a:t> recebeu financiamento do Programa de Investigação e Inovação Horizonte 2020 no âmbito do acordo de subvenção n.º 101036519.</a:t>
            </a:r>
          </a:p>
        </p:txBody>
      </p:sp>
    </p:spTree>
    <p:extLst>
      <p:ext uri="{BB962C8B-B14F-4D97-AF65-F5344CB8AC3E}">
        <p14:creationId xmlns:p14="http://schemas.microsoft.com/office/powerpoint/2010/main" val="844869337"/>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RO/Romanian translation</a:t>
            </a:r>
          </a:p>
        </p:txBody>
      </p:sp>
    </p:spTree>
    <p:extLst>
      <p:ext uri="{BB962C8B-B14F-4D97-AF65-F5344CB8AC3E}">
        <p14:creationId xmlns:p14="http://schemas.microsoft.com/office/powerpoint/2010/main" val="38227601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ro" sz="3200" b="1" i="0" u="none" baseline="0"/>
              <a:t>Despre Misiunea „Orașe” a UE</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ro" sz="1200" b="0" i="0" u="none" baseline="0">
                <a:effectLst/>
                <a:latin typeface="+mj-lt"/>
                <a:ea typeface="Calibri" panose="020F0502020204030204" pitchFamily="34" charset="0"/>
                <a:cs typeface="Times New Roman" panose="02020603050405020304" pitchFamily="18" charset="0"/>
              </a:rPr>
              <a:t>Misiunile UE reprezintă o nouă modalitate de a oferi </a:t>
            </a:r>
            <a:r>
              <a:rPr lang="ro" sz="1200" b="1" i="0" u="none" baseline="0">
                <a:solidFill>
                  <a:schemeClr val="accent4"/>
                </a:solidFill>
                <a:effectLst/>
                <a:latin typeface="+mj-lt"/>
                <a:ea typeface="Calibri" panose="020F0502020204030204" pitchFamily="34" charset="0"/>
                <a:cs typeface="Times New Roman" panose="02020603050405020304" pitchFamily="18" charset="0"/>
              </a:rPr>
              <a:t>soluții concrete pentru unele dintre cele mai mari provocări ale noastre</a:t>
            </a:r>
            <a:r>
              <a:rPr lang="ro" sz="1200" b="0" i="0" u="none" baseline="0">
                <a:effectLst/>
                <a:latin typeface="+mj-lt"/>
                <a:ea typeface="Calibri" panose="020F0502020204030204" pitchFamily="34" charset="0"/>
                <a:cs typeface="Times New Roman" panose="02020603050405020304" pitchFamily="18" charset="0"/>
              </a:rPr>
              <a:t>. Acestea au obiective ambițioase și vor produce rezultate tangibile până în 2030, atribuind cercetării și inovării un nou rol, combinat cu noi forme de guvernanță și colaborare, precum și implicând cetățenii. Misiunile UE reprezintă o noutate a programului de cercetare și inovare Orizont Europa pentru anii 2021-2027.</a:t>
            </a:r>
            <a:endParaRPr lang="ro"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ro" sz="1200" b="0" i="0" u="none" baseline="0">
                <a:effectLst/>
                <a:latin typeface="+mj-lt"/>
                <a:ea typeface="Calibri" panose="020F0502020204030204" pitchFamily="34" charset="0"/>
                <a:cs typeface="Times New Roman" panose="02020603050405020304" pitchFamily="18" charset="0"/>
              </a:rPr>
              <a:t>Având în vedere că atenuarea schimbărilor climatice depinde în mare măsură de acțiunile din mediul urban, </a:t>
            </a:r>
            <a:r>
              <a:rPr lang="ro" sz="1200" b="0" i="0" u="none" baseline="0">
                <a:latin typeface="+mj-lt"/>
                <a:cs typeface="Times New Roman" panose="02020603050405020304" pitchFamily="18" charset="0"/>
              </a:rPr>
              <a:t>trebuie să sprijinim orașele în accelerarea transformării lor verzi și digitale. </a:t>
            </a:r>
            <a:r>
              <a:rPr lang="ro" sz="1200" b="1" i="0" u="none" baseline="0">
                <a:solidFill>
                  <a:schemeClr val="accent4"/>
                </a:solidFill>
                <a:latin typeface="+mj-lt"/>
                <a:cs typeface="Times New Roman" panose="02020603050405020304" pitchFamily="18" charset="0"/>
              </a:rPr>
              <a:t>Misiunea „Orașe” a UE </a:t>
            </a:r>
            <a:r>
              <a:rPr lang="ro" sz="1200" b="0" i="0" u="none" baseline="0">
                <a:latin typeface="+mj-lt"/>
                <a:cs typeface="Times New Roman" panose="02020603050405020304" pitchFamily="18" charset="0"/>
              </a:rPr>
              <a:t>va implica autoritățile locale, </a:t>
            </a:r>
            <a:r>
              <a:rPr lang="ro" sz="1200" b="0" i="0" u="none" baseline="0">
                <a:effectLst/>
                <a:latin typeface="+mj-lt"/>
                <a:ea typeface="Calibri" panose="020F0502020204030204" pitchFamily="34" charset="0"/>
                <a:cs typeface="Times New Roman" panose="02020603050405020304" pitchFamily="18" charset="0"/>
              </a:rPr>
              <a:t>cetățenii, companiile, investitorii, precum și autoritățile regionale și naționale pentru:</a:t>
            </a:r>
            <a:endParaRPr lang="ro"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ro" sz="1200" b="1" i="0" u="none" baseline="0">
                <a:solidFill>
                  <a:schemeClr val="accent4"/>
                </a:solidFill>
                <a:effectLst/>
                <a:latin typeface="+mj-lt"/>
                <a:ea typeface="Calibri" panose="020F0502020204030204" pitchFamily="34" charset="0"/>
                <a:cs typeface="Times New Roman" panose="02020603050405020304" pitchFamily="18" charset="0"/>
              </a:rPr>
              <a:t>A crea 100 de orașe inteligente și neutre din punctul de vedere al impactului asupra climei până în 2030 </a:t>
            </a:r>
            <a:endParaRPr lang="ro"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ro" sz="1200" b="1" i="0" u="none" baseline="0">
                <a:solidFill>
                  <a:schemeClr val="accent4"/>
                </a:solidFill>
                <a:effectLst/>
                <a:latin typeface="+mj-lt"/>
                <a:ea typeface="Calibri" panose="020F0502020204030204" pitchFamily="34" charset="0"/>
                <a:cs typeface="Times New Roman" panose="02020603050405020304" pitchFamily="18" charset="0"/>
              </a:rPr>
              <a:t>A asigura că aceste orașe acționează ca hub-uri de experimentare și inovare pentru a permite tuturor orașelor europene să le urmeze exemplul până în 2050. </a:t>
            </a:r>
            <a:endParaRPr lang="ro"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ro" sz="1200" b="0" i="0" u="none" baseline="0">
                <a:effectLst/>
                <a:latin typeface="+mj-lt"/>
                <a:ea typeface="Calibri" panose="020F0502020204030204" pitchFamily="34" charset="0"/>
                <a:cs typeface="Times New Roman" panose="02020603050405020304" pitchFamily="18" charset="0"/>
              </a:rPr>
              <a:t>Misiunea „Orașe” a UE adoptă o abordare intersectorială și determinată de cerere, creând sinergii între inițiativele existente și bazându-și activitățile pe nevoile reale ale orașelor. </a:t>
            </a:r>
            <a:endParaRPr lang="ro" sz="1200">
              <a:effectLst/>
              <a:latin typeface="+mj-lt"/>
              <a:ea typeface="Calibri" panose="020F0502020204030204" pitchFamily="34" charset="0"/>
              <a:cs typeface="Times New Roman" panose="02020603050405020304" pitchFamily="18" charset="0"/>
            </a:endParaRPr>
          </a:p>
          <a:p>
            <a:endParaRPr lang="ro"/>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ro" b="1" i="0" u="none" baseline="0">
                <a:effectLst/>
                <a:latin typeface="+mj-lt"/>
                <a:ea typeface="Calibri" panose="020F0502020204030204" pitchFamily="34" charset="0"/>
                <a:cs typeface="Times New Roman" panose="02020603050405020304" pitchFamily="18" charset="0"/>
              </a:rPr>
              <a:t>100 de orașe inteligente și neutre din punctul de vedere al impactului asupra climei până în 2030</a:t>
            </a:r>
            <a:endParaRPr lang="ro">
              <a:effectLst/>
              <a:latin typeface="+mj-lt"/>
              <a:ea typeface="Calibri" panose="020F0502020204030204" pitchFamily="34" charset="0"/>
              <a:cs typeface="Times New Roman" panose="02020603050405020304" pitchFamily="18" charset="0"/>
            </a:endParaRPr>
          </a:p>
          <a:p>
            <a:endParaRPr lang="ro">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341415"/>
            <a:chOff x="5345112" y="1674743"/>
            <a:chExt cx="5185235" cy="534141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530487" y="2349559"/>
              <a:ext cx="2814484" cy="4666599"/>
            </a:xfrm>
            <a:prstGeom prst="rect">
              <a:avLst/>
            </a:prstGeom>
            <a:noFill/>
          </p:spPr>
          <p:txBody>
            <a:bodyPr wrap="square">
              <a:spAutoFit/>
            </a:bodyPr>
            <a:lstStyle/>
            <a:p>
              <a:pPr lvl="0" algn="l" rtl="0">
                <a:lnSpc>
                  <a:spcPct val="150000"/>
                </a:lnSpc>
                <a:spcAft>
                  <a:spcPts val="800"/>
                </a:spcAft>
              </a:pPr>
              <a:r>
                <a:rPr lang="ro" sz="1200" b="1" i="0" u="none" baseline="0">
                  <a:solidFill>
                    <a:schemeClr val="bg1"/>
                  </a:solidFill>
                  <a:ea typeface="Calibri" panose="020F0502020204030204" pitchFamily="34" charset="0"/>
                  <a:cs typeface="Times New Roman" panose="02020603050405020304" pitchFamily="18" charset="0"/>
                </a:rPr>
                <a:t>Cum puteți utiliza acest text?</a:t>
              </a:r>
            </a:p>
            <a:p>
              <a:pPr lvl="0" algn="l" rtl="0">
                <a:lnSpc>
                  <a:spcPct val="150000"/>
                </a:lnSpc>
                <a:spcAft>
                  <a:spcPts val="800"/>
                </a:spcAft>
              </a:pPr>
              <a:r>
                <a:rPr lang="ro" sz="1200" b="0" i="0" u="none" baseline="0">
                  <a:solidFill>
                    <a:schemeClr val="bg1"/>
                  </a:solidFill>
                  <a:effectLst/>
                  <a:ea typeface="Calibri" panose="020F0502020204030204" pitchFamily="34" charset="0"/>
                  <a:cs typeface="Times New Roman" panose="02020603050405020304" pitchFamily="18" charset="0"/>
                </a:rPr>
                <a:t>Puteți utiliza acest text în comunicatele de presă și în documentele oficiale atunci când trebuie să prezentați Misiunea „Orașe” a UE!</a:t>
              </a:r>
            </a:p>
            <a:p>
              <a:pPr lvl="0" algn="l" rtl="0">
                <a:lnSpc>
                  <a:spcPct val="150000"/>
                </a:lnSpc>
                <a:spcAft>
                  <a:spcPts val="800"/>
                </a:spcAft>
              </a:pPr>
              <a:endParaRPr lang="ro"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ro" sz="1200" b="1" i="0" u="none" baseline="0">
                  <a:solidFill>
                    <a:schemeClr val="bg1"/>
                  </a:solidFill>
                  <a:ea typeface="Calibri" panose="020F0502020204030204" pitchFamily="34" charset="0"/>
                  <a:cs typeface="Times New Roman" panose="02020603050405020304" pitchFamily="18" charset="0"/>
                </a:rPr>
                <a:t>Resurse suplimentare utile</a:t>
              </a:r>
              <a:r>
                <a:rPr lang="ro" sz="1200" b="1" i="0" u="none" baseline="0">
                  <a:solidFill>
                    <a:schemeClr val="bg1"/>
                  </a:solidFill>
                  <a:effectLst/>
                  <a:ea typeface="Calibri" panose="020F0502020204030204" pitchFamily="34" charset="0"/>
                  <a:cs typeface="Times New Roman" panose="02020603050405020304" pitchFamily="18" charset="0"/>
                </a:rPr>
                <a:t>: </a:t>
              </a:r>
              <a:endParaRPr lang="ro"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ro"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Pagina web a Misiunii „Orașe”</a:t>
              </a:r>
              <a:endParaRPr lang="ro"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ro" sz="1200" b="0" i="0" u="none" baseline="0">
                  <a:solidFill>
                    <a:schemeClr val="bg1"/>
                  </a:solidFill>
                  <a:effectLst/>
                  <a:ea typeface="Calibri" panose="020F0502020204030204" pitchFamily="34" charset="0"/>
                  <a:cs typeface="Times New Roman" panose="02020603050405020304" pitchFamily="18" charset="0"/>
                </a:rPr>
                <a:t>Fișă informativă: </a:t>
              </a:r>
              <a:r>
                <a:rPr lang="ro"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Orașe inteligente și neutre din punct de vedere climatic: soluții concrete pentru cele mai mari provocări cu care ne confruntăm</a:t>
              </a:r>
              <a:endParaRPr lang="ro"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ro"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Videoclip</a:t>
              </a:r>
              <a:r>
                <a:rPr lang="ro" sz="1200" b="0" i="0" u="none" baseline="0">
                  <a:solidFill>
                    <a:schemeClr val="bg1"/>
                  </a:solidFill>
                  <a:ea typeface="Calibri" panose="020F0502020204030204" pitchFamily="34" charset="0"/>
                  <a:cs typeface="Times New Roman" panose="02020603050405020304" pitchFamily="18" charset="0"/>
                </a:rPr>
                <a:t> Misiunea „Orașe” a UE</a:t>
              </a:r>
              <a:endParaRPr lang="ro"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ro"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ro" sz="1052" b="0" i="0" u="none" strike="noStrike" kern="1200" cap="none" spc="0" normalizeH="0" baseline="0">
                <a:ln>
                  <a:noFill/>
                </a:ln>
                <a:solidFill>
                  <a:prstClr val="black"/>
                </a:solidFill>
                <a:effectLst/>
                <a:uLnTx/>
                <a:uFillTx/>
                <a:latin typeface="Arial" panose="020B0604020202020204"/>
                <a:ea typeface="+mn-ea"/>
                <a:cs typeface="+mn-cs"/>
              </a:rPr>
              <a:t>NetZeroCities a primit finanțare din programul de cercetare și inovare Orizont 2020 în cadrul acordului de grant nr. 101036519.</a:t>
            </a:r>
            <a:endParaRPr kumimoji="0" lang="ro"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79747190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399353379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ro" sz="3200" b="1" i="0" u="none" baseline="0"/>
              <a:t>Despre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5212713" cy="4504069"/>
          </a:xfrm>
        </p:spPr>
        <p:txBody>
          <a:bodyPr numCol="1" spcCol="360000"/>
          <a:lstStyle/>
          <a:p>
            <a:pPr marL="0" indent="0" algn="just" rtl="0">
              <a:lnSpc>
                <a:spcPct val="107000"/>
              </a:lnSpc>
              <a:spcAft>
                <a:spcPts val="800"/>
              </a:spcAft>
              <a:buNone/>
            </a:pPr>
            <a:r>
              <a:rPr lang="ro" sz="1200" b="0" i="0" u="none" baseline="0">
                <a:effectLst/>
                <a:latin typeface="+mj-lt"/>
                <a:ea typeface="Calibri" panose="020F0502020204030204" pitchFamily="34" charset="0"/>
                <a:cs typeface="Times New Roman" panose="02020603050405020304" pitchFamily="18" charset="0"/>
              </a:rPr>
              <a:t>NetZeroCities este un consorțiu format din </a:t>
            </a:r>
            <a:r>
              <a:rPr lang="ro" sz="1200" b="1" i="0" u="none" baseline="0">
                <a:solidFill>
                  <a:schemeClr val="accent4"/>
                </a:solidFill>
                <a:effectLst/>
                <a:latin typeface="+mj-lt"/>
                <a:ea typeface="Calibri" panose="020F0502020204030204" pitchFamily="34" charset="0"/>
                <a:cs typeface="Times New Roman" panose="02020603050405020304" pitchFamily="18" charset="0"/>
              </a:rPr>
              <a:t>33 de parteneri din 27 de țări europene</a:t>
            </a:r>
            <a:r>
              <a:rPr lang="ro" sz="1200" b="0" i="0" u="none" baseline="0">
                <a:effectLst/>
                <a:latin typeface="+mj-lt"/>
                <a:ea typeface="Calibri" panose="020F0502020204030204" pitchFamily="34" charset="0"/>
                <a:cs typeface="Times New Roman" panose="02020603050405020304" pitchFamily="18" charset="0"/>
              </a:rPr>
              <a:t>, care gestionează în prezent platforma Misiunii „Orașe” a UE </a:t>
            </a:r>
            <a:r>
              <a:rPr lang="ro" sz="1200" b="0" i="1" u="none" baseline="0">
                <a:effectLst/>
                <a:latin typeface="+mj-lt"/>
                <a:ea typeface="Calibri" panose="020F0502020204030204" pitchFamily="34" charset="0"/>
                <a:cs typeface="Times New Roman" panose="02020603050405020304" pitchFamily="18" charset="0"/>
              </a:rPr>
              <a:t>"</a:t>
            </a:r>
            <a:r>
              <a:rPr lang="ro"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de orașe inteligente și neutre din punctul de vedere al impactului asupra climei până în 2030</a:t>
            </a:r>
            <a:r>
              <a:rPr lang="ro" sz="1200" b="0" i="1" u="none" baseline="0">
                <a:effectLst/>
                <a:latin typeface="+mj-lt"/>
                <a:ea typeface="Calibri" panose="020F0502020204030204" pitchFamily="34" charset="0"/>
                <a:cs typeface="Times New Roman" panose="02020603050405020304" pitchFamily="18" charset="0"/>
              </a:rPr>
              <a:t>"</a:t>
            </a:r>
            <a:r>
              <a:rPr lang="ro" sz="1200" b="0" i="0" u="none" baseline="0">
                <a:effectLst/>
                <a:latin typeface="+mj-lt"/>
                <a:ea typeface="Calibri" panose="020F0502020204030204" pitchFamily="34" charset="0"/>
                <a:cs typeface="Times New Roman" panose="02020603050405020304" pitchFamily="18" charset="0"/>
              </a:rPr>
              <a:t>. Acesta este coordonat de </a:t>
            </a:r>
            <a:r>
              <a:rPr lang="ro"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ro" sz="1200" b="0" i="0" u="none" baseline="0">
                <a:effectLst/>
                <a:latin typeface="+mj-lt"/>
                <a:ea typeface="Calibri" panose="020F0502020204030204" pitchFamily="34" charset="0"/>
                <a:cs typeface="Times New Roman" panose="02020603050405020304" pitchFamily="18" charset="0"/>
              </a:rPr>
              <a:t>, cel mai mare parteneriat public-privat pentru inovare din Europa, axat pe inovarea în domeniul climei pentru atenuarea schimbărilor climatice și adaptarea la acestea. </a:t>
            </a:r>
            <a:endParaRPr lang="ro"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ro" sz="1200" b="1" i="0" u="none" baseline="0">
                <a:solidFill>
                  <a:schemeClr val="accent4"/>
                </a:solidFill>
                <a:effectLst/>
                <a:latin typeface="+mj-lt"/>
                <a:ea typeface="Calibri" panose="020F0502020204030204" pitchFamily="34" charset="0"/>
                <a:cs typeface="Times New Roman" panose="02020603050405020304" pitchFamily="18" charset="0"/>
              </a:rPr>
              <a:t>NetZeroCities sprijină cele </a:t>
            </a:r>
            <a:r>
              <a:rPr lang="ro" sz="1200" b="1" i="0" u="none" baseline="0">
                <a:solidFill>
                  <a:schemeClr val="accent4"/>
                </a:solidFill>
                <a:latin typeface="+mj-lt"/>
                <a:cs typeface="Times New Roman" panose="02020603050405020304" pitchFamily="18" charset="0"/>
              </a:rPr>
              <a:t>112 orașe europene </a:t>
            </a:r>
            <a:r>
              <a:rPr lang="ro" sz="1200" b="1" i="0" u="none" baseline="0">
                <a:solidFill>
                  <a:schemeClr val="accent4"/>
                </a:solidFill>
                <a:effectLst/>
                <a:latin typeface="+mj-lt"/>
                <a:ea typeface="Calibri" panose="020F0502020204030204" pitchFamily="34" charset="0"/>
                <a:cs typeface="Times New Roman" panose="02020603050405020304" pitchFamily="18" charset="0"/>
              </a:rPr>
              <a:t>selectate de Comisia Europeană pentru a se alătura Misiunii „Orașe” a UE </a:t>
            </a:r>
            <a:r>
              <a:rPr lang="ro" sz="1200" b="0" i="0" u="none" baseline="0">
                <a:effectLst/>
                <a:latin typeface="+mj-lt"/>
                <a:ea typeface="Calibri" panose="020F0502020204030204" pitchFamily="34" charset="0"/>
                <a:cs typeface="Times New Roman" panose="02020603050405020304" pitchFamily="18" charset="0"/>
              </a:rPr>
              <a:t>în vederea reducerii drastice a emisiilor de gaze cu efect de seră pentru a atinge neutralitatea climatică. Funcționează ca o platformă orientată spre servicii, susținută de practicieni de talie mondială, pentru a sprijini orașele în depășirea barierelor structurale, instituționale și culturale cu care se confruntă în prezent pentru a atinge neutralitatea climatică până în 2030. </a:t>
            </a:r>
          </a:p>
          <a:p>
            <a:pPr marL="0" indent="0" algn="just" rtl="0">
              <a:lnSpc>
                <a:spcPct val="107000"/>
              </a:lnSpc>
              <a:spcAft>
                <a:spcPts val="800"/>
              </a:spcAft>
              <a:buNone/>
            </a:pPr>
            <a:r>
              <a:rPr lang="ro" sz="1200" b="0" i="0" u="none" baseline="0">
                <a:effectLst/>
                <a:latin typeface="+mj-lt"/>
                <a:ea typeface="Calibri" panose="020F0502020204030204" pitchFamily="34" charset="0"/>
                <a:cs typeface="Times New Roman" panose="02020603050405020304" pitchFamily="18" charset="0"/>
              </a:rPr>
              <a:t>NetZeroCities își propune să dea posibilitatea orașelor și cetățenilor europeni </a:t>
            </a:r>
            <a:r>
              <a:rPr lang="ro" sz="1200" b="1" i="0" u="none" baseline="0">
                <a:solidFill>
                  <a:schemeClr val="accent4"/>
                </a:solidFill>
                <a:effectLst/>
                <a:latin typeface="+mj-lt"/>
                <a:ea typeface="Calibri" panose="020F0502020204030204" pitchFamily="34" charset="0"/>
                <a:cs typeface="Times New Roman" panose="02020603050405020304" pitchFamily="18" charset="0"/>
              </a:rPr>
              <a:t>să deschidă calea către un viitor incluziv, prosper, rezistent la schimbările climatice și durabil</a:t>
            </a:r>
            <a:r>
              <a:rPr lang="ro" sz="1200" b="0" i="0" u="none" baseline="0">
                <a:effectLst/>
                <a:latin typeface="+mj-lt"/>
                <a:ea typeface="Calibri" panose="020F0502020204030204" pitchFamily="34" charset="0"/>
                <a:cs typeface="Times New Roman" panose="02020603050405020304" pitchFamily="18" charset="0"/>
              </a:rPr>
              <a:t>. În acest sens, adaptează capacitățile avansate privind schimbările sistemice, implicarea cetățenilor și guvernanța democratică, structurarea capitalului și a finanțelor, precum și inovarea socială, pentru a se asigura că orașele au acces la cea mai bună expertiză disponibilă oriunde în lume.</a:t>
            </a:r>
            <a:endParaRPr lang="ro"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5440840" cy="647044"/>
          </a:xfrm>
        </p:spPr>
        <p:txBody>
          <a:bodyPr/>
          <a:lstStyle/>
          <a:p>
            <a:pPr algn="l" rtl="0"/>
            <a:r>
              <a:rPr lang="ro" sz="2000" b="1" i="0" u="none" baseline="0">
                <a:effectLst/>
                <a:latin typeface="+mj-lt"/>
                <a:ea typeface="Calibri" panose="020F0502020204030204" pitchFamily="34" charset="0"/>
                <a:cs typeface="Times New Roman" panose="02020603050405020304" pitchFamily="18" charset="0"/>
              </a:rPr>
              <a:t>Platforma Misiunii UE |</a:t>
            </a:r>
            <a:r>
              <a:rPr lang="ro" sz="2000" b="1" i="0" u="none" baseline="0">
                <a:latin typeface="+mj-lt"/>
              </a:rPr>
              <a:t> </a:t>
            </a:r>
          </a:p>
          <a:p>
            <a:pPr algn="l" rtl="0">
              <a:spcBef>
                <a:spcPts val="0"/>
              </a:spcBef>
            </a:pPr>
            <a:r>
              <a:rPr lang="ro" sz="2000" b="1" i="0" u="none" baseline="0">
                <a:latin typeface="+mj-lt"/>
              </a:rPr>
              <a:t>Orașe inteligente și neutre din punctul de vedere al impactului asupra climei</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529960" y="1109713"/>
            <a:ext cx="5684553" cy="5591692"/>
            <a:chOff x="5513716"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13716"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83473" y="2835236"/>
              <a:ext cx="2881193" cy="3164839"/>
            </a:xfrm>
            <a:prstGeom prst="rect">
              <a:avLst/>
            </a:prstGeom>
            <a:noFill/>
          </p:spPr>
          <p:txBody>
            <a:bodyPr wrap="square">
              <a:spAutoFit/>
            </a:bodyPr>
            <a:lstStyle/>
            <a:p>
              <a:pPr lvl="0" algn="l" rtl="0">
                <a:lnSpc>
                  <a:spcPct val="150000"/>
                </a:lnSpc>
                <a:spcAft>
                  <a:spcPts val="800"/>
                </a:spcAft>
              </a:pPr>
              <a:r>
                <a:rPr lang="ro" sz="1200" b="1" i="0" u="none" baseline="0">
                  <a:solidFill>
                    <a:schemeClr val="bg1"/>
                  </a:solidFill>
                  <a:ea typeface="Calibri" panose="020F0502020204030204" pitchFamily="34" charset="0"/>
                  <a:cs typeface="Times New Roman" panose="02020603050405020304" pitchFamily="18" charset="0"/>
                </a:rPr>
                <a:t>Cum puteți utiliza acest text?</a:t>
              </a:r>
            </a:p>
            <a:p>
              <a:pPr lvl="0" algn="l" rtl="0">
                <a:lnSpc>
                  <a:spcPct val="150000"/>
                </a:lnSpc>
                <a:spcAft>
                  <a:spcPts val="800"/>
                </a:spcAft>
              </a:pPr>
              <a:r>
                <a:rPr lang="ro" sz="1200" b="0" i="0" u="none" baseline="0">
                  <a:solidFill>
                    <a:schemeClr val="bg1"/>
                  </a:solidFill>
                  <a:effectLst/>
                  <a:ea typeface="Calibri" panose="020F0502020204030204" pitchFamily="34" charset="0"/>
                  <a:cs typeface="Times New Roman" panose="02020603050405020304" pitchFamily="18" charset="0"/>
                </a:rPr>
                <a:t>Utilizați acest text în comunicatele de presă și în documentele oficiale atunci când doriți să prezentați NetZeroCities!</a:t>
              </a:r>
              <a:endParaRPr lang="ro"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ro" sz="1200" b="1" i="0" u="none" baseline="0">
                  <a:solidFill>
                    <a:schemeClr val="bg1"/>
                  </a:solidFill>
                  <a:ea typeface="Calibri" panose="020F0502020204030204" pitchFamily="34" charset="0"/>
                  <a:cs typeface="Times New Roman" panose="02020603050405020304" pitchFamily="18" charset="0"/>
                </a:rPr>
                <a:t>Resurse suplimentare utile</a:t>
              </a:r>
              <a:r>
                <a:rPr lang="ro" sz="1200" b="1" i="0" u="none" baseline="0">
                  <a:solidFill>
                    <a:schemeClr val="bg1"/>
                  </a:solidFill>
                  <a:effectLst/>
                  <a:ea typeface="Calibri" panose="020F0502020204030204" pitchFamily="34" charset="0"/>
                  <a:cs typeface="Times New Roman" panose="02020603050405020304" pitchFamily="18" charset="0"/>
                </a:rPr>
                <a:t>: </a:t>
              </a:r>
              <a:endParaRPr lang="ro"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ro"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Site-ul web NetZeroCities</a:t>
              </a:r>
              <a:endParaRPr lang="ro"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ro"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Videoclip explicativ NetZeroCities</a:t>
              </a:r>
              <a:endParaRPr lang="ro"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ro" sz="1200" b="0" i="0" u="none" baseline="0">
                  <a:solidFill>
                    <a:schemeClr val="bg1"/>
                  </a:solidFill>
                  <a:effectLst/>
                  <a:latin typeface="+mj-lt"/>
                  <a:ea typeface="Calibri" panose="020F0502020204030204" pitchFamily="34" charset="0"/>
                  <a:cs typeface="Times New Roman" panose="02020603050405020304" pitchFamily="18" charset="0"/>
                </a:rPr>
                <a:t>Comunicat de presă, 1 octombrie 2021: </a:t>
              </a:r>
              <a:r>
                <a:rPr lang="ro"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Rețelele orașelor și organizațiile de cercetare lucrează în echipă pentru a accelera tranziția către emisii nete zero până în 2030</a:t>
              </a:r>
              <a:endParaRPr lang="ro"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ro" sz="1052" b="0" i="0" u="none" strike="noStrike" kern="1200" cap="none" spc="0" normalizeH="0" baseline="0">
                <a:ln>
                  <a:noFill/>
                </a:ln>
                <a:solidFill>
                  <a:prstClr val="black"/>
                </a:solidFill>
                <a:effectLst/>
                <a:uLnTx/>
                <a:uFillTx/>
                <a:latin typeface="Arial" panose="020B0604020202020204"/>
                <a:ea typeface="+mn-ea"/>
                <a:cs typeface="+mn-cs"/>
              </a:rPr>
              <a:t>NetZeroCities a primit finanțare din programul de cercetare și inovare Orizont 2020 în cadrul acordului de grant nr. 101036519.</a:t>
            </a:r>
            <a:endParaRPr kumimoji="0" lang="ro"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11801958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lIns="91440" tIns="45720" rIns="91440" bIns="45720" anchor="b"/>
          <a:lstStyle/>
          <a:p>
            <a:r>
              <a:rPr lang="en-GB" dirty="0"/>
              <a:t>SV/Swedish translation</a:t>
            </a:r>
          </a:p>
        </p:txBody>
      </p:sp>
    </p:spTree>
    <p:extLst>
      <p:ext uri="{BB962C8B-B14F-4D97-AF65-F5344CB8AC3E}">
        <p14:creationId xmlns:p14="http://schemas.microsoft.com/office/powerpoint/2010/main" val="381435691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sv" sz="3200" b="1" i="0" u="none" baseline="0"/>
              <a:t>Om EU:s uppdrag för städer</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sv" sz="1200" b="0" i="0" u="none" baseline="0">
                <a:effectLst/>
                <a:latin typeface="+mj-lt"/>
                <a:ea typeface="Calibri" panose="020F0502020204030204" pitchFamily="34" charset="0"/>
                <a:cs typeface="Times New Roman" panose="02020603050405020304" pitchFamily="18" charset="0"/>
              </a:rPr>
              <a:t>EU-uppdrag är ett nytt sätt att skapa </a:t>
            </a:r>
            <a:r>
              <a:rPr lang="sv" sz="1200" b="1" i="0" u="none" baseline="0">
                <a:solidFill>
                  <a:schemeClr val="accent4"/>
                </a:solidFill>
                <a:effectLst/>
                <a:latin typeface="+mj-lt"/>
                <a:ea typeface="Calibri" panose="020F0502020204030204" pitchFamily="34" charset="0"/>
                <a:cs typeface="Times New Roman" panose="02020603050405020304" pitchFamily="18" charset="0"/>
              </a:rPr>
              <a:t>konkreta lösningar på några av våra största utmaningar</a:t>
            </a:r>
            <a:r>
              <a:rPr lang="sv" sz="1200" b="0" i="0" u="none" baseline="0">
                <a:effectLst/>
                <a:latin typeface="+mj-lt"/>
                <a:ea typeface="Calibri" panose="020F0502020204030204" pitchFamily="34" charset="0"/>
                <a:cs typeface="Times New Roman" panose="02020603050405020304" pitchFamily="18" charset="0"/>
              </a:rPr>
              <a:t>. De har ambitiösa mål och kommer att leverera påtagliga resultat fram till 2030 genom att ge forskning och innovation en ny roll i kombination med nya typer av ledning och samarbete, samt genom att engagera invånarna. EU-uppdrag är en nyhet i Horisont Europas forsknings- och innovationsprogram för åren 2021–2027.</a:t>
            </a:r>
            <a:endParaRPr lang="sv"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v" sz="1200" b="0" i="0" u="none" baseline="0">
                <a:effectLst/>
                <a:latin typeface="+mj-lt"/>
                <a:ea typeface="Calibri" panose="020F0502020204030204" pitchFamily="34" charset="0"/>
                <a:cs typeface="Times New Roman" panose="02020603050405020304" pitchFamily="18" charset="0"/>
              </a:rPr>
              <a:t>Eftersom hantering av klimatkrisen i hög grad är beroende av att städerna agerar </a:t>
            </a:r>
            <a:r>
              <a:rPr lang="sv" sz="1200" b="0" i="0" u="none" baseline="0">
                <a:latin typeface="+mj-lt"/>
                <a:cs typeface="Times New Roman" panose="02020603050405020304" pitchFamily="18" charset="0"/>
              </a:rPr>
              <a:t>måste vi hjälpa invånarna att påskynda denna gröna och digitala omvandling. </a:t>
            </a:r>
            <a:r>
              <a:rPr lang="sv" sz="1200" b="1" i="0" u="none" baseline="0">
                <a:solidFill>
                  <a:schemeClr val="accent4"/>
                </a:solidFill>
                <a:latin typeface="+mj-lt"/>
                <a:cs typeface="Times New Roman" panose="02020603050405020304" pitchFamily="18" charset="0"/>
              </a:rPr>
              <a:t>EU-uppdraget för städer </a:t>
            </a:r>
            <a:r>
              <a:rPr lang="sv" sz="1200" b="0" i="0" u="none" baseline="0">
                <a:latin typeface="+mj-lt"/>
                <a:cs typeface="Times New Roman" panose="02020603050405020304" pitchFamily="18" charset="0"/>
              </a:rPr>
              <a:t>kommer att innefatta lokala myndigheter, </a:t>
            </a:r>
            <a:r>
              <a:rPr lang="sv" sz="1200" b="0" i="0" u="none" baseline="0">
                <a:effectLst/>
                <a:latin typeface="+mj-lt"/>
                <a:ea typeface="Calibri" panose="020F0502020204030204" pitchFamily="34" charset="0"/>
                <a:cs typeface="Times New Roman" panose="02020603050405020304" pitchFamily="18" charset="0"/>
              </a:rPr>
              <a:t>invånare, företag, investerare samt regionala och nationella myndigheter med följande mål:</a:t>
            </a:r>
            <a:endParaRPr lang="sv"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sv" sz="1200" b="1" i="0" u="none" baseline="0">
                <a:solidFill>
                  <a:schemeClr val="accent4"/>
                </a:solidFill>
                <a:effectLst/>
                <a:latin typeface="+mj-lt"/>
                <a:ea typeface="Calibri" panose="020F0502020204030204" pitchFamily="34" charset="0"/>
                <a:cs typeface="Times New Roman" panose="02020603050405020304" pitchFamily="18" charset="0"/>
              </a:rPr>
              <a:t>Skapa 100 klimatneutrala och smarta städer före 2030. </a:t>
            </a:r>
            <a:endParaRPr lang="sv"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sv" sz="1200" b="1" i="0" u="none" baseline="0">
                <a:solidFill>
                  <a:schemeClr val="accent4"/>
                </a:solidFill>
                <a:effectLst/>
                <a:latin typeface="+mj-lt"/>
                <a:ea typeface="Calibri" panose="020F0502020204030204" pitchFamily="34" charset="0"/>
                <a:cs typeface="Times New Roman" panose="02020603050405020304" pitchFamily="18" charset="0"/>
              </a:rPr>
              <a:t>Säkerställa att dessa städer fungerar som experiment- och innovationsnav så att alla europeiska städer kan följa efter före 2050. </a:t>
            </a:r>
            <a:endParaRPr lang="sv"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v" sz="1200" b="0" i="0" u="none" baseline="0">
                <a:effectLst/>
                <a:latin typeface="+mj-lt"/>
                <a:ea typeface="Calibri" panose="020F0502020204030204" pitchFamily="34" charset="0"/>
                <a:cs typeface="Times New Roman" panose="02020603050405020304" pitchFamily="18" charset="0"/>
              </a:rPr>
              <a:t>EU-uppdraget för städer bygger på efterfrågan och sektorsöverskridande samarbete som leder till synergier mellan befintliga initiativ där aktiviteter skapas utifrån städernas faktiska behov. </a:t>
            </a:r>
            <a:endParaRPr lang="sv" sz="1200">
              <a:effectLst/>
              <a:latin typeface="+mj-lt"/>
              <a:ea typeface="Calibri" panose="020F0502020204030204" pitchFamily="34" charset="0"/>
              <a:cs typeface="Times New Roman" panose="02020603050405020304" pitchFamily="18" charset="0"/>
            </a:endParaRPr>
          </a:p>
          <a:p>
            <a:endParaRPr lang="sv"/>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sv" b="1" i="0" u="none" baseline="0">
                <a:effectLst/>
                <a:latin typeface="+mj-lt"/>
                <a:ea typeface="Calibri" panose="020F0502020204030204" pitchFamily="34" charset="0"/>
                <a:cs typeface="Times New Roman" panose="02020603050405020304" pitchFamily="18" charset="0"/>
              </a:rPr>
              <a:t>100 klimatneutrala och smarta städer före 2030</a:t>
            </a:r>
            <a:endParaRPr lang="sv">
              <a:effectLst/>
              <a:latin typeface="+mj-lt"/>
              <a:ea typeface="Calibri" panose="020F0502020204030204" pitchFamily="34" charset="0"/>
              <a:cs typeface="Times New Roman" panose="02020603050405020304" pitchFamily="18" charset="0"/>
            </a:endParaRPr>
          </a:p>
          <a:p>
            <a:endParaRPr lang="sv">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726258"/>
              <a:ext cx="2814484" cy="4112601"/>
            </a:xfrm>
            <a:prstGeom prst="rect">
              <a:avLst/>
            </a:prstGeom>
            <a:noFill/>
          </p:spPr>
          <p:txBody>
            <a:bodyPr wrap="square">
              <a:spAutoFit/>
            </a:bodyPr>
            <a:lstStyle/>
            <a:p>
              <a:pPr lvl="0" algn="l" rtl="0">
                <a:lnSpc>
                  <a:spcPct val="150000"/>
                </a:lnSpc>
                <a:spcAft>
                  <a:spcPts val="800"/>
                </a:spcAft>
              </a:pPr>
              <a:r>
                <a:rPr lang="sv" sz="1200" b="1" i="0" u="none" baseline="0">
                  <a:solidFill>
                    <a:schemeClr val="bg1"/>
                  </a:solidFill>
                  <a:ea typeface="Calibri" panose="020F0502020204030204" pitchFamily="34" charset="0"/>
                  <a:cs typeface="Times New Roman" panose="02020603050405020304" pitchFamily="18" charset="0"/>
                </a:rPr>
                <a:t>Hur ska denna text användas?</a:t>
              </a:r>
            </a:p>
            <a:p>
              <a:pPr lvl="0" algn="l" rtl="0">
                <a:lnSpc>
                  <a:spcPct val="150000"/>
                </a:lnSpc>
                <a:spcAft>
                  <a:spcPts val="800"/>
                </a:spcAft>
              </a:pPr>
              <a:r>
                <a:rPr lang="sv" sz="1200" b="0" i="0" u="none" baseline="0">
                  <a:solidFill>
                    <a:schemeClr val="bg1"/>
                  </a:solidFill>
                  <a:effectLst/>
                  <a:ea typeface="Calibri" panose="020F0502020204030204" pitchFamily="34" charset="0"/>
                  <a:cs typeface="Times New Roman" panose="02020603050405020304" pitchFamily="18" charset="0"/>
                </a:rPr>
                <a:t>Använd denna text i pressmeddelanden och officiella dokument där EU:s uppdrag för städer behöver presenteras!</a:t>
              </a:r>
            </a:p>
            <a:p>
              <a:pPr lvl="0" algn="l" rtl="0">
                <a:lnSpc>
                  <a:spcPct val="150000"/>
                </a:lnSpc>
                <a:spcAft>
                  <a:spcPts val="800"/>
                </a:spcAft>
              </a:pPr>
              <a:endParaRPr lang="sv"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sv" sz="1200" b="1" i="0" u="none" baseline="0">
                  <a:solidFill>
                    <a:schemeClr val="bg1"/>
                  </a:solidFill>
                  <a:ea typeface="Calibri" panose="020F0502020204030204" pitchFamily="34" charset="0"/>
                  <a:cs typeface="Times New Roman" panose="02020603050405020304" pitchFamily="18" charset="0"/>
                </a:rPr>
                <a:t>Andra a</a:t>
              </a:r>
              <a:r>
                <a:rPr lang="sv" sz="1200" b="1" i="0" u="none" baseline="0">
                  <a:solidFill>
                    <a:schemeClr val="bg1"/>
                  </a:solidFill>
                  <a:effectLst/>
                  <a:ea typeface="Calibri" panose="020F0502020204030204" pitchFamily="34" charset="0"/>
                  <a:cs typeface="Times New Roman" panose="02020603050405020304" pitchFamily="18" charset="0"/>
                </a:rPr>
                <a:t>nvändbara resurser: </a:t>
              </a:r>
              <a:endParaRPr lang="sv"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sv"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Webbplats – uppdraget för städer</a:t>
              </a:r>
              <a:endParaRPr lang="sv"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sv" sz="1200" b="0" i="0" u="none" baseline="0">
                  <a:solidFill>
                    <a:schemeClr val="bg1"/>
                  </a:solidFill>
                  <a:effectLst/>
                  <a:ea typeface="Calibri" panose="020F0502020204030204" pitchFamily="34" charset="0"/>
                  <a:cs typeface="Times New Roman" panose="02020603050405020304" pitchFamily="18" charset="0"/>
                </a:rPr>
                <a:t>Faktablad: </a:t>
              </a:r>
              <a:r>
                <a:rPr lang="sv"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Klimatneutrala och smarta städer: konkreta lösningar för våra största utmaningar</a:t>
              </a:r>
              <a:endParaRPr lang="sv"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sv" sz="1200" b="0" i="0" u="none" baseline="0">
                  <a:solidFill>
                    <a:schemeClr val="bg1"/>
                  </a:solidFill>
                  <a:ea typeface="Calibri" panose="020F0502020204030204" pitchFamily="34" charset="0"/>
                  <a:cs typeface="Times New Roman" panose="02020603050405020304" pitchFamily="18" charset="0"/>
                </a:rPr>
                <a:t>EU:s uppdrag för städer – </a:t>
              </a:r>
              <a:r>
                <a:rPr lang="sv"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endParaRPr lang="sv"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sv"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v" sz="1052" b="0" i="0" u="none" strike="noStrike" kern="1200" cap="none" spc="0" normalizeH="0" baseline="0">
                <a:ln>
                  <a:noFill/>
                </a:ln>
                <a:solidFill>
                  <a:prstClr val="black"/>
                </a:solidFill>
                <a:effectLst/>
                <a:uLnTx/>
                <a:uFillTx/>
                <a:latin typeface="Arial" panose="020B0604020202020204"/>
                <a:ea typeface="+mn-ea"/>
                <a:cs typeface="+mn-cs"/>
              </a:rPr>
              <a:t>NetZeroCities har erhållit finansiering från H2020 forsknings- och innovationsprogrammet enligt bidragsavtal nr 101036519.</a:t>
            </a:r>
            <a:endParaRPr kumimoji="0" lang="sv"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4323154"/>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1476722137"/>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sv" sz="3200" b="1" i="0" u="none" baseline="0"/>
              <a:t>Om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197336"/>
            <a:ext cx="4730957" cy="4709302"/>
          </a:xfrm>
        </p:spPr>
        <p:txBody>
          <a:bodyPr numCol="1" spcCol="360000"/>
          <a:lstStyle/>
          <a:p>
            <a:pPr marL="0" indent="0" algn="just" rtl="0">
              <a:lnSpc>
                <a:spcPct val="107000"/>
              </a:lnSpc>
              <a:spcAft>
                <a:spcPts val="800"/>
              </a:spcAft>
              <a:buNone/>
            </a:pPr>
            <a:r>
              <a:rPr lang="sv" sz="1200" b="0" i="0" u="none" baseline="0">
                <a:effectLst/>
                <a:latin typeface="+mj-lt"/>
                <a:ea typeface="Calibri" panose="020F0502020204030204" pitchFamily="34" charset="0"/>
                <a:cs typeface="Times New Roman" panose="02020603050405020304" pitchFamily="18" charset="0"/>
              </a:rPr>
              <a:t>NetZeroCities är ett konsortium bestående av </a:t>
            </a:r>
            <a:r>
              <a:rPr lang="sv" sz="1200" b="1" i="0" u="none" baseline="0">
                <a:solidFill>
                  <a:schemeClr val="accent4"/>
                </a:solidFill>
                <a:effectLst/>
                <a:latin typeface="+mj-lt"/>
                <a:ea typeface="Calibri" panose="020F0502020204030204" pitchFamily="34" charset="0"/>
                <a:cs typeface="Times New Roman" panose="02020603050405020304" pitchFamily="18" charset="0"/>
              </a:rPr>
              <a:t>33 partner från 27 europeiska länder</a:t>
            </a:r>
            <a:r>
              <a:rPr lang="sv" sz="1200" b="0" i="0" u="none" baseline="0">
                <a:effectLst/>
                <a:latin typeface="+mj-lt"/>
                <a:ea typeface="Calibri" panose="020F0502020204030204" pitchFamily="34" charset="0"/>
                <a:cs typeface="Times New Roman" panose="02020603050405020304" pitchFamily="18" charset="0"/>
              </a:rPr>
              <a:t> som för närvarande hanterar plattformen ”</a:t>
            </a:r>
            <a:r>
              <a:rPr lang="sv"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klimatneutrala och smarta städer före 2030</a:t>
            </a:r>
            <a:r>
              <a:rPr lang="sv" sz="1200" b="0" i="0" u="none" baseline="0">
                <a:effectLst/>
                <a:latin typeface="+mj-lt"/>
                <a:ea typeface="Calibri" panose="020F0502020204030204" pitchFamily="34" charset="0"/>
                <a:cs typeface="Times New Roman" panose="02020603050405020304" pitchFamily="18" charset="0"/>
              </a:rPr>
              <a:t>” i samband med EU:s uppdrag för städer. Det samordnas av </a:t>
            </a:r>
            <a:r>
              <a:rPr lang="sv"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sv" sz="1200" b="0" i="0" u="none" baseline="0">
                <a:effectLst/>
                <a:latin typeface="+mj-lt"/>
                <a:ea typeface="Calibri" panose="020F0502020204030204" pitchFamily="34" charset="0"/>
                <a:cs typeface="Times New Roman" panose="02020603050405020304" pitchFamily="18" charset="0"/>
              </a:rPr>
              <a:t>, Europas största offentlig-privata innovationspartnerskap, med fokus på klimatinnovation för att anpassa oss till klimatförändringar och reducera deras påverkan. </a:t>
            </a:r>
            <a:endParaRPr lang="sv"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v" sz="1200" b="1" i="0" u="none" baseline="0">
                <a:solidFill>
                  <a:schemeClr val="accent4"/>
                </a:solidFill>
                <a:effectLst/>
                <a:latin typeface="+mj-lt"/>
                <a:ea typeface="Calibri" panose="020F0502020204030204" pitchFamily="34" charset="0"/>
                <a:cs typeface="Times New Roman" panose="02020603050405020304" pitchFamily="18" charset="0"/>
              </a:rPr>
              <a:t>NetZeroCities stöder </a:t>
            </a:r>
            <a:r>
              <a:rPr lang="sv" sz="1200" b="1" i="0" u="none" baseline="0">
                <a:solidFill>
                  <a:schemeClr val="accent4"/>
                </a:solidFill>
                <a:latin typeface="+mj-lt"/>
                <a:cs typeface="Times New Roman" panose="02020603050405020304" pitchFamily="18" charset="0"/>
              </a:rPr>
              <a:t>112 europeiska städer </a:t>
            </a:r>
            <a:r>
              <a:rPr lang="sv" sz="1200" b="1" i="0" u="none" baseline="0">
                <a:solidFill>
                  <a:schemeClr val="accent4"/>
                </a:solidFill>
                <a:effectLst/>
                <a:latin typeface="+mj-lt"/>
                <a:ea typeface="Calibri" panose="020F0502020204030204" pitchFamily="34" charset="0"/>
                <a:cs typeface="Times New Roman" panose="02020603050405020304" pitchFamily="18" charset="0"/>
              </a:rPr>
              <a:t>som valts ut av Europeiska kommissionen för att delta i EU:s uppdrag för städer </a:t>
            </a:r>
            <a:r>
              <a:rPr lang="sv" sz="1200" b="0" i="0" u="none" baseline="0">
                <a:effectLst/>
                <a:latin typeface="+mj-lt"/>
                <a:ea typeface="Calibri" panose="020F0502020204030204" pitchFamily="34" charset="0"/>
                <a:cs typeface="Times New Roman" panose="02020603050405020304" pitchFamily="18" charset="0"/>
              </a:rPr>
              <a:t>genom att dramatiskt minska sina växthusgasutsläpp och nå klimatneutralitet. Det är en serviceinriktad plattform som stöds av aktörer i världsklass med mål att hjälpa städer att övervinna befintliga strukturella, institutionella och kulturella hinder för att nå klimatneutralitet senast 2030. </a:t>
            </a:r>
          </a:p>
          <a:p>
            <a:pPr marL="0" indent="0" algn="just" rtl="0">
              <a:lnSpc>
                <a:spcPct val="107000"/>
              </a:lnSpc>
              <a:spcAft>
                <a:spcPts val="800"/>
              </a:spcAft>
              <a:buNone/>
            </a:pPr>
            <a:r>
              <a:rPr lang="sv" sz="1200" b="0" i="0" u="none" baseline="0">
                <a:effectLst/>
                <a:latin typeface="+mj-lt"/>
                <a:ea typeface="Calibri" panose="020F0502020204030204" pitchFamily="34" charset="0"/>
                <a:cs typeface="Times New Roman" panose="02020603050405020304" pitchFamily="18" charset="0"/>
              </a:rPr>
              <a:t>NetZeroCities strävar efter att ge europeiska städer och invånare möjlighet att </a:t>
            </a:r>
            <a:r>
              <a:rPr lang="sv" sz="1200" b="1" i="0" u="none" baseline="0">
                <a:solidFill>
                  <a:schemeClr val="accent4"/>
                </a:solidFill>
                <a:effectLst/>
                <a:latin typeface="+mj-lt"/>
                <a:ea typeface="Calibri" panose="020F0502020204030204" pitchFamily="34" charset="0"/>
                <a:cs typeface="Times New Roman" panose="02020603050405020304" pitchFamily="18" charset="0"/>
              </a:rPr>
              <a:t>visa vägen framåt mot en inkluderande, blomstrande, klimatsäker och hållbar framtid</a:t>
            </a:r>
            <a:r>
              <a:rPr lang="sv" sz="1200" b="0" i="0" u="none" baseline="0">
                <a:effectLst/>
                <a:latin typeface="+mj-lt"/>
                <a:ea typeface="Calibri" panose="020F0502020204030204" pitchFamily="34" charset="0"/>
                <a:cs typeface="Times New Roman" panose="02020603050405020304" pitchFamily="18" charset="0"/>
              </a:rPr>
              <a:t>. Detta görs genom att samla avancerad kompetens kring systemförändringar, invånarengagemang och demokratisk styrning, kapital och finansiell strukturering samt samhällsinnovation för att se till att städer har tillgång till bästa möjliga expertkunskaper världen över.</a:t>
            </a:r>
            <a:endParaRPr lang="sv"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sv" sz="2000" b="1" i="0" u="none" baseline="0">
                <a:effectLst/>
                <a:latin typeface="+mj-lt"/>
                <a:ea typeface="Calibri" panose="020F0502020204030204" pitchFamily="34" charset="0"/>
                <a:cs typeface="Times New Roman" panose="02020603050405020304" pitchFamily="18" charset="0"/>
              </a:rPr>
              <a:t>EU-uppdragets plattform |</a:t>
            </a:r>
            <a:r>
              <a:rPr lang="sv" sz="2000" b="1" i="0" u="none" baseline="0">
                <a:latin typeface="+mj-lt"/>
              </a:rPr>
              <a:t> </a:t>
            </a:r>
          </a:p>
          <a:p>
            <a:pPr algn="l" rtl="0">
              <a:spcBef>
                <a:spcPts val="0"/>
              </a:spcBef>
            </a:pPr>
            <a:r>
              <a:rPr lang="sv" sz="2000" b="1" i="0" u="none" baseline="0">
                <a:latin typeface="+mj-lt"/>
              </a:rPr>
              <a:t>Klimatneutrala och smarta städer</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sv" sz="1200" b="1" i="0" u="none" baseline="0">
                  <a:solidFill>
                    <a:schemeClr val="bg1"/>
                  </a:solidFill>
                  <a:ea typeface="Calibri" panose="020F0502020204030204" pitchFamily="34" charset="0"/>
                  <a:cs typeface="Times New Roman" panose="02020603050405020304" pitchFamily="18" charset="0"/>
                </a:rPr>
                <a:t>Hur ska denna text användas?</a:t>
              </a:r>
            </a:p>
            <a:p>
              <a:pPr lvl="0" algn="l" rtl="0">
                <a:lnSpc>
                  <a:spcPct val="150000"/>
                </a:lnSpc>
                <a:spcAft>
                  <a:spcPts val="800"/>
                </a:spcAft>
              </a:pPr>
              <a:r>
                <a:rPr lang="sv" sz="1200" b="0" i="0" u="none" baseline="0">
                  <a:solidFill>
                    <a:schemeClr val="bg1"/>
                  </a:solidFill>
                  <a:effectLst/>
                  <a:ea typeface="Calibri" panose="020F0502020204030204" pitchFamily="34" charset="0"/>
                  <a:cs typeface="Times New Roman" panose="02020603050405020304" pitchFamily="18" charset="0"/>
                </a:rPr>
                <a:t>Använd denna text i pressmeddelanden och officiella dokument där NetZeroCities behöver presenteras!</a:t>
              </a:r>
              <a:endParaRPr lang="sv"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sv" sz="1200" b="1" i="0" u="none" baseline="0">
                  <a:solidFill>
                    <a:schemeClr val="bg1"/>
                  </a:solidFill>
                  <a:ea typeface="Calibri" panose="020F0502020204030204" pitchFamily="34" charset="0"/>
                  <a:cs typeface="Times New Roman" panose="02020603050405020304" pitchFamily="18" charset="0"/>
                </a:rPr>
                <a:t>Andra a</a:t>
              </a:r>
              <a:r>
                <a:rPr lang="sv" sz="1200" b="1" i="0" u="none" baseline="0">
                  <a:solidFill>
                    <a:schemeClr val="bg1"/>
                  </a:solidFill>
                  <a:effectLst/>
                  <a:ea typeface="Calibri" panose="020F0502020204030204" pitchFamily="34" charset="0"/>
                  <a:cs typeface="Times New Roman" panose="02020603050405020304" pitchFamily="18" charset="0"/>
                </a:rPr>
                <a:t>nvändbara resurser: </a:t>
              </a:r>
              <a:endParaRPr lang="sv"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sv"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NetZeroCities webbplats</a:t>
              </a:r>
              <a:endParaRPr lang="sv"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sv"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Informationsvideo om NetZeroCities</a:t>
              </a:r>
              <a:endParaRPr lang="sv"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sv" sz="1200" b="0" i="0" u="none" baseline="0">
                  <a:solidFill>
                    <a:schemeClr val="bg1"/>
                  </a:solidFill>
                  <a:effectLst/>
                  <a:latin typeface="+mj-lt"/>
                  <a:ea typeface="Calibri" panose="020F0502020204030204" pitchFamily="34" charset="0"/>
                  <a:cs typeface="Times New Roman" panose="02020603050405020304" pitchFamily="18" charset="0"/>
                </a:rPr>
                <a:t>Pressmeddelande, 1 oktober 2021: </a:t>
              </a:r>
              <a:r>
                <a:rPr lang="sv"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Stadsnätverk och forskningsorganisationer samarbetar för att påskynda övergången till nettonollutsläpp senast 2030</a:t>
              </a:r>
              <a:endParaRPr lang="sv"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v" sz="1052" b="0" i="0" u="none" strike="noStrike" kern="1200" cap="none" spc="0" normalizeH="0" baseline="0">
                <a:ln>
                  <a:noFill/>
                </a:ln>
                <a:solidFill>
                  <a:prstClr val="black"/>
                </a:solidFill>
                <a:effectLst/>
                <a:uLnTx/>
                <a:uFillTx/>
                <a:latin typeface="Arial" panose="020B0604020202020204"/>
                <a:ea typeface="+mn-ea"/>
                <a:cs typeface="+mn-cs"/>
              </a:rPr>
              <a:t>NetZeroCities har erhållit finansiering från H2020 forsknings- och innovationsprogrammet enligt bidragsavtal nr 101036519.</a:t>
            </a:r>
            <a:endParaRPr kumimoji="0" lang="sv"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04093896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SK/Slovakian translation</a:t>
            </a:r>
          </a:p>
        </p:txBody>
      </p:sp>
    </p:spTree>
    <p:extLst>
      <p:ext uri="{BB962C8B-B14F-4D97-AF65-F5344CB8AC3E}">
        <p14:creationId xmlns:p14="http://schemas.microsoft.com/office/powerpoint/2010/main" val="108455067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sk" sz="2800" b="1" i="0" u="none" baseline="0"/>
              <a:t>O misii EÚ Klimaticky neutrálne a inteligentné mestá</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24559" y="1502279"/>
            <a:ext cx="4730959" cy="4771124"/>
          </a:xfrm>
        </p:spPr>
        <p:txBody>
          <a:bodyPr numCol="1" spcCol="360000"/>
          <a:lstStyle/>
          <a:p>
            <a:pPr marL="0" indent="0" algn="just" rtl="0">
              <a:lnSpc>
                <a:spcPct val="107000"/>
              </a:lnSpc>
              <a:spcAft>
                <a:spcPts val="800"/>
              </a:spcAft>
              <a:buNone/>
            </a:pPr>
            <a:r>
              <a:rPr lang="sk" sz="1200" b="0" i="0" u="none" baseline="0">
                <a:effectLst/>
                <a:latin typeface="+mj-lt"/>
                <a:ea typeface="Calibri" panose="020F0502020204030204" pitchFamily="34" charset="0"/>
                <a:cs typeface="Times New Roman" panose="02020603050405020304" pitchFamily="18" charset="0"/>
              </a:rPr>
              <a:t>Misie EÚ predstavujú nový spôsob, ako priniesť </a:t>
            </a:r>
            <a:r>
              <a:rPr lang="sk" sz="1200" b="1" i="0" u="none" baseline="0">
                <a:solidFill>
                  <a:schemeClr val="accent4"/>
                </a:solidFill>
                <a:effectLst/>
                <a:latin typeface="+mj-lt"/>
                <a:ea typeface="Calibri" panose="020F0502020204030204" pitchFamily="34" charset="0"/>
                <a:cs typeface="Times New Roman" panose="02020603050405020304" pitchFamily="18" charset="0"/>
              </a:rPr>
              <a:t>konkrétne riešenia niektorých z našich najväčších výziev</a:t>
            </a:r>
            <a:r>
              <a:rPr lang="sk" sz="1200" b="0" i="0" u="none" baseline="0">
                <a:effectLst/>
                <a:latin typeface="+mj-lt"/>
                <a:ea typeface="Calibri" panose="020F0502020204030204" pitchFamily="34" charset="0"/>
                <a:cs typeface="Times New Roman" panose="02020603050405020304" pitchFamily="18" charset="0"/>
              </a:rPr>
              <a:t>. Majú ambiciózne ciele a do roku 2030 prinesú hmatateľné výsledky tým, že výskum a inovácie budú zohrávať novú úlohu v kombinácii s novými formami riadenia a spolupráce, ako aj tým, že zapoja občanov. Misie EÚ sú novinkou výskumného a inovačného programu Horizont Európa na roky 2021 – 2027.</a:t>
            </a:r>
            <a:endParaRPr lang="sk"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k" sz="1200" b="0" i="0" u="none" baseline="0">
                <a:effectLst/>
                <a:latin typeface="+mj-lt"/>
                <a:ea typeface="Calibri" panose="020F0502020204030204" pitchFamily="34" charset="0"/>
                <a:cs typeface="Times New Roman" panose="02020603050405020304" pitchFamily="18" charset="0"/>
              </a:rPr>
              <a:t>Keďže zmierňovanie zmeny klímy do veľkej miery závisí od opatrení v mestách, </a:t>
            </a:r>
            <a:r>
              <a:rPr lang="sk" sz="1200" b="0" i="0" u="none" baseline="0">
                <a:latin typeface="+mj-lt"/>
                <a:cs typeface="Times New Roman" panose="02020603050405020304" pitchFamily="18" charset="0"/>
              </a:rPr>
              <a:t>musíme podporovať mestá pri urýchľovaní ich ekologickej a digitálnej transformácie. </a:t>
            </a:r>
            <a:r>
              <a:rPr lang="sk" sz="1200" b="1" i="0" u="none" baseline="0">
                <a:solidFill>
                  <a:schemeClr val="accent4"/>
                </a:solidFill>
                <a:latin typeface="+mj-lt"/>
                <a:cs typeface="Times New Roman" panose="02020603050405020304" pitchFamily="18" charset="0"/>
              </a:rPr>
              <a:t>Misia</a:t>
            </a:r>
            <a:r>
              <a:rPr lang="sk" sz="1200" b="0" i="0" u="none" baseline="0">
                <a:solidFill>
                  <a:schemeClr val="accent4"/>
                </a:solidFill>
                <a:latin typeface="+mj-lt"/>
                <a:cs typeface="Times New Roman" panose="02020603050405020304" pitchFamily="18" charset="0"/>
              </a:rPr>
              <a:t> </a:t>
            </a:r>
            <a:r>
              <a:rPr lang="sk" sz="1200" b="1" i="0" u="none" baseline="0">
                <a:solidFill>
                  <a:schemeClr val="accent4"/>
                </a:solidFill>
                <a:latin typeface="+mj-lt"/>
                <a:cs typeface="Times New Roman" panose="02020603050405020304" pitchFamily="18" charset="0"/>
              </a:rPr>
              <a:t>EÚ Klimaticky neutrálne a inteligentné mestá </a:t>
            </a:r>
            <a:r>
              <a:rPr lang="sk" sz="1200" b="0" i="0" u="none" baseline="0">
                <a:latin typeface="+mj-lt"/>
                <a:cs typeface="Times New Roman" panose="02020603050405020304" pitchFamily="18" charset="0"/>
              </a:rPr>
              <a:t>bude zapájať miestne orgány, </a:t>
            </a:r>
            <a:r>
              <a:rPr lang="sk" sz="1200" b="0" i="0" u="none" baseline="0">
                <a:effectLst/>
                <a:latin typeface="+mj-lt"/>
                <a:ea typeface="Calibri" panose="020F0502020204030204" pitchFamily="34" charset="0"/>
                <a:cs typeface="Times New Roman" panose="02020603050405020304" pitchFamily="18" charset="0"/>
              </a:rPr>
              <a:t>občanov, podniky, investorov, ako aj regionálne a vnútroštátne orgány s cieľom:</a:t>
            </a:r>
            <a:endParaRPr lang="sk"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sk" sz="1200" b="1" i="0" u="none" baseline="0">
                <a:solidFill>
                  <a:schemeClr val="accent4"/>
                </a:solidFill>
                <a:effectLst/>
                <a:latin typeface="+mj-lt"/>
                <a:ea typeface="Calibri" panose="020F0502020204030204" pitchFamily="34" charset="0"/>
                <a:cs typeface="Times New Roman" panose="02020603050405020304" pitchFamily="18" charset="0"/>
              </a:rPr>
              <a:t>Zabezpečiť 100 klimaticky neutrálnych a inteligentných miest do roku 2030 </a:t>
            </a:r>
            <a:endParaRPr lang="sk"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sk" sz="1200" b="1" i="0" u="none" baseline="0">
                <a:solidFill>
                  <a:schemeClr val="accent4"/>
                </a:solidFill>
                <a:effectLst/>
                <a:latin typeface="+mj-lt"/>
                <a:ea typeface="Calibri" panose="020F0502020204030204" pitchFamily="34" charset="0"/>
                <a:cs typeface="Times New Roman" panose="02020603050405020304" pitchFamily="18" charset="0"/>
              </a:rPr>
              <a:t>Zabezpečiť, aby tieto mestá fungovali ako centrá experimentovania a inovácií a umožnili tak všetkým európskym mestám nasledovať ich príklad do roku 2050. </a:t>
            </a:r>
            <a:endParaRPr lang="sk"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k" sz="1200" b="0" i="0" u="none" baseline="0">
                <a:effectLst/>
                <a:latin typeface="+mj-lt"/>
                <a:ea typeface="Calibri" panose="020F0502020204030204" pitchFamily="34" charset="0"/>
                <a:cs typeface="Times New Roman" panose="02020603050405020304" pitchFamily="18" charset="0"/>
              </a:rPr>
              <a:t>Misia EÚ Klimaticky neutrálne a inteligentné mestá používa medziodvetvový prístup založený na dopyte, pričom vytvára synergie medzi existujúcimi iniciatívami a svoje činnosti zakladá na skutočných potrebách miest. </a:t>
            </a:r>
            <a:endParaRPr lang="sk" sz="1200">
              <a:effectLst/>
              <a:latin typeface="+mj-lt"/>
              <a:ea typeface="Calibri" panose="020F0502020204030204" pitchFamily="34" charset="0"/>
              <a:cs typeface="Times New Roman" panose="02020603050405020304" pitchFamily="18" charset="0"/>
            </a:endParaRPr>
          </a:p>
          <a:p>
            <a:endParaRPr lang="sk"/>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sk" b="1" i="0" u="none" baseline="0">
                <a:effectLst/>
                <a:latin typeface="+mj-lt"/>
                <a:ea typeface="Calibri" panose="020F0502020204030204" pitchFamily="34" charset="0"/>
                <a:cs typeface="Times New Roman" panose="02020603050405020304" pitchFamily="18" charset="0"/>
              </a:rPr>
              <a:t>100 klimaticky neutrálnych a inteligentných miest do roku 2030</a:t>
            </a:r>
            <a:endParaRPr lang="sk">
              <a:effectLst/>
              <a:latin typeface="+mj-lt"/>
              <a:ea typeface="Calibri" panose="020F0502020204030204" pitchFamily="34" charset="0"/>
              <a:cs typeface="Times New Roman" panose="02020603050405020304" pitchFamily="18" charset="0"/>
            </a:endParaRPr>
          </a:p>
          <a:p>
            <a:endParaRPr lang="sk">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344799"/>
            <a:chOff x="5345112" y="1674743"/>
            <a:chExt cx="5185235" cy="5344799"/>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64126" y="2437518"/>
              <a:ext cx="2814484" cy="4582024"/>
            </a:xfrm>
            <a:prstGeom prst="rect">
              <a:avLst/>
            </a:prstGeom>
            <a:noFill/>
          </p:spPr>
          <p:txBody>
            <a:bodyPr wrap="square">
              <a:spAutoFit/>
            </a:bodyPr>
            <a:lstStyle/>
            <a:p>
              <a:pPr lvl="0" algn="l" rtl="0">
                <a:lnSpc>
                  <a:spcPct val="150000"/>
                </a:lnSpc>
                <a:spcAft>
                  <a:spcPts val="800"/>
                </a:spcAft>
              </a:pPr>
              <a:r>
                <a:rPr lang="sk" sz="1100" b="1" i="0" u="none" baseline="0">
                  <a:solidFill>
                    <a:schemeClr val="bg1"/>
                  </a:solidFill>
                  <a:ea typeface="Calibri" panose="020F0502020204030204" pitchFamily="34" charset="0"/>
                  <a:cs typeface="Times New Roman" panose="02020603050405020304" pitchFamily="18" charset="0"/>
                </a:rPr>
                <a:t>Ako používať tento text?</a:t>
              </a:r>
            </a:p>
            <a:p>
              <a:pPr lvl="0" algn="l" rtl="0">
                <a:lnSpc>
                  <a:spcPct val="150000"/>
                </a:lnSpc>
                <a:spcAft>
                  <a:spcPts val="800"/>
                </a:spcAft>
              </a:pPr>
              <a:r>
                <a:rPr lang="sk" sz="1100" b="0" i="0" u="none" baseline="0">
                  <a:solidFill>
                    <a:schemeClr val="bg1"/>
                  </a:solidFill>
                  <a:effectLst/>
                  <a:ea typeface="Calibri" panose="020F0502020204030204" pitchFamily="34" charset="0"/>
                  <a:cs typeface="Times New Roman" panose="02020603050405020304" pitchFamily="18" charset="0"/>
                </a:rPr>
                <a:t>Ak potrebujete prezentovať niečo o misii EÚ Klimaticky neutrálne a inteligentné mestá, použite tento text vo svojich tlačových správach a oficiálnych dokumentoch!</a:t>
              </a:r>
            </a:p>
            <a:p>
              <a:pPr lvl="0" algn="l" rtl="0">
                <a:lnSpc>
                  <a:spcPct val="150000"/>
                </a:lnSpc>
                <a:spcAft>
                  <a:spcPts val="800"/>
                </a:spcAft>
              </a:pPr>
              <a:endParaRPr lang="sk" sz="11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sk" sz="1100" b="1" i="0" u="none" baseline="0">
                  <a:solidFill>
                    <a:schemeClr val="bg1"/>
                  </a:solidFill>
                  <a:ea typeface="Calibri" panose="020F0502020204030204" pitchFamily="34" charset="0"/>
                  <a:cs typeface="Times New Roman" panose="02020603050405020304" pitchFamily="18" charset="0"/>
                </a:rPr>
                <a:t>Ďalšie u</a:t>
              </a:r>
              <a:r>
                <a:rPr lang="sk" sz="1100" b="1" i="0" u="none" baseline="0">
                  <a:solidFill>
                    <a:schemeClr val="bg1"/>
                  </a:solidFill>
                  <a:effectLst/>
                  <a:ea typeface="Calibri" panose="020F0502020204030204" pitchFamily="34" charset="0"/>
                  <a:cs typeface="Times New Roman" panose="02020603050405020304" pitchFamily="18" charset="0"/>
                </a:rPr>
                <a:t>žitočné zdroje: </a:t>
              </a:r>
              <a:endParaRPr lang="sk"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sk" sz="11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Webová stránka misie</a:t>
              </a:r>
              <a:endParaRPr lang="sk"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sk" sz="1100" b="0" i="0" u="none" baseline="0">
                  <a:solidFill>
                    <a:schemeClr val="bg1"/>
                  </a:solidFill>
                  <a:effectLst/>
                  <a:ea typeface="Calibri" panose="020F0502020204030204" pitchFamily="34" charset="0"/>
                  <a:cs typeface="Times New Roman" panose="02020603050405020304" pitchFamily="18" charset="0"/>
                </a:rPr>
                <a:t>Prehľad faktov: </a:t>
              </a:r>
              <a:r>
                <a:rPr lang="sk" sz="11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Klimaticky neutrálne a inteligentné mestá: konkrétne riešenia na naše najnaliehavejšie výzvy</a:t>
              </a:r>
              <a:endParaRPr lang="sk" sz="11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sk" sz="11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r>
                <a:rPr lang="sk" sz="1100" b="0" i="0" u="none" baseline="0">
                  <a:solidFill>
                    <a:schemeClr val="bg1"/>
                  </a:solidFill>
                  <a:ea typeface="Calibri" panose="020F0502020204030204" pitchFamily="34" charset="0"/>
                  <a:cs typeface="Times New Roman" panose="02020603050405020304" pitchFamily="18" charset="0"/>
                </a:rPr>
                <a:t> o projekte misia EÚ Klimaticky neutrálne a inteligentné mestá</a:t>
              </a:r>
              <a:endParaRPr lang="sk" sz="11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sk" sz="11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9221144"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 sz="1052" b="0" i="0" u="none" strike="noStrike" kern="1200" cap="none" spc="0" normalizeH="0" baseline="0">
                <a:ln>
                  <a:noFill/>
                </a:ln>
                <a:solidFill>
                  <a:prstClr val="black"/>
                </a:solidFill>
                <a:effectLst/>
                <a:uLnTx/>
                <a:uFillTx/>
                <a:latin typeface="Arial" panose="020B0604020202020204"/>
                <a:ea typeface="+mn-ea"/>
                <a:cs typeface="+mn-cs"/>
              </a:rPr>
              <a:t>Pilotný projekt NetZeroCities získal finančné prostriedky z výskumného a inovačného programu H2020 na základe grantovej zmluvy č. 101036519.</a:t>
            </a:r>
            <a:endParaRPr kumimoji="0" lang="sk"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9706474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1517217398"/>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sk" sz="3200" b="1" i="0" u="none" baseline="0"/>
              <a:t>O pilotnom projekte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38947" y="1991305"/>
            <a:ext cx="4730959" cy="4504069"/>
          </a:xfrm>
        </p:spPr>
        <p:txBody>
          <a:bodyPr numCol="1" spcCol="360000"/>
          <a:lstStyle/>
          <a:p>
            <a:pPr marL="0" indent="0" algn="just" rtl="0">
              <a:lnSpc>
                <a:spcPct val="107000"/>
              </a:lnSpc>
              <a:spcAft>
                <a:spcPts val="800"/>
              </a:spcAft>
              <a:buNone/>
            </a:pPr>
            <a:r>
              <a:rPr lang="sk" sz="1200" b="0" i="0" u="none" baseline="0">
                <a:effectLst/>
                <a:latin typeface="+mj-lt"/>
                <a:ea typeface="Calibri" panose="020F0502020204030204" pitchFamily="34" charset="0"/>
                <a:cs typeface="Times New Roman" panose="02020603050405020304" pitchFamily="18" charset="0"/>
              </a:rPr>
              <a:t>NetZeroCities je konzorcium pozostávajúce z </a:t>
            </a:r>
            <a:r>
              <a:rPr lang="sk" sz="1200" b="1" i="0" u="none" baseline="0">
                <a:solidFill>
                  <a:schemeClr val="accent4"/>
                </a:solidFill>
                <a:effectLst/>
                <a:latin typeface="+mj-lt"/>
                <a:ea typeface="Calibri" panose="020F0502020204030204" pitchFamily="34" charset="0"/>
                <a:cs typeface="Times New Roman" panose="02020603050405020304" pitchFamily="18" charset="0"/>
              </a:rPr>
              <a:t>33 partnerov</a:t>
            </a:r>
            <a:r>
              <a:rPr lang="sk" sz="1200" b="0" i="0" u="none" baseline="0">
                <a:solidFill>
                  <a:schemeClr val="accent4"/>
                </a:solidFill>
                <a:effectLst/>
                <a:latin typeface="+mj-lt"/>
                <a:ea typeface="Calibri" panose="020F0502020204030204" pitchFamily="34" charset="0"/>
                <a:cs typeface="Times New Roman" panose="02020603050405020304" pitchFamily="18" charset="0"/>
              </a:rPr>
              <a:t> </a:t>
            </a:r>
            <a:r>
              <a:rPr lang="sk" sz="1200" b="1" i="0" u="none" baseline="0">
                <a:solidFill>
                  <a:schemeClr val="accent4"/>
                </a:solidFill>
                <a:effectLst/>
                <a:latin typeface="+mj-lt"/>
                <a:ea typeface="Calibri" panose="020F0502020204030204" pitchFamily="34" charset="0"/>
                <a:cs typeface="Times New Roman" panose="02020603050405020304" pitchFamily="18" charset="0"/>
              </a:rPr>
              <a:t>z 27 európskych krajín</a:t>
            </a:r>
            <a:r>
              <a:rPr lang="sk" sz="1200" b="0" i="0" u="none" baseline="0">
                <a:effectLst/>
                <a:latin typeface="+mj-lt"/>
                <a:ea typeface="Calibri" panose="020F0502020204030204" pitchFamily="34" charset="0"/>
                <a:cs typeface="Times New Roman" panose="02020603050405020304" pitchFamily="18" charset="0"/>
              </a:rPr>
              <a:t>, ktoré v súčasnosti spravuje platformu misie EÚ Klimaticky neutrálne a inteligentné mestá „</a:t>
            </a:r>
            <a:r>
              <a:rPr lang="sk"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klimaticky neutrálnych a inteligentných miest do roku 2030</a:t>
            </a:r>
            <a:r>
              <a:rPr lang="sk" sz="1200" b="0" i="0" u="none" baseline="0">
                <a:effectLst/>
                <a:latin typeface="+mj-lt"/>
                <a:ea typeface="Calibri" panose="020F0502020204030204" pitchFamily="34" charset="0"/>
                <a:cs typeface="Times New Roman" panose="02020603050405020304" pitchFamily="18" charset="0"/>
              </a:rPr>
              <a:t>“. Koordinuje ju </a:t>
            </a:r>
            <a:r>
              <a:rPr lang="sk"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sk" sz="1200" b="0" i="0" u="none" baseline="0">
                <a:effectLst/>
                <a:latin typeface="+mj-lt"/>
                <a:ea typeface="Calibri" panose="020F0502020204030204" pitchFamily="34" charset="0"/>
                <a:cs typeface="Times New Roman" panose="02020603050405020304" pitchFamily="18" charset="0"/>
              </a:rPr>
              <a:t>, najväčšie európske verejno-súkromné inovačné partnerstvo zamerané na inovácie v oblasti klímy s cieľom zmierniť zmenu klímy a prispôsobiť sa jej. </a:t>
            </a:r>
            <a:endParaRPr lang="sk"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k" sz="1200" b="1" i="0" u="none" baseline="0">
                <a:solidFill>
                  <a:schemeClr val="accent4"/>
                </a:solidFill>
                <a:effectLst/>
                <a:latin typeface="+mj-lt"/>
                <a:ea typeface="Calibri" panose="020F0502020204030204" pitchFamily="34" charset="0"/>
                <a:cs typeface="Times New Roman" panose="02020603050405020304" pitchFamily="18" charset="0"/>
              </a:rPr>
              <a:t>NetZeroCities podporuje</a:t>
            </a:r>
            <a:r>
              <a:rPr lang="sk" sz="1200" b="0" i="0" u="none" baseline="0">
                <a:solidFill>
                  <a:schemeClr val="accent4"/>
                </a:solidFill>
                <a:effectLst/>
                <a:latin typeface="+mj-lt"/>
                <a:ea typeface="Calibri" panose="020F0502020204030204" pitchFamily="34" charset="0"/>
                <a:cs typeface="Times New Roman" panose="02020603050405020304" pitchFamily="18" charset="0"/>
              </a:rPr>
              <a:t> </a:t>
            </a:r>
            <a:r>
              <a:rPr lang="sk" sz="1200" b="1" i="0" u="none" baseline="0">
                <a:solidFill>
                  <a:schemeClr val="accent4"/>
                </a:solidFill>
                <a:latin typeface="+mj-lt"/>
                <a:cs typeface="Times New Roman" panose="02020603050405020304" pitchFamily="18" charset="0"/>
              </a:rPr>
              <a:t>112 európskych miest </a:t>
            </a:r>
            <a:r>
              <a:rPr lang="sk" sz="1200" b="1" i="0" u="none" baseline="0">
                <a:solidFill>
                  <a:schemeClr val="accent4"/>
                </a:solidFill>
                <a:effectLst/>
                <a:latin typeface="+mj-lt"/>
                <a:ea typeface="Calibri" panose="020F0502020204030204" pitchFamily="34" charset="0"/>
                <a:cs typeface="Times New Roman" panose="02020603050405020304" pitchFamily="18" charset="0"/>
              </a:rPr>
              <a:t>vybraných Európskou komisiou, aby sa pripojili k misii EÚ Klimaticky neutrálne a inteligentné mestá </a:t>
            </a:r>
            <a:r>
              <a:rPr lang="sk" sz="1200" b="0" i="0" u="none" baseline="0">
                <a:effectLst/>
                <a:latin typeface="+mj-lt"/>
                <a:ea typeface="Calibri" panose="020F0502020204030204" pitchFamily="34" charset="0"/>
                <a:cs typeface="Times New Roman" panose="02020603050405020304" pitchFamily="18" charset="0"/>
              </a:rPr>
              <a:t>pri ráznom znižovaní ich emisií skleníkových plynov s cieľom dosiahnuť klimatickú neutralitu. Funguje ako platforma orientovaná na služby, ktorú podporujú odborníci z praxe svetovej úrovne s cieľom pomôcť mestám prekonať súčasné štrukturálne, inštitucionálne a kultúrne prekážky, ktorým čelia, aby do roku 2030 dosiahli klimatickú neutralitu. </a:t>
            </a:r>
          </a:p>
          <a:p>
            <a:pPr marL="0" indent="0" algn="just" rtl="0">
              <a:lnSpc>
                <a:spcPct val="107000"/>
              </a:lnSpc>
              <a:spcAft>
                <a:spcPts val="800"/>
              </a:spcAft>
              <a:buNone/>
            </a:pPr>
            <a:r>
              <a:rPr lang="sk" sz="1200" b="0" i="0" u="none" baseline="0">
                <a:effectLst/>
                <a:latin typeface="+mj-lt"/>
                <a:ea typeface="Calibri" panose="020F0502020204030204" pitchFamily="34" charset="0"/>
                <a:cs typeface="Times New Roman" panose="02020603050405020304" pitchFamily="18" charset="0"/>
              </a:rPr>
              <a:t>Cieľom pilotného projektu NetZeroCities je umožniť európskym mestám a občanom ukázať </a:t>
            </a:r>
            <a:r>
              <a:rPr lang="sk" sz="1200" b="1" i="0" u="none" baseline="0">
                <a:solidFill>
                  <a:schemeClr val="accent4"/>
                </a:solidFill>
                <a:effectLst/>
                <a:latin typeface="+mj-lt"/>
                <a:ea typeface="Calibri" panose="020F0502020204030204" pitchFamily="34" charset="0"/>
                <a:cs typeface="Times New Roman" panose="02020603050405020304" pitchFamily="18" charset="0"/>
              </a:rPr>
              <a:t>cestu k inkluzívnej, prosperujúcej, klimaticky odolnej a udržateľnej budúcnosti</a:t>
            </a:r>
            <a:r>
              <a:rPr lang="sk" sz="1200" b="0" i="0" u="none" baseline="0">
                <a:effectLst/>
                <a:latin typeface="+mj-lt"/>
                <a:ea typeface="Calibri" panose="020F0502020204030204" pitchFamily="34" charset="0"/>
                <a:cs typeface="Times New Roman" panose="02020603050405020304" pitchFamily="18" charset="0"/>
              </a:rPr>
              <a:t>. Na tento účel prispôsobuje pokročilé schopnosti týkajúce sa systémových zmien, zapojenia občanov a demokratickým riadením, kapitálovou a finančnou štruktúrou a sociálnymi inováciami, aby mestá mali prístup k najlepším odborným znalostiam dostupným kdekoľvek na svete.</a:t>
            </a:r>
            <a:endParaRPr lang="sk"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sk" sz="1800" b="1" i="0" u="none" baseline="0">
                <a:effectLst/>
                <a:latin typeface="+mj-lt"/>
                <a:ea typeface="Calibri" panose="020F0502020204030204" pitchFamily="34" charset="0"/>
                <a:cs typeface="Times New Roman" panose="02020603050405020304" pitchFamily="18" charset="0"/>
              </a:rPr>
              <a:t>Platforma projektu misia EÚ Klimaticky neutrálne a inteligentné mestá |</a:t>
            </a:r>
            <a:r>
              <a:rPr lang="sk" sz="1800" b="1" i="0" u="none" baseline="0">
                <a:latin typeface="+mj-lt"/>
              </a:rPr>
              <a:t> </a:t>
            </a:r>
          </a:p>
          <a:p>
            <a:pPr algn="l" rtl="0">
              <a:spcBef>
                <a:spcPts val="0"/>
              </a:spcBef>
            </a:pPr>
            <a:r>
              <a:rPr lang="sk" sz="1800" b="1" i="0" u="none" baseline="0">
                <a:latin typeface="+mj-lt"/>
              </a:rPr>
              <a:t>Klimaticky neutrálne a inteligentné mestá</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508441" y="2568358"/>
              <a:ext cx="2881193" cy="3164839"/>
            </a:xfrm>
            <a:prstGeom prst="rect">
              <a:avLst/>
            </a:prstGeom>
            <a:noFill/>
          </p:spPr>
          <p:txBody>
            <a:bodyPr wrap="square">
              <a:spAutoFit/>
            </a:bodyPr>
            <a:lstStyle/>
            <a:p>
              <a:pPr lvl="0" algn="l" rtl="0">
                <a:lnSpc>
                  <a:spcPct val="150000"/>
                </a:lnSpc>
                <a:spcAft>
                  <a:spcPts val="800"/>
                </a:spcAft>
              </a:pPr>
              <a:r>
                <a:rPr lang="sk" sz="1200" b="1" i="0" u="none" baseline="0">
                  <a:solidFill>
                    <a:schemeClr val="bg1"/>
                  </a:solidFill>
                  <a:ea typeface="Calibri" panose="020F0502020204030204" pitchFamily="34" charset="0"/>
                  <a:cs typeface="Times New Roman" panose="02020603050405020304" pitchFamily="18" charset="0"/>
                </a:rPr>
                <a:t>Ako používať tento text?</a:t>
              </a:r>
            </a:p>
            <a:p>
              <a:pPr lvl="0" algn="l" rtl="0">
                <a:lnSpc>
                  <a:spcPct val="150000"/>
                </a:lnSpc>
                <a:spcAft>
                  <a:spcPts val="800"/>
                </a:spcAft>
              </a:pPr>
              <a:r>
                <a:rPr lang="sk" sz="1200" b="0" i="0" u="none" baseline="0">
                  <a:solidFill>
                    <a:schemeClr val="bg1"/>
                  </a:solidFill>
                  <a:effectLst/>
                  <a:ea typeface="Calibri" panose="020F0502020204030204" pitchFamily="34" charset="0"/>
                  <a:cs typeface="Times New Roman" panose="02020603050405020304" pitchFamily="18" charset="0"/>
                </a:rPr>
                <a:t>Ak potrebujete prezentovať pilotný projekt NetZeroCities, použite tento text vo svojich tlačových správach a oficiálnych dokumentoch!</a:t>
              </a:r>
              <a:endParaRPr lang="sk"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sk" sz="1200" b="1" i="0" u="none" baseline="0">
                  <a:solidFill>
                    <a:schemeClr val="bg1"/>
                  </a:solidFill>
                  <a:ea typeface="Calibri" panose="020F0502020204030204" pitchFamily="34" charset="0"/>
                  <a:cs typeface="Times New Roman" panose="02020603050405020304" pitchFamily="18" charset="0"/>
                </a:rPr>
                <a:t>Ďalšie u</a:t>
              </a:r>
              <a:r>
                <a:rPr lang="sk" sz="1200" b="1" i="0" u="none" baseline="0">
                  <a:solidFill>
                    <a:schemeClr val="bg1"/>
                  </a:solidFill>
                  <a:effectLst/>
                  <a:ea typeface="Calibri" panose="020F0502020204030204" pitchFamily="34" charset="0"/>
                  <a:cs typeface="Times New Roman" panose="02020603050405020304" pitchFamily="18" charset="0"/>
                </a:rPr>
                <a:t>žitočné zdroje: </a:t>
              </a:r>
              <a:endParaRPr lang="sk"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sk"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Webová stránka pilotného projektu NetZeroCities</a:t>
              </a:r>
              <a:endParaRPr lang="sk"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sk"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Vysvetľujúce video o pilotnom projekte NetZeroCities</a:t>
              </a:r>
              <a:endParaRPr lang="sk"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sk" sz="1200" b="0" i="0" u="none" baseline="0">
                  <a:solidFill>
                    <a:schemeClr val="bg1"/>
                  </a:solidFill>
                  <a:effectLst/>
                  <a:latin typeface="+mj-lt"/>
                  <a:ea typeface="Calibri" panose="020F0502020204030204" pitchFamily="34" charset="0"/>
                  <a:cs typeface="Times New Roman" panose="02020603050405020304" pitchFamily="18" charset="0"/>
                </a:rPr>
                <a:t>Tlačová správa, 1. októbra 2021: </a:t>
              </a:r>
              <a:r>
                <a:rPr lang="sk"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Siete miest a výskumné organizácie sa spájajú, aby urýchlili prechod na čisté nulové emisie do roku 2030</a:t>
              </a:r>
              <a:endParaRPr lang="sk"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9191961"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 sz="1052" b="0" i="0" u="none" strike="noStrike" kern="1200" cap="none" spc="0" normalizeH="0" baseline="0">
                <a:ln>
                  <a:noFill/>
                </a:ln>
                <a:solidFill>
                  <a:prstClr val="black"/>
                </a:solidFill>
                <a:effectLst/>
                <a:uLnTx/>
                <a:uFillTx/>
                <a:latin typeface="Arial" panose="020B0604020202020204"/>
                <a:ea typeface="+mn-ea"/>
                <a:cs typeface="+mn-cs"/>
              </a:rPr>
              <a:t>Pilotný projekt NetZeroCities získal finančné prostriedky z výskumného a inovačného programu H2020 na základe grantovej zmluvy č. 101036519.</a:t>
            </a:r>
            <a:endParaRPr kumimoji="0" lang="sk"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762231169"/>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lIns="91440" tIns="45720" rIns="91440" bIns="45720" anchor="b"/>
          <a:lstStyle/>
          <a:p>
            <a:r>
              <a:rPr lang="en-GB" dirty="0"/>
              <a:t>SL/Slovenian translation</a:t>
            </a:r>
          </a:p>
        </p:txBody>
      </p:sp>
    </p:spTree>
    <p:extLst>
      <p:ext uri="{BB962C8B-B14F-4D97-AF65-F5344CB8AC3E}">
        <p14:creationId xmlns:p14="http://schemas.microsoft.com/office/powerpoint/2010/main" val="2144450030"/>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sl" sz="3200" b="1" i="0" u="none" baseline="0"/>
              <a:t>O misiji EU za mesta</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5137744"/>
          </a:xfrm>
        </p:spPr>
        <p:txBody>
          <a:bodyPr numCol="1" spcCol="360000"/>
          <a:lstStyle/>
          <a:p>
            <a:pPr marL="0" indent="0" algn="just" rtl="0">
              <a:lnSpc>
                <a:spcPct val="107000"/>
              </a:lnSpc>
              <a:spcAft>
                <a:spcPts val="800"/>
              </a:spcAft>
              <a:buNone/>
            </a:pPr>
            <a:r>
              <a:rPr lang="sl" sz="1200" b="0" i="0" u="none" baseline="0">
                <a:effectLst/>
                <a:latin typeface="+mj-lt"/>
                <a:ea typeface="Calibri" panose="020F0502020204030204" pitchFamily="34" charset="0"/>
                <a:cs typeface="Times New Roman" panose="02020603050405020304" pitchFamily="18" charset="0"/>
              </a:rPr>
              <a:t>Misije EU so nov način za iskanje </a:t>
            </a:r>
            <a:r>
              <a:rPr lang="sl" sz="1200" b="1" i="0" u="none" baseline="0">
                <a:solidFill>
                  <a:schemeClr val="accent4"/>
                </a:solidFill>
                <a:effectLst/>
                <a:latin typeface="+mj-lt"/>
                <a:ea typeface="Calibri" panose="020F0502020204030204" pitchFamily="34" charset="0"/>
                <a:cs typeface="Times New Roman" panose="02020603050405020304" pitchFamily="18" charset="0"/>
              </a:rPr>
              <a:t>konkretnih rešitev za nekatere od naših največjih izzivov</a:t>
            </a:r>
            <a:r>
              <a:rPr lang="sl" sz="1200" b="0" i="0" u="none" baseline="0">
                <a:effectLst/>
                <a:latin typeface="+mj-lt"/>
                <a:ea typeface="Calibri" panose="020F0502020204030204" pitchFamily="34" charset="0"/>
                <a:cs typeface="Times New Roman" panose="02020603050405020304" pitchFamily="18" charset="0"/>
              </a:rPr>
              <a:t>. Imajo ambiciozne cilje in bodo do leta 2030 prinesle oprijemljive rezultate, saj bodo raziskave in inovacije prevzele novo vlogo v kombinaciji z novimi oblikami upravljanja in sodelovanja ter z vključevanjem državljanov. Misije EU so novost evropskega programa za raziskave in inovacije Obzorje za obdobje 2021–2027.</a:t>
            </a:r>
            <a:endParaRPr lang="sl"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l" sz="1200" b="0" i="0" u="none" baseline="0">
                <a:effectLst/>
                <a:latin typeface="+mj-lt"/>
                <a:ea typeface="Calibri" panose="020F0502020204030204" pitchFamily="34" charset="0"/>
                <a:cs typeface="Times New Roman" panose="02020603050405020304" pitchFamily="18" charset="0"/>
              </a:rPr>
              <a:t>Ker je blažitev podnebnih sprememb močno odvisna od ukrepanja v mestih, </a:t>
            </a:r>
            <a:r>
              <a:rPr lang="sl" sz="1200" b="0" i="0" u="none" baseline="0">
                <a:latin typeface="+mj-lt"/>
                <a:cs typeface="Times New Roman" panose="02020603050405020304" pitchFamily="18" charset="0"/>
              </a:rPr>
              <a:t>moramo podpirati mesta pri pospeševanju njihove zelene in digitalne preobrazbe. </a:t>
            </a:r>
            <a:r>
              <a:rPr lang="sl" sz="1200" b="1" i="0" u="none" baseline="0">
                <a:solidFill>
                  <a:schemeClr val="accent4"/>
                </a:solidFill>
                <a:latin typeface="+mj-lt"/>
                <a:cs typeface="Times New Roman" panose="02020603050405020304" pitchFamily="18" charset="0"/>
              </a:rPr>
              <a:t>Misija EU za mesta</a:t>
            </a:r>
            <a:r>
              <a:rPr lang="sl" sz="1200" b="0" i="0" u="none" baseline="0">
                <a:latin typeface="+mj-lt"/>
                <a:cs typeface="Times New Roman" panose="02020603050405020304" pitchFamily="18" charset="0"/>
              </a:rPr>
              <a:t> bo vključevala lokalne oblasti, </a:t>
            </a:r>
            <a:r>
              <a:rPr lang="sl" sz="1200" b="0" i="0" u="none" baseline="0">
                <a:effectLst/>
                <a:latin typeface="+mj-lt"/>
                <a:ea typeface="Calibri" panose="020F0502020204030204" pitchFamily="34" charset="0"/>
                <a:cs typeface="Times New Roman" panose="02020603050405020304" pitchFamily="18" charset="0"/>
              </a:rPr>
              <a:t>občane, podjetja, vlagatelje ter regionalne in nacionalne organe, da bi</a:t>
            </a:r>
            <a:endParaRPr lang="sl"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sl" sz="1200" b="1" i="0" u="none" baseline="0">
                <a:solidFill>
                  <a:schemeClr val="accent4"/>
                </a:solidFill>
                <a:effectLst/>
                <a:latin typeface="+mj-lt"/>
                <a:ea typeface="Calibri" panose="020F0502020204030204" pitchFamily="34" charset="0"/>
                <a:cs typeface="Times New Roman" panose="02020603050405020304" pitchFamily="18" charset="0"/>
              </a:rPr>
              <a:t>do leta 2030 ustvarili 100 podnebno nevtralnih in pametnih mest </a:t>
            </a:r>
            <a:endParaRPr lang="sl"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sl" sz="1200" b="1" i="0" u="none" baseline="0">
                <a:solidFill>
                  <a:schemeClr val="accent4"/>
                </a:solidFill>
                <a:effectLst/>
                <a:latin typeface="+mj-lt"/>
                <a:ea typeface="Calibri" panose="020F0502020204030204" pitchFamily="34" charset="0"/>
                <a:cs typeface="Times New Roman" panose="02020603050405020304" pitchFamily="18" charset="0"/>
              </a:rPr>
              <a:t>zagotovili, da bodo ta mesta delovala kot eksperimentatorska in inovacijska središča, ki bodo do leta 2050 omogočila vsem evropskim mestom, da sledijo njihovemu zgledu </a:t>
            </a:r>
            <a:endParaRPr lang="sl"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l" sz="1200" b="0" i="0" u="none" baseline="0">
                <a:effectLst/>
                <a:latin typeface="+mj-lt"/>
                <a:ea typeface="Calibri" panose="020F0502020204030204" pitchFamily="34" charset="0"/>
                <a:cs typeface="Times New Roman" panose="02020603050405020304" pitchFamily="18" charset="0"/>
              </a:rPr>
              <a:t>Misija EU za mesta uporablja medpanožni pristop, ki temelji na povpraševanju, ustvarja sinergije med obstoječimi pobudami in svoje dejavnosti utemeljuje na dejanskih potrebah mest. </a:t>
            </a:r>
            <a:endParaRPr lang="sl" sz="1200">
              <a:effectLst/>
              <a:latin typeface="+mj-lt"/>
              <a:ea typeface="Calibri" panose="020F0502020204030204" pitchFamily="34" charset="0"/>
              <a:cs typeface="Times New Roman" panose="02020603050405020304" pitchFamily="18" charset="0"/>
            </a:endParaRPr>
          </a:p>
          <a:p>
            <a:endParaRPr lang="sl"/>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sl" b="1" i="0" u="none" baseline="0">
                <a:effectLst/>
                <a:latin typeface="+mj-lt"/>
                <a:ea typeface="Calibri" panose="020F0502020204030204" pitchFamily="34" charset="0"/>
                <a:cs typeface="Times New Roman" panose="02020603050405020304" pitchFamily="18" charset="0"/>
              </a:rPr>
              <a:t>100 podnebno nevtralnih in pametnih mest do leta 2030</a:t>
            </a:r>
            <a:endParaRPr lang="sl">
              <a:effectLst/>
              <a:latin typeface="+mj-lt"/>
              <a:ea typeface="Calibri" panose="020F0502020204030204" pitchFamily="34" charset="0"/>
              <a:cs typeface="Times New Roman" panose="02020603050405020304" pitchFamily="18" charset="0"/>
            </a:endParaRPr>
          </a:p>
          <a:p>
            <a:endParaRPr lang="sl">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93309" y="2726258"/>
              <a:ext cx="2814484" cy="4112601"/>
            </a:xfrm>
            <a:prstGeom prst="rect">
              <a:avLst/>
            </a:prstGeom>
            <a:noFill/>
          </p:spPr>
          <p:txBody>
            <a:bodyPr wrap="square">
              <a:spAutoFit/>
            </a:bodyPr>
            <a:lstStyle/>
            <a:p>
              <a:pPr lvl="0" algn="l" rtl="0">
                <a:lnSpc>
                  <a:spcPct val="150000"/>
                </a:lnSpc>
                <a:spcAft>
                  <a:spcPts val="800"/>
                </a:spcAft>
              </a:pPr>
              <a:r>
                <a:rPr lang="sl" sz="1200" b="1" i="0" u="none" baseline="0">
                  <a:solidFill>
                    <a:schemeClr val="bg1"/>
                  </a:solidFill>
                  <a:ea typeface="Calibri" panose="020F0502020204030204" pitchFamily="34" charset="0"/>
                  <a:cs typeface="Times New Roman" panose="02020603050405020304" pitchFamily="18" charset="0"/>
                </a:rPr>
                <a:t>Kako uporabljati to besedilo?</a:t>
              </a:r>
            </a:p>
            <a:p>
              <a:pPr lvl="0" algn="l" rtl="0">
                <a:lnSpc>
                  <a:spcPct val="150000"/>
                </a:lnSpc>
                <a:spcAft>
                  <a:spcPts val="800"/>
                </a:spcAft>
              </a:pPr>
              <a:r>
                <a:rPr lang="sl" sz="1200" b="0" i="0" u="none" baseline="0">
                  <a:solidFill>
                    <a:schemeClr val="bg1"/>
                  </a:solidFill>
                  <a:effectLst/>
                  <a:ea typeface="Calibri" panose="020F0502020204030204" pitchFamily="34" charset="0"/>
                  <a:cs typeface="Times New Roman" panose="02020603050405020304" pitchFamily="18" charset="0"/>
                </a:rPr>
                <a:t>To besedilo uporabljajte v sporočilih za javnost in uradnih dokumentih, če želite predstaviti misijo EU za mesta!</a:t>
              </a:r>
            </a:p>
            <a:p>
              <a:pPr lvl="0" algn="l" rtl="0">
                <a:lnSpc>
                  <a:spcPct val="150000"/>
                </a:lnSpc>
                <a:spcAft>
                  <a:spcPts val="800"/>
                </a:spcAft>
              </a:pPr>
              <a:endParaRPr lang="sl"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sl" sz="1200" b="1" i="0" u="none" baseline="0">
                  <a:solidFill>
                    <a:schemeClr val="bg1"/>
                  </a:solidFill>
                  <a:ea typeface="Calibri" panose="020F0502020204030204" pitchFamily="34" charset="0"/>
                  <a:cs typeface="Times New Roman" panose="02020603050405020304" pitchFamily="18" charset="0"/>
                </a:rPr>
                <a:t>Dodatni u</a:t>
              </a:r>
              <a:r>
                <a:rPr lang="sl" sz="1200" b="1" i="0" u="none" baseline="0">
                  <a:solidFill>
                    <a:schemeClr val="bg1"/>
                  </a:solidFill>
                  <a:effectLst/>
                  <a:ea typeface="Calibri" panose="020F0502020204030204" pitchFamily="34" charset="0"/>
                  <a:cs typeface="Times New Roman" panose="02020603050405020304" pitchFamily="18" charset="0"/>
                </a:rPr>
                <a:t>porabni viri: </a:t>
              </a:r>
              <a:endParaRPr lang="sl"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sl"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Spletna stran misije za mesta</a:t>
              </a:r>
              <a:endParaRPr lang="sl"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sl" sz="1200" b="0" i="0" u="none" baseline="0">
                  <a:solidFill>
                    <a:schemeClr val="bg1"/>
                  </a:solidFill>
                  <a:effectLst/>
                  <a:ea typeface="Calibri" panose="020F0502020204030204" pitchFamily="34" charset="0"/>
                  <a:cs typeface="Times New Roman" panose="02020603050405020304" pitchFamily="18" charset="0"/>
                </a:rPr>
                <a:t>Informativno gradivo: </a:t>
              </a:r>
              <a:r>
                <a:rPr lang="sl"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Podnebno nevtralna in pametna mesta: konkretne rešitve za naše največje izzive</a:t>
              </a:r>
              <a:endParaRPr lang="sl"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sl" sz="1200" b="0" i="0" u="none" baseline="0">
                  <a:solidFill>
                    <a:schemeClr val="bg1"/>
                  </a:solidFill>
                  <a:ea typeface="Calibri" panose="020F0502020204030204" pitchFamily="34" charset="0"/>
                  <a:cs typeface="Times New Roman" panose="02020603050405020304" pitchFamily="18" charset="0"/>
                </a:rPr>
                <a:t>Misija EU za mesta </a:t>
              </a:r>
              <a:r>
                <a:rPr lang="sl"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endParaRPr lang="sl"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sl"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l" sz="1052" b="0" i="0" u="none" strike="noStrike" kern="1200" cap="none" spc="0" normalizeH="0" baseline="0">
                <a:ln>
                  <a:noFill/>
                </a:ln>
                <a:solidFill>
                  <a:prstClr val="black"/>
                </a:solidFill>
                <a:effectLst/>
                <a:uLnTx/>
                <a:uFillTx/>
                <a:latin typeface="Arial" panose="020B0604020202020204"/>
                <a:ea typeface="+mn-ea"/>
                <a:cs typeface="+mn-cs"/>
              </a:rPr>
              <a:t>Projekt NetZeroCities je prejel sredstva iz programa za raziskave in inovacije H2020 v okviru Sporazuma o dodelitvi sredstev št. 101036519.</a:t>
            </a:r>
            <a:endParaRPr kumimoji="0" lang="sl"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160950029"/>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dirty="0">
                <a:solidFill>
                  <a:srgbClr val="1F487C"/>
                </a:solidFill>
                <a:latin typeface="Arial" panose="020B0604020202020204" pitchFamily="34" charset="0"/>
              </a:rPr>
              <a:t>Målet om klimaneutrale og intelligente byer</a:t>
            </a:r>
            <a:endParaRPr lang="fr-FR" sz="1100" dirty="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dirty="0">
                <a:solidFill>
                  <a:srgbClr val="1F487C"/>
                </a:solidFill>
                <a:latin typeface="Arial" panose="020B0604020202020204" pitchFamily="34" charset="0"/>
              </a:rPr>
              <a:t>Mission „</a:t>
            </a:r>
            <a:r>
              <a:rPr lang="fr-FR" sz="1100" b="1" i="0" u="none" strike="noStrike" baseline="0" dirty="0" err="1">
                <a:solidFill>
                  <a:srgbClr val="1F487C"/>
                </a:solidFill>
                <a:latin typeface="Arial" panose="020B0604020202020204" pitchFamily="34" charset="0"/>
              </a:rPr>
              <a:t>Klimaneutrale</a:t>
            </a:r>
            <a:r>
              <a:rPr lang="fr-FR" sz="1100" b="1" i="0" u="none" strike="noStrike" baseline="0" dirty="0">
                <a:solidFill>
                  <a:srgbClr val="1F487C"/>
                </a:solidFill>
                <a:latin typeface="Arial" panose="020B0604020202020204" pitchFamily="34" charset="0"/>
              </a:rPr>
              <a:t> </a:t>
            </a:r>
            <a:r>
              <a:rPr lang="fr-FR" sz="1100" b="1" i="0" u="none" strike="noStrike" baseline="0" dirty="0" err="1">
                <a:solidFill>
                  <a:srgbClr val="1F487C"/>
                </a:solidFill>
                <a:latin typeface="Arial" panose="020B0604020202020204" pitchFamily="34" charset="0"/>
              </a:rPr>
              <a:t>und</a:t>
            </a:r>
            <a:r>
              <a:rPr lang="fr-FR" sz="1100" b="1" i="0" u="none" strike="noStrike" baseline="0" dirty="0">
                <a:solidFill>
                  <a:srgbClr val="1F487C"/>
                </a:solidFill>
                <a:latin typeface="Arial" panose="020B0604020202020204" pitchFamily="34" charset="0"/>
              </a:rPr>
              <a:t> intelligente </a:t>
            </a:r>
            <a:r>
              <a:rPr lang="fr-FR" sz="1100" b="1" i="0" u="none" strike="noStrike" baseline="0" dirty="0" err="1">
                <a:solidFill>
                  <a:srgbClr val="1F487C"/>
                </a:solidFill>
                <a:latin typeface="Arial" panose="020B0604020202020204" pitchFamily="34" charset="0"/>
              </a:rPr>
              <a:t>Städte</a:t>
            </a:r>
            <a:r>
              <a:rPr lang="fr-FR" sz="1100" b="1" i="0" u="none" strike="noStrike" baseline="0" dirty="0">
                <a:solidFill>
                  <a:srgbClr val="1F487C"/>
                </a:solidFill>
                <a:latin typeface="Arial" panose="020B0604020202020204" pitchFamily="34" charset="0"/>
              </a:rPr>
              <a:t>“</a:t>
            </a:r>
            <a:endParaRPr lang="fr-FR" sz="1100" dirty="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dirty="0" err="1">
                <a:solidFill>
                  <a:srgbClr val="1F487C"/>
                </a:solidFill>
                <a:latin typeface="Arial" panose="020B0604020202020204" pitchFamily="34" charset="0"/>
              </a:rPr>
              <a:t>Climate-Neutrali</a:t>
            </a:r>
            <a:r>
              <a:rPr lang="fr-FR" sz="1100" b="1" i="0" u="none" strike="noStrike" baseline="0" dirty="0">
                <a:solidFill>
                  <a:srgbClr val="1F487C"/>
                </a:solidFill>
                <a:latin typeface="Arial" panose="020B0604020202020204" pitchFamily="34" charset="0"/>
              </a:rPr>
              <a:t> </a:t>
            </a:r>
            <a:r>
              <a:rPr lang="fr-FR" sz="1100" b="1" i="0" u="none" strike="noStrike" baseline="0" dirty="0" err="1">
                <a:solidFill>
                  <a:srgbClr val="1F487C"/>
                </a:solidFill>
                <a:latin typeface="Arial" panose="020B0604020202020204" pitchFamily="34" charset="0"/>
              </a:rPr>
              <a:t>ja</a:t>
            </a:r>
            <a:r>
              <a:rPr lang="fr-FR" sz="1100" b="1" i="0" u="none" strike="noStrike" baseline="0" dirty="0">
                <a:solidFill>
                  <a:srgbClr val="1F487C"/>
                </a:solidFill>
                <a:latin typeface="Arial" panose="020B0604020202020204" pitchFamily="34" charset="0"/>
              </a:rPr>
              <a:t> </a:t>
            </a:r>
            <a:r>
              <a:rPr lang="fr-FR" sz="1100" b="1" i="0" u="none" strike="noStrike" baseline="0" dirty="0" err="1">
                <a:solidFill>
                  <a:srgbClr val="1F487C"/>
                </a:solidFill>
                <a:latin typeface="Arial" panose="020B0604020202020204" pitchFamily="34" charset="0"/>
              </a:rPr>
              <a:t>arukate</a:t>
            </a:r>
            <a:r>
              <a:rPr lang="fr-FR" sz="1100" b="1" i="0" u="none" strike="noStrike" baseline="0" dirty="0">
                <a:solidFill>
                  <a:srgbClr val="1F487C"/>
                </a:solidFill>
                <a:latin typeface="Arial" panose="020B0604020202020204" pitchFamily="34" charset="0"/>
              </a:rPr>
              <a:t> </a:t>
            </a:r>
            <a:r>
              <a:rPr lang="fr-FR" sz="1100" b="1" i="0" u="none" strike="noStrike" baseline="0" dirty="0" err="1">
                <a:solidFill>
                  <a:srgbClr val="1F487C"/>
                </a:solidFill>
                <a:latin typeface="Arial" panose="020B0604020202020204" pitchFamily="34" charset="0"/>
              </a:rPr>
              <a:t>linnade</a:t>
            </a:r>
            <a:r>
              <a:rPr lang="fr-FR" sz="1100" b="1" i="0" u="none" strike="noStrike" baseline="0" dirty="0">
                <a:solidFill>
                  <a:srgbClr val="1F487C"/>
                </a:solidFill>
                <a:latin typeface="Arial" panose="020B0604020202020204" pitchFamily="34" charset="0"/>
              </a:rPr>
              <a:t> mission</a:t>
            </a:r>
            <a:endParaRPr lang="fr-FR" sz="1100" dirty="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dirty="0">
                <a:solidFill>
                  <a:srgbClr val="1F487C"/>
                </a:solidFill>
                <a:latin typeface="Arial" panose="020B0604020202020204" pitchFamily="34" charset="0"/>
              </a:rPr>
              <a:t>Αποστολή κλιματικά ουδέτερες και έξυπνες πόλεις</a:t>
            </a:r>
            <a:endParaRPr lang="fr-FR" sz="1100" dirty="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dirty="0" err="1">
                <a:solidFill>
                  <a:srgbClr val="1F487C"/>
                </a:solidFill>
                <a:latin typeface="Arial" panose="020B0604020202020204" pitchFamily="34" charset="0"/>
              </a:rPr>
              <a:t>Misija</a:t>
            </a:r>
            <a:r>
              <a:rPr lang="pl-PL" sz="1100" b="1" dirty="0">
                <a:solidFill>
                  <a:srgbClr val="1F487C"/>
                </a:solidFill>
                <a:latin typeface="Arial" panose="020B0604020202020204" pitchFamily="34" charset="0"/>
              </a:rPr>
              <a:t> za </a:t>
            </a:r>
            <a:r>
              <a:rPr lang="pl-PL" sz="1100" b="1" dirty="0" err="1">
                <a:solidFill>
                  <a:srgbClr val="1F487C"/>
                </a:solidFill>
                <a:latin typeface="Arial" panose="020B0604020202020204" pitchFamily="34" charset="0"/>
              </a:rPr>
              <a:t>klimatski</a:t>
            </a:r>
            <a:r>
              <a:rPr lang="pl-PL" sz="1100" b="1" dirty="0">
                <a:solidFill>
                  <a:srgbClr val="1F487C"/>
                </a:solidFill>
                <a:latin typeface="Arial" panose="020B0604020202020204" pitchFamily="34" charset="0"/>
              </a:rPr>
              <a:t> neutralne i </a:t>
            </a:r>
            <a:r>
              <a:rPr lang="pl-PL" sz="1100" b="1" dirty="0" err="1">
                <a:solidFill>
                  <a:srgbClr val="1F487C"/>
                </a:solidFill>
                <a:latin typeface="Arial" panose="020B0604020202020204" pitchFamily="34" charset="0"/>
              </a:rPr>
              <a:t>pametne</a:t>
            </a:r>
            <a:r>
              <a:rPr lang="pl-PL" sz="1100" b="1" dirty="0">
                <a:solidFill>
                  <a:srgbClr val="1F487C"/>
                </a:solidFill>
                <a:latin typeface="Arial" panose="020B0604020202020204" pitchFamily="34" charset="0"/>
              </a:rPr>
              <a:t> </a:t>
            </a:r>
            <a:r>
              <a:rPr lang="pl-PL" sz="1100" b="1" dirty="0" err="1">
                <a:solidFill>
                  <a:srgbClr val="1F487C"/>
                </a:solidFill>
                <a:latin typeface="Arial" panose="020B0604020202020204" pitchFamily="34" charset="0"/>
              </a:rPr>
              <a:t>gradove</a:t>
            </a:r>
            <a:r>
              <a:rPr lang="fr-FR" sz="1100" b="1" dirty="0">
                <a:solidFill>
                  <a:srgbClr val="1F487C"/>
                </a:solidFill>
                <a:latin typeface="Arial" panose="020B0604020202020204" pitchFamily="34" charset="0"/>
              </a:rPr>
              <a:t> - </a:t>
            </a:r>
            <a:r>
              <a:rPr lang="pl-PL" sz="1100" b="1" dirty="0" err="1">
                <a:solidFill>
                  <a:srgbClr val="1F487C"/>
                </a:solidFill>
                <a:latin typeface="Arial" panose="020B0604020202020204" pitchFamily="34" charset="0"/>
              </a:rPr>
              <a:t>Poziv</a:t>
            </a:r>
            <a:r>
              <a:rPr lang="pl-PL" sz="1100" b="1" dirty="0">
                <a:solidFill>
                  <a:srgbClr val="1F487C"/>
                </a:solidFill>
                <a:latin typeface="Arial" panose="020B0604020202020204" pitchFamily="34" charset="0"/>
              </a:rPr>
              <a:t> na </a:t>
            </a:r>
            <a:r>
              <a:rPr lang="pl-PL" sz="1100" b="1" dirty="0" err="1">
                <a:solidFill>
                  <a:srgbClr val="1F487C"/>
                </a:solidFill>
                <a:latin typeface="Arial" panose="020B0604020202020204" pitchFamily="34" charset="0"/>
              </a:rPr>
              <a:t>iskaz</a:t>
            </a:r>
            <a:r>
              <a:rPr lang="pl-PL" sz="1100" b="1" dirty="0">
                <a:solidFill>
                  <a:srgbClr val="1F487C"/>
                </a:solidFill>
                <a:latin typeface="Arial" panose="020B0604020202020204" pitchFamily="34" charset="0"/>
              </a:rPr>
              <a:t> </a:t>
            </a:r>
            <a:r>
              <a:rPr lang="pl-PL" sz="1100" b="1" dirty="0" err="1">
                <a:solidFill>
                  <a:srgbClr val="1F487C"/>
                </a:solidFill>
                <a:latin typeface="Arial" panose="020B0604020202020204" pitchFamily="34" charset="0"/>
              </a:rPr>
              <a:t>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dirty="0">
                <a:solidFill>
                  <a:srgbClr val="1F487C"/>
                </a:solidFill>
                <a:latin typeface="Arial" panose="020B0604020202020204" pitchFamily="34" charset="0"/>
              </a:rPr>
              <a:t>Missione Città intelligenti e a impatto climatico zero</a:t>
            </a:r>
            <a:endParaRPr lang="fr-FR" sz="1100" dirty="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dirty="0">
                <a:solidFill>
                  <a:srgbClr val="1F487C"/>
                </a:solidFill>
                <a:latin typeface="Arial" panose="020B0604020202020204" pitchFamily="34" charset="0"/>
              </a:rPr>
              <a:t>Klimata ziņā neitrālas un viedas pilsētas</a:t>
            </a:r>
            <a:endParaRPr lang="fr-FR" sz="1100" b="1" dirty="0">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dirty="0" err="1">
                <a:solidFill>
                  <a:srgbClr val="1F487C"/>
                </a:solidFill>
                <a:latin typeface="Arial" panose="020B0604020202020204" pitchFamily="34" charset="0"/>
              </a:rPr>
              <a:t>Misean</a:t>
            </a:r>
            <a:r>
              <a:rPr lang="fr-BE" sz="1100" b="1" dirty="0">
                <a:solidFill>
                  <a:srgbClr val="1F487C"/>
                </a:solidFill>
                <a:latin typeface="Arial" panose="020B0604020202020204" pitchFamily="34" charset="0"/>
              </a:rPr>
              <a:t> na </a:t>
            </a:r>
            <a:r>
              <a:rPr lang="fr-BE" sz="1100" b="1" dirty="0" err="1">
                <a:solidFill>
                  <a:srgbClr val="1F487C"/>
                </a:solidFill>
                <a:latin typeface="Arial" panose="020B0604020202020204" pitchFamily="34" charset="0"/>
              </a:rPr>
              <a:t>gCathracha</a:t>
            </a:r>
            <a:r>
              <a:rPr lang="fr-BE" sz="1100" b="1" dirty="0">
                <a:solidFill>
                  <a:srgbClr val="1F487C"/>
                </a:solidFill>
                <a:latin typeface="Arial" panose="020B0604020202020204" pitchFamily="34" charset="0"/>
              </a:rPr>
              <a:t> </a:t>
            </a:r>
            <a:r>
              <a:rPr lang="fr-BE" sz="1100" b="1" dirty="0" err="1">
                <a:solidFill>
                  <a:srgbClr val="1F487C"/>
                </a:solidFill>
                <a:latin typeface="Arial" panose="020B0604020202020204" pitchFamily="34" charset="0"/>
              </a:rPr>
              <a:t>Aeráid-Uathracha</a:t>
            </a:r>
            <a:r>
              <a:rPr lang="fr-BE" sz="1100" b="1" dirty="0">
                <a:solidFill>
                  <a:srgbClr val="1F487C"/>
                </a:solidFill>
                <a:latin typeface="Arial" panose="020B0604020202020204" pitchFamily="34" charset="0"/>
              </a:rPr>
              <a:t> </a:t>
            </a:r>
            <a:r>
              <a:rPr lang="fr-BE" sz="1100" b="1" dirty="0" err="1">
                <a:solidFill>
                  <a:srgbClr val="1F487C"/>
                </a:solidFill>
                <a:latin typeface="Arial" panose="020B0604020202020204" pitchFamily="34" charset="0"/>
              </a:rPr>
              <a:t>agus</a:t>
            </a:r>
            <a:r>
              <a:rPr lang="fr-BE" sz="1100" b="1" dirty="0">
                <a:solidFill>
                  <a:srgbClr val="1F487C"/>
                </a:solidFill>
                <a:latin typeface="Arial" panose="020B0604020202020204" pitchFamily="34" charset="0"/>
              </a:rPr>
              <a:t> Cliste</a:t>
            </a:r>
            <a:endParaRPr lang="fr-FR" sz="1100" b="1" dirty="0">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dirty="0" err="1">
                <a:solidFill>
                  <a:srgbClr val="1F487C"/>
                </a:solidFill>
                <a:latin typeface="Arial" panose="020B0604020202020204" pitchFamily="34" charset="0"/>
              </a:rPr>
              <a:t>Klímasemleges</a:t>
            </a:r>
            <a:r>
              <a:rPr lang="fr-FR" sz="1100" b="1" i="0" u="none" strike="noStrike" baseline="0" dirty="0">
                <a:solidFill>
                  <a:srgbClr val="1F487C"/>
                </a:solidFill>
                <a:latin typeface="Arial" panose="020B0604020202020204" pitchFamily="34" charset="0"/>
              </a:rPr>
              <a:t> </a:t>
            </a:r>
            <a:r>
              <a:rPr lang="fr-FR" sz="1100" b="1" i="0" u="none" strike="noStrike" baseline="0" dirty="0" err="1">
                <a:solidFill>
                  <a:srgbClr val="1F487C"/>
                </a:solidFill>
                <a:latin typeface="Arial" panose="020B0604020202020204" pitchFamily="34" charset="0"/>
              </a:rPr>
              <a:t>és</a:t>
            </a:r>
            <a:r>
              <a:rPr lang="fr-FR" sz="1100" b="1" i="0" u="none" strike="noStrike" baseline="0" dirty="0">
                <a:solidFill>
                  <a:srgbClr val="1F487C"/>
                </a:solidFill>
                <a:latin typeface="Arial" panose="020B0604020202020204" pitchFamily="34" charset="0"/>
              </a:rPr>
              <a:t> </a:t>
            </a:r>
            <a:r>
              <a:rPr lang="fr-FR" sz="1100" b="1" i="0" u="none" strike="noStrike" baseline="0" dirty="0" err="1">
                <a:solidFill>
                  <a:srgbClr val="1F487C"/>
                </a:solidFill>
                <a:latin typeface="Arial" panose="020B0604020202020204" pitchFamily="34" charset="0"/>
              </a:rPr>
              <a:t>intelligens</a:t>
            </a:r>
            <a:r>
              <a:rPr lang="fr-FR" sz="1100" b="1" i="0" u="none" strike="noStrike" baseline="0" dirty="0">
                <a:solidFill>
                  <a:srgbClr val="1F487C"/>
                </a:solidFill>
                <a:latin typeface="Arial" panose="020B0604020202020204" pitchFamily="34" charset="0"/>
              </a:rPr>
              <a:t> </a:t>
            </a:r>
            <a:r>
              <a:rPr lang="fr-FR" sz="1100" b="1" i="0" u="none" strike="noStrike" baseline="0" dirty="0" err="1">
                <a:solidFill>
                  <a:srgbClr val="1F487C"/>
                </a:solidFill>
                <a:latin typeface="Arial" panose="020B0604020202020204" pitchFamily="34" charset="0"/>
              </a:rPr>
              <a:t>városok</a:t>
            </a:r>
            <a:r>
              <a:rPr lang="fr-FR" sz="1100" b="1" i="0" u="none" strike="noStrike" baseline="0" dirty="0">
                <a:solidFill>
                  <a:srgbClr val="1F487C"/>
                </a:solidFill>
                <a:latin typeface="Arial" panose="020B0604020202020204" pitchFamily="34" charset="0"/>
              </a:rPr>
              <a:t> </a:t>
            </a:r>
            <a:r>
              <a:rPr lang="fr-FR" sz="1100" b="1" i="0" u="none" strike="noStrike" baseline="0" dirty="0" err="1">
                <a:solidFill>
                  <a:srgbClr val="1F487C"/>
                </a:solidFill>
                <a:latin typeface="Arial" panose="020B0604020202020204" pitchFamily="34" charset="0"/>
              </a:rPr>
              <a:t>Misszió</a:t>
            </a:r>
            <a:endParaRPr lang="fr-FR" sz="1100" dirty="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dirty="0" err="1">
                <a:solidFill>
                  <a:srgbClr val="1F487C"/>
                </a:solidFill>
                <a:latin typeface="Arial" panose="020B0604020202020204" pitchFamily="34" charset="0"/>
              </a:rPr>
              <a:t>Missjoni</a:t>
            </a:r>
            <a:r>
              <a:rPr lang="fr-FR" sz="1100" b="1" i="0" u="none" strike="noStrike" baseline="0" dirty="0">
                <a:solidFill>
                  <a:srgbClr val="1F487C"/>
                </a:solidFill>
                <a:latin typeface="Arial" panose="020B0604020202020204" pitchFamily="34" charset="0"/>
              </a:rPr>
              <a:t> ta’ </a:t>
            </a:r>
            <a:r>
              <a:rPr lang="fr-FR" sz="1100" b="1" i="0" u="none" strike="noStrike" baseline="0" dirty="0" err="1">
                <a:solidFill>
                  <a:srgbClr val="1F487C"/>
                </a:solidFill>
                <a:latin typeface="Arial" panose="020B0604020202020204" pitchFamily="34" charset="0"/>
              </a:rPr>
              <a:t>Bliet</a:t>
            </a:r>
            <a:r>
              <a:rPr lang="fr-FR" sz="1100" b="1" i="0" u="none" strike="noStrike" baseline="0" dirty="0">
                <a:solidFill>
                  <a:srgbClr val="1F487C"/>
                </a:solidFill>
                <a:latin typeface="Arial" panose="020B0604020202020204" pitchFamily="34" charset="0"/>
              </a:rPr>
              <a:t> </a:t>
            </a:r>
            <a:r>
              <a:rPr lang="fr-FR" sz="1100" b="1" i="0" u="none" strike="noStrike" baseline="0" dirty="0" err="1">
                <a:solidFill>
                  <a:srgbClr val="1F487C"/>
                </a:solidFill>
                <a:latin typeface="Arial" panose="020B0604020202020204" pitchFamily="34" charset="0"/>
              </a:rPr>
              <a:t>Intelliġenti</a:t>
            </a:r>
            <a:r>
              <a:rPr lang="fr-FR" sz="1100" b="1" i="0" u="none" strike="noStrike" baseline="0" dirty="0">
                <a:solidFill>
                  <a:srgbClr val="1F487C"/>
                </a:solidFill>
                <a:latin typeface="Arial" panose="020B0604020202020204" pitchFamily="34" charset="0"/>
              </a:rPr>
              <a:t> u </a:t>
            </a:r>
            <a:r>
              <a:rPr lang="fr-FR" sz="1100" b="1" i="0" u="none" strike="noStrike" baseline="0" dirty="0" err="1">
                <a:solidFill>
                  <a:srgbClr val="1F487C"/>
                </a:solidFill>
                <a:latin typeface="Arial" panose="020B0604020202020204" pitchFamily="34" charset="0"/>
              </a:rPr>
              <a:t>newtrali</a:t>
            </a:r>
            <a:r>
              <a:rPr lang="fr-FR" sz="1100" b="1" i="0" u="none" strike="noStrike" baseline="0" dirty="0">
                <a:solidFill>
                  <a:srgbClr val="1F487C"/>
                </a:solidFill>
                <a:latin typeface="Arial" panose="020B0604020202020204" pitchFamily="34" charset="0"/>
              </a:rPr>
              <a:t> </a:t>
            </a:r>
            <a:r>
              <a:rPr lang="fr-FR" sz="1100" b="1" i="0" u="none" strike="noStrike" baseline="0" dirty="0" err="1">
                <a:solidFill>
                  <a:srgbClr val="1F487C"/>
                </a:solidFill>
                <a:latin typeface="Arial" panose="020B0604020202020204" pitchFamily="34" charset="0"/>
              </a:rPr>
              <a:t>għall-klima</a:t>
            </a:r>
            <a:endParaRPr lang="fr-FR" sz="1100" dirty="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dirty="0">
                <a:solidFill>
                  <a:srgbClr val="1F487C"/>
                </a:solidFill>
                <a:latin typeface="Arial" panose="020B0604020202020204" pitchFamily="34" charset="0"/>
              </a:rPr>
              <a:t>Misión de ciudades inteligentes y climáticamente neutras</a:t>
            </a:r>
            <a:endParaRPr lang="fr-FR" sz="1100" b="1" dirty="0">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dirty="0" err="1">
                <a:solidFill>
                  <a:srgbClr val="1F487C"/>
                </a:solidFill>
                <a:latin typeface="Arial" panose="020B0604020202020204" pitchFamily="34" charset="0"/>
              </a:rPr>
              <a:t>Ilmastoneutraaleja</a:t>
            </a:r>
            <a:r>
              <a:rPr lang="fr-BE" sz="1100" b="1" dirty="0">
                <a:solidFill>
                  <a:srgbClr val="1F487C"/>
                </a:solidFill>
                <a:latin typeface="Arial" panose="020B0604020202020204" pitchFamily="34" charset="0"/>
              </a:rPr>
              <a:t> </a:t>
            </a:r>
            <a:r>
              <a:rPr lang="fr-BE" sz="1100" b="1" dirty="0" err="1">
                <a:solidFill>
                  <a:srgbClr val="1F487C"/>
                </a:solidFill>
                <a:latin typeface="Arial" panose="020B0604020202020204" pitchFamily="34" charset="0"/>
              </a:rPr>
              <a:t>ja</a:t>
            </a:r>
            <a:r>
              <a:rPr lang="fr-BE" sz="1100" b="1" dirty="0">
                <a:solidFill>
                  <a:srgbClr val="1F487C"/>
                </a:solidFill>
                <a:latin typeface="Arial" panose="020B0604020202020204" pitchFamily="34" charset="0"/>
              </a:rPr>
              <a:t> </a:t>
            </a:r>
            <a:r>
              <a:rPr lang="fr-BE" sz="1100" b="1" dirty="0" err="1">
                <a:solidFill>
                  <a:srgbClr val="1F487C"/>
                </a:solidFill>
                <a:latin typeface="Arial" panose="020B0604020202020204" pitchFamily="34" charset="0"/>
              </a:rPr>
              <a:t>älykkäitä</a:t>
            </a:r>
            <a:r>
              <a:rPr lang="fr-BE" sz="1100" b="1" dirty="0">
                <a:solidFill>
                  <a:srgbClr val="1F487C"/>
                </a:solidFill>
                <a:latin typeface="Arial" panose="020B0604020202020204" pitchFamily="34" charset="0"/>
              </a:rPr>
              <a:t> </a:t>
            </a:r>
            <a:r>
              <a:rPr lang="fr-BE" sz="1100" b="1" dirty="0" err="1">
                <a:solidFill>
                  <a:srgbClr val="1F487C"/>
                </a:solidFill>
                <a:latin typeface="Arial" panose="020B0604020202020204" pitchFamily="34" charset="0"/>
              </a:rPr>
              <a:t>kaupunkeja</a:t>
            </a:r>
            <a:r>
              <a:rPr lang="fr-BE" sz="1100" b="1" dirty="0">
                <a:solidFill>
                  <a:srgbClr val="1F487C"/>
                </a:solidFill>
                <a:latin typeface="Arial" panose="020B0604020202020204" pitchFamily="34" charset="0"/>
              </a:rPr>
              <a:t> </a:t>
            </a:r>
            <a:r>
              <a:rPr lang="fr-BE" sz="1100" b="1" dirty="0" err="1">
                <a:solidFill>
                  <a:srgbClr val="1F487C"/>
                </a:solidFill>
                <a:latin typeface="Arial" panose="020B0604020202020204" pitchFamily="34" charset="0"/>
              </a:rPr>
              <a:t>koskeva</a:t>
            </a:r>
            <a:r>
              <a:rPr lang="fr-BE" sz="1100" b="1" dirty="0">
                <a:solidFill>
                  <a:srgbClr val="1F487C"/>
                </a:solidFill>
                <a:latin typeface="Arial" panose="020B0604020202020204" pitchFamily="34" charset="0"/>
              </a:rPr>
              <a:t> </a:t>
            </a:r>
            <a:r>
              <a:rPr lang="fr-BE" sz="1100" b="1" dirty="0" err="1">
                <a:solidFill>
                  <a:srgbClr val="1F487C"/>
                </a:solidFill>
                <a:latin typeface="Arial" panose="020B0604020202020204" pitchFamily="34" charset="0"/>
              </a:rPr>
              <a:t>missio</a:t>
            </a:r>
            <a:endParaRPr lang="fr-FR" sz="1100" b="1" dirty="0">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dirty="0">
                <a:solidFill>
                  <a:srgbClr val="1F487C"/>
                </a:solidFill>
                <a:latin typeface="Arial" panose="020B0604020202020204" pitchFamily="34" charset="0"/>
              </a:rPr>
              <a:t>Mission « Villes intelligentes et climatiquement neutres »</a:t>
            </a:r>
            <a:endParaRPr lang="fr-FR" sz="1100" b="1" dirty="0">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dirty="0">
                <a:solidFill>
                  <a:srgbClr val="1F487C"/>
                </a:solidFill>
                <a:latin typeface="Arial" panose="020B0604020202020204" pitchFamily="34" charset="0"/>
              </a:rPr>
              <a:t>Neutralaus poveikio klimatui ir pažangiųjų miestų misija</a:t>
            </a:r>
            <a:endParaRPr lang="fr-FR" sz="1100" b="1" dirty="0">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dirty="0" err="1">
                <a:solidFill>
                  <a:srgbClr val="1F487C"/>
                </a:solidFill>
                <a:latin typeface="Arial" panose="020B0604020202020204" pitchFamily="34" charset="0"/>
              </a:rPr>
              <a:t>Missie</a:t>
            </a:r>
            <a:r>
              <a:rPr lang="de-DE" sz="1100" b="1" dirty="0">
                <a:solidFill>
                  <a:srgbClr val="1F487C"/>
                </a:solidFill>
                <a:latin typeface="Arial" panose="020B0604020202020204" pitchFamily="34" charset="0"/>
              </a:rPr>
              <a:t> </a:t>
            </a:r>
            <a:r>
              <a:rPr lang="de-DE" sz="1100" b="1" dirty="0" err="1">
                <a:solidFill>
                  <a:srgbClr val="1F487C"/>
                </a:solidFill>
                <a:latin typeface="Arial" panose="020B0604020202020204" pitchFamily="34" charset="0"/>
              </a:rPr>
              <a:t>voor</a:t>
            </a:r>
            <a:r>
              <a:rPr lang="de-DE" sz="1100" b="1" dirty="0">
                <a:solidFill>
                  <a:srgbClr val="1F487C"/>
                </a:solidFill>
                <a:latin typeface="Arial" panose="020B0604020202020204" pitchFamily="34" charset="0"/>
              </a:rPr>
              <a:t> </a:t>
            </a:r>
            <a:r>
              <a:rPr lang="de-DE" sz="1100" b="1" dirty="0" err="1">
                <a:solidFill>
                  <a:srgbClr val="1F487C"/>
                </a:solidFill>
                <a:latin typeface="Arial" panose="020B0604020202020204" pitchFamily="34" charset="0"/>
              </a:rPr>
              <a:t>klimaatneutrale</a:t>
            </a:r>
            <a:r>
              <a:rPr lang="de-DE" sz="1100" b="1" dirty="0">
                <a:solidFill>
                  <a:srgbClr val="1F487C"/>
                </a:solidFill>
                <a:latin typeface="Arial" panose="020B0604020202020204" pitchFamily="34" charset="0"/>
              </a:rPr>
              <a:t> en </a:t>
            </a:r>
            <a:r>
              <a:rPr lang="de-DE" sz="1100" b="1" dirty="0" err="1">
                <a:solidFill>
                  <a:srgbClr val="1F487C"/>
                </a:solidFill>
                <a:latin typeface="Arial" panose="020B0604020202020204" pitchFamily="34" charset="0"/>
              </a:rPr>
              <a:t>slimme</a:t>
            </a:r>
            <a:r>
              <a:rPr lang="de-DE" sz="1100" b="1" dirty="0">
                <a:solidFill>
                  <a:srgbClr val="1F487C"/>
                </a:solidFill>
                <a:latin typeface="Arial" panose="020B0604020202020204" pitchFamily="34" charset="0"/>
              </a:rPr>
              <a:t> </a:t>
            </a:r>
            <a:r>
              <a:rPr lang="de-DE" sz="1100" b="1" dirty="0" err="1">
                <a:solidFill>
                  <a:srgbClr val="1F487C"/>
                </a:solidFill>
                <a:latin typeface="Arial" panose="020B0604020202020204" pitchFamily="34" charset="0"/>
              </a:rPr>
              <a:t>steden</a:t>
            </a:r>
            <a:endParaRPr lang="fr-FR" sz="1100" b="1" dirty="0">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dirty="0">
                <a:solidFill>
                  <a:srgbClr val="1F487C"/>
                </a:solidFill>
                <a:latin typeface="Arial" panose="020B0604020202020204" pitchFamily="34" charset="0"/>
              </a:rPr>
              <a:t>Misja na rzecz neutralnych klimatycznie i inteligentnych miast</a:t>
            </a:r>
            <a:endParaRPr lang="fr-FR" sz="1100" b="1" dirty="0">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dirty="0">
                <a:solidFill>
                  <a:srgbClr val="1F487C"/>
                </a:solidFill>
                <a:latin typeface="Arial" panose="020B0604020202020204" pitchFamily="34" charset="0"/>
              </a:rPr>
              <a:t>Missão «Cidades Inteligentes e com impacto neutro no clima»</a:t>
            </a:r>
            <a:endParaRPr lang="fr-FR" sz="1100" b="1" dirty="0">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dirty="0" err="1">
                <a:solidFill>
                  <a:srgbClr val="1F487C"/>
                </a:solidFill>
                <a:latin typeface="Arial" panose="020B0604020202020204" pitchFamily="34" charset="0"/>
              </a:rPr>
              <a:t>Misiunea</a:t>
            </a:r>
            <a:r>
              <a:rPr lang="fr-FR" sz="1100" b="1" dirty="0">
                <a:solidFill>
                  <a:srgbClr val="1F487C"/>
                </a:solidFill>
                <a:latin typeface="Arial" panose="020B0604020202020204" pitchFamily="34" charset="0"/>
              </a:rPr>
              <a:t> „</a:t>
            </a:r>
            <a:r>
              <a:rPr lang="fr-FR" sz="1100" b="1" dirty="0" err="1">
                <a:solidFill>
                  <a:srgbClr val="1F487C"/>
                </a:solidFill>
                <a:latin typeface="Arial" panose="020B0604020202020204" pitchFamily="34" charset="0"/>
              </a:rPr>
              <a:t>Orașe</a:t>
            </a:r>
            <a:r>
              <a:rPr lang="fr-FR" sz="1100" b="1" dirty="0">
                <a:solidFill>
                  <a:srgbClr val="1F487C"/>
                </a:solidFill>
                <a:latin typeface="Arial" panose="020B0604020202020204" pitchFamily="34" charset="0"/>
              </a:rPr>
              <a:t> </a:t>
            </a:r>
            <a:r>
              <a:rPr lang="fr-FR" sz="1100" b="1" dirty="0" err="1">
                <a:solidFill>
                  <a:srgbClr val="1F487C"/>
                </a:solidFill>
                <a:latin typeface="Arial" panose="020B0604020202020204" pitchFamily="34" charset="0"/>
              </a:rPr>
              <a:t>inteligente</a:t>
            </a:r>
            <a:r>
              <a:rPr lang="fr-FR" sz="1100" b="1" dirty="0">
                <a:solidFill>
                  <a:srgbClr val="1F487C"/>
                </a:solidFill>
                <a:latin typeface="Arial" panose="020B0604020202020204" pitchFamily="34" charset="0"/>
              </a:rPr>
              <a:t> </a:t>
            </a:r>
            <a:r>
              <a:rPr lang="fr-FR" sz="1100" b="1" dirty="0" err="1">
                <a:solidFill>
                  <a:srgbClr val="1F487C"/>
                </a:solidFill>
                <a:latin typeface="Arial" panose="020B0604020202020204" pitchFamily="34" charset="0"/>
              </a:rPr>
              <a:t>și</a:t>
            </a:r>
            <a:r>
              <a:rPr lang="fr-FR" sz="1100" b="1" dirty="0">
                <a:solidFill>
                  <a:srgbClr val="1F487C"/>
                </a:solidFill>
                <a:latin typeface="Arial" panose="020B0604020202020204" pitchFamily="34" charset="0"/>
              </a:rPr>
              <a:t> neutre </a:t>
            </a:r>
            <a:r>
              <a:rPr lang="fr-FR" sz="1100" b="1" dirty="0" err="1">
                <a:solidFill>
                  <a:srgbClr val="1F487C"/>
                </a:solidFill>
                <a:latin typeface="Arial" panose="020B0604020202020204" pitchFamily="34" charset="0"/>
              </a:rPr>
              <a:t>din</a:t>
            </a:r>
            <a:r>
              <a:rPr lang="fr-FR" sz="1100" b="1" dirty="0">
                <a:solidFill>
                  <a:srgbClr val="1F487C"/>
                </a:solidFill>
                <a:latin typeface="Arial" panose="020B0604020202020204" pitchFamily="34" charset="0"/>
              </a:rPr>
              <a:t> </a:t>
            </a:r>
            <a:r>
              <a:rPr lang="fr-FR" sz="1100" b="1" dirty="0" err="1">
                <a:solidFill>
                  <a:srgbClr val="1F487C"/>
                </a:solidFill>
                <a:latin typeface="Arial" panose="020B0604020202020204" pitchFamily="34" charset="0"/>
              </a:rPr>
              <a:t>punctul</a:t>
            </a:r>
            <a:r>
              <a:rPr lang="fr-FR" sz="1100" b="1" dirty="0">
                <a:solidFill>
                  <a:srgbClr val="1F487C"/>
                </a:solidFill>
                <a:latin typeface="Arial" panose="020B0604020202020204" pitchFamily="34" charset="0"/>
              </a:rPr>
              <a:t> de </a:t>
            </a:r>
            <a:r>
              <a:rPr lang="fr-FR" sz="1100" b="1" dirty="0" err="1">
                <a:solidFill>
                  <a:srgbClr val="1F487C"/>
                </a:solidFill>
                <a:latin typeface="Arial" panose="020B0604020202020204" pitchFamily="34" charset="0"/>
              </a:rPr>
              <a:t>vedere</a:t>
            </a:r>
            <a:r>
              <a:rPr lang="fr-FR" sz="1100" b="1" dirty="0">
                <a:solidFill>
                  <a:srgbClr val="1F487C"/>
                </a:solidFill>
                <a:latin typeface="Arial" panose="020B0604020202020204" pitchFamily="34" charset="0"/>
              </a:rPr>
              <a:t> al </a:t>
            </a:r>
            <a:r>
              <a:rPr lang="fr-FR" sz="1100" b="1" dirty="0" err="1">
                <a:solidFill>
                  <a:srgbClr val="1F487C"/>
                </a:solidFill>
                <a:latin typeface="Arial" panose="020B0604020202020204" pitchFamily="34" charset="0"/>
              </a:rPr>
              <a:t>impactului</a:t>
            </a:r>
            <a:r>
              <a:rPr lang="fr-FR" sz="1100" b="1" dirty="0">
                <a:solidFill>
                  <a:srgbClr val="1F487C"/>
                </a:solidFill>
                <a:latin typeface="Arial" panose="020B0604020202020204" pitchFamily="34" charset="0"/>
              </a:rPr>
              <a:t> </a:t>
            </a:r>
            <a:r>
              <a:rPr lang="fr-FR" sz="1100" b="1" dirty="0" err="1">
                <a:solidFill>
                  <a:srgbClr val="1F487C"/>
                </a:solidFill>
                <a:latin typeface="Arial" panose="020B0604020202020204" pitchFamily="34" charset="0"/>
              </a:rPr>
              <a:t>asupra</a:t>
            </a:r>
            <a:r>
              <a:rPr lang="fr-FR" sz="1100" b="1" dirty="0">
                <a:solidFill>
                  <a:srgbClr val="1F487C"/>
                </a:solidFill>
                <a:latin typeface="Arial" panose="020B0604020202020204" pitchFamily="34" charset="0"/>
              </a:rPr>
              <a:t> </a:t>
            </a:r>
            <a:r>
              <a:rPr lang="fr-FR" sz="1100" b="1" dirty="0" err="1">
                <a:solidFill>
                  <a:srgbClr val="1F487C"/>
                </a:solidFill>
                <a:latin typeface="Arial" panose="020B0604020202020204" pitchFamily="34" charset="0"/>
              </a:rPr>
              <a:t>climei</a:t>
            </a:r>
            <a:r>
              <a:rPr lang="fr-FR" sz="1100" b="1" dirty="0">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dirty="0">
                <a:solidFill>
                  <a:srgbClr val="1F487C"/>
                </a:solidFill>
                <a:latin typeface="Arial" panose="020B0604020202020204" pitchFamily="34" charset="0"/>
              </a:rPr>
              <a:t>Misija za podnebno nevtralna in pametna mesta</a:t>
            </a:r>
            <a:endParaRPr lang="fr-FR" sz="1100" b="1" dirty="0">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dirty="0" err="1">
                <a:solidFill>
                  <a:srgbClr val="1F487C"/>
                </a:solidFill>
                <a:latin typeface="Arial" panose="020B0604020202020204" pitchFamily="34" charset="0"/>
              </a:rPr>
              <a:t>Misia</a:t>
            </a:r>
            <a:r>
              <a:rPr lang="fr-FR" sz="1100" b="1" dirty="0">
                <a:solidFill>
                  <a:srgbClr val="1F487C"/>
                </a:solidFill>
                <a:latin typeface="Arial" panose="020B0604020202020204" pitchFamily="34" charset="0"/>
              </a:rPr>
              <a:t> </a:t>
            </a:r>
            <a:r>
              <a:rPr lang="fr-FR" sz="1100" b="1" dirty="0" err="1">
                <a:solidFill>
                  <a:srgbClr val="1F487C"/>
                </a:solidFill>
                <a:latin typeface="Arial" panose="020B0604020202020204" pitchFamily="34" charset="0"/>
              </a:rPr>
              <a:t>pre</a:t>
            </a:r>
            <a:r>
              <a:rPr lang="fr-FR" sz="1100" b="1" dirty="0">
                <a:solidFill>
                  <a:srgbClr val="1F487C"/>
                </a:solidFill>
                <a:latin typeface="Arial" panose="020B0604020202020204" pitchFamily="34" charset="0"/>
              </a:rPr>
              <a:t> </a:t>
            </a:r>
            <a:r>
              <a:rPr lang="fr-FR" sz="1100" b="1" dirty="0" err="1">
                <a:solidFill>
                  <a:srgbClr val="1F487C"/>
                </a:solidFill>
                <a:latin typeface="Arial" panose="020B0604020202020204" pitchFamily="34" charset="0"/>
              </a:rPr>
              <a:t>klimaticky</a:t>
            </a:r>
            <a:r>
              <a:rPr lang="fr-FR" sz="1100" b="1" dirty="0">
                <a:solidFill>
                  <a:srgbClr val="1F487C"/>
                </a:solidFill>
                <a:latin typeface="Arial" panose="020B0604020202020204" pitchFamily="34" charset="0"/>
              </a:rPr>
              <a:t> </a:t>
            </a:r>
            <a:r>
              <a:rPr lang="fr-FR" sz="1100" b="1" dirty="0" err="1">
                <a:solidFill>
                  <a:srgbClr val="1F487C"/>
                </a:solidFill>
                <a:latin typeface="Arial" panose="020B0604020202020204" pitchFamily="34" charset="0"/>
              </a:rPr>
              <a:t>neutrálne</a:t>
            </a:r>
            <a:r>
              <a:rPr lang="fr-FR" sz="1100" b="1" dirty="0">
                <a:solidFill>
                  <a:srgbClr val="1F487C"/>
                </a:solidFill>
                <a:latin typeface="Arial" panose="020B0604020202020204" pitchFamily="34" charset="0"/>
              </a:rPr>
              <a:t> a </a:t>
            </a:r>
            <a:r>
              <a:rPr lang="fr-FR" sz="1100" b="1" dirty="0" err="1">
                <a:solidFill>
                  <a:srgbClr val="1F487C"/>
                </a:solidFill>
                <a:latin typeface="Arial" panose="020B0604020202020204" pitchFamily="34" charset="0"/>
              </a:rPr>
              <a:t>inteligentné</a:t>
            </a:r>
            <a:r>
              <a:rPr lang="fr-FR" sz="1100" b="1" dirty="0">
                <a:solidFill>
                  <a:srgbClr val="1F487C"/>
                </a:solidFill>
                <a:latin typeface="Arial" panose="020B0604020202020204" pitchFamily="34" charset="0"/>
              </a:rPr>
              <a:t> </a:t>
            </a:r>
            <a:r>
              <a:rPr lang="fr-FR" sz="1100" b="1" dirty="0" err="1">
                <a:solidFill>
                  <a:srgbClr val="1F487C"/>
                </a:solidFill>
                <a:latin typeface="Arial" panose="020B0604020202020204" pitchFamily="34" charset="0"/>
              </a:rPr>
              <a:t>mestá</a:t>
            </a:r>
            <a:endParaRPr lang="fr-FR" sz="1100" b="1" dirty="0">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dirty="0">
                <a:solidFill>
                  <a:srgbClr val="1F487C"/>
                </a:solidFill>
                <a:latin typeface="Arial" panose="020B0604020202020204" pitchFamily="34" charset="0"/>
              </a:rPr>
              <a:t>Mission for climate-neutral and smart cities</a:t>
            </a:r>
            <a:endParaRPr lang="fr-FR" sz="1100" b="1" dirty="0">
              <a:solidFill>
                <a:srgbClr val="1F487C"/>
              </a:solidFill>
              <a:latin typeface="Arial" panose="020B0604020202020204" pitchFamily="34" charset="0"/>
            </a:endParaRPr>
          </a:p>
        </p:txBody>
      </p:sp>
    </p:spTree>
    <p:extLst>
      <p:ext uri="{BB962C8B-B14F-4D97-AF65-F5344CB8AC3E}">
        <p14:creationId xmlns:p14="http://schemas.microsoft.com/office/powerpoint/2010/main" val="809869403"/>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sl" sz="3200" b="1" i="0" u="none" baseline="0"/>
              <a:t>O NetZeroCities</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2080604"/>
            <a:ext cx="4730959" cy="4504069"/>
          </a:xfrm>
        </p:spPr>
        <p:txBody>
          <a:bodyPr numCol="1" spcCol="360000"/>
          <a:lstStyle/>
          <a:p>
            <a:pPr marL="0" indent="0" algn="just" rtl="0">
              <a:lnSpc>
                <a:spcPct val="107000"/>
              </a:lnSpc>
              <a:spcAft>
                <a:spcPts val="800"/>
              </a:spcAft>
              <a:buNone/>
            </a:pPr>
            <a:r>
              <a:rPr lang="sl" sz="1200" b="0" i="0" u="none" baseline="0">
                <a:effectLst/>
                <a:latin typeface="+mj-lt"/>
                <a:ea typeface="Calibri" panose="020F0502020204030204" pitchFamily="34" charset="0"/>
                <a:cs typeface="Times New Roman" panose="02020603050405020304" pitchFamily="18" charset="0"/>
              </a:rPr>
              <a:t>NetZeroCities je konzorcij, ki ga sestavlja </a:t>
            </a:r>
            <a:r>
              <a:rPr lang="sl" sz="1200" b="1" i="0" u="none" baseline="0">
                <a:solidFill>
                  <a:schemeClr val="accent4"/>
                </a:solidFill>
                <a:effectLst/>
                <a:latin typeface="+mj-lt"/>
                <a:ea typeface="Calibri" panose="020F0502020204030204" pitchFamily="34" charset="0"/>
                <a:cs typeface="Times New Roman" panose="02020603050405020304" pitchFamily="18" charset="0"/>
              </a:rPr>
              <a:t>33 partnerjev iz 27 evropskih držav</a:t>
            </a:r>
            <a:r>
              <a:rPr lang="sl" sz="1200" b="0" i="0" u="none" baseline="0">
                <a:effectLst/>
                <a:latin typeface="+mj-lt"/>
                <a:ea typeface="Calibri" panose="020F0502020204030204" pitchFamily="34" charset="0"/>
                <a:cs typeface="Times New Roman" panose="02020603050405020304" pitchFamily="18" charset="0"/>
              </a:rPr>
              <a:t>, ki trenutno upravlja platformo misije EU za mesta »</a:t>
            </a:r>
            <a:r>
              <a:rPr lang="sl" sz="1200" b="0" i="1" u="sng" baseline="0">
                <a:solidFill>
                  <a:srgbClr val="0563C1"/>
                </a:solidFill>
                <a:effectLst/>
                <a:latin typeface="+mj-lt"/>
                <a:ea typeface="Calibri" panose="020F0502020204030204" pitchFamily="34" charset="0"/>
                <a:cs typeface="Times New Roman" panose="02020603050405020304" pitchFamily="18" charset="0"/>
                <a:hlinkClick r:id="rId2"/>
              </a:rPr>
              <a:t>100 podnebno nevtralnih in pametnih mest do leta 2030</a:t>
            </a:r>
            <a:r>
              <a:rPr lang="sl" sz="1200" b="0" i="0" u="none" baseline="0">
                <a:effectLst/>
                <a:latin typeface="+mj-lt"/>
                <a:ea typeface="Calibri" panose="020F0502020204030204" pitchFamily="34" charset="0"/>
                <a:cs typeface="Times New Roman" panose="02020603050405020304" pitchFamily="18" charset="0"/>
              </a:rPr>
              <a:t>«. Njegovo delovanje koordinira </a:t>
            </a:r>
            <a:r>
              <a:rPr lang="sl"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sl" sz="1200" b="0" i="0" u="none" baseline="0">
                <a:solidFill>
                  <a:srgbClr val="0563C1"/>
                </a:solidFill>
                <a:effectLst/>
                <a:latin typeface="+mj-lt"/>
                <a:ea typeface="Calibri" panose="020F0502020204030204" pitchFamily="34" charset="0"/>
                <a:cs typeface="Times New Roman" panose="02020603050405020304" pitchFamily="18" charset="0"/>
                <a:hlinkClick r:id="rId3"/>
              </a:rPr>
              <a:t>,</a:t>
            </a:r>
            <a:r>
              <a:rPr lang="sl" sz="1200" b="0" i="0" u="none" baseline="0">
                <a:effectLst/>
                <a:latin typeface="+mj-lt"/>
                <a:ea typeface="Calibri" panose="020F0502020204030204" pitchFamily="34" charset="0"/>
                <a:cs typeface="Times New Roman" panose="02020603050405020304" pitchFamily="18" charset="0"/>
              </a:rPr>
              <a:t> največje evropsko javno-zasebno inovacijsko partnerstvo, ki se osredotoča na podnebne inovacije za blažitev podnebnih sprememb in prilagajanje nanje. </a:t>
            </a:r>
            <a:endParaRPr lang="sl"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l" sz="1200" b="1" i="0" u="none" baseline="0">
                <a:solidFill>
                  <a:schemeClr val="accent4"/>
                </a:solidFill>
                <a:effectLst/>
                <a:latin typeface="+mj-lt"/>
                <a:ea typeface="Calibri" panose="020F0502020204030204" pitchFamily="34" charset="0"/>
                <a:cs typeface="Times New Roman" panose="02020603050405020304" pitchFamily="18" charset="0"/>
              </a:rPr>
              <a:t>NetZeroCities podpira </a:t>
            </a:r>
            <a:r>
              <a:rPr lang="sl" sz="1200" b="1" i="0" u="none" baseline="0">
                <a:solidFill>
                  <a:schemeClr val="accent4"/>
                </a:solidFill>
                <a:latin typeface="+mj-lt"/>
                <a:cs typeface="Times New Roman" panose="02020603050405020304" pitchFamily="18" charset="0"/>
              </a:rPr>
              <a:t>112 evropskih mest</a:t>
            </a:r>
            <a:r>
              <a:rPr lang="sl" sz="1200" b="1" i="0" u="none" baseline="0">
                <a:solidFill>
                  <a:schemeClr val="accent4"/>
                </a:solidFill>
                <a:effectLst/>
                <a:latin typeface="+mj-lt"/>
                <a:ea typeface="Calibri" panose="020F0502020204030204" pitchFamily="34" charset="0"/>
                <a:cs typeface="Times New Roman" panose="02020603050405020304" pitchFamily="18" charset="0"/>
              </a:rPr>
              <a:t>, ki jih je Evropska komisija izbrala, da se pridružijo misiji EU za mesta</a:t>
            </a:r>
            <a:r>
              <a:rPr lang="sl" sz="1200" b="0" i="0" u="none" baseline="0">
                <a:effectLst/>
                <a:latin typeface="+mj-lt"/>
                <a:ea typeface="Calibri" panose="020F0502020204030204" pitchFamily="34" charset="0"/>
                <a:cs typeface="Times New Roman" panose="02020603050405020304" pitchFamily="18" charset="0"/>
              </a:rPr>
              <a:t> pri drastičnem zmanjšanju emisij toplogrednih plinov za doseganje podnebne nevtralnosti. Deluje kot storitveno usmerjena platforma, ki jo podpirajo vrhunski strokovnjaki, da bi mestom pomagali premagati trenutne strukturne, institucionalne in kulturne ovire, s katerimi se soočajo, da bi do leta 2030 dosegla podnebno nevtralnost. </a:t>
            </a:r>
          </a:p>
          <a:p>
            <a:pPr marL="0" indent="0" algn="just" rtl="0">
              <a:lnSpc>
                <a:spcPct val="107000"/>
              </a:lnSpc>
              <a:spcAft>
                <a:spcPts val="800"/>
              </a:spcAft>
              <a:buNone/>
            </a:pPr>
            <a:r>
              <a:rPr lang="sl" sz="1200" b="0" i="0" u="none" baseline="0">
                <a:effectLst/>
                <a:latin typeface="+mj-lt"/>
                <a:ea typeface="Calibri" panose="020F0502020204030204" pitchFamily="34" charset="0"/>
                <a:cs typeface="Times New Roman" panose="02020603050405020304" pitchFamily="18" charset="0"/>
              </a:rPr>
              <a:t>Cilj NetZeroCities je omogočiti evropskim mestom in državljanom, da pokažejo </a:t>
            </a:r>
            <a:r>
              <a:rPr lang="sl" sz="1200" b="1" i="0" u="none" baseline="0">
                <a:solidFill>
                  <a:schemeClr val="accent4"/>
                </a:solidFill>
                <a:effectLst/>
                <a:latin typeface="+mj-lt"/>
                <a:ea typeface="Calibri" panose="020F0502020204030204" pitchFamily="34" charset="0"/>
                <a:cs typeface="Times New Roman" panose="02020603050405020304" pitchFamily="18" charset="0"/>
              </a:rPr>
              <a:t>pot naprej k vključujoči, cvetoči, podnebno odporni in trajnostni prihodnosti</a:t>
            </a:r>
            <a:r>
              <a:rPr lang="sl" sz="1200" b="0" i="0" u="none" baseline="0">
                <a:effectLst/>
                <a:latin typeface="+mj-lt"/>
                <a:ea typeface="Calibri" panose="020F0502020204030204" pitchFamily="34" charset="0"/>
                <a:cs typeface="Times New Roman" panose="02020603050405020304" pitchFamily="18" charset="0"/>
              </a:rPr>
              <a:t>. V ta namen prilagaja napredne zmogljivosti, povezane s sistemskimi spremembami, vključevanjem državljanov in demokratičnim upravljanjem, strukturiranjem kapitala in financ ter socialnimi inovacijami, da bi mestom zagotovil dostop do najboljšega strokovnega znanja, ki je na voljo kjerkoli na svetu.</a:t>
            </a:r>
            <a:endParaRPr lang="sl"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sl" sz="2000" b="1" i="0" u="none" baseline="0">
                <a:effectLst/>
                <a:latin typeface="+mj-lt"/>
                <a:ea typeface="Calibri" panose="020F0502020204030204" pitchFamily="34" charset="0"/>
                <a:cs typeface="Times New Roman" panose="02020603050405020304" pitchFamily="18" charset="0"/>
              </a:rPr>
              <a:t>Platforma misije EU |</a:t>
            </a:r>
            <a:r>
              <a:rPr lang="sl" sz="2000" b="1" i="0" u="none" baseline="0">
                <a:latin typeface="+mj-lt"/>
              </a:rPr>
              <a:t> </a:t>
            </a:r>
          </a:p>
          <a:p>
            <a:pPr algn="l" rtl="0">
              <a:spcBef>
                <a:spcPts val="0"/>
              </a:spcBef>
            </a:pPr>
            <a:r>
              <a:rPr lang="sl" sz="2000" b="1" i="0" u="none" baseline="0">
                <a:latin typeface="+mj-lt"/>
              </a:rPr>
              <a:t>Podnebno nevtralna in pametna mesta</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sl" sz="1200" b="1" i="0" u="none" baseline="0">
                  <a:solidFill>
                    <a:schemeClr val="bg1"/>
                  </a:solidFill>
                  <a:ea typeface="Calibri" panose="020F0502020204030204" pitchFamily="34" charset="0"/>
                  <a:cs typeface="Times New Roman" panose="02020603050405020304" pitchFamily="18" charset="0"/>
                </a:rPr>
                <a:t>Kako uporabljati to besedilo?</a:t>
              </a:r>
            </a:p>
            <a:p>
              <a:pPr lvl="0" algn="l" rtl="0">
                <a:lnSpc>
                  <a:spcPct val="150000"/>
                </a:lnSpc>
                <a:spcAft>
                  <a:spcPts val="800"/>
                </a:spcAft>
              </a:pPr>
              <a:r>
                <a:rPr lang="sl" sz="1200" b="0" i="0" u="none" baseline="0">
                  <a:solidFill>
                    <a:schemeClr val="bg1"/>
                  </a:solidFill>
                  <a:effectLst/>
                  <a:ea typeface="Calibri" panose="020F0502020204030204" pitchFamily="34" charset="0"/>
                  <a:cs typeface="Times New Roman" panose="02020603050405020304" pitchFamily="18" charset="0"/>
                </a:rPr>
                <a:t>To besedilo uporabljajte v sporočilih za javnost in uradnih dokumentih, če želite predstaviti NetZeroCities!</a:t>
              </a:r>
              <a:endParaRPr lang="sl"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sl" sz="1200" b="1" i="0" u="none" baseline="0">
                  <a:solidFill>
                    <a:schemeClr val="bg1"/>
                  </a:solidFill>
                  <a:ea typeface="Calibri" panose="020F0502020204030204" pitchFamily="34" charset="0"/>
                  <a:cs typeface="Times New Roman" panose="02020603050405020304" pitchFamily="18" charset="0"/>
                </a:rPr>
                <a:t>Dodatni u</a:t>
              </a:r>
              <a:r>
                <a:rPr lang="sl" sz="1200" b="1" i="0" u="none" baseline="0">
                  <a:solidFill>
                    <a:schemeClr val="bg1"/>
                  </a:solidFill>
                  <a:effectLst/>
                  <a:ea typeface="Calibri" panose="020F0502020204030204" pitchFamily="34" charset="0"/>
                  <a:cs typeface="Times New Roman" panose="02020603050405020304" pitchFamily="18" charset="0"/>
                </a:rPr>
                <a:t>porabni viri: </a:t>
              </a:r>
              <a:endParaRPr lang="sl"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sl"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Spletna stran NetZeroCities</a:t>
              </a:r>
              <a:endParaRPr lang="sl"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sl"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Razlagalni videoposnetek NetZeroCities</a:t>
              </a:r>
              <a:endParaRPr lang="sl"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sl" sz="1200" b="0" i="0" u="none" baseline="0">
                  <a:solidFill>
                    <a:schemeClr val="bg1"/>
                  </a:solidFill>
                  <a:effectLst/>
                  <a:latin typeface="+mj-lt"/>
                  <a:ea typeface="Calibri" panose="020F0502020204030204" pitchFamily="34" charset="0"/>
                  <a:cs typeface="Times New Roman" panose="02020603050405020304" pitchFamily="18" charset="0"/>
                </a:rPr>
                <a:t>Sporočilo za javnost, 1. oktober 2021: </a:t>
              </a:r>
              <a:r>
                <a:rPr lang="sl"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Mreže mest in raziskovalne organizacije se povezujejo, da bi pospešile prehod na ničelne emisije do leta 2030</a:t>
              </a:r>
              <a:endParaRPr lang="sl"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l" sz="1052" b="0" i="0" u="none" strike="noStrike" kern="1200" cap="none" spc="0" normalizeH="0" baseline="0">
                <a:ln>
                  <a:noFill/>
                </a:ln>
                <a:solidFill>
                  <a:prstClr val="black"/>
                </a:solidFill>
                <a:effectLst/>
                <a:uLnTx/>
                <a:uFillTx/>
                <a:latin typeface="Arial" panose="020B0604020202020204"/>
                <a:ea typeface="+mn-ea"/>
                <a:cs typeface="+mn-cs"/>
              </a:rPr>
              <a:t>Projekt NetZeroCities je prejel sredstva iz programa za raziskave in inovacije H2020 v okviru Sporazuma o dodelitvi sredstev št. 101036519.</a:t>
            </a:r>
            <a:endParaRPr kumimoji="0" lang="sl"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68946309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lIns="91440" tIns="45720" rIns="91440" bIns="45720" anchor="b"/>
          <a:lstStyle/>
          <a:p>
            <a:r>
              <a:rPr lang="en-GB"/>
              <a:t>TK/Turkish translation</a:t>
            </a:r>
          </a:p>
        </p:txBody>
      </p:sp>
    </p:spTree>
    <p:extLst>
      <p:ext uri="{BB962C8B-B14F-4D97-AF65-F5344CB8AC3E}">
        <p14:creationId xmlns:p14="http://schemas.microsoft.com/office/powerpoint/2010/main" val="94511509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585116" y="393720"/>
            <a:ext cx="9221689" cy="545001"/>
          </a:xfrm>
        </p:spPr>
        <p:txBody>
          <a:bodyPr/>
          <a:lstStyle/>
          <a:p>
            <a:pPr algn="l" rtl="0"/>
            <a:r>
              <a:rPr lang="tr" sz="3200" b="1" i="0" u="none" baseline="0"/>
              <a:t>AB Şehirleri Misyonu Hakkında</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4" y="1709334"/>
            <a:ext cx="4730959" cy="4771124"/>
          </a:xfrm>
        </p:spPr>
        <p:txBody>
          <a:bodyPr numCol="1" spcCol="360000"/>
          <a:lstStyle/>
          <a:p>
            <a:pPr marL="0" indent="0" algn="just" rtl="0">
              <a:lnSpc>
                <a:spcPct val="107000"/>
              </a:lnSpc>
              <a:spcAft>
                <a:spcPts val="800"/>
              </a:spcAft>
              <a:buNone/>
            </a:pPr>
            <a:r>
              <a:rPr lang="tr" sz="1200" b="0" i="0" u="none" baseline="0">
                <a:effectLst/>
                <a:latin typeface="+mj-lt"/>
                <a:ea typeface="Calibri" panose="020F0502020204030204" pitchFamily="34" charset="0"/>
                <a:cs typeface="Times New Roman" panose="02020603050405020304" pitchFamily="18" charset="0"/>
              </a:rPr>
              <a:t>AB Misyonları, en büyük güçlüklerimizden bazılarına </a:t>
            </a:r>
            <a:r>
              <a:rPr lang="tr" sz="1200" b="1" i="0" u="none" baseline="0">
                <a:solidFill>
                  <a:schemeClr val="accent4"/>
                </a:solidFill>
                <a:effectLst/>
                <a:latin typeface="+mj-lt"/>
                <a:ea typeface="Calibri" panose="020F0502020204030204" pitchFamily="34" charset="0"/>
                <a:cs typeface="Times New Roman" panose="02020603050405020304" pitchFamily="18" charset="0"/>
              </a:rPr>
              <a:t>somut çözümler getirmenin yeni bir yoludur</a:t>
            </a:r>
            <a:r>
              <a:rPr lang="tr" sz="1200" b="0" i="0" u="none" baseline="0">
                <a:effectLst/>
                <a:latin typeface="+mj-lt"/>
                <a:ea typeface="Calibri" panose="020F0502020204030204" pitchFamily="34" charset="0"/>
                <a:cs typeface="Times New Roman" panose="02020603050405020304" pitchFamily="18" charset="0"/>
              </a:rPr>
              <a:t>. İddialı hedefleri var ve araştırma ve yeniliği yeni bir role sokarak, yeni yönetişim ve iş birliği biçimleriyle birleştirerek ve vatandaşların katılımını sağlayarak 2030 yılına kadar somut sonuçlar elde edecekler. AB Misyonları, 2021-2027 yılları için Horizon Europe araştırma ve yenilikçilik programının bir yeniliğidir.</a:t>
            </a:r>
            <a:endParaRPr lang="tr"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tr" sz="1200" b="0" i="0" u="none" baseline="0">
                <a:effectLst/>
                <a:latin typeface="+mj-lt"/>
                <a:ea typeface="Calibri" panose="020F0502020204030204" pitchFamily="34" charset="0"/>
                <a:cs typeface="Times New Roman" panose="02020603050405020304" pitchFamily="18" charset="0"/>
              </a:rPr>
              <a:t>İklim azaltımı büyük ölçüde kentsel adımlara bağlı olduğundan, </a:t>
            </a:r>
            <a:r>
              <a:rPr lang="tr" sz="1200" b="0" i="0" u="none" baseline="0">
                <a:latin typeface="+mj-lt"/>
                <a:cs typeface="Times New Roman" panose="02020603050405020304" pitchFamily="18" charset="0"/>
              </a:rPr>
              <a:t>çevre dostu ve dijital dönüşümlerini hızlandırmaları için şehirleri desteklememiz gerekiyor. </a:t>
            </a:r>
            <a:r>
              <a:rPr lang="tr" sz="1200" b="1" i="0" u="none" baseline="0">
                <a:solidFill>
                  <a:schemeClr val="accent4"/>
                </a:solidFill>
                <a:latin typeface="+mj-lt"/>
                <a:cs typeface="Times New Roman" panose="02020603050405020304" pitchFamily="18" charset="0"/>
              </a:rPr>
              <a:t>AB Şehirleri Misyonu, </a:t>
            </a:r>
            <a:r>
              <a:rPr lang="tr" sz="1200" b="0" i="0" u="none" baseline="0">
                <a:latin typeface="+mj-lt"/>
                <a:cs typeface="Times New Roman" panose="02020603050405020304" pitchFamily="18" charset="0"/>
              </a:rPr>
              <a:t>yerel makamlar, </a:t>
            </a:r>
            <a:r>
              <a:rPr lang="tr" sz="1200" b="0" i="0" u="none" baseline="0">
                <a:effectLst/>
                <a:latin typeface="+mj-lt"/>
                <a:ea typeface="Calibri" panose="020F0502020204030204" pitchFamily="34" charset="0"/>
                <a:cs typeface="Times New Roman" panose="02020603050405020304" pitchFamily="18" charset="0"/>
              </a:rPr>
              <a:t>vatandaşlar, işletmeler, yatırımcıların yanı sıra bölgesel ve ulusal makamları da aşağıdaki hedefler için sürece dahil edecektir:</a:t>
            </a:r>
            <a:endParaRPr lang="tr" sz="1200">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tr" sz="1200" b="1" i="0" u="none" baseline="0">
                <a:solidFill>
                  <a:schemeClr val="accent4"/>
                </a:solidFill>
                <a:effectLst/>
                <a:latin typeface="+mj-lt"/>
                <a:ea typeface="Calibri" panose="020F0502020204030204" pitchFamily="34" charset="0"/>
                <a:cs typeface="Times New Roman" panose="02020603050405020304" pitchFamily="18" charset="0"/>
              </a:rPr>
              <a:t>2030'a kadar 100 iklim-nötr ve akıllı şehir kurmak </a:t>
            </a:r>
            <a:endParaRPr lang="tr" sz="1200" b="1">
              <a:solidFill>
                <a:schemeClr val="accent4"/>
              </a:solidFill>
              <a:effectLst/>
              <a:latin typeface="+mj-lt"/>
              <a:ea typeface="Calibri" panose="020F0502020204030204" pitchFamily="34" charset="0"/>
              <a:cs typeface="Times New Roman" panose="02020603050405020304" pitchFamily="18" charset="0"/>
            </a:endParaRPr>
          </a:p>
          <a:p>
            <a:pPr marL="342900" lvl="0" indent="-342900" algn="just" rtl="0">
              <a:lnSpc>
                <a:spcPct val="107000"/>
              </a:lnSpc>
              <a:spcAft>
                <a:spcPts val="800"/>
              </a:spcAft>
              <a:buFont typeface="+mj-lt"/>
              <a:buAutoNum type="arabicPeriod"/>
              <a:tabLst>
                <a:tab pos="457200" algn="l"/>
              </a:tabLst>
            </a:pPr>
            <a:r>
              <a:rPr lang="tr" sz="1200" b="1" i="0" u="none" baseline="0">
                <a:solidFill>
                  <a:schemeClr val="accent4"/>
                </a:solidFill>
                <a:effectLst/>
                <a:latin typeface="+mj-lt"/>
                <a:ea typeface="Calibri" panose="020F0502020204030204" pitchFamily="34" charset="0"/>
                <a:cs typeface="Times New Roman" panose="02020603050405020304" pitchFamily="18" charset="0"/>
              </a:rPr>
              <a:t>Bu şehirlerin 2050 yılına kadar tüm Avrupa şehirlerinin aynı şeyi yapmasını sağlamak için deney ve yenilik merkezleri olarak hareket etmesini sağlamak </a:t>
            </a:r>
            <a:endParaRPr lang="tr" sz="1200" b="1">
              <a:solidFill>
                <a:schemeClr val="accent4"/>
              </a:solidFill>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tr" sz="1200" b="0" i="0" u="none" baseline="0">
                <a:effectLst/>
                <a:latin typeface="+mj-lt"/>
                <a:ea typeface="Calibri" panose="020F0502020204030204" pitchFamily="34" charset="0"/>
                <a:cs typeface="Times New Roman" panose="02020603050405020304" pitchFamily="18" charset="0"/>
              </a:rPr>
              <a:t>AB Şehirler Misyonu, mevcut girişimler arasında sinerji yaratarak ve faaliyetlerini şehirlerin gerçek ihtiyaçlarına dayandırarak sektörler arası ve talep odaklı bir yaklaşım benimsemektedir. </a:t>
            </a:r>
            <a:endParaRPr lang="tr" sz="1200">
              <a:effectLst/>
              <a:latin typeface="+mj-lt"/>
              <a:ea typeface="Calibri" panose="020F0502020204030204" pitchFamily="34" charset="0"/>
              <a:cs typeface="Times New Roman" panose="02020603050405020304" pitchFamily="18" charset="0"/>
            </a:endParaRPr>
          </a:p>
          <a:p>
            <a:endParaRPr lang="t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585116" y="940232"/>
            <a:ext cx="9221689" cy="402483"/>
          </a:xfrm>
        </p:spPr>
        <p:txBody>
          <a:bodyPr/>
          <a:lstStyle/>
          <a:p>
            <a:pPr algn="l" rtl="0"/>
            <a:r>
              <a:rPr lang="tr" b="1" i="0" u="none" baseline="0">
                <a:effectLst/>
                <a:latin typeface="+mj-lt"/>
                <a:ea typeface="Calibri" panose="020F0502020204030204" pitchFamily="34" charset="0"/>
                <a:cs typeface="Times New Roman" panose="02020603050405020304" pitchFamily="18" charset="0"/>
              </a:rPr>
              <a:t>2030'a kadar 100 İklim-Nötr ve Akıllı Şehir</a:t>
            </a:r>
            <a:endParaRPr lang="tr">
              <a:effectLst/>
              <a:latin typeface="+mj-lt"/>
              <a:ea typeface="Calibri" panose="020F0502020204030204" pitchFamily="34" charset="0"/>
              <a:cs typeface="Times New Roman" panose="02020603050405020304" pitchFamily="18" charset="0"/>
            </a:endParaRPr>
          </a:p>
          <a:p>
            <a:endParaRPr lang="tr">
              <a:latin typeface="+mj-lt"/>
            </a:endParaRP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3" y="1502279"/>
            <a:ext cx="5185235" cy="5185235"/>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683578" y="2687348"/>
              <a:ext cx="2814484" cy="3835602"/>
            </a:xfrm>
            <a:prstGeom prst="rect">
              <a:avLst/>
            </a:prstGeom>
            <a:noFill/>
          </p:spPr>
          <p:txBody>
            <a:bodyPr wrap="square">
              <a:spAutoFit/>
            </a:bodyPr>
            <a:lstStyle/>
            <a:p>
              <a:pPr lvl="0" algn="l" rtl="0">
                <a:lnSpc>
                  <a:spcPct val="150000"/>
                </a:lnSpc>
                <a:spcAft>
                  <a:spcPts val="800"/>
                </a:spcAft>
              </a:pPr>
              <a:r>
                <a:rPr lang="tr" sz="1200" b="1" i="0" u="none" baseline="0">
                  <a:solidFill>
                    <a:schemeClr val="bg1"/>
                  </a:solidFill>
                  <a:ea typeface="Calibri" panose="020F0502020204030204" pitchFamily="34" charset="0"/>
                  <a:cs typeface="Times New Roman" panose="02020603050405020304" pitchFamily="18" charset="0"/>
                </a:rPr>
                <a:t>Bu metin nasıl kullanılır?</a:t>
              </a:r>
            </a:p>
            <a:p>
              <a:pPr lvl="0" algn="l" rtl="0">
                <a:lnSpc>
                  <a:spcPct val="150000"/>
                </a:lnSpc>
                <a:spcAft>
                  <a:spcPts val="800"/>
                </a:spcAft>
              </a:pPr>
              <a:r>
                <a:rPr lang="tr" sz="1200" b="0" i="0" u="none" baseline="0">
                  <a:solidFill>
                    <a:schemeClr val="bg1"/>
                  </a:solidFill>
                  <a:effectLst/>
                  <a:ea typeface="Calibri" panose="020F0502020204030204" pitchFamily="34" charset="0"/>
                  <a:cs typeface="Times New Roman" panose="02020603050405020304" pitchFamily="18" charset="0"/>
                </a:rPr>
                <a:t>AB Şehirleri Misyonunu sunmanız gerekiyorsa, bu metni basın bültenlerinizde ve resmi belgelerinizde kullanın!</a:t>
              </a:r>
            </a:p>
            <a:p>
              <a:pPr lvl="0" algn="l" rtl="0">
                <a:lnSpc>
                  <a:spcPct val="150000"/>
                </a:lnSpc>
                <a:spcAft>
                  <a:spcPts val="800"/>
                </a:spcAft>
              </a:pPr>
              <a:endParaRPr lang="tr"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tr" sz="1200" b="1" i="0" u="none" baseline="0">
                  <a:solidFill>
                    <a:schemeClr val="bg1"/>
                  </a:solidFill>
                  <a:ea typeface="Calibri" panose="020F0502020204030204" pitchFamily="34" charset="0"/>
                  <a:cs typeface="Times New Roman" panose="02020603050405020304" pitchFamily="18" charset="0"/>
                </a:rPr>
                <a:t>Ek faydalı </a:t>
              </a:r>
              <a:r>
                <a:rPr lang="tr" sz="1200" b="1" i="0" u="none" baseline="0">
                  <a:solidFill>
                    <a:schemeClr val="bg1"/>
                  </a:solidFill>
                  <a:effectLst/>
                  <a:ea typeface="Calibri" panose="020F0502020204030204" pitchFamily="34" charset="0"/>
                  <a:cs typeface="Times New Roman" panose="02020603050405020304" pitchFamily="18" charset="0"/>
                </a:rPr>
                <a:t>kaynaklar: </a:t>
              </a:r>
              <a:endParaRPr lang="tr"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tr" sz="1200" b="0" i="0" u="sng" baseline="0">
                  <a:solidFill>
                    <a:schemeClr val="bg1"/>
                  </a:solidFill>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Misyon Şehirleri Web Sayfası</a:t>
              </a:r>
              <a:endParaRPr lang="tr"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buFont typeface="Symbol" panose="05050102010706020507" pitchFamily="18" charset="2"/>
                <a:buChar char=""/>
              </a:pPr>
              <a:r>
                <a:rPr lang="tr" sz="1200" b="0" i="0" u="none" baseline="0">
                  <a:solidFill>
                    <a:schemeClr val="bg1"/>
                  </a:solidFill>
                  <a:effectLst/>
                  <a:ea typeface="Calibri" panose="020F0502020204030204" pitchFamily="34" charset="0"/>
                  <a:cs typeface="Times New Roman" panose="02020603050405020304" pitchFamily="18" charset="0"/>
                </a:rPr>
                <a:t>Bilgi Formu: </a:t>
              </a:r>
              <a:r>
                <a:rPr lang="tr" sz="1200" b="0" i="0" u="sng" baseline="0">
                  <a:solidFill>
                    <a:schemeClr val="bg1"/>
                  </a:solidFill>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İklim-nötr ve akıllı şehirler: en büyük zorluklarımız için somut çözümler</a:t>
              </a:r>
              <a:endParaRPr lang="tr" sz="1200">
                <a:solidFill>
                  <a:schemeClr val="bg1"/>
                </a:solidFill>
                <a:effectLst/>
                <a:ea typeface="Calibri" panose="020F0502020204030204" pitchFamily="34" charset="0"/>
                <a:cs typeface="Times New Roman" panose="02020603050405020304" pitchFamily="18" charset="0"/>
              </a:endParaRPr>
            </a:p>
            <a:p>
              <a:pPr marL="342900" lvl="0" indent="-342900" algn="l" rtl="0">
                <a:lnSpc>
                  <a:spcPct val="150000"/>
                </a:lnSpc>
                <a:spcAft>
                  <a:spcPts val="800"/>
                </a:spcAft>
                <a:buFont typeface="Symbol" panose="05050102010706020507" pitchFamily="18" charset="2"/>
                <a:buChar char=""/>
              </a:pPr>
              <a:r>
                <a:rPr lang="tr" sz="1200" b="0" i="0" u="none" baseline="0">
                  <a:solidFill>
                    <a:schemeClr val="bg1"/>
                  </a:solidFill>
                  <a:ea typeface="Calibri" panose="020F0502020204030204" pitchFamily="34" charset="0"/>
                  <a:cs typeface="Times New Roman" panose="02020603050405020304" pitchFamily="18" charset="0"/>
                </a:rPr>
                <a:t>AB Şehirleri Misyonu </a:t>
              </a:r>
              <a:r>
                <a:rPr lang="tr" sz="1200" b="0" i="0" u="none" baseline="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Video</a:t>
              </a:r>
              <a:endParaRPr lang="tr" sz="1200">
                <a:solidFill>
                  <a:schemeClr val="bg1"/>
                </a:solidFill>
                <a:effectLst/>
                <a:ea typeface="Calibri" panose="020F0502020204030204" pitchFamily="34" charset="0"/>
                <a:cs typeface="Times New Roman" panose="02020603050405020304" pitchFamily="18" charset="0"/>
              </a:endParaRPr>
            </a:p>
            <a:p>
              <a:pPr algn="l" rtl="0">
                <a:lnSpc>
                  <a:spcPct val="107000"/>
                </a:lnSpc>
                <a:spcAft>
                  <a:spcPts val="800"/>
                </a:spcAft>
              </a:pPr>
              <a:endParaRPr lang="tr" sz="1200">
                <a:solidFill>
                  <a:schemeClr val="bg1"/>
                </a:solidFill>
                <a:effectLs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4F45F87-4FEB-6C40-66DB-98857C1A0154}"/>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tr" sz="1052" b="0" i="0" u="none" strike="noStrike" kern="1200" cap="none" spc="0" normalizeH="0" baseline="0">
                <a:ln>
                  <a:noFill/>
                </a:ln>
                <a:solidFill>
                  <a:prstClr val="black"/>
                </a:solidFill>
                <a:effectLst/>
                <a:uLnTx/>
                <a:uFillTx/>
                <a:latin typeface="Arial" panose="020B0604020202020204"/>
                <a:ea typeface="+mn-ea"/>
                <a:cs typeface="+mn-cs"/>
              </a:rPr>
              <a:t>NetZeroCities, H2020 Araştırma ve İnovasyon Programından 101036519 numaralı hibe sözleşmesi kapsamında fon almıştır.</a:t>
            </a:r>
            <a:endParaRPr kumimoji="0" lang="tr"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67899293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ZoneTexte 31">
            <a:extLst>
              <a:ext uri="{FF2B5EF4-FFF2-40B4-BE49-F238E27FC236}">
                <a16:creationId xmlns:a16="http://schemas.microsoft.com/office/drawing/2014/main" id="{76A33B7B-66F0-D059-849E-876D7D77299D}"/>
              </a:ext>
            </a:extLst>
          </p:cNvPr>
          <p:cNvSpPr txBox="1"/>
          <p:nvPr/>
        </p:nvSpPr>
        <p:spPr>
          <a:xfrm>
            <a:off x="5935417" y="5255251"/>
            <a:ext cx="2876729" cy="430887"/>
          </a:xfrm>
          <a:prstGeom prst="rect">
            <a:avLst/>
          </a:prstGeom>
          <a:noFill/>
        </p:spPr>
        <p:txBody>
          <a:bodyPr wrap="square">
            <a:spAutoFit/>
          </a:bodyPr>
          <a:lstStyle/>
          <a:p>
            <a:r>
              <a:rPr lang="de-DE" sz="1100" b="1" err="1">
                <a:solidFill>
                  <a:srgbClr val="1F487C"/>
                </a:solidFill>
                <a:latin typeface="Arial" panose="020B0604020202020204" pitchFamily="34" charset="0"/>
              </a:rPr>
              <a:t>Uppdrag</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för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klimatneutrala</a:t>
            </a:r>
            <a:r>
              <a:rPr lang="de-DE" sz="1100" b="1">
                <a:solidFill>
                  <a:srgbClr val="1F487C"/>
                </a:solidFill>
                <a:latin typeface="Arial" panose="020B0604020202020204" pitchFamily="34" charset="0"/>
              </a:rPr>
              <a:t> och </a:t>
            </a:r>
            <a:r>
              <a:rPr lang="de-DE" sz="1100" b="1" err="1">
                <a:solidFill>
                  <a:srgbClr val="1F487C"/>
                </a:solidFill>
                <a:latin typeface="Arial" panose="020B0604020202020204" pitchFamily="34" charset="0"/>
              </a:rPr>
              <a:t>smarta</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städer</a:t>
            </a:r>
            <a:endParaRPr lang="fr-FR" sz="1100" b="1">
              <a:solidFill>
                <a:srgbClr val="1F487C"/>
              </a:solidFill>
              <a:latin typeface="Arial" panose="020B0604020202020204" pitchFamily="34" charset="0"/>
            </a:endParaRPr>
          </a:p>
        </p:txBody>
      </p:sp>
      <p:sp>
        <p:nvSpPr>
          <p:cNvPr id="2" name="Titre 1">
            <a:extLst>
              <a:ext uri="{FF2B5EF4-FFF2-40B4-BE49-F238E27FC236}">
                <a16:creationId xmlns:a16="http://schemas.microsoft.com/office/drawing/2014/main" id="{1A6FEDB4-BFD8-9CC9-4C4B-3F19A418222A}"/>
              </a:ext>
            </a:extLst>
          </p:cNvPr>
          <p:cNvSpPr>
            <a:spLocks noGrp="1"/>
          </p:cNvSpPr>
          <p:nvPr>
            <p:ph type="ctrTitle"/>
          </p:nvPr>
        </p:nvSpPr>
        <p:spPr>
          <a:xfrm>
            <a:off x="549653" y="196644"/>
            <a:ext cx="9111713" cy="571156"/>
          </a:xfrm>
        </p:spPr>
        <p:txBody>
          <a:bodyPr/>
          <a:lstStyle/>
          <a:p>
            <a:r>
              <a:rPr lang="fr-FR" sz="3200"/>
              <a:t>The EU Cities Mission in </a:t>
            </a:r>
            <a:r>
              <a:rPr lang="fr-FR" sz="3200" err="1"/>
              <a:t>your</a:t>
            </a:r>
            <a:r>
              <a:rPr lang="fr-FR" sz="3200"/>
              <a:t> </a:t>
            </a:r>
            <a:r>
              <a:rPr lang="fr-FR" sz="3200" err="1"/>
              <a:t>language</a:t>
            </a:r>
            <a:endParaRPr lang="fr-FR" sz="3200"/>
          </a:p>
        </p:txBody>
      </p:sp>
      <p:pic>
        <p:nvPicPr>
          <p:cNvPr id="10" name="Image 9">
            <a:extLst>
              <a:ext uri="{FF2B5EF4-FFF2-40B4-BE49-F238E27FC236}">
                <a16:creationId xmlns:a16="http://schemas.microsoft.com/office/drawing/2014/main" id="{B415904F-B883-0236-6C2F-7E531D976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494" y="1018983"/>
            <a:ext cx="480000" cy="360000"/>
          </a:xfrm>
          <a:prstGeom prst="rect">
            <a:avLst/>
          </a:prstGeom>
          <a:ln>
            <a:solidFill>
              <a:schemeClr val="tx2"/>
            </a:solidFill>
          </a:ln>
        </p:spPr>
      </p:pic>
      <p:sp>
        <p:nvSpPr>
          <p:cNvPr id="62" name="ZoneTexte 61">
            <a:extLst>
              <a:ext uri="{FF2B5EF4-FFF2-40B4-BE49-F238E27FC236}">
                <a16:creationId xmlns:a16="http://schemas.microsoft.com/office/drawing/2014/main" id="{47A17644-44CA-8829-AA14-33C55C2180D4}"/>
              </a:ext>
            </a:extLst>
          </p:cNvPr>
          <p:cNvSpPr txBox="1"/>
          <p:nvPr/>
        </p:nvSpPr>
        <p:spPr>
          <a:xfrm>
            <a:off x="1295399" y="993203"/>
            <a:ext cx="2991465" cy="430887"/>
          </a:xfrm>
          <a:prstGeom prst="rect">
            <a:avLst/>
          </a:prstGeom>
          <a:noFill/>
        </p:spPr>
        <p:txBody>
          <a:bodyPr wrap="square">
            <a:spAutoFit/>
          </a:bodyPr>
          <a:lstStyle/>
          <a:p>
            <a:r>
              <a:rPr lang="ru-RU" sz="1100" b="1">
                <a:solidFill>
                  <a:srgbClr val="1F487C"/>
                </a:solidFill>
                <a:latin typeface="Arial" panose="020B0604020202020204" pitchFamily="34" charset="0"/>
              </a:rPr>
              <a:t>Мисия „Неутрални по отношение на климата и интелигентни градове“</a:t>
            </a:r>
            <a:endParaRPr lang="fr-FR" sz="1100" b="1">
              <a:solidFill>
                <a:srgbClr val="1F487C"/>
              </a:solidFill>
              <a:latin typeface="Arial" panose="020B0604020202020204" pitchFamily="34" charset="0"/>
            </a:endParaRPr>
          </a:p>
        </p:txBody>
      </p:sp>
      <p:pic>
        <p:nvPicPr>
          <p:cNvPr id="64" name="Image 63">
            <a:extLst>
              <a:ext uri="{FF2B5EF4-FFF2-40B4-BE49-F238E27FC236}">
                <a16:creationId xmlns:a16="http://schemas.microsoft.com/office/drawing/2014/main" id="{77A659F5-32CC-1914-82BE-94313346B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94" y="1496012"/>
            <a:ext cx="480000" cy="360000"/>
          </a:xfrm>
          <a:prstGeom prst="rect">
            <a:avLst/>
          </a:prstGeom>
          <a:ln>
            <a:solidFill>
              <a:schemeClr val="tx2"/>
            </a:solidFill>
          </a:ln>
        </p:spPr>
      </p:pic>
      <p:sp>
        <p:nvSpPr>
          <p:cNvPr id="66" name="ZoneTexte 65">
            <a:extLst>
              <a:ext uri="{FF2B5EF4-FFF2-40B4-BE49-F238E27FC236}">
                <a16:creationId xmlns:a16="http://schemas.microsoft.com/office/drawing/2014/main" id="{067F5F67-1050-2BC8-4665-DF51982D778A}"/>
              </a:ext>
            </a:extLst>
          </p:cNvPr>
          <p:cNvSpPr txBox="1"/>
          <p:nvPr/>
        </p:nvSpPr>
        <p:spPr>
          <a:xfrm>
            <a:off x="1295400" y="1464843"/>
            <a:ext cx="2843981"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Klimaticky</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neutrální</a:t>
            </a:r>
            <a:r>
              <a:rPr lang="fr-FR" sz="1100" b="1" i="0" u="none" strike="noStrike" baseline="0">
                <a:solidFill>
                  <a:srgbClr val="1F487C"/>
                </a:solidFill>
                <a:latin typeface="Arial" panose="020B0604020202020204" pitchFamily="34" charset="0"/>
              </a:rPr>
              <a:t> a </a:t>
            </a:r>
            <a:r>
              <a:rPr lang="fr-FR" sz="1100" b="1" i="0" u="none" strike="noStrike" baseline="0" err="1">
                <a:solidFill>
                  <a:srgbClr val="1F487C"/>
                </a:solidFill>
                <a:latin typeface="Arial" panose="020B0604020202020204" pitchFamily="34" charset="0"/>
              </a:rPr>
              <a:t>inteligentní</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města</a:t>
            </a:r>
            <a:endParaRPr lang="fr-FR" sz="1100" b="1" i="0" u="none" strike="noStrike" baseline="0">
              <a:solidFill>
                <a:srgbClr val="1F487C"/>
              </a:solidFill>
              <a:latin typeface="Arial" panose="020B0604020202020204" pitchFamily="34" charset="0"/>
            </a:endParaRPr>
          </a:p>
        </p:txBody>
      </p:sp>
      <p:pic>
        <p:nvPicPr>
          <p:cNvPr id="68" name="Image 67">
            <a:extLst>
              <a:ext uri="{FF2B5EF4-FFF2-40B4-BE49-F238E27FC236}">
                <a16:creationId xmlns:a16="http://schemas.microsoft.com/office/drawing/2014/main" id="{5AF9D2CE-1D68-D017-08F3-370DA5C3D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92" y="1973041"/>
            <a:ext cx="480000" cy="360000"/>
          </a:xfrm>
          <a:prstGeom prst="rect">
            <a:avLst/>
          </a:prstGeom>
          <a:ln>
            <a:solidFill>
              <a:schemeClr val="tx2"/>
            </a:solidFill>
          </a:ln>
        </p:spPr>
      </p:pic>
      <p:sp>
        <p:nvSpPr>
          <p:cNvPr id="70" name="ZoneTexte 69">
            <a:extLst>
              <a:ext uri="{FF2B5EF4-FFF2-40B4-BE49-F238E27FC236}">
                <a16:creationId xmlns:a16="http://schemas.microsoft.com/office/drawing/2014/main" id="{39C8DE89-921D-6A31-18C0-10F47ACCD2FF}"/>
              </a:ext>
            </a:extLst>
          </p:cNvPr>
          <p:cNvSpPr txBox="1"/>
          <p:nvPr/>
        </p:nvSpPr>
        <p:spPr>
          <a:xfrm>
            <a:off x="1295399" y="1958931"/>
            <a:ext cx="2843981" cy="430887"/>
          </a:xfrm>
          <a:prstGeom prst="rect">
            <a:avLst/>
          </a:prstGeom>
          <a:noFill/>
        </p:spPr>
        <p:txBody>
          <a:bodyPr wrap="square">
            <a:spAutoFit/>
          </a:bodyPr>
          <a:lstStyle/>
          <a:p>
            <a:r>
              <a:rPr lang="da-DK" sz="1100" b="1" i="0" u="none" strike="noStrike" baseline="0">
                <a:solidFill>
                  <a:srgbClr val="1F487C"/>
                </a:solidFill>
                <a:latin typeface="Arial" panose="020B0604020202020204" pitchFamily="34" charset="0"/>
              </a:rPr>
              <a:t>Målet om klimaneutrale og intelligente byer</a:t>
            </a:r>
            <a:endParaRPr lang="fr-FR" sz="1100"/>
          </a:p>
        </p:txBody>
      </p:sp>
      <p:sp>
        <p:nvSpPr>
          <p:cNvPr id="72" name="ZoneTexte 71">
            <a:extLst>
              <a:ext uri="{FF2B5EF4-FFF2-40B4-BE49-F238E27FC236}">
                <a16:creationId xmlns:a16="http://schemas.microsoft.com/office/drawing/2014/main" id="{2B4E39F5-D0B5-063B-AEA8-58815BCAAA4B}"/>
              </a:ext>
            </a:extLst>
          </p:cNvPr>
          <p:cNvSpPr txBox="1"/>
          <p:nvPr/>
        </p:nvSpPr>
        <p:spPr>
          <a:xfrm>
            <a:off x="1295399" y="2433355"/>
            <a:ext cx="2421194"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Mission „</a:t>
            </a:r>
            <a:r>
              <a:rPr lang="fr-FR" sz="1100" b="1" i="0" u="none" strike="noStrike" baseline="0" err="1">
                <a:solidFill>
                  <a:srgbClr val="1F487C"/>
                </a:solidFill>
                <a:latin typeface="Arial" panose="020B0604020202020204" pitchFamily="34" charset="0"/>
              </a:rPr>
              <a:t>Klimaneutrale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und</a:t>
            </a:r>
            <a:r>
              <a:rPr lang="fr-FR" sz="1100" b="1" i="0" u="none" strike="noStrike" baseline="0">
                <a:solidFill>
                  <a:srgbClr val="1F487C"/>
                </a:solidFill>
                <a:latin typeface="Arial" panose="020B0604020202020204" pitchFamily="34" charset="0"/>
              </a:rPr>
              <a:t> intelligente </a:t>
            </a:r>
            <a:r>
              <a:rPr lang="fr-FR" sz="1100" b="1" i="0" u="none" strike="noStrike" baseline="0" err="1">
                <a:solidFill>
                  <a:srgbClr val="1F487C"/>
                </a:solidFill>
                <a:latin typeface="Arial" panose="020B0604020202020204" pitchFamily="34" charset="0"/>
              </a:rPr>
              <a:t>Städte</a:t>
            </a:r>
            <a:r>
              <a:rPr lang="fr-FR" sz="1100" b="1" i="0" u="none" strike="noStrike" baseline="0">
                <a:solidFill>
                  <a:srgbClr val="1F487C"/>
                </a:solidFill>
                <a:latin typeface="Arial" panose="020B0604020202020204" pitchFamily="34" charset="0"/>
              </a:rPr>
              <a:t>“</a:t>
            </a:r>
            <a:endParaRPr lang="fr-FR" sz="1100"/>
          </a:p>
        </p:txBody>
      </p:sp>
      <p:pic>
        <p:nvPicPr>
          <p:cNvPr id="74" name="Image 73">
            <a:extLst>
              <a:ext uri="{FF2B5EF4-FFF2-40B4-BE49-F238E27FC236}">
                <a16:creationId xmlns:a16="http://schemas.microsoft.com/office/drawing/2014/main" id="{BFDD78F2-4E7B-40FE-D897-53D3D3B36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292" y="2460490"/>
            <a:ext cx="480000" cy="360000"/>
          </a:xfrm>
          <a:prstGeom prst="rect">
            <a:avLst/>
          </a:prstGeom>
          <a:ln>
            <a:solidFill>
              <a:schemeClr val="tx2"/>
            </a:solidFill>
          </a:ln>
        </p:spPr>
      </p:pic>
      <p:pic>
        <p:nvPicPr>
          <p:cNvPr id="76" name="Image 75">
            <a:extLst>
              <a:ext uri="{FF2B5EF4-FFF2-40B4-BE49-F238E27FC236}">
                <a16:creationId xmlns:a16="http://schemas.microsoft.com/office/drawing/2014/main" id="{EB356B90-F8B4-454B-0564-D99D28747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494" y="2947939"/>
            <a:ext cx="480000" cy="360000"/>
          </a:xfrm>
          <a:prstGeom prst="rect">
            <a:avLst/>
          </a:prstGeom>
          <a:ln>
            <a:solidFill>
              <a:schemeClr val="tx2"/>
            </a:solidFill>
          </a:ln>
        </p:spPr>
      </p:pic>
      <p:sp>
        <p:nvSpPr>
          <p:cNvPr id="78" name="ZoneTexte 77">
            <a:extLst>
              <a:ext uri="{FF2B5EF4-FFF2-40B4-BE49-F238E27FC236}">
                <a16:creationId xmlns:a16="http://schemas.microsoft.com/office/drawing/2014/main" id="{ACD23A7F-945D-694F-5798-D100C336D1CB}"/>
              </a:ext>
            </a:extLst>
          </p:cNvPr>
          <p:cNvSpPr txBox="1"/>
          <p:nvPr/>
        </p:nvSpPr>
        <p:spPr>
          <a:xfrm>
            <a:off x="1295399" y="2920702"/>
            <a:ext cx="2608007" cy="430887"/>
          </a:xfrm>
          <a:prstGeom prst="rect">
            <a:avLst/>
          </a:prstGeom>
          <a:noFill/>
        </p:spPr>
        <p:txBody>
          <a:bodyPr wrap="square">
            <a:spAutoFit/>
          </a:bodyPr>
          <a:lstStyle/>
          <a:p>
            <a:r>
              <a:rPr lang="fr-FR" sz="1100" b="1" i="0" u="none" strike="noStrike" baseline="0">
                <a:solidFill>
                  <a:srgbClr val="1F487C"/>
                </a:solidFill>
                <a:latin typeface="Arial" panose="020B0604020202020204" pitchFamily="34" charset="0"/>
              </a:rPr>
              <a:t>Climate-</a:t>
            </a:r>
            <a:r>
              <a:rPr lang="fr-FR" sz="1100" b="1" i="0" u="none" strike="noStrike" baseline="0" err="1">
                <a:solidFill>
                  <a:srgbClr val="1F487C"/>
                </a:solidFill>
                <a:latin typeface="Arial" panose="020B0604020202020204" pitchFamily="34" charset="0"/>
              </a:rPr>
              <a:t>Neutrali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ja</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arukate</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linnade</a:t>
            </a:r>
            <a:r>
              <a:rPr lang="fr-FR" sz="1100" b="1" i="0" u="none" strike="noStrike" baseline="0">
                <a:solidFill>
                  <a:srgbClr val="1F487C"/>
                </a:solidFill>
                <a:latin typeface="Arial" panose="020B0604020202020204" pitchFamily="34" charset="0"/>
              </a:rPr>
              <a:t> mission</a:t>
            </a:r>
            <a:endParaRPr lang="fr-FR" sz="1100"/>
          </a:p>
        </p:txBody>
      </p:sp>
      <p:pic>
        <p:nvPicPr>
          <p:cNvPr id="80" name="Image 79">
            <a:extLst>
              <a:ext uri="{FF2B5EF4-FFF2-40B4-BE49-F238E27FC236}">
                <a16:creationId xmlns:a16="http://schemas.microsoft.com/office/drawing/2014/main" id="{7AF251D2-94C4-C18B-B355-6CEA861C10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494" y="3414399"/>
            <a:ext cx="480000" cy="360000"/>
          </a:xfrm>
          <a:prstGeom prst="rect">
            <a:avLst/>
          </a:prstGeom>
          <a:ln>
            <a:solidFill>
              <a:schemeClr val="tx2"/>
            </a:solidFill>
          </a:ln>
        </p:spPr>
      </p:pic>
      <p:sp>
        <p:nvSpPr>
          <p:cNvPr id="82" name="ZoneTexte 81">
            <a:extLst>
              <a:ext uri="{FF2B5EF4-FFF2-40B4-BE49-F238E27FC236}">
                <a16:creationId xmlns:a16="http://schemas.microsoft.com/office/drawing/2014/main" id="{E108DEE5-4794-3F37-3434-F3F8884E1E4C}"/>
              </a:ext>
            </a:extLst>
          </p:cNvPr>
          <p:cNvSpPr txBox="1"/>
          <p:nvPr/>
        </p:nvSpPr>
        <p:spPr>
          <a:xfrm>
            <a:off x="1295399" y="3384057"/>
            <a:ext cx="2991465" cy="430887"/>
          </a:xfrm>
          <a:prstGeom prst="rect">
            <a:avLst/>
          </a:prstGeom>
          <a:noFill/>
        </p:spPr>
        <p:txBody>
          <a:bodyPr wrap="square">
            <a:spAutoFit/>
          </a:bodyPr>
          <a:lstStyle/>
          <a:p>
            <a:r>
              <a:rPr lang="el-GR" sz="1100" b="1" i="0" u="none" strike="noStrike" baseline="0">
                <a:solidFill>
                  <a:srgbClr val="1F487C"/>
                </a:solidFill>
                <a:latin typeface="Arial" panose="020B0604020202020204" pitchFamily="34" charset="0"/>
              </a:rPr>
              <a:t>Αποστολή κλιματικά ουδέτερες και έξυπνες πόλεις</a:t>
            </a:r>
            <a:endParaRPr lang="fr-FR" sz="1100"/>
          </a:p>
        </p:txBody>
      </p:sp>
      <p:pic>
        <p:nvPicPr>
          <p:cNvPr id="84" name="Image 83">
            <a:extLst>
              <a:ext uri="{FF2B5EF4-FFF2-40B4-BE49-F238E27FC236}">
                <a16:creationId xmlns:a16="http://schemas.microsoft.com/office/drawing/2014/main" id="{8D9A30B3-B146-990C-E3BB-0A70792EDB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2558" y="6216231"/>
            <a:ext cx="480000" cy="360000"/>
          </a:xfrm>
          <a:prstGeom prst="rect">
            <a:avLst/>
          </a:prstGeom>
          <a:ln>
            <a:solidFill>
              <a:schemeClr val="tx2"/>
            </a:solidFill>
          </a:ln>
        </p:spPr>
      </p:pic>
      <p:sp>
        <p:nvSpPr>
          <p:cNvPr id="90" name="ZoneTexte 89">
            <a:extLst>
              <a:ext uri="{FF2B5EF4-FFF2-40B4-BE49-F238E27FC236}">
                <a16:creationId xmlns:a16="http://schemas.microsoft.com/office/drawing/2014/main" id="{6BFE5B9A-5C7A-42F4-F8A7-ED01831AFC4E}"/>
              </a:ext>
            </a:extLst>
          </p:cNvPr>
          <p:cNvSpPr txBox="1"/>
          <p:nvPr/>
        </p:nvSpPr>
        <p:spPr>
          <a:xfrm>
            <a:off x="1251065" y="6187187"/>
            <a:ext cx="3046873" cy="430887"/>
          </a:xfrm>
          <a:prstGeom prst="rect">
            <a:avLst/>
          </a:prstGeom>
          <a:noFill/>
        </p:spPr>
        <p:txBody>
          <a:bodyPr wrap="square">
            <a:spAutoFit/>
          </a:bodyPr>
          <a:lstStyle/>
          <a:p>
            <a:r>
              <a:rPr lang="pl-PL" sz="1100" b="1">
                <a:solidFill>
                  <a:srgbClr val="1F487C"/>
                </a:solidFill>
                <a:latin typeface="Arial" panose="020B0604020202020204" pitchFamily="34" charset="0"/>
              </a:rPr>
              <a:t>Misija za klimatski neutralne i pametne gradove</a:t>
            </a:r>
            <a:r>
              <a:rPr lang="fr-FR" sz="1100" b="1">
                <a:solidFill>
                  <a:srgbClr val="1F487C"/>
                </a:solidFill>
                <a:latin typeface="Arial" panose="020B0604020202020204" pitchFamily="34" charset="0"/>
              </a:rPr>
              <a:t> - </a:t>
            </a:r>
            <a:r>
              <a:rPr lang="pl-PL" sz="1100" b="1">
                <a:solidFill>
                  <a:srgbClr val="1F487C"/>
                </a:solidFill>
                <a:latin typeface="Arial" panose="020B0604020202020204" pitchFamily="34" charset="0"/>
              </a:rPr>
              <a:t>Poziv na iskaz interesa</a:t>
            </a:r>
          </a:p>
        </p:txBody>
      </p:sp>
      <p:pic>
        <p:nvPicPr>
          <p:cNvPr id="92" name="Image 91">
            <a:extLst>
              <a:ext uri="{FF2B5EF4-FFF2-40B4-BE49-F238E27FC236}">
                <a16:creationId xmlns:a16="http://schemas.microsoft.com/office/drawing/2014/main" id="{BD76FEC0-AE64-8DED-6303-39EEBC31DC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8240" y="1508554"/>
            <a:ext cx="480000" cy="360000"/>
          </a:xfrm>
          <a:prstGeom prst="rect">
            <a:avLst/>
          </a:prstGeom>
          <a:ln>
            <a:solidFill>
              <a:schemeClr val="tx2"/>
            </a:solidFill>
          </a:ln>
        </p:spPr>
      </p:pic>
      <p:sp>
        <p:nvSpPr>
          <p:cNvPr id="94" name="ZoneTexte 93">
            <a:extLst>
              <a:ext uri="{FF2B5EF4-FFF2-40B4-BE49-F238E27FC236}">
                <a16:creationId xmlns:a16="http://schemas.microsoft.com/office/drawing/2014/main" id="{485DAE69-EEAD-8521-3669-ADCF456413E1}"/>
              </a:ext>
            </a:extLst>
          </p:cNvPr>
          <p:cNvSpPr txBox="1"/>
          <p:nvPr/>
        </p:nvSpPr>
        <p:spPr>
          <a:xfrm>
            <a:off x="5932214" y="1459298"/>
            <a:ext cx="2608007" cy="430887"/>
          </a:xfrm>
          <a:prstGeom prst="rect">
            <a:avLst/>
          </a:prstGeom>
          <a:noFill/>
        </p:spPr>
        <p:txBody>
          <a:bodyPr wrap="square">
            <a:spAutoFit/>
          </a:bodyPr>
          <a:lstStyle/>
          <a:p>
            <a:r>
              <a:rPr lang="it-IT" sz="1100" b="1" i="0" u="none" strike="noStrike" baseline="0">
                <a:solidFill>
                  <a:srgbClr val="1F487C"/>
                </a:solidFill>
                <a:latin typeface="Arial" panose="020B0604020202020204" pitchFamily="34" charset="0"/>
              </a:rPr>
              <a:t>Missione Città intelligenti e a impatto climatico zero</a:t>
            </a:r>
            <a:endParaRPr lang="fr-FR" sz="1100"/>
          </a:p>
        </p:txBody>
      </p:sp>
      <p:pic>
        <p:nvPicPr>
          <p:cNvPr id="96" name="Image 95">
            <a:extLst>
              <a:ext uri="{FF2B5EF4-FFF2-40B4-BE49-F238E27FC236}">
                <a16:creationId xmlns:a16="http://schemas.microsoft.com/office/drawing/2014/main" id="{68145555-464B-6F5B-B806-B073469BB1B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60314" y="2460490"/>
            <a:ext cx="480000" cy="360000"/>
          </a:xfrm>
          <a:prstGeom prst="rect">
            <a:avLst/>
          </a:prstGeom>
          <a:ln>
            <a:solidFill>
              <a:schemeClr val="tx2"/>
            </a:solidFill>
          </a:ln>
        </p:spPr>
      </p:pic>
      <p:sp>
        <p:nvSpPr>
          <p:cNvPr id="98" name="ZoneTexte 97">
            <a:extLst>
              <a:ext uri="{FF2B5EF4-FFF2-40B4-BE49-F238E27FC236}">
                <a16:creationId xmlns:a16="http://schemas.microsoft.com/office/drawing/2014/main" id="{2B0ADA7A-EA16-E16C-AFAC-9CA45B281A9F}"/>
              </a:ext>
            </a:extLst>
          </p:cNvPr>
          <p:cNvSpPr txBox="1"/>
          <p:nvPr/>
        </p:nvSpPr>
        <p:spPr>
          <a:xfrm>
            <a:off x="5932214" y="2417428"/>
            <a:ext cx="2690676" cy="430887"/>
          </a:xfrm>
          <a:prstGeom prst="rect">
            <a:avLst/>
          </a:prstGeom>
          <a:noFill/>
        </p:spPr>
        <p:txBody>
          <a:bodyPr wrap="square">
            <a:spAutoFit/>
          </a:bodyPr>
          <a:lstStyle/>
          <a:p>
            <a:r>
              <a:rPr lang="lv-LV" sz="1100" b="1">
                <a:solidFill>
                  <a:srgbClr val="1F487C"/>
                </a:solidFill>
                <a:latin typeface="Arial" panose="020B0604020202020204" pitchFamily="34" charset="0"/>
              </a:rPr>
              <a:t>Klimata ziņā neitrālas un viedas pilsētas</a:t>
            </a:r>
            <a:endParaRPr lang="fr-FR" sz="1100" b="1">
              <a:solidFill>
                <a:srgbClr val="1F487C"/>
              </a:solidFill>
              <a:latin typeface="Arial" panose="020B0604020202020204" pitchFamily="34" charset="0"/>
            </a:endParaRPr>
          </a:p>
        </p:txBody>
      </p:sp>
      <p:pic>
        <p:nvPicPr>
          <p:cNvPr id="100" name="Image 99">
            <a:extLst>
              <a:ext uri="{FF2B5EF4-FFF2-40B4-BE49-F238E27FC236}">
                <a16:creationId xmlns:a16="http://schemas.microsoft.com/office/drawing/2014/main" id="{8F4B3228-396B-4AAB-770A-51B77B6BCA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68240" y="1973041"/>
            <a:ext cx="480000" cy="360000"/>
          </a:xfrm>
          <a:prstGeom prst="rect">
            <a:avLst/>
          </a:prstGeom>
          <a:ln>
            <a:solidFill>
              <a:schemeClr val="tx2"/>
            </a:solidFill>
          </a:ln>
        </p:spPr>
      </p:pic>
      <p:sp>
        <p:nvSpPr>
          <p:cNvPr id="102" name="ZoneTexte 101">
            <a:extLst>
              <a:ext uri="{FF2B5EF4-FFF2-40B4-BE49-F238E27FC236}">
                <a16:creationId xmlns:a16="http://schemas.microsoft.com/office/drawing/2014/main" id="{F21AD765-5F20-EBEC-8230-C20E73753E85}"/>
              </a:ext>
            </a:extLst>
          </p:cNvPr>
          <p:cNvSpPr txBox="1"/>
          <p:nvPr/>
        </p:nvSpPr>
        <p:spPr>
          <a:xfrm>
            <a:off x="1272511" y="5732822"/>
            <a:ext cx="2866870" cy="430887"/>
          </a:xfrm>
          <a:prstGeom prst="rect">
            <a:avLst/>
          </a:prstGeom>
          <a:noFill/>
        </p:spPr>
        <p:txBody>
          <a:bodyPr wrap="square">
            <a:spAutoFit/>
          </a:bodyPr>
          <a:lstStyle/>
          <a:p>
            <a:r>
              <a:rPr lang="fr-BE" sz="1100" b="1" err="1">
                <a:solidFill>
                  <a:srgbClr val="1F487C"/>
                </a:solidFill>
                <a:latin typeface="Arial" panose="020B0604020202020204" pitchFamily="34" charset="0"/>
              </a:rPr>
              <a:t>Misean</a:t>
            </a:r>
            <a:r>
              <a:rPr lang="fr-BE" sz="1100" b="1">
                <a:solidFill>
                  <a:srgbClr val="1F487C"/>
                </a:solidFill>
                <a:latin typeface="Arial" panose="020B0604020202020204" pitchFamily="34" charset="0"/>
              </a:rPr>
              <a:t> na </a:t>
            </a:r>
            <a:r>
              <a:rPr lang="fr-BE" sz="1100" b="1" err="1">
                <a:solidFill>
                  <a:srgbClr val="1F487C"/>
                </a:solidFill>
                <a:latin typeface="Arial" panose="020B0604020202020204" pitchFamily="34" charset="0"/>
              </a:rPr>
              <a:t>gCathracha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Aeráid-Uathracha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agus</a:t>
            </a:r>
            <a:r>
              <a:rPr lang="fr-BE" sz="1100" b="1">
                <a:solidFill>
                  <a:srgbClr val="1F487C"/>
                </a:solidFill>
                <a:latin typeface="Arial" panose="020B0604020202020204" pitchFamily="34" charset="0"/>
              </a:rPr>
              <a:t> Cliste</a:t>
            </a:r>
            <a:endParaRPr lang="fr-FR" sz="1100" b="1">
              <a:solidFill>
                <a:srgbClr val="1F487C"/>
              </a:solidFill>
              <a:latin typeface="Arial" panose="020B0604020202020204" pitchFamily="34" charset="0"/>
            </a:endParaRPr>
          </a:p>
        </p:txBody>
      </p:sp>
      <p:pic>
        <p:nvPicPr>
          <p:cNvPr id="104" name="Image 103">
            <a:extLst>
              <a:ext uri="{FF2B5EF4-FFF2-40B4-BE49-F238E27FC236}">
                <a16:creationId xmlns:a16="http://schemas.microsoft.com/office/drawing/2014/main" id="{A88DCC69-74E9-F6D6-5624-38F41A389F4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68240" y="1018983"/>
            <a:ext cx="480000" cy="360000"/>
          </a:xfrm>
          <a:prstGeom prst="rect">
            <a:avLst/>
          </a:prstGeom>
          <a:ln>
            <a:solidFill>
              <a:schemeClr val="tx2"/>
            </a:solidFill>
          </a:ln>
        </p:spPr>
      </p:pic>
      <p:sp>
        <p:nvSpPr>
          <p:cNvPr id="106" name="ZoneTexte 105">
            <a:extLst>
              <a:ext uri="{FF2B5EF4-FFF2-40B4-BE49-F238E27FC236}">
                <a16:creationId xmlns:a16="http://schemas.microsoft.com/office/drawing/2014/main" id="{4842A2E2-BD5F-6FE8-2450-C96EF032FAB7}"/>
              </a:ext>
            </a:extLst>
          </p:cNvPr>
          <p:cNvSpPr txBox="1"/>
          <p:nvPr/>
        </p:nvSpPr>
        <p:spPr>
          <a:xfrm>
            <a:off x="5932214" y="970395"/>
            <a:ext cx="321760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Klímasemleges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és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intelligens</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városok</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Misszió</a:t>
            </a:r>
            <a:endParaRPr lang="fr-FR" sz="1100"/>
          </a:p>
        </p:txBody>
      </p:sp>
      <p:pic>
        <p:nvPicPr>
          <p:cNvPr id="108" name="Image 107">
            <a:extLst>
              <a:ext uri="{FF2B5EF4-FFF2-40B4-BE49-F238E27FC236}">
                <a16:creationId xmlns:a16="http://schemas.microsoft.com/office/drawing/2014/main" id="{E09AFFEC-BCCA-1B55-ABB1-9C22B57660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65313" y="2936085"/>
            <a:ext cx="480000" cy="360000"/>
          </a:xfrm>
          <a:prstGeom prst="rect">
            <a:avLst/>
          </a:prstGeom>
          <a:ln>
            <a:solidFill>
              <a:schemeClr val="tx2"/>
            </a:solidFill>
          </a:ln>
        </p:spPr>
      </p:pic>
      <p:pic>
        <p:nvPicPr>
          <p:cNvPr id="110" name="Image 109">
            <a:extLst>
              <a:ext uri="{FF2B5EF4-FFF2-40B4-BE49-F238E27FC236}">
                <a16:creationId xmlns:a16="http://schemas.microsoft.com/office/drawing/2014/main" id="{6074F2CB-7F7F-9186-3BCD-85937A43C19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65313" y="3403484"/>
            <a:ext cx="480000" cy="360000"/>
          </a:xfrm>
          <a:prstGeom prst="rect">
            <a:avLst/>
          </a:prstGeom>
          <a:ln>
            <a:solidFill>
              <a:schemeClr val="tx2"/>
            </a:solidFill>
          </a:ln>
        </p:spPr>
      </p:pic>
      <p:pic>
        <p:nvPicPr>
          <p:cNvPr id="112" name="Image 111" descr="Une image contenant flèche&#10;&#10;Description générée automatiquement">
            <a:extLst>
              <a:ext uri="{FF2B5EF4-FFF2-40B4-BE49-F238E27FC236}">
                <a16:creationId xmlns:a16="http://schemas.microsoft.com/office/drawing/2014/main" id="{A829D9FD-F8AC-6100-DF85-4D0C2A49545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57501" y="3864934"/>
            <a:ext cx="480000" cy="360000"/>
          </a:xfrm>
          <a:prstGeom prst="rect">
            <a:avLst/>
          </a:prstGeom>
          <a:ln>
            <a:solidFill>
              <a:schemeClr val="tx2"/>
            </a:solidFill>
          </a:ln>
        </p:spPr>
      </p:pic>
      <p:pic>
        <p:nvPicPr>
          <p:cNvPr id="114" name="Image 113">
            <a:extLst>
              <a:ext uri="{FF2B5EF4-FFF2-40B4-BE49-F238E27FC236}">
                <a16:creationId xmlns:a16="http://schemas.microsoft.com/office/drawing/2014/main" id="{F3F68F9B-3DA8-D353-0A81-FE3BBF4CC8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65487" y="4335212"/>
            <a:ext cx="480000" cy="360000"/>
          </a:xfrm>
          <a:prstGeom prst="rect">
            <a:avLst/>
          </a:prstGeom>
          <a:ln>
            <a:solidFill>
              <a:schemeClr val="tx2"/>
            </a:solidFill>
          </a:ln>
        </p:spPr>
      </p:pic>
      <p:pic>
        <p:nvPicPr>
          <p:cNvPr id="116" name="Image 115">
            <a:extLst>
              <a:ext uri="{FF2B5EF4-FFF2-40B4-BE49-F238E27FC236}">
                <a16:creationId xmlns:a16="http://schemas.microsoft.com/office/drawing/2014/main" id="{37D4F150-7CE2-F820-770A-4FC8E777CAC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365487" y="4802749"/>
            <a:ext cx="480000" cy="360000"/>
          </a:xfrm>
          <a:prstGeom prst="rect">
            <a:avLst/>
          </a:prstGeom>
          <a:ln>
            <a:solidFill>
              <a:schemeClr val="tx2"/>
            </a:solidFill>
          </a:ln>
        </p:spPr>
      </p:pic>
      <p:pic>
        <p:nvPicPr>
          <p:cNvPr id="118" name="Image 117">
            <a:extLst>
              <a:ext uri="{FF2B5EF4-FFF2-40B4-BE49-F238E27FC236}">
                <a16:creationId xmlns:a16="http://schemas.microsoft.com/office/drawing/2014/main" id="{BB7D013E-705F-238D-437D-8C7822F1D30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374349" y="6224962"/>
            <a:ext cx="480000" cy="360000"/>
          </a:xfrm>
          <a:prstGeom prst="rect">
            <a:avLst/>
          </a:prstGeom>
          <a:ln>
            <a:solidFill>
              <a:schemeClr val="tx2"/>
            </a:solidFill>
          </a:ln>
        </p:spPr>
      </p:pic>
      <p:pic>
        <p:nvPicPr>
          <p:cNvPr id="120" name="Image 119">
            <a:extLst>
              <a:ext uri="{FF2B5EF4-FFF2-40B4-BE49-F238E27FC236}">
                <a16:creationId xmlns:a16="http://schemas.microsoft.com/office/drawing/2014/main" id="{096BCC22-B153-4ADA-EFAA-47669313F3E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370146" y="5771654"/>
            <a:ext cx="480000" cy="360000"/>
          </a:xfrm>
          <a:prstGeom prst="rect">
            <a:avLst/>
          </a:prstGeom>
          <a:ln>
            <a:solidFill>
              <a:schemeClr val="tx2"/>
            </a:solidFill>
          </a:ln>
        </p:spPr>
      </p:pic>
      <p:pic>
        <p:nvPicPr>
          <p:cNvPr id="158" name="Image 157">
            <a:extLst>
              <a:ext uri="{FF2B5EF4-FFF2-40B4-BE49-F238E27FC236}">
                <a16:creationId xmlns:a16="http://schemas.microsoft.com/office/drawing/2014/main" id="{7BC280AA-DB06-C3AC-5386-C7FE70EAF6AE}"/>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739494" y="4818058"/>
            <a:ext cx="480000" cy="360000"/>
          </a:xfrm>
          <a:prstGeom prst="rect">
            <a:avLst/>
          </a:prstGeom>
          <a:ln>
            <a:solidFill>
              <a:schemeClr val="tx2"/>
            </a:solidFill>
          </a:ln>
        </p:spPr>
      </p:pic>
      <p:pic>
        <p:nvPicPr>
          <p:cNvPr id="160" name="Image 159">
            <a:extLst>
              <a:ext uri="{FF2B5EF4-FFF2-40B4-BE49-F238E27FC236}">
                <a16:creationId xmlns:a16="http://schemas.microsoft.com/office/drawing/2014/main" id="{18B73C46-C2A2-2583-95C5-C340102EAF4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9494" y="4342968"/>
            <a:ext cx="480000" cy="360000"/>
          </a:xfrm>
          <a:prstGeom prst="rect">
            <a:avLst/>
          </a:prstGeom>
          <a:ln>
            <a:solidFill>
              <a:schemeClr val="tx2"/>
            </a:solidFill>
          </a:ln>
        </p:spPr>
      </p:pic>
      <p:pic>
        <p:nvPicPr>
          <p:cNvPr id="162" name="Image 161">
            <a:extLst>
              <a:ext uri="{FF2B5EF4-FFF2-40B4-BE49-F238E27FC236}">
                <a16:creationId xmlns:a16="http://schemas.microsoft.com/office/drawing/2014/main" id="{0D109E6C-2CDB-2515-38F7-EF9094656E99}"/>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365487" y="5290164"/>
            <a:ext cx="480000" cy="360000"/>
          </a:xfrm>
          <a:prstGeom prst="rect">
            <a:avLst/>
          </a:prstGeom>
          <a:ln>
            <a:solidFill>
              <a:schemeClr val="tx2"/>
            </a:solidFill>
          </a:ln>
        </p:spPr>
      </p:pic>
      <p:sp>
        <p:nvSpPr>
          <p:cNvPr id="166" name="ZoneTexte 165">
            <a:extLst>
              <a:ext uri="{FF2B5EF4-FFF2-40B4-BE49-F238E27FC236}">
                <a16:creationId xmlns:a16="http://schemas.microsoft.com/office/drawing/2014/main" id="{E35E46D6-AE2C-823A-B582-B607CA183718}"/>
              </a:ext>
            </a:extLst>
          </p:cNvPr>
          <p:cNvSpPr txBox="1"/>
          <p:nvPr/>
        </p:nvSpPr>
        <p:spPr>
          <a:xfrm>
            <a:off x="5932214" y="2924526"/>
            <a:ext cx="2690676" cy="430887"/>
          </a:xfrm>
          <a:prstGeom prst="rect">
            <a:avLst/>
          </a:prstGeom>
          <a:noFill/>
        </p:spPr>
        <p:txBody>
          <a:bodyPr wrap="square">
            <a:spAutoFit/>
          </a:bodyPr>
          <a:lstStyle/>
          <a:p>
            <a:r>
              <a:rPr lang="fr-FR" sz="1100" b="1" i="0" u="none" strike="noStrike" baseline="0" err="1">
                <a:solidFill>
                  <a:srgbClr val="1F487C"/>
                </a:solidFill>
                <a:latin typeface="Arial" panose="020B0604020202020204" pitchFamily="34" charset="0"/>
              </a:rPr>
              <a:t>Missjoni</a:t>
            </a:r>
            <a:r>
              <a:rPr lang="fr-FR" sz="1100" b="1" i="0" u="none" strike="noStrike" baseline="0">
                <a:solidFill>
                  <a:srgbClr val="1F487C"/>
                </a:solidFill>
                <a:latin typeface="Arial" panose="020B0604020202020204" pitchFamily="34" charset="0"/>
              </a:rPr>
              <a:t> ta’ </a:t>
            </a:r>
            <a:r>
              <a:rPr lang="fr-FR" sz="1100" b="1" i="0" u="none" strike="noStrike" baseline="0" err="1">
                <a:solidFill>
                  <a:srgbClr val="1F487C"/>
                </a:solidFill>
                <a:latin typeface="Arial" panose="020B0604020202020204" pitchFamily="34" charset="0"/>
              </a:rPr>
              <a:t>Bliet</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Intelliġenti</a:t>
            </a:r>
            <a:r>
              <a:rPr lang="fr-FR" sz="1100" b="1" i="0" u="none" strike="noStrike" baseline="0">
                <a:solidFill>
                  <a:srgbClr val="1F487C"/>
                </a:solidFill>
                <a:latin typeface="Arial" panose="020B0604020202020204" pitchFamily="34" charset="0"/>
              </a:rPr>
              <a:t> u </a:t>
            </a:r>
            <a:r>
              <a:rPr lang="fr-FR" sz="1100" b="1" i="0" u="none" strike="noStrike" baseline="0" err="1">
                <a:solidFill>
                  <a:srgbClr val="1F487C"/>
                </a:solidFill>
                <a:latin typeface="Arial" panose="020B0604020202020204" pitchFamily="34" charset="0"/>
              </a:rPr>
              <a:t>newtrali</a:t>
            </a:r>
            <a:r>
              <a:rPr lang="fr-FR" sz="1100" b="1" i="0" u="none" strike="noStrike" baseline="0">
                <a:solidFill>
                  <a:srgbClr val="1F487C"/>
                </a:solidFill>
                <a:latin typeface="Arial" panose="020B0604020202020204" pitchFamily="34" charset="0"/>
              </a:rPr>
              <a:t> </a:t>
            </a:r>
            <a:r>
              <a:rPr lang="fr-FR" sz="1100" b="1" i="0" u="none" strike="noStrike" baseline="0" err="1">
                <a:solidFill>
                  <a:srgbClr val="1F487C"/>
                </a:solidFill>
                <a:latin typeface="Arial" panose="020B0604020202020204" pitchFamily="34" charset="0"/>
              </a:rPr>
              <a:t>għall-klima</a:t>
            </a:r>
            <a:endParaRPr lang="fr-FR" sz="1100"/>
          </a:p>
        </p:txBody>
      </p:sp>
      <p:pic>
        <p:nvPicPr>
          <p:cNvPr id="168" name="Image 167">
            <a:extLst>
              <a:ext uri="{FF2B5EF4-FFF2-40B4-BE49-F238E27FC236}">
                <a16:creationId xmlns:a16="http://schemas.microsoft.com/office/drawing/2014/main" id="{FF5BBF5F-85D6-4E85-08C8-D1EB91E4969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39494" y="5289379"/>
            <a:ext cx="480000" cy="360000"/>
          </a:xfrm>
          <a:prstGeom prst="rect">
            <a:avLst/>
          </a:prstGeom>
          <a:ln>
            <a:solidFill>
              <a:schemeClr val="tx2"/>
            </a:solidFill>
          </a:ln>
        </p:spPr>
      </p:pic>
      <p:sp>
        <p:nvSpPr>
          <p:cNvPr id="9" name="ZoneTexte 8">
            <a:extLst>
              <a:ext uri="{FF2B5EF4-FFF2-40B4-BE49-F238E27FC236}">
                <a16:creationId xmlns:a16="http://schemas.microsoft.com/office/drawing/2014/main" id="{45616BDE-511C-9BCF-D334-EEEB42394DBC}"/>
              </a:ext>
            </a:extLst>
          </p:cNvPr>
          <p:cNvSpPr txBox="1"/>
          <p:nvPr/>
        </p:nvSpPr>
        <p:spPr>
          <a:xfrm>
            <a:off x="1282637" y="4322115"/>
            <a:ext cx="2608007" cy="430887"/>
          </a:xfrm>
          <a:prstGeom prst="rect">
            <a:avLst/>
          </a:prstGeom>
          <a:noFill/>
        </p:spPr>
        <p:txBody>
          <a:bodyPr wrap="square">
            <a:spAutoFit/>
          </a:bodyPr>
          <a:lstStyle/>
          <a:p>
            <a:r>
              <a:rPr lang="es-ES" sz="1100" b="1">
                <a:solidFill>
                  <a:srgbClr val="1F487C"/>
                </a:solidFill>
                <a:latin typeface="Arial" panose="020B0604020202020204" pitchFamily="34" charset="0"/>
              </a:rPr>
              <a:t>Misión de ciudades inteligentes y climáticamente neutras</a:t>
            </a:r>
            <a:endParaRPr lang="fr-FR" sz="1100" b="1">
              <a:solidFill>
                <a:srgbClr val="1F487C"/>
              </a:solidFill>
              <a:latin typeface="Arial" panose="020B0604020202020204" pitchFamily="34" charset="0"/>
            </a:endParaRPr>
          </a:p>
        </p:txBody>
      </p:sp>
      <p:sp>
        <p:nvSpPr>
          <p:cNvPr id="12" name="ZoneTexte 11">
            <a:extLst>
              <a:ext uri="{FF2B5EF4-FFF2-40B4-BE49-F238E27FC236}">
                <a16:creationId xmlns:a16="http://schemas.microsoft.com/office/drawing/2014/main" id="{921E277E-7051-310C-69DC-7D99F028A87F}"/>
              </a:ext>
            </a:extLst>
          </p:cNvPr>
          <p:cNvSpPr txBox="1"/>
          <p:nvPr/>
        </p:nvSpPr>
        <p:spPr>
          <a:xfrm>
            <a:off x="1262651" y="4791579"/>
            <a:ext cx="2876729" cy="430887"/>
          </a:xfrm>
          <a:prstGeom prst="rect">
            <a:avLst/>
          </a:prstGeom>
          <a:noFill/>
        </p:spPr>
        <p:txBody>
          <a:bodyPr wrap="square">
            <a:spAutoFit/>
          </a:bodyPr>
          <a:lstStyle/>
          <a:p>
            <a:r>
              <a:rPr lang="fr-BE" sz="1100" b="1" err="1">
                <a:solidFill>
                  <a:srgbClr val="1F487C"/>
                </a:solidFill>
                <a:latin typeface="Arial" panose="020B0604020202020204" pitchFamily="34" charset="0"/>
              </a:rPr>
              <a:t>Ilmastoneutraaleja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älykkäitä</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kaupunkeja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koskeva</a:t>
            </a:r>
            <a:r>
              <a:rPr lang="fr-BE" sz="1100" b="1">
                <a:solidFill>
                  <a:srgbClr val="1F487C"/>
                </a:solidFill>
                <a:latin typeface="Arial" panose="020B0604020202020204" pitchFamily="34" charset="0"/>
              </a:rPr>
              <a:t> </a:t>
            </a:r>
            <a:r>
              <a:rPr lang="fr-BE" sz="1100" b="1" err="1">
                <a:solidFill>
                  <a:srgbClr val="1F487C"/>
                </a:solidFill>
                <a:latin typeface="Arial" panose="020B0604020202020204" pitchFamily="34" charset="0"/>
              </a:rPr>
              <a:t>missio</a:t>
            </a:r>
            <a:endParaRPr lang="fr-FR" sz="1100" b="1">
              <a:solidFill>
                <a:srgbClr val="1F487C"/>
              </a:solidFill>
              <a:latin typeface="Arial" panose="020B0604020202020204" pitchFamily="34" charset="0"/>
            </a:endParaRPr>
          </a:p>
        </p:txBody>
      </p:sp>
      <p:sp>
        <p:nvSpPr>
          <p:cNvPr id="14" name="ZoneTexte 13">
            <a:extLst>
              <a:ext uri="{FF2B5EF4-FFF2-40B4-BE49-F238E27FC236}">
                <a16:creationId xmlns:a16="http://schemas.microsoft.com/office/drawing/2014/main" id="{0046E0B7-727C-7032-1989-0171CEA85FFC}"/>
              </a:ext>
            </a:extLst>
          </p:cNvPr>
          <p:cNvSpPr txBox="1"/>
          <p:nvPr/>
        </p:nvSpPr>
        <p:spPr>
          <a:xfrm>
            <a:off x="1262652" y="5278066"/>
            <a:ext cx="3236346" cy="430887"/>
          </a:xfrm>
          <a:prstGeom prst="rect">
            <a:avLst/>
          </a:prstGeom>
          <a:noFill/>
        </p:spPr>
        <p:txBody>
          <a:bodyPr wrap="square">
            <a:spAutoFit/>
          </a:bodyPr>
          <a:lstStyle/>
          <a:p>
            <a:r>
              <a:rPr lang="fr-BE" sz="1100" b="1">
                <a:solidFill>
                  <a:srgbClr val="1F487C"/>
                </a:solidFill>
                <a:latin typeface="Arial" panose="020B0604020202020204" pitchFamily="34" charset="0"/>
              </a:rPr>
              <a:t>Mission « Villes intelligentes et climatiquement neutres »</a:t>
            </a:r>
            <a:endParaRPr lang="fr-FR" sz="1100" b="1">
              <a:solidFill>
                <a:srgbClr val="1F487C"/>
              </a:solidFill>
              <a:latin typeface="Arial" panose="020B0604020202020204" pitchFamily="34" charset="0"/>
            </a:endParaRPr>
          </a:p>
        </p:txBody>
      </p:sp>
      <p:pic>
        <p:nvPicPr>
          <p:cNvPr id="16" name="Image 15">
            <a:extLst>
              <a:ext uri="{FF2B5EF4-FFF2-40B4-BE49-F238E27FC236}">
                <a16:creationId xmlns:a16="http://schemas.microsoft.com/office/drawing/2014/main" id="{68F73D9F-1617-167A-12DE-6541704ABCC7}"/>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9494" y="5754703"/>
            <a:ext cx="480000" cy="360000"/>
          </a:xfrm>
          <a:prstGeom prst="rect">
            <a:avLst/>
          </a:prstGeom>
          <a:ln>
            <a:solidFill>
              <a:schemeClr val="tx2"/>
            </a:solidFill>
          </a:ln>
        </p:spPr>
      </p:pic>
      <p:sp>
        <p:nvSpPr>
          <p:cNvPr id="20" name="ZoneTexte 19">
            <a:extLst>
              <a:ext uri="{FF2B5EF4-FFF2-40B4-BE49-F238E27FC236}">
                <a16:creationId xmlns:a16="http://schemas.microsoft.com/office/drawing/2014/main" id="{8806F0C9-59FF-8ED8-EE95-2196DE7180EC}"/>
              </a:ext>
            </a:extLst>
          </p:cNvPr>
          <p:cNvSpPr txBox="1"/>
          <p:nvPr/>
        </p:nvSpPr>
        <p:spPr>
          <a:xfrm>
            <a:off x="5932214" y="1943672"/>
            <a:ext cx="3300276" cy="430887"/>
          </a:xfrm>
          <a:prstGeom prst="rect">
            <a:avLst/>
          </a:prstGeom>
          <a:noFill/>
        </p:spPr>
        <p:txBody>
          <a:bodyPr wrap="square">
            <a:spAutoFit/>
          </a:bodyPr>
          <a:lstStyle/>
          <a:p>
            <a:r>
              <a:rPr lang="lt-LT" sz="1100" b="1">
                <a:solidFill>
                  <a:srgbClr val="1F487C"/>
                </a:solidFill>
                <a:latin typeface="Arial" panose="020B0604020202020204" pitchFamily="34" charset="0"/>
              </a:rPr>
              <a:t>Neutralaus poveikio klimatui ir pažangiųjų miestų misija</a:t>
            </a:r>
            <a:endParaRPr lang="fr-FR" sz="1100" b="1">
              <a:solidFill>
                <a:srgbClr val="1F487C"/>
              </a:solidFill>
              <a:latin typeface="Arial" panose="020B0604020202020204" pitchFamily="34" charset="0"/>
            </a:endParaRPr>
          </a:p>
        </p:txBody>
      </p:sp>
      <p:sp>
        <p:nvSpPr>
          <p:cNvPr id="22" name="ZoneTexte 21">
            <a:extLst>
              <a:ext uri="{FF2B5EF4-FFF2-40B4-BE49-F238E27FC236}">
                <a16:creationId xmlns:a16="http://schemas.microsoft.com/office/drawing/2014/main" id="{67BDC3A0-CF47-2E06-E613-6BF05AF800ED}"/>
              </a:ext>
            </a:extLst>
          </p:cNvPr>
          <p:cNvSpPr txBox="1"/>
          <p:nvPr/>
        </p:nvSpPr>
        <p:spPr>
          <a:xfrm>
            <a:off x="5932214" y="3368394"/>
            <a:ext cx="2870274" cy="430887"/>
          </a:xfrm>
          <a:prstGeom prst="rect">
            <a:avLst/>
          </a:prstGeom>
          <a:noFill/>
        </p:spPr>
        <p:txBody>
          <a:bodyPr wrap="square">
            <a:spAutoFit/>
          </a:bodyPr>
          <a:lstStyle/>
          <a:p>
            <a:r>
              <a:rPr lang="de-DE" sz="1100" b="1" err="1">
                <a:solidFill>
                  <a:srgbClr val="1F487C"/>
                </a:solidFill>
                <a:latin typeface="Arial" panose="020B0604020202020204" pitchFamily="34" charset="0"/>
              </a:rPr>
              <a:t>Missie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voor</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klimaatneutrale</a:t>
            </a:r>
            <a:r>
              <a:rPr lang="de-DE" sz="1100" b="1">
                <a:solidFill>
                  <a:srgbClr val="1F487C"/>
                </a:solidFill>
                <a:latin typeface="Arial" panose="020B0604020202020204" pitchFamily="34" charset="0"/>
              </a:rPr>
              <a:t> en </a:t>
            </a:r>
            <a:r>
              <a:rPr lang="de-DE" sz="1100" b="1" err="1">
                <a:solidFill>
                  <a:srgbClr val="1F487C"/>
                </a:solidFill>
                <a:latin typeface="Arial" panose="020B0604020202020204" pitchFamily="34" charset="0"/>
              </a:rPr>
              <a:t>slimme</a:t>
            </a:r>
            <a:r>
              <a:rPr lang="de-DE" sz="1100" b="1">
                <a:solidFill>
                  <a:srgbClr val="1F487C"/>
                </a:solidFill>
                <a:latin typeface="Arial" panose="020B0604020202020204" pitchFamily="34" charset="0"/>
              </a:rPr>
              <a:t> </a:t>
            </a:r>
            <a:r>
              <a:rPr lang="de-DE" sz="1100" b="1" err="1">
                <a:solidFill>
                  <a:srgbClr val="1F487C"/>
                </a:solidFill>
                <a:latin typeface="Arial" panose="020B0604020202020204" pitchFamily="34" charset="0"/>
              </a:rPr>
              <a:t>steden</a:t>
            </a:r>
            <a:endParaRPr lang="fr-FR" sz="1100" b="1">
              <a:solidFill>
                <a:srgbClr val="1F487C"/>
              </a:solidFill>
              <a:latin typeface="Arial" panose="020B0604020202020204" pitchFamily="34" charset="0"/>
            </a:endParaRPr>
          </a:p>
        </p:txBody>
      </p:sp>
      <p:sp>
        <p:nvSpPr>
          <p:cNvPr id="25" name="ZoneTexte 24">
            <a:extLst>
              <a:ext uri="{FF2B5EF4-FFF2-40B4-BE49-F238E27FC236}">
                <a16:creationId xmlns:a16="http://schemas.microsoft.com/office/drawing/2014/main" id="{2E8FE4CF-0E09-63E2-D3A2-0AC99A53F12B}"/>
              </a:ext>
            </a:extLst>
          </p:cNvPr>
          <p:cNvSpPr txBox="1"/>
          <p:nvPr/>
        </p:nvSpPr>
        <p:spPr>
          <a:xfrm>
            <a:off x="5942046" y="3830282"/>
            <a:ext cx="2870274" cy="430887"/>
          </a:xfrm>
          <a:prstGeom prst="rect">
            <a:avLst/>
          </a:prstGeom>
          <a:noFill/>
        </p:spPr>
        <p:txBody>
          <a:bodyPr wrap="square">
            <a:spAutoFit/>
          </a:bodyPr>
          <a:lstStyle/>
          <a:p>
            <a:r>
              <a:rPr lang="pl-PL" sz="1100" b="1">
                <a:solidFill>
                  <a:srgbClr val="1F487C"/>
                </a:solidFill>
                <a:latin typeface="Arial" panose="020B0604020202020204" pitchFamily="34" charset="0"/>
              </a:rPr>
              <a:t>Misja na rzecz neutralnych klimatycznie i inteligentnych miast</a:t>
            </a:r>
            <a:endParaRPr lang="fr-FR" sz="1100" b="1">
              <a:solidFill>
                <a:srgbClr val="1F487C"/>
              </a:solidFill>
              <a:latin typeface="Arial" panose="020B0604020202020204" pitchFamily="34" charset="0"/>
            </a:endParaRPr>
          </a:p>
        </p:txBody>
      </p:sp>
      <p:sp>
        <p:nvSpPr>
          <p:cNvPr id="27" name="ZoneTexte 26">
            <a:extLst>
              <a:ext uri="{FF2B5EF4-FFF2-40B4-BE49-F238E27FC236}">
                <a16:creationId xmlns:a16="http://schemas.microsoft.com/office/drawing/2014/main" id="{2AC90181-FDAA-5FFA-8F19-B4CF75560100}"/>
              </a:ext>
            </a:extLst>
          </p:cNvPr>
          <p:cNvSpPr txBox="1"/>
          <p:nvPr/>
        </p:nvSpPr>
        <p:spPr>
          <a:xfrm>
            <a:off x="5932214" y="4311299"/>
            <a:ext cx="2876729" cy="430887"/>
          </a:xfrm>
          <a:prstGeom prst="rect">
            <a:avLst/>
          </a:prstGeom>
          <a:noFill/>
        </p:spPr>
        <p:txBody>
          <a:bodyPr wrap="square">
            <a:spAutoFit/>
          </a:bodyPr>
          <a:lstStyle/>
          <a:p>
            <a:r>
              <a:rPr lang="pt-PT" sz="1100" b="1">
                <a:solidFill>
                  <a:srgbClr val="1F487C"/>
                </a:solidFill>
                <a:latin typeface="Arial" panose="020B0604020202020204" pitchFamily="34" charset="0"/>
              </a:rPr>
              <a:t>Missão «Cidades Inteligentes e com impacto neutro no clima»</a:t>
            </a:r>
            <a:endParaRPr lang="fr-FR" sz="1100" b="1">
              <a:solidFill>
                <a:srgbClr val="1F487C"/>
              </a:solidFill>
              <a:latin typeface="Arial" panose="020B0604020202020204" pitchFamily="34" charset="0"/>
            </a:endParaRPr>
          </a:p>
        </p:txBody>
      </p:sp>
      <p:sp>
        <p:nvSpPr>
          <p:cNvPr id="30" name="ZoneTexte 29">
            <a:extLst>
              <a:ext uri="{FF2B5EF4-FFF2-40B4-BE49-F238E27FC236}">
                <a16:creationId xmlns:a16="http://schemas.microsoft.com/office/drawing/2014/main" id="{296D86CF-F099-EEFA-1E9B-7F74702C7610}"/>
              </a:ext>
            </a:extLst>
          </p:cNvPr>
          <p:cNvSpPr txBox="1"/>
          <p:nvPr/>
        </p:nvSpPr>
        <p:spPr>
          <a:xfrm>
            <a:off x="5933351" y="4766210"/>
            <a:ext cx="3573646"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Misiunea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Orașe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inteligente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și</a:t>
            </a:r>
            <a:r>
              <a:rPr lang="fr-FR" sz="1100" b="1">
                <a:solidFill>
                  <a:srgbClr val="1F487C"/>
                </a:solidFill>
                <a:latin typeface="Arial" panose="020B0604020202020204" pitchFamily="34" charset="0"/>
              </a:rPr>
              <a:t> neutre </a:t>
            </a:r>
            <a:r>
              <a:rPr lang="fr-FR" sz="1100" b="1" err="1">
                <a:solidFill>
                  <a:srgbClr val="1F487C"/>
                </a:solidFill>
                <a:latin typeface="Arial" panose="020B0604020202020204" pitchFamily="34" charset="0"/>
              </a:rPr>
              <a:t>din</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punctul</a:t>
            </a:r>
            <a:r>
              <a:rPr lang="fr-FR" sz="1100" b="1">
                <a:solidFill>
                  <a:srgbClr val="1F487C"/>
                </a:solidFill>
                <a:latin typeface="Arial" panose="020B0604020202020204" pitchFamily="34" charset="0"/>
              </a:rPr>
              <a:t> de </a:t>
            </a:r>
            <a:r>
              <a:rPr lang="fr-FR" sz="1100" b="1" err="1">
                <a:solidFill>
                  <a:srgbClr val="1F487C"/>
                </a:solidFill>
                <a:latin typeface="Arial" panose="020B0604020202020204" pitchFamily="34" charset="0"/>
              </a:rPr>
              <a:t>vedere</a:t>
            </a:r>
            <a:r>
              <a:rPr lang="fr-FR" sz="1100" b="1">
                <a:solidFill>
                  <a:srgbClr val="1F487C"/>
                </a:solidFill>
                <a:latin typeface="Arial" panose="020B0604020202020204" pitchFamily="34" charset="0"/>
              </a:rPr>
              <a:t> al </a:t>
            </a:r>
            <a:r>
              <a:rPr lang="fr-FR" sz="1100" b="1" err="1">
                <a:solidFill>
                  <a:srgbClr val="1F487C"/>
                </a:solidFill>
                <a:latin typeface="Arial" panose="020B0604020202020204" pitchFamily="34" charset="0"/>
              </a:rPr>
              <a:t>impactului</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asupra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climei</a:t>
            </a:r>
            <a:r>
              <a:rPr lang="fr-FR" sz="1100" b="1">
                <a:solidFill>
                  <a:srgbClr val="1F487C"/>
                </a:solidFill>
                <a:latin typeface="Arial" panose="020B0604020202020204" pitchFamily="34" charset="0"/>
              </a:rPr>
              <a:t>”</a:t>
            </a:r>
          </a:p>
        </p:txBody>
      </p:sp>
      <p:sp>
        <p:nvSpPr>
          <p:cNvPr id="34" name="ZoneTexte 33">
            <a:extLst>
              <a:ext uri="{FF2B5EF4-FFF2-40B4-BE49-F238E27FC236}">
                <a16:creationId xmlns:a16="http://schemas.microsoft.com/office/drawing/2014/main" id="{BB43BA6E-0A39-066F-4B9C-062053A7E080}"/>
              </a:ext>
            </a:extLst>
          </p:cNvPr>
          <p:cNvSpPr txBox="1"/>
          <p:nvPr/>
        </p:nvSpPr>
        <p:spPr>
          <a:xfrm>
            <a:off x="5932214" y="5739097"/>
            <a:ext cx="2431026" cy="430887"/>
          </a:xfrm>
          <a:prstGeom prst="rect">
            <a:avLst/>
          </a:prstGeom>
          <a:noFill/>
        </p:spPr>
        <p:txBody>
          <a:bodyPr wrap="square">
            <a:spAutoFit/>
          </a:bodyPr>
          <a:lstStyle/>
          <a:p>
            <a:r>
              <a:rPr lang="sl-SI" sz="1100" b="1">
                <a:solidFill>
                  <a:srgbClr val="1F487C"/>
                </a:solidFill>
                <a:latin typeface="Arial" panose="020B0604020202020204" pitchFamily="34" charset="0"/>
              </a:rPr>
              <a:t>Misija za podnebno nevtralna in pametna mesta</a:t>
            </a:r>
            <a:endParaRPr lang="fr-FR" sz="1100" b="1">
              <a:solidFill>
                <a:srgbClr val="1F487C"/>
              </a:solidFill>
              <a:latin typeface="Arial" panose="020B0604020202020204" pitchFamily="34" charset="0"/>
            </a:endParaRPr>
          </a:p>
        </p:txBody>
      </p:sp>
      <p:sp>
        <p:nvSpPr>
          <p:cNvPr id="37" name="ZoneTexte 36">
            <a:extLst>
              <a:ext uri="{FF2B5EF4-FFF2-40B4-BE49-F238E27FC236}">
                <a16:creationId xmlns:a16="http://schemas.microsoft.com/office/drawing/2014/main" id="{E350663F-4408-A3B9-BDE0-CC428DEC242F}"/>
              </a:ext>
            </a:extLst>
          </p:cNvPr>
          <p:cNvSpPr txBox="1"/>
          <p:nvPr/>
        </p:nvSpPr>
        <p:spPr>
          <a:xfrm>
            <a:off x="5932471" y="6206532"/>
            <a:ext cx="2665921" cy="430887"/>
          </a:xfrm>
          <a:prstGeom prst="rect">
            <a:avLst/>
          </a:prstGeom>
          <a:noFill/>
        </p:spPr>
        <p:txBody>
          <a:bodyPr wrap="square">
            <a:spAutoFit/>
          </a:bodyPr>
          <a:lstStyle/>
          <a:p>
            <a:r>
              <a:rPr lang="fr-FR" sz="1100" b="1" err="1">
                <a:solidFill>
                  <a:srgbClr val="1F487C"/>
                </a:solidFill>
                <a:latin typeface="Arial" panose="020B0604020202020204" pitchFamily="34" charset="0"/>
              </a:rPr>
              <a:t>Misia</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pre</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klimaticky</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neutrálne</a:t>
            </a:r>
            <a:r>
              <a:rPr lang="fr-FR" sz="1100" b="1">
                <a:solidFill>
                  <a:srgbClr val="1F487C"/>
                </a:solidFill>
                <a:latin typeface="Arial" panose="020B0604020202020204" pitchFamily="34" charset="0"/>
              </a:rPr>
              <a:t> a </a:t>
            </a:r>
            <a:r>
              <a:rPr lang="fr-FR" sz="1100" b="1" err="1">
                <a:solidFill>
                  <a:srgbClr val="1F487C"/>
                </a:solidFill>
                <a:latin typeface="Arial" panose="020B0604020202020204" pitchFamily="34" charset="0"/>
              </a:rPr>
              <a:t>inteligentné</a:t>
            </a:r>
            <a:r>
              <a:rPr lang="fr-FR" sz="1100" b="1">
                <a:solidFill>
                  <a:srgbClr val="1F487C"/>
                </a:solidFill>
                <a:latin typeface="Arial" panose="020B0604020202020204" pitchFamily="34" charset="0"/>
              </a:rPr>
              <a:t> </a:t>
            </a:r>
            <a:r>
              <a:rPr lang="fr-FR" sz="1100" b="1" err="1">
                <a:solidFill>
                  <a:srgbClr val="1F487C"/>
                </a:solidFill>
                <a:latin typeface="Arial" panose="020B0604020202020204" pitchFamily="34" charset="0"/>
              </a:rPr>
              <a:t>mestá</a:t>
            </a:r>
            <a:endParaRPr lang="fr-FR" sz="1100" b="1">
              <a:solidFill>
                <a:srgbClr val="1F487C"/>
              </a:solidFill>
              <a:latin typeface="Arial" panose="020B0604020202020204" pitchFamily="34" charset="0"/>
            </a:endParaRPr>
          </a:p>
        </p:txBody>
      </p:sp>
      <p:pic>
        <p:nvPicPr>
          <p:cNvPr id="39" name="Image 38">
            <a:extLst>
              <a:ext uri="{FF2B5EF4-FFF2-40B4-BE49-F238E27FC236}">
                <a16:creationId xmlns:a16="http://schemas.microsoft.com/office/drawing/2014/main" id="{2170FEB1-CEE7-E494-AF3E-68B555435AD3}"/>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2558" y="3876335"/>
            <a:ext cx="480000" cy="360000"/>
          </a:xfrm>
          <a:prstGeom prst="rect">
            <a:avLst/>
          </a:prstGeom>
          <a:ln>
            <a:solidFill>
              <a:schemeClr val="tx2"/>
            </a:solidFill>
          </a:ln>
        </p:spPr>
      </p:pic>
      <p:sp>
        <p:nvSpPr>
          <p:cNvPr id="43" name="ZoneTexte 42">
            <a:extLst>
              <a:ext uri="{FF2B5EF4-FFF2-40B4-BE49-F238E27FC236}">
                <a16:creationId xmlns:a16="http://schemas.microsoft.com/office/drawing/2014/main" id="{25D0589A-5AC0-FAD6-E444-E691A2B94F4B}"/>
              </a:ext>
            </a:extLst>
          </p:cNvPr>
          <p:cNvSpPr txBox="1"/>
          <p:nvPr/>
        </p:nvSpPr>
        <p:spPr>
          <a:xfrm>
            <a:off x="1286493" y="3921242"/>
            <a:ext cx="3236346" cy="261610"/>
          </a:xfrm>
          <a:prstGeom prst="rect">
            <a:avLst/>
          </a:prstGeom>
          <a:noFill/>
        </p:spPr>
        <p:txBody>
          <a:bodyPr wrap="square">
            <a:spAutoFit/>
          </a:bodyPr>
          <a:lstStyle/>
          <a:p>
            <a:r>
              <a:rPr lang="en-US" sz="1100" b="1">
                <a:solidFill>
                  <a:srgbClr val="1F487C"/>
                </a:solidFill>
                <a:latin typeface="Arial" panose="020B0604020202020204" pitchFamily="34" charset="0"/>
              </a:rPr>
              <a:t>Mission for climate-neutral and smart cities</a:t>
            </a:r>
            <a:endParaRPr lang="fr-FR" sz="1100" b="1">
              <a:solidFill>
                <a:srgbClr val="1F487C"/>
              </a:solidFill>
              <a:latin typeface="Arial" panose="020B0604020202020204" pitchFamily="34" charset="0"/>
            </a:endParaRPr>
          </a:p>
        </p:txBody>
      </p:sp>
    </p:spTree>
    <p:extLst>
      <p:ext uri="{BB962C8B-B14F-4D97-AF65-F5344CB8AC3E}">
        <p14:creationId xmlns:p14="http://schemas.microsoft.com/office/powerpoint/2010/main" val="326187466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61A0B-AE64-374E-4DFC-5B0FA9A0C131}"/>
              </a:ext>
            </a:extLst>
          </p:cNvPr>
          <p:cNvSpPr>
            <a:spLocks noGrp="1"/>
          </p:cNvSpPr>
          <p:nvPr>
            <p:ph type="title"/>
          </p:nvPr>
        </p:nvSpPr>
        <p:spPr>
          <a:xfrm>
            <a:off x="614155" y="537763"/>
            <a:ext cx="9221689" cy="545001"/>
          </a:xfrm>
        </p:spPr>
        <p:txBody>
          <a:bodyPr/>
          <a:lstStyle/>
          <a:p>
            <a:pPr algn="l" rtl="0"/>
            <a:r>
              <a:rPr lang="tr" sz="3200" b="1" i="0" u="none" baseline="0"/>
              <a:t>NetZeroCities Hakkında</a:t>
            </a:r>
          </a:p>
        </p:txBody>
      </p:sp>
      <p:sp>
        <p:nvSpPr>
          <p:cNvPr id="3" name="Espace réservé du contenu 2">
            <a:extLst>
              <a:ext uri="{FF2B5EF4-FFF2-40B4-BE49-F238E27FC236}">
                <a16:creationId xmlns:a16="http://schemas.microsoft.com/office/drawing/2014/main" id="{65288827-6C27-10D5-593A-24352822FC4C}"/>
              </a:ext>
            </a:extLst>
          </p:cNvPr>
          <p:cNvSpPr>
            <a:spLocks noGrp="1"/>
          </p:cNvSpPr>
          <p:nvPr>
            <p:ph idx="1"/>
          </p:nvPr>
        </p:nvSpPr>
        <p:spPr>
          <a:xfrm>
            <a:off x="614155" y="1963870"/>
            <a:ext cx="5057071" cy="4504069"/>
          </a:xfrm>
        </p:spPr>
        <p:txBody>
          <a:bodyPr numCol="1" spcCol="360000"/>
          <a:lstStyle/>
          <a:p>
            <a:pPr marL="0" indent="0" algn="just" rtl="0">
              <a:lnSpc>
                <a:spcPct val="107000"/>
              </a:lnSpc>
              <a:spcAft>
                <a:spcPts val="800"/>
              </a:spcAft>
              <a:buNone/>
            </a:pPr>
            <a:r>
              <a:rPr lang="tr" sz="1200" b="0" i="0" u="none" baseline="0">
                <a:effectLst/>
                <a:latin typeface="+mj-lt"/>
                <a:ea typeface="Calibri" panose="020F0502020204030204" pitchFamily="34" charset="0"/>
                <a:cs typeface="Times New Roman" panose="02020603050405020304" pitchFamily="18" charset="0"/>
              </a:rPr>
              <a:t>NetZeroCities, </a:t>
            </a:r>
            <a:r>
              <a:rPr lang="tr" sz="1200" b="1" i="0" u="none" baseline="0">
                <a:solidFill>
                  <a:schemeClr val="accent4"/>
                </a:solidFill>
                <a:effectLst/>
                <a:latin typeface="+mj-lt"/>
                <a:ea typeface="Calibri" panose="020F0502020204030204" pitchFamily="34" charset="0"/>
                <a:cs typeface="Times New Roman" panose="02020603050405020304" pitchFamily="18" charset="0"/>
              </a:rPr>
              <a:t>27 Avrupa ülkesinden 33 ortaktan oluşan bir konsorsiyumdur</a:t>
            </a:r>
            <a:r>
              <a:rPr lang="tr" sz="1200" b="0" i="0" u="none" baseline="0">
                <a:effectLst/>
                <a:latin typeface="+mj-lt"/>
                <a:ea typeface="Calibri" panose="020F0502020204030204" pitchFamily="34" charset="0"/>
                <a:cs typeface="Times New Roman" panose="02020603050405020304" pitchFamily="18" charset="0"/>
              </a:rPr>
              <a:t> ve şu anda AB Şehirler Misyonu "</a:t>
            </a:r>
            <a:r>
              <a:rPr lang="tr" sz="1200" b="0" i="1" u="sng" baseline="0">
                <a:solidFill>
                  <a:srgbClr val="0563C1"/>
                </a:solidFill>
                <a:effectLst/>
                <a:latin typeface="+mj-lt"/>
                <a:ea typeface="Calibri" panose="020F0502020204030204" pitchFamily="34" charset="0"/>
                <a:cs typeface="Times New Roman" panose="02020603050405020304" pitchFamily="18" charset="0"/>
                <a:hlinkClick r:id="rId2"/>
              </a:rPr>
              <a:t>2030'a kadar 100 İklim-Nötr ve Akıllı Şehir</a:t>
            </a:r>
            <a:r>
              <a:rPr lang="tr" sz="1200" b="0" i="0" u="none" baseline="0">
                <a:effectLst/>
                <a:latin typeface="+mj-lt"/>
                <a:ea typeface="Calibri" panose="020F0502020204030204" pitchFamily="34" charset="0"/>
                <a:cs typeface="Times New Roman" panose="02020603050405020304" pitchFamily="18" charset="0"/>
              </a:rPr>
              <a:t>" platformunu yönetmektedir. İklim değişikliğini hafifletmek ve iklim değişikliğine uyum sağlamak için iklim inovasyonuna odaklanan Avrupa'nın en büyük kamu-özel inovasyon ortaklığı olan </a:t>
            </a:r>
            <a:r>
              <a:rPr lang="tr" sz="1200" b="0" i="0" u="sng" baseline="0">
                <a:solidFill>
                  <a:srgbClr val="0563C1"/>
                </a:solidFill>
                <a:effectLst/>
                <a:latin typeface="+mj-lt"/>
                <a:ea typeface="Calibri" panose="020F0502020204030204" pitchFamily="34" charset="0"/>
                <a:cs typeface="Times New Roman" panose="02020603050405020304" pitchFamily="18" charset="0"/>
                <a:hlinkClick r:id="rId3"/>
              </a:rPr>
              <a:t>EIT Climate-KIC</a:t>
            </a:r>
            <a:r>
              <a:rPr lang="tr" sz="1200" b="0" i="0" u="none" baseline="0">
                <a:effectLst/>
                <a:latin typeface="+mj-lt"/>
                <a:ea typeface="Calibri" panose="020F0502020204030204" pitchFamily="34" charset="0"/>
                <a:cs typeface="Times New Roman" panose="02020603050405020304" pitchFamily="18" charset="0"/>
              </a:rPr>
              <a:t>, tarafından koordine edilmektedir. </a:t>
            </a:r>
            <a:endParaRPr lang="tr" sz="120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tr" sz="1200" b="1" i="0" u="none" baseline="0">
                <a:solidFill>
                  <a:schemeClr val="accent4"/>
                </a:solidFill>
                <a:effectLst/>
                <a:latin typeface="+mj-lt"/>
                <a:ea typeface="Calibri" panose="020F0502020204030204" pitchFamily="34" charset="0"/>
                <a:cs typeface="Times New Roman" panose="02020603050405020304" pitchFamily="18" charset="0"/>
              </a:rPr>
              <a:t>NetZeroCities, Avrupa Komisyonu tarafından AB Şehirleri Misyonu'na katılmak üzere seçilen </a:t>
            </a:r>
            <a:r>
              <a:rPr lang="tr" sz="1200" b="1" i="0" u="none" baseline="0">
                <a:solidFill>
                  <a:schemeClr val="accent4"/>
                </a:solidFill>
                <a:latin typeface="+mj-lt"/>
                <a:cs typeface="Times New Roman" panose="02020603050405020304" pitchFamily="18" charset="0"/>
              </a:rPr>
              <a:t>112 Avrupa şehrini</a:t>
            </a:r>
            <a:r>
              <a:rPr lang="tr" sz="1200" b="1" i="0" u="none" baseline="0">
                <a:solidFill>
                  <a:schemeClr val="accent4"/>
                </a:solidFill>
                <a:effectLst/>
                <a:latin typeface="+mj-lt"/>
                <a:ea typeface="Calibri" panose="020F0502020204030204" pitchFamily="34" charset="0"/>
                <a:cs typeface="Times New Roman" panose="02020603050405020304" pitchFamily="18" charset="0"/>
              </a:rPr>
              <a:t>, </a:t>
            </a:r>
            <a:r>
              <a:rPr lang="tr" sz="1200" b="0" i="0" u="none" baseline="0">
                <a:effectLst/>
                <a:latin typeface="+mj-lt"/>
                <a:ea typeface="Calibri" panose="020F0502020204030204" pitchFamily="34" charset="0"/>
                <a:cs typeface="Times New Roman" panose="02020603050405020304" pitchFamily="18" charset="0"/>
              </a:rPr>
              <a:t>iklim nötrlüğüne ulaşmak için sera gazı emisyonlarını büyük ölçüde azaltma konusunda desteklemektedir. Şehirlerin 2030 yılına kadar iklim nötrlüğüne ulaşmak için karşılaştıkları mevcut yapısal, kurumsal ve kültürel engellerin üstesinden gelmelerine yardımcı olmak için dünya standartlarında uygulayıcılar tarafından desteklenen hizmet odaklı bir platform olarak çalışır. </a:t>
            </a:r>
          </a:p>
          <a:p>
            <a:pPr marL="0" indent="0" algn="just" rtl="0">
              <a:lnSpc>
                <a:spcPct val="107000"/>
              </a:lnSpc>
              <a:spcAft>
                <a:spcPts val="800"/>
              </a:spcAft>
              <a:buNone/>
            </a:pPr>
            <a:r>
              <a:rPr lang="tr" sz="1200" b="0" i="0" u="none" baseline="0">
                <a:effectLst/>
                <a:latin typeface="+mj-lt"/>
                <a:ea typeface="Calibri" panose="020F0502020204030204" pitchFamily="34" charset="0"/>
                <a:cs typeface="Times New Roman" panose="02020603050405020304" pitchFamily="18" charset="0"/>
              </a:rPr>
              <a:t>NetZeroCities, Avrupa şehirlerinin ve vatandaşlarının </a:t>
            </a:r>
            <a:r>
              <a:rPr lang="tr" sz="1200" b="1" i="0" u="none" baseline="0">
                <a:solidFill>
                  <a:schemeClr val="accent4"/>
                </a:solidFill>
                <a:effectLst/>
                <a:latin typeface="+mj-lt"/>
                <a:ea typeface="Calibri" panose="020F0502020204030204" pitchFamily="34" charset="0"/>
                <a:cs typeface="Times New Roman" panose="02020603050405020304" pitchFamily="18" charset="0"/>
              </a:rPr>
              <a:t>kapsayıcı, gelişen, iklime dirençli ve sürdürülebilir bir geleceğe giden yolu göstermelerini</a:t>
            </a:r>
            <a:r>
              <a:rPr lang="tr" sz="1200" b="0" i="0" u="none" baseline="0">
                <a:effectLst/>
                <a:latin typeface="+mj-lt"/>
                <a:ea typeface="Calibri" panose="020F0502020204030204" pitchFamily="34" charset="0"/>
                <a:cs typeface="Times New Roman" panose="02020603050405020304" pitchFamily="18" charset="0"/>
              </a:rPr>
              <a:t> sağlamayı amaçlamaktadır. Bunu yapmak için, sistemik değişim, vatandaş katılımı ve demokratik yönetişim, sermaye ve finansal yapılanma ve sosyal inovasyonla ilgili gelişmiş yetenekleri, şehirlerin dünyanın her yerinde mevcut olan en iyi uzmanlığa erişmesini sağlamak için uyarlamaktadır.</a:t>
            </a:r>
            <a:endParaRPr lang="tr" sz="1200">
              <a:effectLst/>
              <a:latin typeface="+mj-lt"/>
              <a:ea typeface="Calibri" panose="020F0502020204030204" pitchFamily="34" charset="0"/>
              <a:cs typeface="Times New Roman" panose="02020603050405020304" pitchFamily="18" charset="0"/>
            </a:endParaRPr>
          </a:p>
        </p:txBody>
      </p:sp>
      <p:sp>
        <p:nvSpPr>
          <p:cNvPr id="4" name="Espace réservé du texte 3">
            <a:extLst>
              <a:ext uri="{FF2B5EF4-FFF2-40B4-BE49-F238E27FC236}">
                <a16:creationId xmlns:a16="http://schemas.microsoft.com/office/drawing/2014/main" id="{825F5F1B-5B14-C38F-0DD1-D590B2ADF3FC}"/>
              </a:ext>
            </a:extLst>
          </p:cNvPr>
          <p:cNvSpPr>
            <a:spLocks noGrp="1"/>
          </p:cNvSpPr>
          <p:nvPr>
            <p:ph type="body" idx="13"/>
          </p:nvPr>
        </p:nvSpPr>
        <p:spPr>
          <a:xfrm>
            <a:off x="638947" y="1138231"/>
            <a:ext cx="4876951" cy="647044"/>
          </a:xfrm>
        </p:spPr>
        <p:txBody>
          <a:bodyPr/>
          <a:lstStyle/>
          <a:p>
            <a:pPr algn="l" rtl="0"/>
            <a:r>
              <a:rPr lang="tr" sz="2000" b="1" i="0" u="none" baseline="0">
                <a:effectLst/>
                <a:latin typeface="+mj-lt"/>
                <a:ea typeface="Calibri" panose="020F0502020204030204" pitchFamily="34" charset="0"/>
                <a:cs typeface="Times New Roman" panose="02020603050405020304" pitchFamily="18" charset="0"/>
              </a:rPr>
              <a:t>AB Misyon Platformu |</a:t>
            </a:r>
            <a:r>
              <a:rPr lang="tr" sz="2000" b="1" i="0" u="none" baseline="0">
                <a:latin typeface="+mj-lt"/>
              </a:rPr>
              <a:t> </a:t>
            </a:r>
          </a:p>
          <a:p>
            <a:pPr algn="l" rtl="0">
              <a:spcBef>
                <a:spcPts val="0"/>
              </a:spcBef>
            </a:pPr>
            <a:r>
              <a:rPr lang="tr" sz="2000" b="1" i="0" u="none" baseline="0">
                <a:latin typeface="+mj-lt"/>
              </a:rPr>
              <a:t>İklim Nötr ve Akıllı Şehirler</a:t>
            </a:r>
          </a:p>
        </p:txBody>
      </p:sp>
      <p:grpSp>
        <p:nvGrpSpPr>
          <p:cNvPr id="9" name="Groupe 8">
            <a:extLst>
              <a:ext uri="{FF2B5EF4-FFF2-40B4-BE49-F238E27FC236}">
                <a16:creationId xmlns:a16="http://schemas.microsoft.com/office/drawing/2014/main" id="{F57CEF39-2DB5-DA92-DA52-34923E64F111}"/>
              </a:ext>
            </a:extLst>
          </p:cNvPr>
          <p:cNvGrpSpPr/>
          <p:nvPr/>
        </p:nvGrpSpPr>
        <p:grpSpPr>
          <a:xfrm>
            <a:off x="5345112" y="1109713"/>
            <a:ext cx="5684553" cy="5591692"/>
            <a:chOff x="5345112" y="1674743"/>
            <a:chExt cx="5185235" cy="5185235"/>
          </a:xfrm>
        </p:grpSpPr>
        <p:pic>
          <p:nvPicPr>
            <p:cNvPr id="6" name="Image 5">
              <a:extLst>
                <a:ext uri="{FF2B5EF4-FFF2-40B4-BE49-F238E27FC236}">
                  <a16:creationId xmlns:a16="http://schemas.microsoft.com/office/drawing/2014/main" id="{DE40D991-D48A-C998-99CE-03477A9DA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112" y="1674743"/>
              <a:ext cx="5185235" cy="5185235"/>
            </a:xfrm>
            <a:prstGeom prst="rect">
              <a:avLst/>
            </a:prstGeom>
          </p:spPr>
        </p:pic>
        <p:sp>
          <p:nvSpPr>
            <p:cNvPr id="8" name="ZoneTexte 7">
              <a:extLst>
                <a:ext uri="{FF2B5EF4-FFF2-40B4-BE49-F238E27FC236}">
                  <a16:creationId xmlns:a16="http://schemas.microsoft.com/office/drawing/2014/main" id="{2B6A2E72-961C-D9A7-D4E1-AE1D00B065DB}"/>
                </a:ext>
              </a:extLst>
            </p:cNvPr>
            <p:cNvSpPr txBox="1"/>
            <p:nvPr/>
          </p:nvSpPr>
          <p:spPr>
            <a:xfrm>
              <a:off x="6497133" y="2835236"/>
              <a:ext cx="2881193" cy="3164839"/>
            </a:xfrm>
            <a:prstGeom prst="rect">
              <a:avLst/>
            </a:prstGeom>
            <a:noFill/>
          </p:spPr>
          <p:txBody>
            <a:bodyPr wrap="square">
              <a:spAutoFit/>
            </a:bodyPr>
            <a:lstStyle/>
            <a:p>
              <a:pPr lvl="0" algn="l" rtl="0">
                <a:lnSpc>
                  <a:spcPct val="150000"/>
                </a:lnSpc>
                <a:spcAft>
                  <a:spcPts val="800"/>
                </a:spcAft>
              </a:pPr>
              <a:r>
                <a:rPr lang="tr" sz="1200" b="1" i="0" u="none" baseline="0">
                  <a:solidFill>
                    <a:schemeClr val="bg1"/>
                  </a:solidFill>
                  <a:ea typeface="Calibri" panose="020F0502020204030204" pitchFamily="34" charset="0"/>
                  <a:cs typeface="Times New Roman" panose="02020603050405020304" pitchFamily="18" charset="0"/>
                </a:rPr>
                <a:t>Bu metin nasıl kullanılır?</a:t>
              </a:r>
            </a:p>
            <a:p>
              <a:pPr lvl="0" algn="l" rtl="0">
                <a:lnSpc>
                  <a:spcPct val="150000"/>
                </a:lnSpc>
                <a:spcAft>
                  <a:spcPts val="800"/>
                </a:spcAft>
              </a:pPr>
              <a:r>
                <a:rPr lang="tr" sz="1200" b="0" i="0" u="none" baseline="0">
                  <a:solidFill>
                    <a:schemeClr val="bg1"/>
                  </a:solidFill>
                  <a:effectLst/>
                  <a:ea typeface="Calibri" panose="020F0502020204030204" pitchFamily="34" charset="0"/>
                  <a:cs typeface="Times New Roman" panose="02020603050405020304" pitchFamily="18" charset="0"/>
                </a:rPr>
                <a:t>NetZeroCities 'i sunmanız gerekiyorsa bu metni basın bültenlerinizde ve resmi belgelerinizde kullanın!</a:t>
              </a:r>
              <a:endParaRPr lang="tr" sz="1200" b="1">
                <a:solidFill>
                  <a:schemeClr val="bg1"/>
                </a:solidFill>
                <a:ea typeface="Calibri" panose="020F0502020204030204" pitchFamily="34" charset="0"/>
                <a:cs typeface="Times New Roman" panose="02020603050405020304" pitchFamily="18" charset="0"/>
              </a:endParaRPr>
            </a:p>
            <a:p>
              <a:pPr lvl="0" algn="l" rtl="0">
                <a:lnSpc>
                  <a:spcPct val="150000"/>
                </a:lnSpc>
                <a:spcAft>
                  <a:spcPts val="800"/>
                </a:spcAft>
              </a:pPr>
              <a:r>
                <a:rPr lang="tr" sz="1200" b="1" i="0" u="none" baseline="0">
                  <a:solidFill>
                    <a:schemeClr val="bg1"/>
                  </a:solidFill>
                  <a:ea typeface="Calibri" panose="020F0502020204030204" pitchFamily="34" charset="0"/>
                  <a:cs typeface="Times New Roman" panose="02020603050405020304" pitchFamily="18" charset="0"/>
                </a:rPr>
                <a:t>Ek faydalı </a:t>
              </a:r>
              <a:r>
                <a:rPr lang="tr" sz="1200" b="1" i="0" u="none" baseline="0">
                  <a:solidFill>
                    <a:schemeClr val="bg1"/>
                  </a:solidFill>
                  <a:effectLst/>
                  <a:ea typeface="Calibri" panose="020F0502020204030204" pitchFamily="34" charset="0"/>
                  <a:cs typeface="Times New Roman" panose="02020603050405020304" pitchFamily="18" charset="0"/>
                </a:rPr>
                <a:t>kaynaklar: </a:t>
              </a:r>
              <a:endParaRPr lang="tr" sz="1200">
                <a:solidFill>
                  <a:schemeClr val="bg1"/>
                </a:solidFill>
                <a:effectLs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tr" sz="1200" b="0" i="0" u="sng" baseline="0">
                  <a:solidFill>
                    <a:schemeClr val="bg1"/>
                  </a:solidFill>
                  <a:effectLst/>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NetZeroCities web sitesi</a:t>
              </a:r>
              <a:endParaRPr lang="tr" sz="1200" u="sng">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tr" sz="1200" b="0" i="0" u="sng" baseline="0">
                  <a:solidFill>
                    <a:schemeClr val="bg1"/>
                  </a:solidFill>
                  <a:latin typeface="+mj-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NetZeroCities açıklayıcı video</a:t>
              </a:r>
              <a:endParaRPr lang="tr" sz="1200">
                <a:solidFill>
                  <a:schemeClr val="bg1"/>
                </a:solidFill>
                <a:effectLst/>
                <a:latin typeface="+mj-lt"/>
                <a:ea typeface="Calibri" panose="020F0502020204030204" pitchFamily="34" charset="0"/>
                <a:cs typeface="Times New Roman" panose="02020603050405020304" pitchFamily="18" charset="0"/>
              </a:endParaRPr>
            </a:p>
            <a:p>
              <a:pPr marL="342900" lvl="0" indent="-342900" algn="just" rtl="0">
                <a:lnSpc>
                  <a:spcPct val="150000"/>
                </a:lnSpc>
                <a:buFont typeface="Symbol" panose="05050102010706020507" pitchFamily="18" charset="2"/>
                <a:buChar char=""/>
              </a:pPr>
              <a:r>
                <a:rPr lang="tr" sz="1200" b="0" i="0" u="none" baseline="0">
                  <a:solidFill>
                    <a:schemeClr val="bg1"/>
                  </a:solidFill>
                  <a:effectLst/>
                  <a:latin typeface="+mj-lt"/>
                  <a:ea typeface="Calibri" panose="020F0502020204030204" pitchFamily="34" charset="0"/>
                  <a:cs typeface="Times New Roman" panose="02020603050405020304" pitchFamily="18" charset="0"/>
                </a:rPr>
                <a:t>Basın Bülteni, 1 Ekim 2021: </a:t>
              </a:r>
              <a:r>
                <a:rPr lang="tr" sz="1200" b="0" i="0" u="sng" baseline="0">
                  <a:solidFill>
                    <a:schemeClr val="bg1"/>
                  </a:solidFill>
                  <a:effectLst/>
                  <a:latin typeface="+mj-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Şehir ağları ve araştırma kuruluşları 2030 yılına kadar net sıfır emisyona geçişi hızlandırmak için bir araya geliyor</a:t>
              </a:r>
              <a:endParaRPr lang="tr" sz="1200">
                <a:solidFill>
                  <a:schemeClr val="bg1"/>
                </a:solidFill>
                <a:effectLst/>
                <a:latin typeface="+mj-lt"/>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028122EC-BD15-C38B-5B4A-F7F65D02007D}"/>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tr" sz="1052" b="0" i="0" u="none" strike="noStrike" kern="1200" cap="none" spc="0" normalizeH="0" baseline="0">
                <a:ln>
                  <a:noFill/>
                </a:ln>
                <a:solidFill>
                  <a:prstClr val="black"/>
                </a:solidFill>
                <a:effectLst/>
                <a:uLnTx/>
                <a:uFillTx/>
                <a:latin typeface="Arial" panose="020B0604020202020204"/>
                <a:ea typeface="+mn-ea"/>
                <a:cs typeface="+mn-cs"/>
              </a:rPr>
              <a:t>NetZeroCities, H2020 Araştırma ve İnovasyon Programından 101036519 numaralı hibe sözleşmesi kapsamında fon almıştır.</a:t>
            </a:r>
            <a:endParaRPr kumimoji="0" lang="tr" sz="1052"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780761283"/>
      </p:ext>
    </p:extLst>
  </p:cSld>
  <p:clrMapOvr>
    <a:masterClrMapping/>
  </p:clrMapOvr>
</p:sld>
</file>

<file path=ppt/theme/theme1.xml><?xml version="1.0" encoding="utf-8"?>
<a:theme xmlns:a="http://schemas.openxmlformats.org/drawingml/2006/main" name="Office Theme">
  <a:themeElements>
    <a:clrScheme name="Personnalisé 11">
      <a:dk1>
        <a:sysClr val="windowText" lastClr="000000"/>
      </a:dk1>
      <a:lt1>
        <a:sysClr val="window" lastClr="FFFFFF"/>
      </a:lt1>
      <a:dk2>
        <a:srgbClr val="0D5364"/>
      </a:dk2>
      <a:lt2>
        <a:srgbClr val="E7E6E6"/>
      </a:lt2>
      <a:accent1>
        <a:srgbClr val="A2D5D0"/>
      </a:accent1>
      <a:accent2>
        <a:srgbClr val="B0D10E"/>
      </a:accent2>
      <a:accent3>
        <a:srgbClr val="9BD4F0"/>
      </a:accent3>
      <a:accent4>
        <a:srgbClr val="5D8793"/>
      </a:accent4>
      <a:accent5>
        <a:srgbClr val="DD1367"/>
      </a:accent5>
      <a:accent6>
        <a:srgbClr val="F89D2A"/>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6D3D00F2896884AA64E31D996CDD83E" ma:contentTypeVersion="18" ma:contentTypeDescription="Create a new document." ma:contentTypeScope="" ma:versionID="54b098c69d9f67dd1ffd6f4d32173777">
  <xsd:schema xmlns:xsd="http://www.w3.org/2001/XMLSchema" xmlns:xs="http://www.w3.org/2001/XMLSchema" xmlns:p="http://schemas.microsoft.com/office/2006/metadata/properties" xmlns:ns2="2df6243d-1e19-4042-a0d2-6ec60c14d1f7" xmlns:ns3="99943dea-b1ee-45e3-a1e3-0b1a76637853" targetNamespace="http://schemas.microsoft.com/office/2006/metadata/properties" ma:root="true" ma:fieldsID="15e50fc3470e74812d02fcd858bb98ec" ns2:_="" ns3:_="">
    <xsd:import namespace="2df6243d-1e19-4042-a0d2-6ec60c14d1f7"/>
    <xsd:import namespace="99943dea-b1ee-45e3-a1e3-0b1a7663785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f6243d-1e19-4042-a0d2-6ec60c14d1f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86accf20-5fd3-4827-a8e0-fa61dc3b1b41"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9943dea-b1ee-45e3-a1e3-0b1a766378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7338cec5-b63c-4049-a5bb-50bb788b9bd6}" ma:internalName="TaxCatchAll" ma:showField="CatchAllData" ma:web="99943dea-b1ee-45e3-a1e3-0b1a7663785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df6243d-1e19-4042-a0d2-6ec60c14d1f7">
      <Terms xmlns="http://schemas.microsoft.com/office/infopath/2007/PartnerControls"/>
    </lcf76f155ced4ddcb4097134ff3c332f>
    <TaxCatchAll xmlns="99943dea-b1ee-45e3-a1e3-0b1a76637853" xsi:nil="true"/>
  </documentManagement>
</p:properties>
</file>

<file path=customXml/itemProps1.xml><?xml version="1.0" encoding="utf-8"?>
<ds:datastoreItem xmlns:ds="http://schemas.openxmlformats.org/officeDocument/2006/customXml" ds:itemID="{643A0B37-7450-44F3-B9B5-8D71BC325968}">
  <ds:schemaRefs>
    <ds:schemaRef ds:uri="http://schemas.microsoft.com/sharepoint/v3/contenttype/forms"/>
  </ds:schemaRefs>
</ds:datastoreItem>
</file>

<file path=customXml/itemProps2.xml><?xml version="1.0" encoding="utf-8"?>
<ds:datastoreItem xmlns:ds="http://schemas.openxmlformats.org/officeDocument/2006/customXml" ds:itemID="{213DA2DA-C849-4833-9894-68FC36C69D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df6243d-1e19-4042-a0d2-6ec60c14d1f7"/>
    <ds:schemaRef ds:uri="99943dea-b1ee-45e3-a1e3-0b1a766378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15E4D0B-8F0E-472A-BD50-4CD16BE16951}">
  <ds:schemaRefs>
    <ds:schemaRef ds:uri="2df6243d-1e19-4042-a0d2-6ec60c14d1f7"/>
    <ds:schemaRef ds:uri="http://purl.org/dc/dcmitype/"/>
    <ds:schemaRef ds:uri="http://schemas.microsoft.com/office/2006/documentManagement/types"/>
    <ds:schemaRef ds:uri="99943dea-b1ee-45e3-a1e3-0b1a76637853"/>
    <ds:schemaRef ds:uri="http://purl.org/dc/elements/1.1/"/>
    <ds:schemaRef ds:uri="http://purl.org/dc/terms/"/>
    <ds:schemaRef ds:uri="http://schemas.openxmlformats.org/package/2006/metadata/core-properties"/>
    <ds:schemaRef ds:uri="http://schemas.microsoft.com/office/infopath/2007/PartnerControl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Personnalisé</PresentationFormat>
  <Slides>121</Slides>
  <Notes>0</Notes>
  <HiddenSlides>0</HiddenSlides>
  <ScaleCrop>false</ScaleCrop>
  <HeadingPairs>
    <vt:vector size="4" baseType="variant">
      <vt:variant>
        <vt:lpstr>Thème</vt:lpstr>
      </vt:variant>
      <vt:variant>
        <vt:i4>1</vt:i4>
      </vt:variant>
      <vt:variant>
        <vt:lpstr>Titres des diapositives</vt:lpstr>
      </vt:variant>
      <vt:variant>
        <vt:i4>121</vt:i4>
      </vt:variant>
    </vt:vector>
  </HeadingPairs>
  <TitlesOfParts>
    <vt:vector size="122" baseType="lpstr">
      <vt:lpstr>Office Theme</vt:lpstr>
      <vt:lpstr>Présentation PowerPoint</vt:lpstr>
      <vt:lpstr>AL/Albanian translation</vt:lpstr>
      <vt:lpstr>Për Misionin të Qyteteve të BE-së</vt:lpstr>
      <vt:lpstr>The EU Cities Mission in your language</vt:lpstr>
      <vt:lpstr>Rreth NetZeroCities</vt:lpstr>
      <vt:lpstr>BO/Bosnian translation</vt:lpstr>
      <vt:lpstr>O Misiji gradova EU</vt:lpstr>
      <vt:lpstr>The EU Cities Mission in your language</vt:lpstr>
      <vt:lpstr>O NetZeroCities</vt:lpstr>
      <vt:lpstr>BG/Bulgarian translation</vt:lpstr>
      <vt:lpstr>Информация за Мисията на ЕС за градовете</vt:lpstr>
      <vt:lpstr>The EU Cities Mission in your language</vt:lpstr>
      <vt:lpstr>Информация за NetZeroCities</vt:lpstr>
      <vt:lpstr>CZ/Czech translation</vt:lpstr>
      <vt:lpstr>O Misi EU „Města“</vt:lpstr>
      <vt:lpstr>The EU Cities Mission in your language</vt:lpstr>
      <vt:lpstr>O projektu NetZeroCities</vt:lpstr>
      <vt:lpstr>DA/Danish translation</vt:lpstr>
      <vt:lpstr>Om EU's bymission</vt:lpstr>
      <vt:lpstr>The EU Cities Mission in your language</vt:lpstr>
      <vt:lpstr>Om NetZeroCities</vt:lpstr>
      <vt:lpstr>DE/German translation</vt:lpstr>
      <vt:lpstr>Über die EU-Städtemission</vt:lpstr>
      <vt:lpstr>The EU Cities Mission in your language</vt:lpstr>
      <vt:lpstr>Über NetZeroCities</vt:lpstr>
      <vt:lpstr>ES/Spanish translation</vt:lpstr>
      <vt:lpstr>Sobre la Misión Ciudades de la UE</vt:lpstr>
      <vt:lpstr>The EU Cities Mission in your language</vt:lpstr>
      <vt:lpstr>Sobre NetZeroCities</vt:lpstr>
      <vt:lpstr>ET/Estonian translation</vt:lpstr>
      <vt:lpstr>ELi linnade missioonist</vt:lpstr>
      <vt:lpstr>The EU Cities Mission in your language</vt:lpstr>
      <vt:lpstr>Projekti NetZeroCities kohta</vt:lpstr>
      <vt:lpstr>FI/Finnish translation</vt:lpstr>
      <vt:lpstr>Tietoa EU:n kaupunkimissiosta</vt:lpstr>
      <vt:lpstr>The EU Cities Mission in your language</vt:lpstr>
      <vt:lpstr>Tietoa NetZeroCities-projektista</vt:lpstr>
      <vt:lpstr>FR/French translation</vt:lpstr>
      <vt:lpstr>À propos de la Mission Villes de l’UE</vt:lpstr>
      <vt:lpstr>The EU Cities Mission in your language</vt:lpstr>
      <vt:lpstr>À propos de NetZeroCities</vt:lpstr>
      <vt:lpstr>GK/Greek translation</vt:lpstr>
      <vt:lpstr>Η Αποστολή της ΕΕ για κλιματικά ουδέτερες και έξυπνες πόλεις</vt:lpstr>
      <vt:lpstr>The EU Cities Mission in your language</vt:lpstr>
      <vt:lpstr>Το NetZeroCities</vt:lpstr>
      <vt:lpstr>HE/Hebrew translation</vt:lpstr>
      <vt:lpstr>אודות משימת ערי האיחוד האירופי</vt:lpstr>
      <vt:lpstr>The EU Cities Mission in your language</vt:lpstr>
      <vt:lpstr>אודות NetZeroCities</vt:lpstr>
      <vt:lpstr>HR/Croatian translation</vt:lpstr>
      <vt:lpstr>O Misiji EU-a za gradove</vt:lpstr>
      <vt:lpstr>The EU Cities Mission in your language</vt:lpstr>
      <vt:lpstr>O konzorciju NetZeroCities</vt:lpstr>
      <vt:lpstr>HU/Hungarian translation</vt:lpstr>
      <vt:lpstr>A Klímasemleges és intelligens városok küldetésről</vt:lpstr>
      <vt:lpstr>The EU Cities Mission in your language</vt:lpstr>
      <vt:lpstr>A NetZeroCities bemutatása</vt:lpstr>
      <vt:lpstr>IE/Irish translation</vt:lpstr>
      <vt:lpstr>Eolas faoi Mhisean Cathracha an AE</vt:lpstr>
      <vt:lpstr>The EU Cities Mission in your language</vt:lpstr>
      <vt:lpstr>Eolas faoi Chathracha Glan-Nialais</vt:lpstr>
      <vt:lpstr>IS/Icelandic translation</vt:lpstr>
      <vt:lpstr>Um ESB borgarverkefni</vt:lpstr>
      <vt:lpstr>The EU Cities Mission in your language</vt:lpstr>
      <vt:lpstr>Um NetZeroCities</vt:lpstr>
      <vt:lpstr>IT/Italian translation</vt:lpstr>
      <vt:lpstr>Informazioni sulla Missione dell’UE per le città</vt:lpstr>
      <vt:lpstr>The EU Cities Mission in your language</vt:lpstr>
      <vt:lpstr>Informazioni su NetZeroCities</vt:lpstr>
      <vt:lpstr>LT/Lithuanian translation</vt:lpstr>
      <vt:lpstr>Apie ES miestų misiją</vt:lpstr>
      <vt:lpstr>The EU Cities Mission in your language</vt:lpstr>
      <vt:lpstr>Apie „NetZeroCities“</vt:lpstr>
      <vt:lpstr>LV/Latvian translation</vt:lpstr>
      <vt:lpstr>Par ES uzdevumu pilsētām</vt:lpstr>
      <vt:lpstr>The EU Cities Mission in your language</vt:lpstr>
      <vt:lpstr>Par NetZeroCities</vt:lpstr>
      <vt:lpstr>ME/Montenegro translation</vt:lpstr>
      <vt:lpstr>O Misiji gradova EU</vt:lpstr>
      <vt:lpstr>The EU Cities Mission in your language</vt:lpstr>
      <vt:lpstr>O NetZeroCities</vt:lpstr>
      <vt:lpstr>MT/Maltese translation</vt:lpstr>
      <vt:lpstr>Dwar il-Missjoni tal-Bliet tal-UE</vt:lpstr>
      <vt:lpstr>The EU Cities Mission in your language</vt:lpstr>
      <vt:lpstr>Dwar NetZeroCities</vt:lpstr>
      <vt:lpstr>NL/Dutch translation</vt:lpstr>
      <vt:lpstr>Over de EU-stedenmissie</vt:lpstr>
      <vt:lpstr>The EU Cities Mission in your language</vt:lpstr>
      <vt:lpstr>Over NetZeroCities</vt:lpstr>
      <vt:lpstr>NO/Norwegian translation</vt:lpstr>
      <vt:lpstr>Om EU Cities Mission</vt:lpstr>
      <vt:lpstr>The EU Cities Mission in your language</vt:lpstr>
      <vt:lpstr>Om NetZeroCities</vt:lpstr>
      <vt:lpstr>PL/Polish translation</vt:lpstr>
      <vt:lpstr>Informacje o unijnej misji miast</vt:lpstr>
      <vt:lpstr>The EU Cities Mission in your language</vt:lpstr>
      <vt:lpstr>Informacje o NetZeroCities</vt:lpstr>
      <vt:lpstr>PT/Portuguese translation</vt:lpstr>
      <vt:lpstr>Sobre a Missão Cidades da UE</vt:lpstr>
      <vt:lpstr>The EU Cities Mission in your language</vt:lpstr>
      <vt:lpstr>Sobre o NetZeroCities</vt:lpstr>
      <vt:lpstr>RO/Romanian translation</vt:lpstr>
      <vt:lpstr>Despre Misiunea „Orașe” a UE</vt:lpstr>
      <vt:lpstr>The EU Cities Mission in your language</vt:lpstr>
      <vt:lpstr>Despre NetZeroCities</vt:lpstr>
      <vt:lpstr>SV/Swedish translation</vt:lpstr>
      <vt:lpstr>Om EU:s uppdrag för städer</vt:lpstr>
      <vt:lpstr>The EU Cities Mission in your language</vt:lpstr>
      <vt:lpstr>Om NetZeroCities</vt:lpstr>
      <vt:lpstr>SK/Slovakian translation</vt:lpstr>
      <vt:lpstr>O misii EÚ Klimaticky neutrálne a inteligentné mestá</vt:lpstr>
      <vt:lpstr>The EU Cities Mission in your language</vt:lpstr>
      <vt:lpstr>O pilotnom projekte NetZeroCities</vt:lpstr>
      <vt:lpstr>SL/Slovenian translation</vt:lpstr>
      <vt:lpstr>O misiji EU za mesta</vt:lpstr>
      <vt:lpstr>The EU Cities Mission in your language</vt:lpstr>
      <vt:lpstr>O NetZeroCities</vt:lpstr>
      <vt:lpstr>TK/Turkish translation</vt:lpstr>
      <vt:lpstr>AB Şehirleri Misyonu Hakkında</vt:lpstr>
      <vt:lpstr>The EU Cities Mission in your language</vt:lpstr>
      <vt:lpstr>NetZeroCities Hakkında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Clea PRIETO</dc:creator>
  <cp:revision>27</cp:revision>
  <dcterms:created xsi:type="dcterms:W3CDTF">2021-10-05T12:58:26Z</dcterms:created>
  <dcterms:modified xsi:type="dcterms:W3CDTF">2024-09-26T12:17:09Z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0x01010036D3D00F2896884AA64E31D996CDD83E</vt:lpwstr>
  </property>
  <property fmtid="{D5CDD505-2E9C-101B-9397-08002B2CF9AE}" pid="3" name="MediaServiceImageTags">
    <vt:lpwstr/>
  </property>
  <property fmtid="{D5CDD505-2E9C-101B-9397-08002B2CF9AE}" pid="4" name="MSIP_Label_6bd9ddd1-4d20-43f6-abfa-fc3c07406f94_Enabled">
    <vt:lpwstr>true</vt:lpwstr>
  </property>
  <property fmtid="{D5CDD505-2E9C-101B-9397-08002B2CF9AE}" pid="5" name="MSIP_Label_6bd9ddd1-4d20-43f6-abfa-fc3c07406f94_SetDate">
    <vt:lpwstr>2022-11-18T09:39:15Z</vt:lpwstr>
  </property>
  <property fmtid="{D5CDD505-2E9C-101B-9397-08002B2CF9AE}" pid="6" name="MSIP_Label_6bd9ddd1-4d20-43f6-abfa-fc3c07406f94_Method">
    <vt:lpwstr>Standard</vt:lpwstr>
  </property>
  <property fmtid="{D5CDD505-2E9C-101B-9397-08002B2CF9AE}" pid="7" name="MSIP_Label_6bd9ddd1-4d20-43f6-abfa-fc3c07406f94_Name">
    <vt:lpwstr>Commission Use</vt:lpwstr>
  </property>
  <property fmtid="{D5CDD505-2E9C-101B-9397-08002B2CF9AE}" pid="8" name="MSIP_Label_6bd9ddd1-4d20-43f6-abfa-fc3c07406f94_SiteId">
    <vt:lpwstr>b24c8b06-522c-46fe-9080-70926f8dddb1</vt:lpwstr>
  </property>
  <property fmtid="{D5CDD505-2E9C-101B-9397-08002B2CF9AE}" pid="9" name="MSIP_Label_6bd9ddd1-4d20-43f6-abfa-fc3c07406f94_ActionId">
    <vt:lpwstr>39b9a44e-c255-4a48-9614-c556a1dc1fa6</vt:lpwstr>
  </property>
  <property fmtid="{D5CDD505-2E9C-101B-9397-08002B2CF9AE}" pid="10" name="MSIP_Label_6bd9ddd1-4d20-43f6-abfa-fc3c07406f94_ContentBits">
    <vt:lpwstr>0</vt:lpwstr>
  </property>
</Properties>
</file>