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4"/>
    <p:sldMasterId id="2147483676" r:id="rId5"/>
  </p:sldMasterIdLst>
  <p:notesMasterIdLst>
    <p:notesMasterId r:id="rId29"/>
  </p:notesMasterIdLst>
  <p:sldIdLst>
    <p:sldId id="257" r:id="rId6"/>
    <p:sldId id="318" r:id="rId7"/>
    <p:sldId id="310" r:id="rId8"/>
    <p:sldId id="311" r:id="rId9"/>
    <p:sldId id="321" r:id="rId10"/>
    <p:sldId id="312" r:id="rId11"/>
    <p:sldId id="319" r:id="rId12"/>
    <p:sldId id="258" r:id="rId13"/>
    <p:sldId id="259" r:id="rId14"/>
    <p:sldId id="262" r:id="rId15"/>
    <p:sldId id="261" r:id="rId16"/>
    <p:sldId id="263" r:id="rId17"/>
    <p:sldId id="264" r:id="rId18"/>
    <p:sldId id="265" r:id="rId19"/>
    <p:sldId id="266" r:id="rId20"/>
    <p:sldId id="268" r:id="rId21"/>
    <p:sldId id="314" r:id="rId22"/>
    <p:sldId id="320" r:id="rId23"/>
    <p:sldId id="269" r:id="rId24"/>
    <p:sldId id="270" r:id="rId25"/>
    <p:sldId id="271" r:id="rId26"/>
    <p:sldId id="272" r:id="rId27"/>
    <p:sldId id="322" r:id="rId28"/>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7D553EB-9BBA-B7C4-8101-9E4DE81DFD20}" name="Asen Charliyski" initials="AC" userId="S::asen.charliyski@bwb.earth::160aa45b-9201-4ff9-9963-e85880d2207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F8E0"/>
    <a:srgbClr val="F85A0C"/>
    <a:srgbClr val="A2D5D0"/>
    <a:srgbClr val="205364"/>
    <a:srgbClr val="5D8793"/>
    <a:srgbClr val="002569"/>
    <a:srgbClr val="BFBFBF"/>
    <a:srgbClr val="C9F2EF"/>
    <a:srgbClr val="F2F2F2"/>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66D526-5762-6D44-8B49-2D671B8D71EC}" v="1" dt="2023-06-14T13:42:00.753"/>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1D9DB"/>
          </a:solidFill>
        </a:fill>
      </a:tcStyle>
    </a:wholeTbl>
    <a:band2H>
      <a:tcTxStyle/>
      <a:tcStyle>
        <a:tcBdr/>
        <a:fill>
          <a:solidFill>
            <a:srgbClr val="E9EDEE"/>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4"/>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4"/>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4"/>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FEFEE"/>
          </a:solidFill>
        </a:fill>
      </a:tcStyle>
    </a:wholeTbl>
    <a:band2H>
      <a:tcTxStyle/>
      <a:tcStyle>
        <a:tcBdr/>
        <a:fill>
          <a:solidFill>
            <a:srgbClr val="F0F7F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FF9"/>
          </a:solidFill>
        </a:fill>
      </a:tcStyle>
    </a:wholeTbl>
    <a:band2H>
      <a:tcTxStyle/>
      <a:tcStyle>
        <a:tcBdr/>
        <a:fill>
          <a:solidFill>
            <a:srgbClr val="EFF7FC"/>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ECB"/>
          </a:solidFill>
        </a:fill>
      </a:tcStyle>
    </a:wholeTbl>
    <a:band2H>
      <a:tcTxStyle/>
      <a:tcStyle>
        <a:tcBdr/>
        <a:fill>
          <a:solidFill>
            <a:srgbClr val="FEEFE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85"/>
    <p:restoredTop sz="94719"/>
  </p:normalViewPr>
  <p:slideViewPr>
    <p:cSldViewPr snapToGrid="0">
      <p:cViewPr varScale="1">
        <p:scale>
          <a:sx n="115" d="100"/>
          <a:sy n="115" d="100"/>
        </p:scale>
        <p:origin x="504" y="208"/>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8/10/relationships/authors" Targe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ean Murray" userId="641796d0f83d7abe" providerId="LiveId" clId="{8B66D526-5762-6D44-8B49-2D671B8D71EC}"/>
    <pc:docChg chg="addSld delSld modSld">
      <pc:chgData name="Sean Murray" userId="641796d0f83d7abe" providerId="LiveId" clId="{8B66D526-5762-6D44-8B49-2D671B8D71EC}" dt="2023-06-14T13:42:00.747" v="1"/>
      <pc:docMkLst>
        <pc:docMk/>
      </pc:docMkLst>
      <pc:sldChg chg="del">
        <pc:chgData name="Sean Murray" userId="641796d0f83d7abe" providerId="LiveId" clId="{8B66D526-5762-6D44-8B49-2D671B8D71EC}" dt="2023-06-14T13:41:49.350" v="0" actId="2696"/>
        <pc:sldMkLst>
          <pc:docMk/>
          <pc:sldMk cId="1167242795" sldId="312"/>
        </pc:sldMkLst>
      </pc:sldChg>
      <pc:sldChg chg="add">
        <pc:chgData name="Sean Murray" userId="641796d0f83d7abe" providerId="LiveId" clId="{8B66D526-5762-6D44-8B49-2D671B8D71EC}" dt="2023-06-14T13:42:00.747" v="1"/>
        <pc:sldMkLst>
          <pc:docMk/>
          <pc:sldMk cId="1546736059" sldId="312"/>
        </pc:sldMkLst>
      </pc:sldChg>
    </pc:docChg>
  </pc:docChgLst>
  <pc:docChgLst>
    <pc:chgData name="Sean Murray" userId="641796d0f83d7abe" providerId="LiveId" clId="{0FE7F5B9-9D93-AD42-A9DF-EFD4F4AB61F2}"/>
    <pc:docChg chg="addSld delSld modSld">
      <pc:chgData name="Sean Murray" userId="641796d0f83d7abe" providerId="LiveId" clId="{0FE7F5B9-9D93-AD42-A9DF-EFD4F4AB61F2}" dt="2023-05-12T12:12:16.980" v="1"/>
      <pc:docMkLst>
        <pc:docMk/>
      </pc:docMkLst>
      <pc:sldChg chg="add del">
        <pc:chgData name="Sean Murray" userId="641796d0f83d7abe" providerId="LiveId" clId="{0FE7F5B9-9D93-AD42-A9DF-EFD4F4AB61F2}" dt="2023-05-12T12:12:16.980" v="1"/>
        <pc:sldMkLst>
          <pc:docMk/>
          <pc:sldMk cId="0" sldId="321"/>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E14E23-8B86-4CF0-B3D7-80903DA51AE8}" type="doc">
      <dgm:prSet loTypeId="urn:microsoft.com/office/officeart/2005/8/layout/arrow5" loCatId="relationship" qsTypeId="urn:microsoft.com/office/officeart/2005/8/quickstyle/simple4" qsCatId="simple" csTypeId="urn:microsoft.com/office/officeart/2005/8/colors/colorful2" csCatId="colorful" phldr="1"/>
      <dgm:spPr/>
      <dgm:t>
        <a:bodyPr/>
        <a:lstStyle/>
        <a:p>
          <a:endParaRPr lang="en-US"/>
        </a:p>
      </dgm:t>
    </dgm:pt>
    <dgm:pt modelId="{89B99E95-D7B6-498B-B5E5-EBC9FE8945D1}">
      <dgm:prSet custT="1"/>
      <dgm:spPr>
        <a:solidFill>
          <a:schemeClr val="tx2">
            <a:lumMod val="40000"/>
            <a:lumOff val="60000"/>
          </a:schemeClr>
        </a:solidFill>
      </dgm:spPr>
      <dgm:t>
        <a:bodyPr/>
        <a:lstStyle/>
        <a:p>
          <a:r>
            <a:rPr lang="en-US" sz="700" dirty="0">
              <a:solidFill>
                <a:schemeClr val="tx1"/>
              </a:solidFill>
            </a:rPr>
            <a:t>Nearly zero energy municipal and business buildings</a:t>
          </a:r>
        </a:p>
      </dgm:t>
    </dgm:pt>
    <dgm:pt modelId="{E7301F6E-71EA-4A41-BDFE-5BE20F4DC0EF}" type="parTrans" cxnId="{F67D16B1-6E77-4C6C-839E-A7901A053934}">
      <dgm:prSet/>
      <dgm:spPr/>
      <dgm:t>
        <a:bodyPr/>
        <a:lstStyle/>
        <a:p>
          <a:endParaRPr lang="en-US" sz="2000">
            <a:solidFill>
              <a:schemeClr val="tx1"/>
            </a:solidFill>
          </a:endParaRPr>
        </a:p>
      </dgm:t>
    </dgm:pt>
    <dgm:pt modelId="{9263B85A-03DF-478E-BB4F-EC30D299C439}" type="sibTrans" cxnId="{F67D16B1-6E77-4C6C-839E-A7901A053934}">
      <dgm:prSet/>
      <dgm:spPr/>
      <dgm:t>
        <a:bodyPr/>
        <a:lstStyle/>
        <a:p>
          <a:endParaRPr lang="en-US" sz="2000">
            <a:solidFill>
              <a:schemeClr val="tx1"/>
            </a:solidFill>
          </a:endParaRPr>
        </a:p>
      </dgm:t>
    </dgm:pt>
    <dgm:pt modelId="{A63D7A11-86E9-F64D-A047-D37BDAD3541F}">
      <dgm:prSet custT="1"/>
      <dgm:spPr>
        <a:solidFill>
          <a:schemeClr val="tx2">
            <a:lumMod val="40000"/>
            <a:lumOff val="60000"/>
          </a:schemeClr>
        </a:solidFill>
      </dgm:spPr>
      <dgm:t>
        <a:bodyPr/>
        <a:lstStyle/>
        <a:p>
          <a:r>
            <a:rPr lang="en-US" sz="700" dirty="0">
              <a:solidFill>
                <a:schemeClr val="tx1"/>
              </a:solidFill>
            </a:rPr>
            <a:t>Heat pumps replace conventional heating / AC systems</a:t>
          </a:r>
        </a:p>
      </dgm:t>
    </dgm:pt>
    <dgm:pt modelId="{5DA7FBCF-26B9-5F42-98BB-ACDC5BDC8235}" type="parTrans" cxnId="{C2B4387C-6CE9-EE46-AF8B-05205913DB6D}">
      <dgm:prSet/>
      <dgm:spPr/>
      <dgm:t>
        <a:bodyPr/>
        <a:lstStyle/>
        <a:p>
          <a:endParaRPr lang="en-US" sz="2000">
            <a:solidFill>
              <a:schemeClr val="tx1"/>
            </a:solidFill>
          </a:endParaRPr>
        </a:p>
      </dgm:t>
    </dgm:pt>
    <dgm:pt modelId="{243AF3C5-0F38-7043-89BC-1A3F628D0258}" type="sibTrans" cxnId="{C2B4387C-6CE9-EE46-AF8B-05205913DB6D}">
      <dgm:prSet/>
      <dgm:spPr/>
      <dgm:t>
        <a:bodyPr/>
        <a:lstStyle/>
        <a:p>
          <a:endParaRPr lang="en-US" sz="2000">
            <a:solidFill>
              <a:schemeClr val="tx1"/>
            </a:solidFill>
          </a:endParaRPr>
        </a:p>
      </dgm:t>
    </dgm:pt>
    <dgm:pt modelId="{6B9961B9-36B5-A948-8A20-4FFDD2258EC1}">
      <dgm:prSet custT="1"/>
      <dgm:spPr>
        <a:solidFill>
          <a:schemeClr val="tx2">
            <a:lumMod val="40000"/>
            <a:lumOff val="60000"/>
          </a:schemeClr>
        </a:solidFill>
      </dgm:spPr>
      <dgm:t>
        <a:bodyPr/>
        <a:lstStyle/>
        <a:p>
          <a:r>
            <a:rPr lang="en-US" sz="700" dirty="0">
              <a:solidFill>
                <a:schemeClr val="tx1"/>
              </a:solidFill>
            </a:rPr>
            <a:t>Refurbishment of roofs, facades, and windows</a:t>
          </a:r>
        </a:p>
      </dgm:t>
    </dgm:pt>
    <dgm:pt modelId="{90F362FD-6969-E241-BD30-40C39CF789DB}" type="parTrans" cxnId="{B55A6E46-F516-6A49-8F2A-D7C481406861}">
      <dgm:prSet/>
      <dgm:spPr/>
      <dgm:t>
        <a:bodyPr/>
        <a:lstStyle/>
        <a:p>
          <a:endParaRPr lang="en-US" sz="2000">
            <a:solidFill>
              <a:schemeClr val="tx1"/>
            </a:solidFill>
          </a:endParaRPr>
        </a:p>
      </dgm:t>
    </dgm:pt>
    <dgm:pt modelId="{B3E58596-69F2-814E-9FBA-24D605A821BC}" type="sibTrans" cxnId="{B55A6E46-F516-6A49-8F2A-D7C481406861}">
      <dgm:prSet/>
      <dgm:spPr/>
      <dgm:t>
        <a:bodyPr/>
        <a:lstStyle/>
        <a:p>
          <a:endParaRPr lang="en-US" sz="2000">
            <a:solidFill>
              <a:schemeClr val="tx1"/>
            </a:solidFill>
          </a:endParaRPr>
        </a:p>
      </dgm:t>
    </dgm:pt>
    <dgm:pt modelId="{151F73C6-C285-7E4B-A67B-B3EEFB3710E9}">
      <dgm:prSet custT="1"/>
      <dgm:spPr>
        <a:solidFill>
          <a:schemeClr val="tx2">
            <a:lumMod val="40000"/>
            <a:lumOff val="60000"/>
          </a:schemeClr>
        </a:solidFill>
      </dgm:spPr>
      <dgm:t>
        <a:bodyPr/>
        <a:lstStyle/>
        <a:p>
          <a:r>
            <a:rPr lang="en-US" sz="700" dirty="0">
              <a:solidFill>
                <a:schemeClr val="tx1"/>
              </a:solidFill>
            </a:rPr>
            <a:t>LED lighting conversion, smart lighting</a:t>
          </a:r>
        </a:p>
      </dgm:t>
    </dgm:pt>
    <dgm:pt modelId="{79D2B53F-45B3-7543-B074-1104D06E6142}" type="parTrans" cxnId="{AD8E180E-7C2B-2648-950E-4343DA9E8756}">
      <dgm:prSet/>
      <dgm:spPr/>
      <dgm:t>
        <a:bodyPr/>
        <a:lstStyle/>
        <a:p>
          <a:endParaRPr lang="en-US" sz="2000">
            <a:solidFill>
              <a:schemeClr val="tx1"/>
            </a:solidFill>
          </a:endParaRPr>
        </a:p>
      </dgm:t>
    </dgm:pt>
    <dgm:pt modelId="{D8EF9613-F8E1-D746-8405-13CC442EF030}" type="sibTrans" cxnId="{AD8E180E-7C2B-2648-950E-4343DA9E8756}">
      <dgm:prSet/>
      <dgm:spPr/>
      <dgm:t>
        <a:bodyPr/>
        <a:lstStyle/>
        <a:p>
          <a:endParaRPr lang="en-US" sz="2000">
            <a:solidFill>
              <a:schemeClr val="tx1"/>
            </a:solidFill>
          </a:endParaRPr>
        </a:p>
      </dgm:t>
    </dgm:pt>
    <dgm:pt modelId="{86BEA34F-814A-EE42-BCA1-3E307E043ECF}">
      <dgm:prSet custT="1"/>
      <dgm:spPr>
        <a:solidFill>
          <a:schemeClr val="accent4">
            <a:lumMod val="60000"/>
            <a:lumOff val="40000"/>
          </a:schemeClr>
        </a:solidFill>
      </dgm:spPr>
      <dgm:t>
        <a:bodyPr/>
        <a:lstStyle/>
        <a:p>
          <a:r>
            <a:rPr lang="en-US" sz="700" dirty="0">
              <a:solidFill>
                <a:schemeClr val="tx1"/>
              </a:solidFill>
            </a:rPr>
            <a:t>National government commitment - 74% renewable electricity by 2030</a:t>
          </a:r>
        </a:p>
      </dgm:t>
    </dgm:pt>
    <dgm:pt modelId="{F4B677A2-D52D-EC42-87CA-736BCABBF91F}" type="parTrans" cxnId="{C7392080-323E-F642-80FC-FDA56C4CB421}">
      <dgm:prSet/>
      <dgm:spPr/>
      <dgm:t>
        <a:bodyPr/>
        <a:lstStyle/>
        <a:p>
          <a:endParaRPr lang="en-US" sz="2000">
            <a:solidFill>
              <a:schemeClr val="tx1"/>
            </a:solidFill>
          </a:endParaRPr>
        </a:p>
      </dgm:t>
    </dgm:pt>
    <dgm:pt modelId="{16D1C368-E50F-0141-9289-6DE3C4D66BBE}" type="sibTrans" cxnId="{C7392080-323E-F642-80FC-FDA56C4CB421}">
      <dgm:prSet/>
      <dgm:spPr/>
      <dgm:t>
        <a:bodyPr/>
        <a:lstStyle/>
        <a:p>
          <a:endParaRPr lang="en-US" sz="2000">
            <a:solidFill>
              <a:schemeClr val="tx1"/>
            </a:solidFill>
          </a:endParaRPr>
        </a:p>
      </dgm:t>
    </dgm:pt>
    <dgm:pt modelId="{C8B3FF75-C7D8-8C43-99F0-01D8C0C6F1EC}">
      <dgm:prSet custT="1"/>
      <dgm:spPr>
        <a:solidFill>
          <a:schemeClr val="accent3"/>
        </a:solidFill>
      </dgm:spPr>
      <dgm:t>
        <a:bodyPr/>
        <a:lstStyle/>
        <a:p>
          <a:r>
            <a:rPr lang="en-US" sz="700" dirty="0">
              <a:solidFill>
                <a:schemeClr val="tx1"/>
              </a:solidFill>
            </a:rPr>
            <a:t>Electrification public transport and freight</a:t>
          </a:r>
        </a:p>
      </dgm:t>
    </dgm:pt>
    <dgm:pt modelId="{67CE021E-32FC-6240-AC77-3043A057C470}" type="parTrans" cxnId="{CB3D44B9-0DC2-B14E-BAF5-A23FE7C68BFA}">
      <dgm:prSet/>
      <dgm:spPr/>
      <dgm:t>
        <a:bodyPr/>
        <a:lstStyle/>
        <a:p>
          <a:endParaRPr lang="en-US" sz="2000">
            <a:solidFill>
              <a:schemeClr val="tx1"/>
            </a:solidFill>
          </a:endParaRPr>
        </a:p>
      </dgm:t>
    </dgm:pt>
    <dgm:pt modelId="{DF266721-46C1-1F43-A0CB-4DBE90F4F845}" type="sibTrans" cxnId="{CB3D44B9-0DC2-B14E-BAF5-A23FE7C68BFA}">
      <dgm:prSet/>
      <dgm:spPr/>
      <dgm:t>
        <a:bodyPr/>
        <a:lstStyle/>
        <a:p>
          <a:endParaRPr lang="en-US" sz="2000">
            <a:solidFill>
              <a:schemeClr val="tx1"/>
            </a:solidFill>
          </a:endParaRPr>
        </a:p>
      </dgm:t>
    </dgm:pt>
    <dgm:pt modelId="{576F886D-0E6B-EE4F-8710-1B27371E740E}">
      <dgm:prSet custT="1"/>
      <dgm:spPr>
        <a:solidFill>
          <a:schemeClr val="accent3"/>
        </a:solidFill>
      </dgm:spPr>
      <dgm:t>
        <a:bodyPr/>
        <a:lstStyle/>
        <a:p>
          <a:r>
            <a:rPr lang="en-US" sz="700" dirty="0">
              <a:solidFill>
                <a:schemeClr val="tx1"/>
              </a:solidFill>
            </a:rPr>
            <a:t>Change citizen behavior: reduce travel; promote walking, cycling, sharing</a:t>
          </a:r>
        </a:p>
      </dgm:t>
    </dgm:pt>
    <dgm:pt modelId="{98C77EEA-D549-524F-8195-0EF0B5210ACD}" type="parTrans" cxnId="{F60E4D83-0389-E243-82D0-452ED9F56011}">
      <dgm:prSet/>
      <dgm:spPr/>
      <dgm:t>
        <a:bodyPr/>
        <a:lstStyle/>
        <a:p>
          <a:endParaRPr lang="en-US" sz="2000">
            <a:solidFill>
              <a:schemeClr val="tx1"/>
            </a:solidFill>
          </a:endParaRPr>
        </a:p>
      </dgm:t>
    </dgm:pt>
    <dgm:pt modelId="{94BC66F7-D24B-0342-806C-27ABC39157A3}" type="sibTrans" cxnId="{F60E4D83-0389-E243-82D0-452ED9F56011}">
      <dgm:prSet/>
      <dgm:spPr/>
      <dgm:t>
        <a:bodyPr/>
        <a:lstStyle/>
        <a:p>
          <a:endParaRPr lang="en-US" sz="2000">
            <a:solidFill>
              <a:schemeClr val="tx1"/>
            </a:solidFill>
          </a:endParaRPr>
        </a:p>
      </dgm:t>
    </dgm:pt>
    <dgm:pt modelId="{5AD0774D-8B93-6D45-A981-7BE1ACB2A32D}">
      <dgm:prSet custT="1"/>
      <dgm:spPr>
        <a:solidFill>
          <a:schemeClr val="accent1"/>
        </a:solidFill>
      </dgm:spPr>
      <dgm:t>
        <a:bodyPr/>
        <a:lstStyle/>
        <a:p>
          <a:r>
            <a:rPr lang="en-US" sz="700" dirty="0">
              <a:solidFill>
                <a:schemeClr val="tx1"/>
              </a:solidFill>
            </a:rPr>
            <a:t>Minimize and reduce organic waste</a:t>
          </a:r>
        </a:p>
      </dgm:t>
    </dgm:pt>
    <dgm:pt modelId="{36628D8E-7F91-5A46-BD32-2B98328E8AEA}" type="parTrans" cxnId="{B0EEA170-5E0C-1C47-83E1-C90E56C8E8A1}">
      <dgm:prSet/>
      <dgm:spPr/>
      <dgm:t>
        <a:bodyPr/>
        <a:lstStyle/>
        <a:p>
          <a:endParaRPr lang="en-US" sz="2000">
            <a:solidFill>
              <a:schemeClr val="tx1"/>
            </a:solidFill>
          </a:endParaRPr>
        </a:p>
      </dgm:t>
    </dgm:pt>
    <dgm:pt modelId="{61D26842-16AF-B843-BAAB-549E80C13057}" type="sibTrans" cxnId="{B0EEA170-5E0C-1C47-83E1-C90E56C8E8A1}">
      <dgm:prSet/>
      <dgm:spPr/>
      <dgm:t>
        <a:bodyPr/>
        <a:lstStyle/>
        <a:p>
          <a:endParaRPr lang="en-US" sz="2000">
            <a:solidFill>
              <a:schemeClr val="tx1"/>
            </a:solidFill>
          </a:endParaRPr>
        </a:p>
      </dgm:t>
    </dgm:pt>
    <dgm:pt modelId="{F4B365BE-63B8-F343-9ABF-5988C9623C48}">
      <dgm:prSet custT="1"/>
      <dgm:spPr>
        <a:solidFill>
          <a:schemeClr val="accent1"/>
        </a:solidFill>
      </dgm:spPr>
      <dgm:t>
        <a:bodyPr/>
        <a:lstStyle/>
        <a:p>
          <a:r>
            <a:rPr lang="en-US" sz="700" dirty="0">
              <a:solidFill>
                <a:schemeClr val="tx1"/>
              </a:solidFill>
            </a:rPr>
            <a:t>Improve recycling</a:t>
          </a:r>
        </a:p>
      </dgm:t>
    </dgm:pt>
    <dgm:pt modelId="{19DFE98A-2411-894F-8EE1-F94D6D213BDA}" type="parTrans" cxnId="{60B89B17-9BB8-C248-AC83-C5147B65074F}">
      <dgm:prSet/>
      <dgm:spPr/>
      <dgm:t>
        <a:bodyPr/>
        <a:lstStyle/>
        <a:p>
          <a:endParaRPr lang="en-US" sz="2000">
            <a:solidFill>
              <a:schemeClr val="tx1"/>
            </a:solidFill>
          </a:endParaRPr>
        </a:p>
      </dgm:t>
    </dgm:pt>
    <dgm:pt modelId="{80D02240-221F-354F-8384-690855A19192}" type="sibTrans" cxnId="{60B89B17-9BB8-C248-AC83-C5147B65074F}">
      <dgm:prSet/>
      <dgm:spPr/>
      <dgm:t>
        <a:bodyPr/>
        <a:lstStyle/>
        <a:p>
          <a:endParaRPr lang="en-US" sz="2000">
            <a:solidFill>
              <a:schemeClr val="tx1"/>
            </a:solidFill>
          </a:endParaRPr>
        </a:p>
      </dgm:t>
    </dgm:pt>
    <dgm:pt modelId="{A3CD6B28-3E66-5343-A16F-DC22369E30F9}">
      <dgm:prSet custT="1"/>
      <dgm:spPr>
        <a:solidFill>
          <a:schemeClr val="accent1"/>
        </a:solidFill>
      </dgm:spPr>
      <dgm:t>
        <a:bodyPr/>
        <a:lstStyle/>
        <a:p>
          <a:r>
            <a:rPr lang="en-US" sz="700" dirty="0">
              <a:solidFill>
                <a:schemeClr val="tx1"/>
              </a:solidFill>
            </a:rPr>
            <a:t>Minimization of construction and demolition waste</a:t>
          </a:r>
        </a:p>
      </dgm:t>
    </dgm:pt>
    <dgm:pt modelId="{8CD9829E-EEA3-8947-AF8B-E1C32EDAB0CF}" type="parTrans" cxnId="{B9B3B230-268E-894F-953A-72700B74F540}">
      <dgm:prSet/>
      <dgm:spPr/>
      <dgm:t>
        <a:bodyPr/>
        <a:lstStyle/>
        <a:p>
          <a:endParaRPr lang="en-US" sz="2000">
            <a:solidFill>
              <a:schemeClr val="tx1"/>
            </a:solidFill>
          </a:endParaRPr>
        </a:p>
      </dgm:t>
    </dgm:pt>
    <dgm:pt modelId="{C974D2AC-CE70-3E47-8B19-69645AEC8AFD}" type="sibTrans" cxnId="{B9B3B230-268E-894F-953A-72700B74F540}">
      <dgm:prSet/>
      <dgm:spPr/>
      <dgm:t>
        <a:bodyPr/>
        <a:lstStyle/>
        <a:p>
          <a:endParaRPr lang="en-US" sz="2000">
            <a:solidFill>
              <a:schemeClr val="tx1"/>
            </a:solidFill>
          </a:endParaRPr>
        </a:p>
      </dgm:t>
    </dgm:pt>
    <dgm:pt modelId="{BFABFAB7-DA7E-6244-A9DF-65EE48C8A1D7}">
      <dgm:prSet custT="1"/>
      <dgm:spPr>
        <a:solidFill>
          <a:schemeClr val="accent4">
            <a:lumMod val="60000"/>
            <a:lumOff val="40000"/>
          </a:schemeClr>
        </a:solidFill>
      </dgm:spPr>
      <dgm:t>
        <a:bodyPr/>
        <a:lstStyle/>
        <a:p>
          <a:r>
            <a:rPr lang="en-US" sz="700" dirty="0">
              <a:solidFill>
                <a:schemeClr val="tx1"/>
              </a:solidFill>
            </a:rPr>
            <a:t>Increased solar / wind installations</a:t>
          </a:r>
        </a:p>
      </dgm:t>
    </dgm:pt>
    <dgm:pt modelId="{FDF329EB-1586-1B48-865A-D91D1F32368F}" type="parTrans" cxnId="{B1E40E8B-7EC5-904C-BF22-FF8F01A4B2B7}">
      <dgm:prSet/>
      <dgm:spPr/>
      <dgm:t>
        <a:bodyPr/>
        <a:lstStyle/>
        <a:p>
          <a:endParaRPr lang="en-US" sz="2000">
            <a:solidFill>
              <a:schemeClr val="tx1"/>
            </a:solidFill>
          </a:endParaRPr>
        </a:p>
      </dgm:t>
    </dgm:pt>
    <dgm:pt modelId="{5C693D83-BF55-E841-86EE-E6F2EC9C22B8}" type="sibTrans" cxnId="{B1E40E8B-7EC5-904C-BF22-FF8F01A4B2B7}">
      <dgm:prSet/>
      <dgm:spPr/>
      <dgm:t>
        <a:bodyPr/>
        <a:lstStyle/>
        <a:p>
          <a:endParaRPr lang="en-US" sz="2000">
            <a:solidFill>
              <a:schemeClr val="tx1"/>
            </a:solidFill>
          </a:endParaRPr>
        </a:p>
      </dgm:t>
    </dgm:pt>
    <dgm:pt modelId="{C59829DE-6A18-F24E-B84C-3EAD04996BC9}" type="pres">
      <dgm:prSet presAssocID="{D6E14E23-8B86-4CF0-B3D7-80903DA51AE8}" presName="diagram" presStyleCnt="0">
        <dgm:presLayoutVars>
          <dgm:dir/>
          <dgm:resizeHandles val="exact"/>
        </dgm:presLayoutVars>
      </dgm:prSet>
      <dgm:spPr/>
    </dgm:pt>
    <dgm:pt modelId="{65047319-84BD-D94D-AA64-664E49F612F9}" type="pres">
      <dgm:prSet presAssocID="{A63D7A11-86E9-F64D-A047-D37BDAD3541F}" presName="arrow" presStyleLbl="node1" presStyleIdx="0" presStyleCnt="11">
        <dgm:presLayoutVars>
          <dgm:bulletEnabled val="1"/>
        </dgm:presLayoutVars>
      </dgm:prSet>
      <dgm:spPr/>
    </dgm:pt>
    <dgm:pt modelId="{3F64E284-8E7A-8849-B762-F5C15FD5156D}" type="pres">
      <dgm:prSet presAssocID="{6B9961B9-36B5-A948-8A20-4FFDD2258EC1}" presName="arrow" presStyleLbl="node1" presStyleIdx="1" presStyleCnt="11">
        <dgm:presLayoutVars>
          <dgm:bulletEnabled val="1"/>
        </dgm:presLayoutVars>
      </dgm:prSet>
      <dgm:spPr/>
    </dgm:pt>
    <dgm:pt modelId="{3A6FF573-336D-7141-8196-C1AD86650E9D}" type="pres">
      <dgm:prSet presAssocID="{89B99E95-D7B6-498B-B5E5-EBC9FE8945D1}" presName="arrow" presStyleLbl="node1" presStyleIdx="2" presStyleCnt="11">
        <dgm:presLayoutVars>
          <dgm:bulletEnabled val="1"/>
        </dgm:presLayoutVars>
      </dgm:prSet>
      <dgm:spPr/>
    </dgm:pt>
    <dgm:pt modelId="{162B7E75-4010-6049-B2B8-434236977516}" type="pres">
      <dgm:prSet presAssocID="{151F73C6-C285-7E4B-A67B-B3EEFB3710E9}" presName="arrow" presStyleLbl="node1" presStyleIdx="3" presStyleCnt="11">
        <dgm:presLayoutVars>
          <dgm:bulletEnabled val="1"/>
        </dgm:presLayoutVars>
      </dgm:prSet>
      <dgm:spPr/>
    </dgm:pt>
    <dgm:pt modelId="{9DE8DB1B-76A5-034F-8250-FD242A0BCD38}" type="pres">
      <dgm:prSet presAssocID="{86BEA34F-814A-EE42-BCA1-3E307E043ECF}" presName="arrow" presStyleLbl="node1" presStyleIdx="4" presStyleCnt="11">
        <dgm:presLayoutVars>
          <dgm:bulletEnabled val="1"/>
        </dgm:presLayoutVars>
      </dgm:prSet>
      <dgm:spPr/>
    </dgm:pt>
    <dgm:pt modelId="{E35A4FB7-230E-FC4C-B7D3-0FE334C8E4BB}" type="pres">
      <dgm:prSet presAssocID="{BFABFAB7-DA7E-6244-A9DF-65EE48C8A1D7}" presName="arrow" presStyleLbl="node1" presStyleIdx="5" presStyleCnt="11">
        <dgm:presLayoutVars>
          <dgm:bulletEnabled val="1"/>
        </dgm:presLayoutVars>
      </dgm:prSet>
      <dgm:spPr/>
    </dgm:pt>
    <dgm:pt modelId="{79B8F29D-5B70-534E-AA6D-C128FC8EB289}" type="pres">
      <dgm:prSet presAssocID="{576F886D-0E6B-EE4F-8710-1B27371E740E}" presName="arrow" presStyleLbl="node1" presStyleIdx="6" presStyleCnt="11">
        <dgm:presLayoutVars>
          <dgm:bulletEnabled val="1"/>
        </dgm:presLayoutVars>
      </dgm:prSet>
      <dgm:spPr/>
    </dgm:pt>
    <dgm:pt modelId="{B0683369-D440-5247-8848-975588214B16}" type="pres">
      <dgm:prSet presAssocID="{C8B3FF75-C7D8-8C43-99F0-01D8C0C6F1EC}" presName="arrow" presStyleLbl="node1" presStyleIdx="7" presStyleCnt="11">
        <dgm:presLayoutVars>
          <dgm:bulletEnabled val="1"/>
        </dgm:presLayoutVars>
      </dgm:prSet>
      <dgm:spPr/>
    </dgm:pt>
    <dgm:pt modelId="{DCA34466-F4C7-CC4D-A05B-C220D88B1F3A}" type="pres">
      <dgm:prSet presAssocID="{5AD0774D-8B93-6D45-A981-7BE1ACB2A32D}" presName="arrow" presStyleLbl="node1" presStyleIdx="8" presStyleCnt="11">
        <dgm:presLayoutVars>
          <dgm:bulletEnabled val="1"/>
        </dgm:presLayoutVars>
      </dgm:prSet>
      <dgm:spPr/>
    </dgm:pt>
    <dgm:pt modelId="{222E65AA-AA28-CC47-A631-5FDD788CCBEA}" type="pres">
      <dgm:prSet presAssocID="{F4B365BE-63B8-F343-9ABF-5988C9623C48}" presName="arrow" presStyleLbl="node1" presStyleIdx="9" presStyleCnt="11">
        <dgm:presLayoutVars>
          <dgm:bulletEnabled val="1"/>
        </dgm:presLayoutVars>
      </dgm:prSet>
      <dgm:spPr/>
    </dgm:pt>
    <dgm:pt modelId="{8B2296D7-0DD7-CD4B-AD98-B2DD882C8EE5}" type="pres">
      <dgm:prSet presAssocID="{A3CD6B28-3E66-5343-A16F-DC22369E30F9}" presName="arrow" presStyleLbl="node1" presStyleIdx="10" presStyleCnt="11">
        <dgm:presLayoutVars>
          <dgm:bulletEnabled val="1"/>
        </dgm:presLayoutVars>
      </dgm:prSet>
      <dgm:spPr/>
    </dgm:pt>
  </dgm:ptLst>
  <dgm:cxnLst>
    <dgm:cxn modelId="{AD8E180E-7C2B-2648-950E-4343DA9E8756}" srcId="{D6E14E23-8B86-4CF0-B3D7-80903DA51AE8}" destId="{151F73C6-C285-7E4B-A67B-B3EEFB3710E9}" srcOrd="3" destOrd="0" parTransId="{79D2B53F-45B3-7543-B074-1104D06E6142}" sibTransId="{D8EF9613-F8E1-D746-8405-13CC442EF030}"/>
    <dgm:cxn modelId="{60B89B17-9BB8-C248-AC83-C5147B65074F}" srcId="{D6E14E23-8B86-4CF0-B3D7-80903DA51AE8}" destId="{F4B365BE-63B8-F343-9ABF-5988C9623C48}" srcOrd="9" destOrd="0" parTransId="{19DFE98A-2411-894F-8EE1-F94D6D213BDA}" sibTransId="{80D02240-221F-354F-8384-690855A19192}"/>
    <dgm:cxn modelId="{1669EE1F-D255-4B44-8BF1-4C0F0DE5CA0C}" type="presOf" srcId="{89B99E95-D7B6-498B-B5E5-EBC9FE8945D1}" destId="{3A6FF573-336D-7141-8196-C1AD86650E9D}" srcOrd="0" destOrd="0" presId="urn:microsoft.com/office/officeart/2005/8/layout/arrow5"/>
    <dgm:cxn modelId="{B9B3B230-268E-894F-953A-72700B74F540}" srcId="{D6E14E23-8B86-4CF0-B3D7-80903DA51AE8}" destId="{A3CD6B28-3E66-5343-A16F-DC22369E30F9}" srcOrd="10" destOrd="0" parTransId="{8CD9829E-EEA3-8947-AF8B-E1C32EDAB0CF}" sibTransId="{C974D2AC-CE70-3E47-8B19-69645AEC8AFD}"/>
    <dgm:cxn modelId="{B55A6E46-F516-6A49-8F2A-D7C481406861}" srcId="{D6E14E23-8B86-4CF0-B3D7-80903DA51AE8}" destId="{6B9961B9-36B5-A948-8A20-4FFDD2258EC1}" srcOrd="1" destOrd="0" parTransId="{90F362FD-6969-E241-BD30-40C39CF789DB}" sibTransId="{B3E58596-69F2-814E-9FBA-24D605A821BC}"/>
    <dgm:cxn modelId="{D3227B62-DB23-D74E-B384-D2F2D91AD222}" type="presOf" srcId="{A63D7A11-86E9-F64D-A047-D37BDAD3541F}" destId="{65047319-84BD-D94D-AA64-664E49F612F9}" srcOrd="0" destOrd="0" presId="urn:microsoft.com/office/officeart/2005/8/layout/arrow5"/>
    <dgm:cxn modelId="{B0EEA170-5E0C-1C47-83E1-C90E56C8E8A1}" srcId="{D6E14E23-8B86-4CF0-B3D7-80903DA51AE8}" destId="{5AD0774D-8B93-6D45-A981-7BE1ACB2A32D}" srcOrd="8" destOrd="0" parTransId="{36628D8E-7F91-5A46-BD32-2B98328E8AEA}" sibTransId="{61D26842-16AF-B843-BAAB-549E80C13057}"/>
    <dgm:cxn modelId="{9757A979-DAD5-5B4C-B41F-51F7EE401276}" type="presOf" srcId="{A3CD6B28-3E66-5343-A16F-DC22369E30F9}" destId="{8B2296D7-0DD7-CD4B-AD98-B2DD882C8EE5}" srcOrd="0" destOrd="0" presId="urn:microsoft.com/office/officeart/2005/8/layout/arrow5"/>
    <dgm:cxn modelId="{024BAB7B-2049-4F41-AAD0-17B8441471BC}" type="presOf" srcId="{151F73C6-C285-7E4B-A67B-B3EEFB3710E9}" destId="{162B7E75-4010-6049-B2B8-434236977516}" srcOrd="0" destOrd="0" presId="urn:microsoft.com/office/officeart/2005/8/layout/arrow5"/>
    <dgm:cxn modelId="{C2B4387C-6CE9-EE46-AF8B-05205913DB6D}" srcId="{D6E14E23-8B86-4CF0-B3D7-80903DA51AE8}" destId="{A63D7A11-86E9-F64D-A047-D37BDAD3541F}" srcOrd="0" destOrd="0" parTransId="{5DA7FBCF-26B9-5F42-98BB-ACDC5BDC8235}" sibTransId="{243AF3C5-0F38-7043-89BC-1A3F628D0258}"/>
    <dgm:cxn modelId="{C7392080-323E-F642-80FC-FDA56C4CB421}" srcId="{D6E14E23-8B86-4CF0-B3D7-80903DA51AE8}" destId="{86BEA34F-814A-EE42-BCA1-3E307E043ECF}" srcOrd="4" destOrd="0" parTransId="{F4B677A2-D52D-EC42-87CA-736BCABBF91F}" sibTransId="{16D1C368-E50F-0141-9289-6DE3C4D66BBE}"/>
    <dgm:cxn modelId="{F60E4D83-0389-E243-82D0-452ED9F56011}" srcId="{D6E14E23-8B86-4CF0-B3D7-80903DA51AE8}" destId="{576F886D-0E6B-EE4F-8710-1B27371E740E}" srcOrd="6" destOrd="0" parTransId="{98C77EEA-D549-524F-8195-0EF0B5210ACD}" sibTransId="{94BC66F7-D24B-0342-806C-27ABC39157A3}"/>
    <dgm:cxn modelId="{5BD2EF86-A2DC-614C-969C-91244A86B444}" type="presOf" srcId="{D6E14E23-8B86-4CF0-B3D7-80903DA51AE8}" destId="{C59829DE-6A18-F24E-B84C-3EAD04996BC9}" srcOrd="0" destOrd="0" presId="urn:microsoft.com/office/officeart/2005/8/layout/arrow5"/>
    <dgm:cxn modelId="{B1E40E8B-7EC5-904C-BF22-FF8F01A4B2B7}" srcId="{D6E14E23-8B86-4CF0-B3D7-80903DA51AE8}" destId="{BFABFAB7-DA7E-6244-A9DF-65EE48C8A1D7}" srcOrd="5" destOrd="0" parTransId="{FDF329EB-1586-1B48-865A-D91D1F32368F}" sibTransId="{5C693D83-BF55-E841-86EE-E6F2EC9C22B8}"/>
    <dgm:cxn modelId="{62C7ABA1-2AC8-2C4C-B9C2-580A805CF7EB}" type="presOf" srcId="{C8B3FF75-C7D8-8C43-99F0-01D8C0C6F1EC}" destId="{B0683369-D440-5247-8848-975588214B16}" srcOrd="0" destOrd="0" presId="urn:microsoft.com/office/officeart/2005/8/layout/arrow5"/>
    <dgm:cxn modelId="{F67D16B1-6E77-4C6C-839E-A7901A053934}" srcId="{D6E14E23-8B86-4CF0-B3D7-80903DA51AE8}" destId="{89B99E95-D7B6-498B-B5E5-EBC9FE8945D1}" srcOrd="2" destOrd="0" parTransId="{E7301F6E-71EA-4A41-BDFE-5BE20F4DC0EF}" sibTransId="{9263B85A-03DF-478E-BB4F-EC30D299C439}"/>
    <dgm:cxn modelId="{7C4649B5-43FF-E84A-A454-17419AA11B9B}" type="presOf" srcId="{F4B365BE-63B8-F343-9ABF-5988C9623C48}" destId="{222E65AA-AA28-CC47-A631-5FDD788CCBEA}" srcOrd="0" destOrd="0" presId="urn:microsoft.com/office/officeart/2005/8/layout/arrow5"/>
    <dgm:cxn modelId="{55E5D3B6-6F6C-4D4C-B068-3CF68BD41ADB}" type="presOf" srcId="{576F886D-0E6B-EE4F-8710-1B27371E740E}" destId="{79B8F29D-5B70-534E-AA6D-C128FC8EB289}" srcOrd="0" destOrd="0" presId="urn:microsoft.com/office/officeart/2005/8/layout/arrow5"/>
    <dgm:cxn modelId="{CB3D44B9-0DC2-B14E-BAF5-A23FE7C68BFA}" srcId="{D6E14E23-8B86-4CF0-B3D7-80903DA51AE8}" destId="{C8B3FF75-C7D8-8C43-99F0-01D8C0C6F1EC}" srcOrd="7" destOrd="0" parTransId="{67CE021E-32FC-6240-AC77-3043A057C470}" sibTransId="{DF266721-46C1-1F43-A0CB-4DBE90F4F845}"/>
    <dgm:cxn modelId="{1542CDDD-DE4A-934D-ABFC-1F3F2C23B1DA}" type="presOf" srcId="{5AD0774D-8B93-6D45-A981-7BE1ACB2A32D}" destId="{DCA34466-F4C7-CC4D-A05B-C220D88B1F3A}" srcOrd="0" destOrd="0" presId="urn:microsoft.com/office/officeart/2005/8/layout/arrow5"/>
    <dgm:cxn modelId="{2E717AE6-8725-EA49-83A7-A85538EFF89B}" type="presOf" srcId="{86BEA34F-814A-EE42-BCA1-3E307E043ECF}" destId="{9DE8DB1B-76A5-034F-8250-FD242A0BCD38}" srcOrd="0" destOrd="0" presId="urn:microsoft.com/office/officeart/2005/8/layout/arrow5"/>
    <dgm:cxn modelId="{AFD4DAF2-FD25-FB41-A1C4-199453C10F80}" type="presOf" srcId="{BFABFAB7-DA7E-6244-A9DF-65EE48C8A1D7}" destId="{E35A4FB7-230E-FC4C-B7D3-0FE334C8E4BB}" srcOrd="0" destOrd="0" presId="urn:microsoft.com/office/officeart/2005/8/layout/arrow5"/>
    <dgm:cxn modelId="{B22EC2F8-2295-7246-AFD2-7368741BFEE0}" type="presOf" srcId="{6B9961B9-36B5-A948-8A20-4FFDD2258EC1}" destId="{3F64E284-8E7A-8849-B762-F5C15FD5156D}" srcOrd="0" destOrd="0" presId="urn:microsoft.com/office/officeart/2005/8/layout/arrow5"/>
    <dgm:cxn modelId="{0C74FF46-1132-8640-829E-24F1FD0C493B}" type="presParOf" srcId="{C59829DE-6A18-F24E-B84C-3EAD04996BC9}" destId="{65047319-84BD-D94D-AA64-664E49F612F9}" srcOrd="0" destOrd="0" presId="urn:microsoft.com/office/officeart/2005/8/layout/arrow5"/>
    <dgm:cxn modelId="{CF8A9870-7E7E-E646-A010-29328B9E2CB2}" type="presParOf" srcId="{C59829DE-6A18-F24E-B84C-3EAD04996BC9}" destId="{3F64E284-8E7A-8849-B762-F5C15FD5156D}" srcOrd="1" destOrd="0" presId="urn:microsoft.com/office/officeart/2005/8/layout/arrow5"/>
    <dgm:cxn modelId="{DF988953-5861-D14A-BFD5-46DA75B19E7C}" type="presParOf" srcId="{C59829DE-6A18-F24E-B84C-3EAD04996BC9}" destId="{3A6FF573-336D-7141-8196-C1AD86650E9D}" srcOrd="2" destOrd="0" presId="urn:microsoft.com/office/officeart/2005/8/layout/arrow5"/>
    <dgm:cxn modelId="{24FA2BAB-E610-D448-812F-08BCAC7907DB}" type="presParOf" srcId="{C59829DE-6A18-F24E-B84C-3EAD04996BC9}" destId="{162B7E75-4010-6049-B2B8-434236977516}" srcOrd="3" destOrd="0" presId="urn:microsoft.com/office/officeart/2005/8/layout/arrow5"/>
    <dgm:cxn modelId="{5FB7256A-7D75-D64E-A225-134995F79DB9}" type="presParOf" srcId="{C59829DE-6A18-F24E-B84C-3EAD04996BC9}" destId="{9DE8DB1B-76A5-034F-8250-FD242A0BCD38}" srcOrd="4" destOrd="0" presId="urn:microsoft.com/office/officeart/2005/8/layout/arrow5"/>
    <dgm:cxn modelId="{21BE74FF-5AD2-074C-9725-04DA90719DC3}" type="presParOf" srcId="{C59829DE-6A18-F24E-B84C-3EAD04996BC9}" destId="{E35A4FB7-230E-FC4C-B7D3-0FE334C8E4BB}" srcOrd="5" destOrd="0" presId="urn:microsoft.com/office/officeart/2005/8/layout/arrow5"/>
    <dgm:cxn modelId="{9EB02224-9597-F64E-B0BF-79C8BF6AFB8F}" type="presParOf" srcId="{C59829DE-6A18-F24E-B84C-3EAD04996BC9}" destId="{79B8F29D-5B70-534E-AA6D-C128FC8EB289}" srcOrd="6" destOrd="0" presId="urn:microsoft.com/office/officeart/2005/8/layout/arrow5"/>
    <dgm:cxn modelId="{8F899718-CAF4-3443-BC13-7F5AE9E93666}" type="presParOf" srcId="{C59829DE-6A18-F24E-B84C-3EAD04996BC9}" destId="{B0683369-D440-5247-8848-975588214B16}" srcOrd="7" destOrd="0" presId="urn:microsoft.com/office/officeart/2005/8/layout/arrow5"/>
    <dgm:cxn modelId="{3D399EDF-BA29-5D4C-BA21-85CA0DBA7180}" type="presParOf" srcId="{C59829DE-6A18-F24E-B84C-3EAD04996BC9}" destId="{DCA34466-F4C7-CC4D-A05B-C220D88B1F3A}" srcOrd="8" destOrd="0" presId="urn:microsoft.com/office/officeart/2005/8/layout/arrow5"/>
    <dgm:cxn modelId="{31E6D33C-7B9E-CB48-88F6-56C1410EC657}" type="presParOf" srcId="{C59829DE-6A18-F24E-B84C-3EAD04996BC9}" destId="{222E65AA-AA28-CC47-A631-5FDD788CCBEA}" srcOrd="9" destOrd="0" presId="urn:microsoft.com/office/officeart/2005/8/layout/arrow5"/>
    <dgm:cxn modelId="{89353972-A0F3-FF4B-8225-6C38DFCB5DBC}" type="presParOf" srcId="{C59829DE-6A18-F24E-B84C-3EAD04996BC9}" destId="{8B2296D7-0DD7-CD4B-AD98-B2DD882C8EE5}" srcOrd="10"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37C423-41D1-4370-910E-F75AD49998E4}" type="doc">
      <dgm:prSet loTypeId="urn:microsoft.com/office/officeart/2005/8/layout/cycle2" loCatId="cycle" qsTypeId="urn:microsoft.com/office/officeart/2005/8/quickstyle/3d4" qsCatId="3D" csTypeId="urn:microsoft.com/office/officeart/2005/8/colors/accent1_5" csCatId="accent1" phldr="1"/>
      <dgm:spPr/>
      <dgm:t>
        <a:bodyPr/>
        <a:lstStyle/>
        <a:p>
          <a:endParaRPr lang="en-US"/>
        </a:p>
      </dgm:t>
    </dgm:pt>
    <dgm:pt modelId="{41878C83-CEA1-439C-AB9E-0F498C7444EF}">
      <dgm:prSet custT="1"/>
      <dgm:spPr/>
      <dgm:t>
        <a:bodyPr/>
        <a:lstStyle/>
        <a:p>
          <a:pPr>
            <a:lnSpc>
              <a:spcPct val="100000"/>
            </a:lnSpc>
          </a:pPr>
          <a:r>
            <a:rPr lang="en-US" sz="1000" b="1" dirty="0">
              <a:solidFill>
                <a:schemeClr val="tx1"/>
              </a:solidFill>
            </a:rPr>
            <a:t>Climate Action Plans</a:t>
          </a:r>
        </a:p>
      </dgm:t>
    </dgm:pt>
    <dgm:pt modelId="{D79A6DFE-5986-43E6-8F05-073515E26131}" type="parTrans" cxnId="{1F02EFE1-3D87-4EB2-A9AB-191EB05EB6E9}">
      <dgm:prSet/>
      <dgm:spPr/>
      <dgm:t>
        <a:bodyPr/>
        <a:lstStyle/>
        <a:p>
          <a:endParaRPr lang="en-US" sz="900" b="1">
            <a:solidFill>
              <a:schemeClr val="tx1"/>
            </a:solidFill>
          </a:endParaRPr>
        </a:p>
      </dgm:t>
    </dgm:pt>
    <dgm:pt modelId="{BE2A7534-63B2-496B-B323-5D41412033B9}" type="sibTrans" cxnId="{1F02EFE1-3D87-4EB2-A9AB-191EB05EB6E9}">
      <dgm:prSet custT="1"/>
      <dgm:spPr>
        <a:solidFill>
          <a:srgbClr val="205364"/>
        </a:solidFill>
      </dgm:spPr>
      <dgm:t>
        <a:bodyPr/>
        <a:lstStyle/>
        <a:p>
          <a:endParaRPr lang="en-US" sz="900" b="1">
            <a:solidFill>
              <a:schemeClr val="tx1"/>
            </a:solidFill>
          </a:endParaRPr>
        </a:p>
      </dgm:t>
    </dgm:pt>
    <dgm:pt modelId="{0EB2E63A-5CE2-4F38-851E-5D6CAAC5E2A9}">
      <dgm:prSet custT="1"/>
      <dgm:spPr/>
      <dgm:t>
        <a:bodyPr/>
        <a:lstStyle/>
        <a:p>
          <a:pPr>
            <a:lnSpc>
              <a:spcPct val="100000"/>
            </a:lnSpc>
          </a:pPr>
          <a:r>
            <a:rPr lang="en-US" sz="1000" b="1">
              <a:solidFill>
                <a:schemeClr val="tx1"/>
              </a:solidFill>
            </a:rPr>
            <a:t>Model Analysis Breakdown</a:t>
          </a:r>
          <a:endParaRPr lang="en-US" sz="1000" b="1" dirty="0">
            <a:solidFill>
              <a:schemeClr val="tx1"/>
            </a:solidFill>
          </a:endParaRPr>
        </a:p>
      </dgm:t>
    </dgm:pt>
    <dgm:pt modelId="{94550CC5-9376-4A8A-9CF7-6E315D66B297}" type="parTrans" cxnId="{A9FFF3DF-2D20-4C69-AA04-54A7DFBE2C5A}">
      <dgm:prSet/>
      <dgm:spPr/>
      <dgm:t>
        <a:bodyPr/>
        <a:lstStyle/>
        <a:p>
          <a:endParaRPr lang="en-US" sz="900" b="1">
            <a:solidFill>
              <a:schemeClr val="tx1"/>
            </a:solidFill>
          </a:endParaRPr>
        </a:p>
      </dgm:t>
    </dgm:pt>
    <dgm:pt modelId="{05D3269F-8558-416C-975A-7EDD98A3D35D}" type="sibTrans" cxnId="{A9FFF3DF-2D20-4C69-AA04-54A7DFBE2C5A}">
      <dgm:prSet custT="1"/>
      <dgm:spPr>
        <a:solidFill>
          <a:srgbClr val="205364"/>
        </a:solidFill>
      </dgm:spPr>
      <dgm:t>
        <a:bodyPr/>
        <a:lstStyle/>
        <a:p>
          <a:endParaRPr lang="en-US" sz="900" b="1">
            <a:solidFill>
              <a:schemeClr val="tx1"/>
            </a:solidFill>
          </a:endParaRPr>
        </a:p>
      </dgm:t>
    </dgm:pt>
    <dgm:pt modelId="{C09B2580-98C7-4C35-AD1C-865FB45ABE9D}">
      <dgm:prSet custT="1"/>
      <dgm:spPr/>
      <dgm:t>
        <a:bodyPr/>
        <a:lstStyle/>
        <a:p>
          <a:pPr>
            <a:lnSpc>
              <a:spcPct val="100000"/>
            </a:lnSpc>
          </a:pPr>
          <a:r>
            <a:rPr lang="en-US" sz="1000" b="1">
              <a:solidFill>
                <a:schemeClr val="tx1"/>
              </a:solidFill>
            </a:rPr>
            <a:t>Goal is 80% carbon reduction off 2030 BAU case (20% residual can be offset)</a:t>
          </a:r>
          <a:endParaRPr lang="en-US" sz="1000" b="1" dirty="0">
            <a:solidFill>
              <a:schemeClr val="tx1"/>
            </a:solidFill>
          </a:endParaRPr>
        </a:p>
      </dgm:t>
    </dgm:pt>
    <dgm:pt modelId="{1C156171-0B96-475E-93D0-9BCCC06CA844}" type="parTrans" cxnId="{1335F3DD-A0D8-4969-9E69-A26544DFF411}">
      <dgm:prSet/>
      <dgm:spPr/>
      <dgm:t>
        <a:bodyPr/>
        <a:lstStyle/>
        <a:p>
          <a:endParaRPr lang="en-US" sz="900" b="1">
            <a:solidFill>
              <a:schemeClr val="tx1"/>
            </a:solidFill>
          </a:endParaRPr>
        </a:p>
      </dgm:t>
    </dgm:pt>
    <dgm:pt modelId="{4F6F617D-5520-493C-9880-3170B5A57A8A}" type="sibTrans" cxnId="{1335F3DD-A0D8-4969-9E69-A26544DFF411}">
      <dgm:prSet/>
      <dgm:spPr/>
      <dgm:t>
        <a:bodyPr/>
        <a:lstStyle/>
        <a:p>
          <a:endParaRPr lang="en-US" sz="900" b="1">
            <a:solidFill>
              <a:schemeClr val="tx1"/>
            </a:solidFill>
          </a:endParaRPr>
        </a:p>
      </dgm:t>
    </dgm:pt>
    <dgm:pt modelId="{CB365F16-7E6C-4919-AA6C-B4DB03228794}">
      <dgm:prSet custT="1"/>
      <dgm:spPr/>
      <dgm:t>
        <a:bodyPr/>
        <a:lstStyle/>
        <a:p>
          <a:pPr>
            <a:lnSpc>
              <a:spcPct val="100000"/>
            </a:lnSpc>
          </a:pPr>
          <a:r>
            <a:rPr lang="en-US" sz="1000" b="1" dirty="0">
              <a:solidFill>
                <a:srgbClr val="F85A0C"/>
              </a:solidFill>
            </a:rPr>
            <a:t>Climate City Contracts</a:t>
          </a:r>
        </a:p>
      </dgm:t>
    </dgm:pt>
    <dgm:pt modelId="{C8E1A23A-AF59-4EF0-B3E3-3FAE4C712553}" type="parTrans" cxnId="{037F33CD-6259-4169-BEF0-B4DC78F3956F}">
      <dgm:prSet/>
      <dgm:spPr/>
      <dgm:t>
        <a:bodyPr/>
        <a:lstStyle/>
        <a:p>
          <a:endParaRPr lang="en-US" sz="900" b="1">
            <a:solidFill>
              <a:schemeClr val="tx1"/>
            </a:solidFill>
          </a:endParaRPr>
        </a:p>
      </dgm:t>
    </dgm:pt>
    <dgm:pt modelId="{3F0EBC21-009A-4923-BA6E-0C238A5C019C}" type="sibTrans" cxnId="{037F33CD-6259-4169-BEF0-B4DC78F3956F}">
      <dgm:prSet custT="1"/>
      <dgm:spPr>
        <a:solidFill>
          <a:srgbClr val="205364"/>
        </a:solidFill>
      </dgm:spPr>
      <dgm:t>
        <a:bodyPr/>
        <a:lstStyle/>
        <a:p>
          <a:endParaRPr lang="en-US" sz="900" b="1">
            <a:solidFill>
              <a:schemeClr val="tx1"/>
            </a:solidFill>
          </a:endParaRPr>
        </a:p>
      </dgm:t>
    </dgm:pt>
    <dgm:pt modelId="{B8A81D4A-8A7D-4ED8-A729-F306606F6393}">
      <dgm:prSet custT="1"/>
      <dgm:spPr/>
      <dgm:t>
        <a:bodyPr/>
        <a:lstStyle/>
        <a:p>
          <a:pPr>
            <a:lnSpc>
              <a:spcPct val="100000"/>
            </a:lnSpc>
          </a:pPr>
          <a:r>
            <a:rPr lang="en-US" sz="1000" b="1" dirty="0">
              <a:solidFill>
                <a:srgbClr val="F85A0C"/>
              </a:solidFill>
            </a:rPr>
            <a:t>Map model results to Climate City Contract.</a:t>
          </a:r>
        </a:p>
      </dgm:t>
    </dgm:pt>
    <dgm:pt modelId="{9C9D3B8E-493C-4D53-80F3-DD762FF8F2DD}" type="parTrans" cxnId="{D2C52456-B2FE-4128-AC7E-C413A62A8188}">
      <dgm:prSet/>
      <dgm:spPr/>
      <dgm:t>
        <a:bodyPr/>
        <a:lstStyle/>
        <a:p>
          <a:endParaRPr lang="en-US" sz="900" b="1">
            <a:solidFill>
              <a:schemeClr val="tx1"/>
            </a:solidFill>
          </a:endParaRPr>
        </a:p>
      </dgm:t>
    </dgm:pt>
    <dgm:pt modelId="{E3734F7D-711B-4E73-B4C5-E29A62A4F505}" type="sibTrans" cxnId="{D2C52456-B2FE-4128-AC7E-C413A62A8188}">
      <dgm:prSet/>
      <dgm:spPr/>
      <dgm:t>
        <a:bodyPr/>
        <a:lstStyle/>
        <a:p>
          <a:endParaRPr lang="en-US" sz="900" b="1">
            <a:solidFill>
              <a:schemeClr val="tx1"/>
            </a:solidFill>
          </a:endParaRPr>
        </a:p>
      </dgm:t>
    </dgm:pt>
    <dgm:pt modelId="{0CC5C48B-3162-485F-8D10-B85A77ED40AD}">
      <dgm:prSet custT="1"/>
      <dgm:spPr/>
      <dgm:t>
        <a:bodyPr/>
        <a:lstStyle/>
        <a:p>
          <a:pPr>
            <a:lnSpc>
              <a:spcPct val="100000"/>
            </a:lnSpc>
          </a:pPr>
          <a:r>
            <a:rPr lang="en-US" sz="1000" b="1">
              <a:solidFill>
                <a:schemeClr val="tx1"/>
              </a:solidFill>
            </a:rPr>
            <a:t>Manage to Plan</a:t>
          </a:r>
          <a:endParaRPr lang="en-US" sz="1000" b="1" dirty="0">
            <a:solidFill>
              <a:schemeClr val="tx1"/>
            </a:solidFill>
          </a:endParaRPr>
        </a:p>
      </dgm:t>
    </dgm:pt>
    <dgm:pt modelId="{4B3EE13F-E820-4BAA-BDC6-1301CFECBFC0}" type="parTrans" cxnId="{836897C9-D328-49D4-8330-591FC0F8CC83}">
      <dgm:prSet/>
      <dgm:spPr/>
      <dgm:t>
        <a:bodyPr/>
        <a:lstStyle/>
        <a:p>
          <a:endParaRPr lang="en-US" sz="900" b="1">
            <a:solidFill>
              <a:schemeClr val="tx1"/>
            </a:solidFill>
          </a:endParaRPr>
        </a:p>
      </dgm:t>
    </dgm:pt>
    <dgm:pt modelId="{25B4358A-523B-444D-B8D5-834D19E1B557}" type="sibTrans" cxnId="{836897C9-D328-49D4-8330-591FC0F8CC83}">
      <dgm:prSet custT="1"/>
      <dgm:spPr>
        <a:solidFill>
          <a:srgbClr val="205364"/>
        </a:solidFill>
      </dgm:spPr>
      <dgm:t>
        <a:bodyPr/>
        <a:lstStyle/>
        <a:p>
          <a:endParaRPr lang="en-US" sz="900" b="1">
            <a:solidFill>
              <a:schemeClr val="tx1"/>
            </a:solidFill>
          </a:endParaRPr>
        </a:p>
      </dgm:t>
    </dgm:pt>
    <dgm:pt modelId="{C9CD3183-71ED-4B90-9E9D-451E17ED934F}">
      <dgm:prSet custT="1"/>
      <dgm:spPr/>
      <dgm:t>
        <a:bodyPr/>
        <a:lstStyle/>
        <a:p>
          <a:pPr>
            <a:lnSpc>
              <a:spcPct val="100000"/>
            </a:lnSpc>
          </a:pPr>
          <a:r>
            <a:rPr lang="en-US" sz="1000" b="1">
              <a:solidFill>
                <a:schemeClr val="tx1"/>
              </a:solidFill>
            </a:rPr>
            <a:t>Report on progress</a:t>
          </a:r>
          <a:endParaRPr lang="en-US" sz="1000" b="1" dirty="0">
            <a:solidFill>
              <a:schemeClr val="tx1"/>
            </a:solidFill>
          </a:endParaRPr>
        </a:p>
      </dgm:t>
    </dgm:pt>
    <dgm:pt modelId="{D7B316D4-8557-427A-AD1B-A93D78B7A15B}" type="parTrans" cxnId="{4AA8D1EC-1D36-4EB7-B65D-97755A84A5CA}">
      <dgm:prSet/>
      <dgm:spPr/>
      <dgm:t>
        <a:bodyPr/>
        <a:lstStyle/>
        <a:p>
          <a:endParaRPr lang="en-US" sz="900" b="1">
            <a:solidFill>
              <a:schemeClr val="tx1"/>
            </a:solidFill>
          </a:endParaRPr>
        </a:p>
      </dgm:t>
    </dgm:pt>
    <dgm:pt modelId="{3FB6B8E1-8639-425C-9F3E-9D981BC3064D}" type="sibTrans" cxnId="{4AA8D1EC-1D36-4EB7-B65D-97755A84A5CA}">
      <dgm:prSet/>
      <dgm:spPr/>
      <dgm:t>
        <a:bodyPr/>
        <a:lstStyle/>
        <a:p>
          <a:endParaRPr lang="en-US" sz="900" b="1">
            <a:solidFill>
              <a:schemeClr val="tx1"/>
            </a:solidFill>
          </a:endParaRPr>
        </a:p>
      </dgm:t>
    </dgm:pt>
    <dgm:pt modelId="{6D27B02C-E17F-8443-968F-57DF9D15AA6D}">
      <dgm:prSet custT="1"/>
      <dgm:spPr/>
      <dgm:t>
        <a:bodyPr/>
        <a:lstStyle/>
        <a:p>
          <a:pPr>
            <a:lnSpc>
              <a:spcPct val="100000"/>
            </a:lnSpc>
          </a:pPr>
          <a:r>
            <a:rPr lang="en-US" sz="1000" b="1" dirty="0">
              <a:solidFill>
                <a:schemeClr val="tx1"/>
              </a:solidFill>
            </a:rPr>
            <a:t>13 decarbonization sub-sectors</a:t>
          </a:r>
        </a:p>
      </dgm:t>
    </dgm:pt>
    <dgm:pt modelId="{36838EB1-2637-174F-9EE9-D6866233311D}" type="parTrans" cxnId="{5A71E24F-B180-CB4B-9207-12F25D04CDB1}">
      <dgm:prSet/>
      <dgm:spPr/>
      <dgm:t>
        <a:bodyPr/>
        <a:lstStyle/>
        <a:p>
          <a:endParaRPr lang="en-US" sz="900" b="1">
            <a:solidFill>
              <a:schemeClr val="tx1"/>
            </a:solidFill>
          </a:endParaRPr>
        </a:p>
      </dgm:t>
    </dgm:pt>
    <dgm:pt modelId="{3DC9A031-8BE6-4749-9444-2F3527A175DB}" type="sibTrans" cxnId="{5A71E24F-B180-CB4B-9207-12F25D04CDB1}">
      <dgm:prSet/>
      <dgm:spPr/>
      <dgm:t>
        <a:bodyPr/>
        <a:lstStyle/>
        <a:p>
          <a:endParaRPr lang="en-US" sz="900" b="1">
            <a:solidFill>
              <a:schemeClr val="tx1"/>
            </a:solidFill>
          </a:endParaRPr>
        </a:p>
      </dgm:t>
    </dgm:pt>
    <dgm:pt modelId="{E49FC120-1CE6-624D-BA03-A9BA704E33EE}">
      <dgm:prSet custT="1"/>
      <dgm:spPr/>
      <dgm:t>
        <a:bodyPr/>
        <a:lstStyle/>
        <a:p>
          <a:pPr>
            <a:lnSpc>
              <a:spcPct val="100000"/>
            </a:lnSpc>
          </a:pPr>
          <a:r>
            <a:rPr lang="en-US" sz="1000" b="1">
              <a:solidFill>
                <a:schemeClr val="tx1"/>
              </a:solidFill>
            </a:rPr>
            <a:t>Maximize ROI</a:t>
          </a:r>
          <a:endParaRPr lang="en-US" sz="1000" b="1" dirty="0">
            <a:solidFill>
              <a:schemeClr val="tx1"/>
            </a:solidFill>
          </a:endParaRPr>
        </a:p>
      </dgm:t>
    </dgm:pt>
    <dgm:pt modelId="{15A87E5C-3944-E74A-B510-6CAE78C59E4D}" type="parTrans" cxnId="{F57C9872-C5CA-D64E-8A30-6E080A913430}">
      <dgm:prSet/>
      <dgm:spPr/>
      <dgm:t>
        <a:bodyPr/>
        <a:lstStyle/>
        <a:p>
          <a:endParaRPr lang="en-US" sz="900" b="1">
            <a:solidFill>
              <a:schemeClr val="tx1"/>
            </a:solidFill>
          </a:endParaRPr>
        </a:p>
      </dgm:t>
    </dgm:pt>
    <dgm:pt modelId="{BA13C0F3-4291-D846-8D93-0DE1CC665235}" type="sibTrans" cxnId="{F57C9872-C5CA-D64E-8A30-6E080A913430}">
      <dgm:prSet custT="1"/>
      <dgm:spPr>
        <a:solidFill>
          <a:srgbClr val="205364"/>
        </a:solidFill>
      </dgm:spPr>
      <dgm:t>
        <a:bodyPr/>
        <a:lstStyle/>
        <a:p>
          <a:endParaRPr lang="en-US" sz="900" b="1">
            <a:solidFill>
              <a:schemeClr val="tx1"/>
            </a:solidFill>
          </a:endParaRPr>
        </a:p>
      </dgm:t>
    </dgm:pt>
    <dgm:pt modelId="{3ADA572B-2A0E-2F4A-8487-7635305F7DF8}">
      <dgm:prSet custT="1"/>
      <dgm:spPr/>
      <dgm:t>
        <a:bodyPr/>
        <a:lstStyle/>
        <a:p>
          <a:pPr>
            <a:lnSpc>
              <a:spcPct val="100000"/>
            </a:lnSpc>
          </a:pPr>
          <a:r>
            <a:rPr lang="en-US" sz="1000" b="1">
              <a:solidFill>
                <a:schemeClr val="tx1"/>
              </a:solidFill>
            </a:rPr>
            <a:t>Asset owners</a:t>
          </a:r>
          <a:endParaRPr lang="en-US" sz="1000" b="1" dirty="0">
            <a:solidFill>
              <a:schemeClr val="tx1"/>
            </a:solidFill>
          </a:endParaRPr>
        </a:p>
      </dgm:t>
    </dgm:pt>
    <dgm:pt modelId="{2A192E98-E6D8-5646-8C5E-579951269BF4}" type="parTrans" cxnId="{028B6550-E752-344E-A5E2-157C493836DC}">
      <dgm:prSet/>
      <dgm:spPr/>
      <dgm:t>
        <a:bodyPr/>
        <a:lstStyle/>
        <a:p>
          <a:endParaRPr lang="en-US" sz="900" b="1">
            <a:solidFill>
              <a:schemeClr val="tx1"/>
            </a:solidFill>
          </a:endParaRPr>
        </a:p>
      </dgm:t>
    </dgm:pt>
    <dgm:pt modelId="{6384002C-1262-1E4E-8AE6-407FBBE03DEE}" type="sibTrans" cxnId="{028B6550-E752-344E-A5E2-157C493836DC}">
      <dgm:prSet/>
      <dgm:spPr/>
      <dgm:t>
        <a:bodyPr/>
        <a:lstStyle/>
        <a:p>
          <a:endParaRPr lang="en-US" sz="900" b="1">
            <a:solidFill>
              <a:schemeClr val="tx1"/>
            </a:solidFill>
          </a:endParaRPr>
        </a:p>
      </dgm:t>
    </dgm:pt>
    <dgm:pt modelId="{82AADAD8-955B-C54A-987D-577952116AC0}">
      <dgm:prSet custT="1"/>
      <dgm:spPr/>
      <dgm:t>
        <a:bodyPr/>
        <a:lstStyle/>
        <a:p>
          <a:pPr>
            <a:lnSpc>
              <a:spcPct val="100000"/>
            </a:lnSpc>
          </a:pPr>
          <a:r>
            <a:rPr lang="en-US" sz="1000" b="1">
              <a:solidFill>
                <a:schemeClr val="tx1"/>
              </a:solidFill>
            </a:rPr>
            <a:t>CAPEX vs OPEX</a:t>
          </a:r>
          <a:endParaRPr lang="en-US" sz="1000" b="1" dirty="0">
            <a:solidFill>
              <a:schemeClr val="tx1"/>
            </a:solidFill>
          </a:endParaRPr>
        </a:p>
      </dgm:t>
    </dgm:pt>
    <dgm:pt modelId="{AC4117FF-6F0C-0E49-AF8E-E10E2BB36B13}" type="parTrans" cxnId="{9489ACFC-6CC4-DB44-AD2B-918C19ED8AE6}">
      <dgm:prSet/>
      <dgm:spPr/>
      <dgm:t>
        <a:bodyPr/>
        <a:lstStyle/>
        <a:p>
          <a:endParaRPr lang="en-US" sz="900" b="1">
            <a:solidFill>
              <a:schemeClr val="tx1"/>
            </a:solidFill>
          </a:endParaRPr>
        </a:p>
      </dgm:t>
    </dgm:pt>
    <dgm:pt modelId="{16D28136-FEB0-314C-93EE-7B6133009CCA}" type="sibTrans" cxnId="{9489ACFC-6CC4-DB44-AD2B-918C19ED8AE6}">
      <dgm:prSet/>
      <dgm:spPr/>
      <dgm:t>
        <a:bodyPr/>
        <a:lstStyle/>
        <a:p>
          <a:endParaRPr lang="en-US" sz="900" b="1">
            <a:solidFill>
              <a:schemeClr val="tx1"/>
            </a:solidFill>
          </a:endParaRPr>
        </a:p>
      </dgm:t>
    </dgm:pt>
    <dgm:pt modelId="{E2C46C1E-8B29-6641-9E1D-4EC60D67F502}">
      <dgm:prSet custT="1"/>
      <dgm:spPr/>
      <dgm:t>
        <a:bodyPr/>
        <a:lstStyle/>
        <a:p>
          <a:pPr>
            <a:lnSpc>
              <a:spcPct val="100000"/>
            </a:lnSpc>
          </a:pPr>
          <a:r>
            <a:rPr lang="en-US" sz="1000" b="1">
              <a:solidFill>
                <a:schemeClr val="tx1"/>
              </a:solidFill>
            </a:rPr>
            <a:t>Benefits incl. co-benefits</a:t>
          </a:r>
          <a:endParaRPr lang="en-US" sz="1000" b="1" dirty="0">
            <a:solidFill>
              <a:schemeClr val="tx1"/>
            </a:solidFill>
          </a:endParaRPr>
        </a:p>
      </dgm:t>
    </dgm:pt>
    <dgm:pt modelId="{1BB0B84B-42FB-E34E-8368-458A2A3DFF2D}" type="parTrans" cxnId="{DF35EC72-EA18-EB46-B191-9A48D87C8B67}">
      <dgm:prSet/>
      <dgm:spPr/>
      <dgm:t>
        <a:bodyPr/>
        <a:lstStyle/>
        <a:p>
          <a:endParaRPr lang="en-US" sz="900" b="1">
            <a:solidFill>
              <a:schemeClr val="tx1"/>
            </a:solidFill>
          </a:endParaRPr>
        </a:p>
      </dgm:t>
    </dgm:pt>
    <dgm:pt modelId="{A20DAA09-F374-214F-9493-8875087B8112}" type="sibTrans" cxnId="{DF35EC72-EA18-EB46-B191-9A48D87C8B67}">
      <dgm:prSet/>
      <dgm:spPr/>
      <dgm:t>
        <a:bodyPr/>
        <a:lstStyle/>
        <a:p>
          <a:endParaRPr lang="en-US" sz="900" b="1">
            <a:solidFill>
              <a:schemeClr val="tx1"/>
            </a:solidFill>
          </a:endParaRPr>
        </a:p>
      </dgm:t>
    </dgm:pt>
    <dgm:pt modelId="{FACB0617-7B23-6F4E-9FDF-B8AE56D4F88E}">
      <dgm:prSet custT="1"/>
      <dgm:spPr/>
      <dgm:t>
        <a:bodyPr/>
        <a:lstStyle/>
        <a:p>
          <a:pPr>
            <a:lnSpc>
              <a:spcPct val="100000"/>
            </a:lnSpc>
          </a:pPr>
          <a:r>
            <a:rPr lang="en-US" sz="1000" b="1">
              <a:solidFill>
                <a:srgbClr val="F85A0C"/>
              </a:solidFill>
            </a:rPr>
            <a:t>Define annual decarbonization and cost as a roadmap for cities.</a:t>
          </a:r>
          <a:endParaRPr lang="en-US" sz="1000" b="1" dirty="0">
            <a:solidFill>
              <a:srgbClr val="F85A0C"/>
            </a:solidFill>
          </a:endParaRPr>
        </a:p>
      </dgm:t>
    </dgm:pt>
    <dgm:pt modelId="{6A025190-7F5C-264C-AF4B-4F98910519E4}" type="parTrans" cxnId="{604C21C2-8705-D745-A548-04B35864B25B}">
      <dgm:prSet/>
      <dgm:spPr/>
      <dgm:t>
        <a:bodyPr/>
        <a:lstStyle/>
        <a:p>
          <a:endParaRPr lang="en-US" sz="900" b="1">
            <a:solidFill>
              <a:schemeClr val="tx1"/>
            </a:solidFill>
          </a:endParaRPr>
        </a:p>
      </dgm:t>
    </dgm:pt>
    <dgm:pt modelId="{41BE97EA-BB9B-724D-906B-EBE84BF5D62F}" type="sibTrans" cxnId="{604C21C2-8705-D745-A548-04B35864B25B}">
      <dgm:prSet/>
      <dgm:spPr/>
      <dgm:t>
        <a:bodyPr/>
        <a:lstStyle/>
        <a:p>
          <a:endParaRPr lang="en-US" sz="900" b="1">
            <a:solidFill>
              <a:schemeClr val="tx1"/>
            </a:solidFill>
          </a:endParaRPr>
        </a:p>
      </dgm:t>
    </dgm:pt>
    <dgm:pt modelId="{238E5076-F21D-ED49-BB9A-E0DE509F10CD}">
      <dgm:prSet custT="1"/>
      <dgm:spPr/>
      <dgm:t>
        <a:bodyPr/>
        <a:lstStyle/>
        <a:p>
          <a:pPr>
            <a:lnSpc>
              <a:spcPct val="100000"/>
            </a:lnSpc>
          </a:pPr>
          <a:r>
            <a:rPr lang="en-US" sz="1000" b="1" dirty="0">
              <a:solidFill>
                <a:schemeClr val="tx1"/>
              </a:solidFill>
            </a:rPr>
            <a:t>Incremental Investment Needed / Funding Gaps</a:t>
          </a:r>
        </a:p>
      </dgm:t>
    </dgm:pt>
    <dgm:pt modelId="{42895ED7-C4E3-C147-B53C-91EC338EEEF9}" type="parTrans" cxnId="{9729BD24-5D8C-3845-A9D9-8315F348E1C7}">
      <dgm:prSet/>
      <dgm:spPr/>
      <dgm:t>
        <a:bodyPr/>
        <a:lstStyle/>
        <a:p>
          <a:endParaRPr lang="en-US" sz="900" b="1">
            <a:solidFill>
              <a:schemeClr val="tx1"/>
            </a:solidFill>
          </a:endParaRPr>
        </a:p>
      </dgm:t>
    </dgm:pt>
    <dgm:pt modelId="{A142928F-94CA-B241-BE44-E4555F44EA8F}" type="sibTrans" cxnId="{9729BD24-5D8C-3845-A9D9-8315F348E1C7}">
      <dgm:prSet custT="1"/>
      <dgm:spPr>
        <a:solidFill>
          <a:srgbClr val="205364"/>
        </a:solidFill>
      </dgm:spPr>
      <dgm:t>
        <a:bodyPr/>
        <a:lstStyle/>
        <a:p>
          <a:endParaRPr lang="en-US" sz="900" b="1">
            <a:solidFill>
              <a:schemeClr val="tx1"/>
            </a:solidFill>
          </a:endParaRPr>
        </a:p>
      </dgm:t>
    </dgm:pt>
    <dgm:pt modelId="{CD6EA00D-B4B9-C04B-9257-06341C00487D}">
      <dgm:prSet custT="1"/>
      <dgm:spPr/>
      <dgm:t>
        <a:bodyPr/>
        <a:lstStyle/>
        <a:p>
          <a:pPr>
            <a:lnSpc>
              <a:spcPct val="100000"/>
            </a:lnSpc>
          </a:pPr>
          <a:r>
            <a:rPr lang="en-US" sz="1000" b="1">
              <a:solidFill>
                <a:schemeClr val="tx1"/>
              </a:solidFill>
            </a:rPr>
            <a:t>Work with city finance to map plan to budget</a:t>
          </a:r>
          <a:endParaRPr lang="en-US" sz="1000" b="1" dirty="0">
            <a:solidFill>
              <a:schemeClr val="tx1"/>
            </a:solidFill>
          </a:endParaRPr>
        </a:p>
      </dgm:t>
    </dgm:pt>
    <dgm:pt modelId="{51D76ECA-1537-F747-AE64-F872457A067A}" type="parTrans" cxnId="{D07CE87F-9649-E54F-9F68-688F7C8EBB9E}">
      <dgm:prSet/>
      <dgm:spPr/>
      <dgm:t>
        <a:bodyPr/>
        <a:lstStyle/>
        <a:p>
          <a:endParaRPr lang="en-US" sz="900" b="1">
            <a:solidFill>
              <a:schemeClr val="tx1"/>
            </a:solidFill>
          </a:endParaRPr>
        </a:p>
      </dgm:t>
    </dgm:pt>
    <dgm:pt modelId="{D56352D8-DEA6-B744-A9AD-ABCE7B85CBE2}" type="sibTrans" cxnId="{D07CE87F-9649-E54F-9F68-688F7C8EBB9E}">
      <dgm:prSet/>
      <dgm:spPr/>
      <dgm:t>
        <a:bodyPr/>
        <a:lstStyle/>
        <a:p>
          <a:endParaRPr lang="en-US" sz="900" b="1">
            <a:solidFill>
              <a:schemeClr val="tx1"/>
            </a:solidFill>
          </a:endParaRPr>
        </a:p>
      </dgm:t>
    </dgm:pt>
    <dgm:pt modelId="{34B2600C-E997-AC46-8C7A-44576614FAEB}">
      <dgm:prSet custT="1"/>
      <dgm:spPr/>
      <dgm:t>
        <a:bodyPr/>
        <a:lstStyle/>
        <a:p>
          <a:pPr>
            <a:lnSpc>
              <a:spcPct val="100000"/>
            </a:lnSpc>
          </a:pPr>
          <a:r>
            <a:rPr lang="en-US" sz="1000" b="1" dirty="0">
              <a:solidFill>
                <a:schemeClr val="tx1"/>
              </a:solidFill>
            </a:rPr>
            <a:t>City Investments / Other Asset Owners</a:t>
          </a:r>
        </a:p>
      </dgm:t>
    </dgm:pt>
    <dgm:pt modelId="{F3AEC662-38BC-314A-B993-4E1A4D0A7672}" type="parTrans" cxnId="{1DE08AB8-F329-6E4F-A20C-23654B404EC6}">
      <dgm:prSet/>
      <dgm:spPr/>
      <dgm:t>
        <a:bodyPr/>
        <a:lstStyle/>
        <a:p>
          <a:endParaRPr lang="en-US" sz="900" b="1">
            <a:solidFill>
              <a:schemeClr val="tx1"/>
            </a:solidFill>
          </a:endParaRPr>
        </a:p>
      </dgm:t>
    </dgm:pt>
    <dgm:pt modelId="{7B755672-B664-0049-85A6-7C258D8A5AB0}" type="sibTrans" cxnId="{1DE08AB8-F329-6E4F-A20C-23654B404EC6}">
      <dgm:prSet custT="1"/>
      <dgm:spPr>
        <a:solidFill>
          <a:srgbClr val="205364"/>
        </a:solidFill>
      </dgm:spPr>
      <dgm:t>
        <a:bodyPr/>
        <a:lstStyle/>
        <a:p>
          <a:endParaRPr lang="en-US" sz="900" b="1">
            <a:solidFill>
              <a:schemeClr val="tx1"/>
            </a:solidFill>
          </a:endParaRPr>
        </a:p>
      </dgm:t>
    </dgm:pt>
    <dgm:pt modelId="{0C761C33-1606-2345-AB45-5CD7E9879923}">
      <dgm:prSet custT="1"/>
      <dgm:spPr/>
      <dgm:t>
        <a:bodyPr/>
        <a:lstStyle/>
        <a:p>
          <a:pPr>
            <a:lnSpc>
              <a:spcPct val="100000"/>
            </a:lnSpc>
          </a:pPr>
          <a:r>
            <a:rPr lang="en-US" sz="1000" b="1">
              <a:solidFill>
                <a:schemeClr val="tx1"/>
              </a:solidFill>
            </a:rPr>
            <a:t>90+% of investments not under city control</a:t>
          </a:r>
          <a:endParaRPr lang="en-US" sz="1000" b="1" dirty="0">
            <a:solidFill>
              <a:schemeClr val="tx1"/>
            </a:solidFill>
          </a:endParaRPr>
        </a:p>
      </dgm:t>
    </dgm:pt>
    <dgm:pt modelId="{D25F21FA-B9B3-6A40-A6A2-E1020406692F}" type="parTrans" cxnId="{FDDBBD12-AB1A-964B-B39E-CB29EB7F6481}">
      <dgm:prSet/>
      <dgm:spPr/>
      <dgm:t>
        <a:bodyPr/>
        <a:lstStyle/>
        <a:p>
          <a:endParaRPr lang="en-US" sz="900" b="1">
            <a:solidFill>
              <a:schemeClr val="tx1"/>
            </a:solidFill>
          </a:endParaRPr>
        </a:p>
      </dgm:t>
    </dgm:pt>
    <dgm:pt modelId="{3DF0AC19-B1C7-2042-BA2D-C4270690B261}" type="sibTrans" cxnId="{FDDBBD12-AB1A-964B-B39E-CB29EB7F6481}">
      <dgm:prSet/>
      <dgm:spPr/>
      <dgm:t>
        <a:bodyPr/>
        <a:lstStyle/>
        <a:p>
          <a:endParaRPr lang="en-US" sz="900" b="1">
            <a:solidFill>
              <a:schemeClr val="tx1"/>
            </a:solidFill>
          </a:endParaRPr>
        </a:p>
      </dgm:t>
    </dgm:pt>
    <dgm:pt modelId="{08E0A367-69FA-FB4C-BC23-8E31F7E9A71F}">
      <dgm:prSet custT="1"/>
      <dgm:spPr/>
      <dgm:t>
        <a:bodyPr/>
        <a:lstStyle/>
        <a:p>
          <a:pPr>
            <a:lnSpc>
              <a:spcPct val="100000"/>
            </a:lnSpc>
          </a:pPr>
          <a:r>
            <a:rPr lang="en-US" sz="1000" b="1">
              <a:solidFill>
                <a:schemeClr val="tx1"/>
              </a:solidFill>
            </a:rPr>
            <a:t>Funding gaps: seek out alternate funding and/or adjust plan </a:t>
          </a:r>
          <a:endParaRPr lang="en-US" sz="1000" b="1" dirty="0">
            <a:solidFill>
              <a:schemeClr val="tx1"/>
            </a:solidFill>
          </a:endParaRPr>
        </a:p>
      </dgm:t>
    </dgm:pt>
    <dgm:pt modelId="{62F8FFF7-4710-6D4A-AB2A-C082E7C54C79}" type="parTrans" cxnId="{1AB9748B-26E6-974B-9330-0B53A04C475A}">
      <dgm:prSet/>
      <dgm:spPr/>
      <dgm:t>
        <a:bodyPr/>
        <a:lstStyle/>
        <a:p>
          <a:endParaRPr lang="en-US" sz="900" b="1">
            <a:solidFill>
              <a:schemeClr val="tx1"/>
            </a:solidFill>
          </a:endParaRPr>
        </a:p>
      </dgm:t>
    </dgm:pt>
    <dgm:pt modelId="{48477E7F-3DEC-3F49-8039-70640C4CBEF4}" type="sibTrans" cxnId="{1AB9748B-26E6-974B-9330-0B53A04C475A}">
      <dgm:prSet/>
      <dgm:spPr/>
      <dgm:t>
        <a:bodyPr/>
        <a:lstStyle/>
        <a:p>
          <a:endParaRPr lang="en-US" sz="900" b="1">
            <a:solidFill>
              <a:schemeClr val="tx1"/>
            </a:solidFill>
          </a:endParaRPr>
        </a:p>
      </dgm:t>
    </dgm:pt>
    <dgm:pt modelId="{B40E14C8-98D6-6E44-AEA3-036CE9C6897C}">
      <dgm:prSet custT="1"/>
      <dgm:spPr/>
      <dgm:t>
        <a:bodyPr/>
        <a:lstStyle/>
        <a:p>
          <a:pPr>
            <a:lnSpc>
              <a:spcPct val="100000"/>
            </a:lnSpc>
          </a:pPr>
          <a:r>
            <a:rPr lang="en-US" sz="1000" b="1">
              <a:solidFill>
                <a:schemeClr val="tx1"/>
              </a:solidFill>
            </a:rPr>
            <a:t>Adjust implementation to stay on track to net zero goals</a:t>
          </a:r>
          <a:endParaRPr lang="en-US" sz="1000" b="1" dirty="0">
            <a:solidFill>
              <a:schemeClr val="tx1"/>
            </a:solidFill>
          </a:endParaRPr>
        </a:p>
      </dgm:t>
    </dgm:pt>
    <dgm:pt modelId="{5AC1EB38-EEA2-E74F-AB65-B610866E20D2}" type="parTrans" cxnId="{93624B99-7220-F840-AD5C-E37F3F7FBAA1}">
      <dgm:prSet/>
      <dgm:spPr/>
      <dgm:t>
        <a:bodyPr/>
        <a:lstStyle/>
        <a:p>
          <a:endParaRPr lang="en-US" sz="900" b="1">
            <a:solidFill>
              <a:schemeClr val="tx1"/>
            </a:solidFill>
          </a:endParaRPr>
        </a:p>
      </dgm:t>
    </dgm:pt>
    <dgm:pt modelId="{26EDD724-F420-3D40-AD82-D163CD1179AF}" type="sibTrans" cxnId="{93624B99-7220-F840-AD5C-E37F3F7FBAA1}">
      <dgm:prSet/>
      <dgm:spPr/>
      <dgm:t>
        <a:bodyPr/>
        <a:lstStyle/>
        <a:p>
          <a:endParaRPr lang="en-US" sz="900" b="1">
            <a:solidFill>
              <a:schemeClr val="tx1"/>
            </a:solidFill>
          </a:endParaRPr>
        </a:p>
      </dgm:t>
    </dgm:pt>
    <dgm:pt modelId="{7D880DC5-2D1D-434F-AD78-E3ECC40717E1}">
      <dgm:prSet custT="1"/>
      <dgm:spPr/>
      <dgm:t>
        <a:bodyPr/>
        <a:lstStyle/>
        <a:p>
          <a:pPr>
            <a:lnSpc>
              <a:spcPct val="100000"/>
            </a:lnSpc>
          </a:pPr>
          <a:r>
            <a:rPr lang="en-US" sz="1000" b="1" dirty="0">
              <a:solidFill>
                <a:schemeClr val="tx1"/>
              </a:solidFill>
            </a:rPr>
            <a:t>Decarbonization projects and timing</a:t>
          </a:r>
        </a:p>
      </dgm:t>
    </dgm:pt>
    <dgm:pt modelId="{94AF61BB-5688-D24A-86ED-C7B45C3B76F9}" type="parTrans" cxnId="{6ED84D3E-B508-E14C-900C-FA20853AAAF4}">
      <dgm:prSet/>
      <dgm:spPr/>
      <dgm:t>
        <a:bodyPr/>
        <a:lstStyle/>
        <a:p>
          <a:endParaRPr lang="en-US" sz="900" b="1">
            <a:solidFill>
              <a:schemeClr val="tx1"/>
            </a:solidFill>
          </a:endParaRPr>
        </a:p>
      </dgm:t>
    </dgm:pt>
    <dgm:pt modelId="{5D0A1726-10E0-944C-B5EA-99869C708044}" type="sibTrans" cxnId="{6ED84D3E-B508-E14C-900C-FA20853AAAF4}">
      <dgm:prSet/>
      <dgm:spPr/>
      <dgm:t>
        <a:bodyPr/>
        <a:lstStyle/>
        <a:p>
          <a:endParaRPr lang="en-US" sz="900" b="1">
            <a:solidFill>
              <a:schemeClr val="tx1"/>
            </a:solidFill>
          </a:endParaRPr>
        </a:p>
      </dgm:t>
    </dgm:pt>
    <dgm:pt modelId="{42424CE6-800C-BD4C-9BC9-C57AAFF8BE8E}">
      <dgm:prSet custT="1"/>
      <dgm:spPr/>
      <dgm:t>
        <a:bodyPr/>
        <a:lstStyle/>
        <a:p>
          <a:pPr>
            <a:lnSpc>
              <a:spcPct val="100000"/>
            </a:lnSpc>
          </a:pPr>
          <a:r>
            <a:rPr lang="en-US" sz="1000" b="1">
              <a:solidFill>
                <a:schemeClr val="tx1"/>
              </a:solidFill>
            </a:rPr>
            <a:t>Document incentives and regulations to motivate others to invest</a:t>
          </a:r>
          <a:endParaRPr lang="en-US" sz="1000" b="1" dirty="0">
            <a:solidFill>
              <a:schemeClr val="tx1"/>
            </a:solidFill>
          </a:endParaRPr>
        </a:p>
      </dgm:t>
    </dgm:pt>
    <dgm:pt modelId="{8730F134-5821-0C4B-B6E9-0978CAB7B6AE}" type="parTrans" cxnId="{AD8D2BA1-64C6-294D-A102-49C03D95EA22}">
      <dgm:prSet/>
      <dgm:spPr/>
      <dgm:t>
        <a:bodyPr/>
        <a:lstStyle/>
        <a:p>
          <a:endParaRPr lang="en-US" sz="900" b="1">
            <a:solidFill>
              <a:schemeClr val="tx1"/>
            </a:solidFill>
          </a:endParaRPr>
        </a:p>
      </dgm:t>
    </dgm:pt>
    <dgm:pt modelId="{E529A21C-3A90-E64D-A4A6-A5595C6195E5}" type="sibTrans" cxnId="{AD8D2BA1-64C6-294D-A102-49C03D95EA22}">
      <dgm:prSet/>
      <dgm:spPr/>
      <dgm:t>
        <a:bodyPr/>
        <a:lstStyle/>
        <a:p>
          <a:endParaRPr lang="en-US" sz="900" b="1">
            <a:solidFill>
              <a:schemeClr val="tx1"/>
            </a:solidFill>
          </a:endParaRPr>
        </a:p>
      </dgm:t>
    </dgm:pt>
    <dgm:pt modelId="{CC2A74CB-4525-2F4E-B0C0-5E3D5CDD236A}" type="pres">
      <dgm:prSet presAssocID="{3D37C423-41D1-4370-910E-F75AD49998E4}" presName="cycle" presStyleCnt="0">
        <dgm:presLayoutVars>
          <dgm:dir/>
          <dgm:resizeHandles val="exact"/>
        </dgm:presLayoutVars>
      </dgm:prSet>
      <dgm:spPr/>
    </dgm:pt>
    <dgm:pt modelId="{6D990340-BAC3-FB45-9667-5A1F01E8E18E}" type="pres">
      <dgm:prSet presAssocID="{41878C83-CEA1-439C-AB9E-0F498C7444EF}" presName="node" presStyleLbl="node1" presStyleIdx="0" presStyleCnt="7" custScaleX="131336" custScaleY="129510" custRadScaleRad="102233">
        <dgm:presLayoutVars>
          <dgm:bulletEnabled val="1"/>
        </dgm:presLayoutVars>
      </dgm:prSet>
      <dgm:spPr/>
    </dgm:pt>
    <dgm:pt modelId="{57E49D15-1D18-4041-BFB9-361EC103FECD}" type="pres">
      <dgm:prSet presAssocID="{BE2A7534-63B2-496B-B323-5D41412033B9}" presName="sibTrans" presStyleLbl="sibTrans2D1" presStyleIdx="0" presStyleCnt="7"/>
      <dgm:spPr/>
    </dgm:pt>
    <dgm:pt modelId="{0697532A-7A4C-904D-A385-48BFC680DEF9}" type="pres">
      <dgm:prSet presAssocID="{BE2A7534-63B2-496B-B323-5D41412033B9}" presName="connectorText" presStyleLbl="sibTrans2D1" presStyleIdx="0" presStyleCnt="7"/>
      <dgm:spPr/>
    </dgm:pt>
    <dgm:pt modelId="{EAFC209F-8A83-C944-B96F-7780D95FC18A}" type="pres">
      <dgm:prSet presAssocID="{0EB2E63A-5CE2-4F38-851E-5D6CAAC5E2A9}" presName="node" presStyleLbl="node1" presStyleIdx="1" presStyleCnt="7" custScaleX="131336" custScaleY="129510" custRadScaleRad="101407" custRadScaleInc="-3836">
        <dgm:presLayoutVars>
          <dgm:bulletEnabled val="1"/>
        </dgm:presLayoutVars>
      </dgm:prSet>
      <dgm:spPr/>
    </dgm:pt>
    <dgm:pt modelId="{560156BA-0989-DE4E-8B48-7BF66430A101}" type="pres">
      <dgm:prSet presAssocID="{05D3269F-8558-416C-975A-7EDD98A3D35D}" presName="sibTrans" presStyleLbl="sibTrans2D1" presStyleIdx="1" presStyleCnt="7"/>
      <dgm:spPr/>
    </dgm:pt>
    <dgm:pt modelId="{32E89B3F-5411-014B-B9C4-952CE14F2E27}" type="pres">
      <dgm:prSet presAssocID="{05D3269F-8558-416C-975A-7EDD98A3D35D}" presName="connectorText" presStyleLbl="sibTrans2D1" presStyleIdx="1" presStyleCnt="7"/>
      <dgm:spPr/>
    </dgm:pt>
    <dgm:pt modelId="{DE5C7A8E-A3B2-9146-ADEC-7FCAEDE8E1B9}" type="pres">
      <dgm:prSet presAssocID="{E49FC120-1CE6-624D-BA03-A9BA704E33EE}" presName="node" presStyleLbl="node1" presStyleIdx="2" presStyleCnt="7" custScaleX="131336" custScaleY="129510" custRadScaleRad="99527" custRadScaleInc="-4874">
        <dgm:presLayoutVars>
          <dgm:bulletEnabled val="1"/>
        </dgm:presLayoutVars>
      </dgm:prSet>
      <dgm:spPr/>
    </dgm:pt>
    <dgm:pt modelId="{40E64780-04DC-1A46-A1D0-9739B8315647}" type="pres">
      <dgm:prSet presAssocID="{BA13C0F3-4291-D846-8D93-0DE1CC665235}" presName="sibTrans" presStyleLbl="sibTrans2D1" presStyleIdx="2" presStyleCnt="7"/>
      <dgm:spPr/>
    </dgm:pt>
    <dgm:pt modelId="{632CD22F-8D43-3D4F-8739-81D18C776BD5}" type="pres">
      <dgm:prSet presAssocID="{BA13C0F3-4291-D846-8D93-0DE1CC665235}" presName="connectorText" presStyleLbl="sibTrans2D1" presStyleIdx="2" presStyleCnt="7"/>
      <dgm:spPr/>
    </dgm:pt>
    <dgm:pt modelId="{6CB32D9C-7B97-FA4F-A6EE-CE4FD5BDE56F}" type="pres">
      <dgm:prSet presAssocID="{34B2600C-E997-AC46-8C7A-44576614FAEB}" presName="node" presStyleLbl="node1" presStyleIdx="3" presStyleCnt="7" custScaleX="131336" custScaleY="129510" custRadScaleRad="97993" custRadScaleInc="-2203">
        <dgm:presLayoutVars>
          <dgm:bulletEnabled val="1"/>
        </dgm:presLayoutVars>
      </dgm:prSet>
      <dgm:spPr/>
    </dgm:pt>
    <dgm:pt modelId="{96B79A94-C864-7143-A594-7289D97E2347}" type="pres">
      <dgm:prSet presAssocID="{7B755672-B664-0049-85A6-7C258D8A5AB0}" presName="sibTrans" presStyleLbl="sibTrans2D1" presStyleIdx="3" presStyleCnt="7"/>
      <dgm:spPr/>
    </dgm:pt>
    <dgm:pt modelId="{A87E50EA-291D-1C40-8943-474714ACBE5E}" type="pres">
      <dgm:prSet presAssocID="{7B755672-B664-0049-85A6-7C258D8A5AB0}" presName="connectorText" presStyleLbl="sibTrans2D1" presStyleIdx="3" presStyleCnt="7"/>
      <dgm:spPr/>
    </dgm:pt>
    <dgm:pt modelId="{D9CD2837-CF8E-144D-980E-342D02637E22}" type="pres">
      <dgm:prSet presAssocID="{238E5076-F21D-ED49-BB9A-E0DE509F10CD}" presName="node" presStyleLbl="node1" presStyleIdx="4" presStyleCnt="7" custScaleX="131336" custScaleY="129510" custRadScaleRad="97993" custRadScaleInc="2203">
        <dgm:presLayoutVars>
          <dgm:bulletEnabled val="1"/>
        </dgm:presLayoutVars>
      </dgm:prSet>
      <dgm:spPr/>
    </dgm:pt>
    <dgm:pt modelId="{303DCAFA-024C-2C4D-A388-7AC333369672}" type="pres">
      <dgm:prSet presAssocID="{A142928F-94CA-B241-BE44-E4555F44EA8F}" presName="sibTrans" presStyleLbl="sibTrans2D1" presStyleIdx="4" presStyleCnt="7"/>
      <dgm:spPr/>
    </dgm:pt>
    <dgm:pt modelId="{F4D15BCA-420A-E44C-8C98-1F6BC65096B8}" type="pres">
      <dgm:prSet presAssocID="{A142928F-94CA-B241-BE44-E4555F44EA8F}" presName="connectorText" presStyleLbl="sibTrans2D1" presStyleIdx="4" presStyleCnt="7"/>
      <dgm:spPr/>
    </dgm:pt>
    <dgm:pt modelId="{53597D51-0E7D-5B4F-9C9B-698256F7405F}" type="pres">
      <dgm:prSet presAssocID="{CB365F16-7E6C-4919-AA6C-B4DB03228794}" presName="node" presStyleLbl="node1" presStyleIdx="5" presStyleCnt="7" custScaleX="131336" custScaleY="129510" custRadScaleRad="99527" custRadScaleInc="4874">
        <dgm:presLayoutVars>
          <dgm:bulletEnabled val="1"/>
        </dgm:presLayoutVars>
      </dgm:prSet>
      <dgm:spPr/>
    </dgm:pt>
    <dgm:pt modelId="{D9AF921C-3974-8541-9BEC-7504632DEFF9}" type="pres">
      <dgm:prSet presAssocID="{3F0EBC21-009A-4923-BA6E-0C238A5C019C}" presName="sibTrans" presStyleLbl="sibTrans2D1" presStyleIdx="5" presStyleCnt="7"/>
      <dgm:spPr/>
    </dgm:pt>
    <dgm:pt modelId="{4F80344E-AB53-7945-B127-7EAA4E19FF43}" type="pres">
      <dgm:prSet presAssocID="{3F0EBC21-009A-4923-BA6E-0C238A5C019C}" presName="connectorText" presStyleLbl="sibTrans2D1" presStyleIdx="5" presStyleCnt="7"/>
      <dgm:spPr/>
    </dgm:pt>
    <dgm:pt modelId="{8848BA11-4BFC-BA42-921E-2475D4323B59}" type="pres">
      <dgm:prSet presAssocID="{0CC5C48B-3162-485F-8D10-B85A77ED40AD}" presName="node" presStyleLbl="node1" presStyleIdx="6" presStyleCnt="7" custScaleX="131336" custScaleY="129510">
        <dgm:presLayoutVars>
          <dgm:bulletEnabled val="1"/>
        </dgm:presLayoutVars>
      </dgm:prSet>
      <dgm:spPr/>
    </dgm:pt>
    <dgm:pt modelId="{98B60DFA-F055-744F-A3F7-E3E5B26DF1BE}" type="pres">
      <dgm:prSet presAssocID="{25B4358A-523B-444D-B8D5-834D19E1B557}" presName="sibTrans" presStyleLbl="sibTrans2D1" presStyleIdx="6" presStyleCnt="7"/>
      <dgm:spPr/>
    </dgm:pt>
    <dgm:pt modelId="{2E168F8D-5815-0F41-AE67-D7EC0FA5D60E}" type="pres">
      <dgm:prSet presAssocID="{25B4358A-523B-444D-B8D5-834D19E1B557}" presName="connectorText" presStyleLbl="sibTrans2D1" presStyleIdx="6" presStyleCnt="7"/>
      <dgm:spPr/>
    </dgm:pt>
  </dgm:ptLst>
  <dgm:cxnLst>
    <dgm:cxn modelId="{4CA4D006-0346-3749-AFF9-34F711E7BF88}" type="presOf" srcId="{25B4358A-523B-444D-B8D5-834D19E1B557}" destId="{98B60DFA-F055-744F-A3F7-E3E5B26DF1BE}" srcOrd="0" destOrd="0" presId="urn:microsoft.com/office/officeart/2005/8/layout/cycle2"/>
    <dgm:cxn modelId="{D1F85F08-9390-5D42-ADBF-4348FC4FF00A}" type="presOf" srcId="{25B4358A-523B-444D-B8D5-834D19E1B557}" destId="{2E168F8D-5815-0F41-AE67-D7EC0FA5D60E}" srcOrd="1" destOrd="0" presId="urn:microsoft.com/office/officeart/2005/8/layout/cycle2"/>
    <dgm:cxn modelId="{DE3A2A0D-B26E-1A49-AF35-9114133C7667}" type="presOf" srcId="{C09B2580-98C7-4C35-AD1C-865FB45ABE9D}" destId="{DE5C7A8E-A3B2-9146-ADEC-7FCAEDE8E1B9}" srcOrd="0" destOrd="1" presId="urn:microsoft.com/office/officeart/2005/8/layout/cycle2"/>
    <dgm:cxn modelId="{B2248A0F-EF55-D143-A92E-856D4599566A}" type="presOf" srcId="{238E5076-F21D-ED49-BB9A-E0DE509F10CD}" destId="{D9CD2837-CF8E-144D-980E-342D02637E22}" srcOrd="0" destOrd="0" presId="urn:microsoft.com/office/officeart/2005/8/layout/cycle2"/>
    <dgm:cxn modelId="{FDDBBD12-AB1A-964B-B39E-CB29EB7F6481}" srcId="{34B2600C-E997-AC46-8C7A-44576614FAEB}" destId="{0C761C33-1606-2345-AB45-5CD7E9879923}" srcOrd="0" destOrd="0" parTransId="{D25F21FA-B9B3-6A40-A6A2-E1020406692F}" sibTransId="{3DF0AC19-B1C7-2042-BA2D-C4270690B261}"/>
    <dgm:cxn modelId="{1D4B5613-D7D9-2546-9521-70263D403DC0}" type="presOf" srcId="{3F0EBC21-009A-4923-BA6E-0C238A5C019C}" destId="{D9AF921C-3974-8541-9BEC-7504632DEFF9}" srcOrd="0" destOrd="0" presId="urn:microsoft.com/office/officeart/2005/8/layout/cycle2"/>
    <dgm:cxn modelId="{B1E58D1A-D95D-8B4C-856A-0C3226E9217F}" type="presOf" srcId="{7B755672-B664-0049-85A6-7C258D8A5AB0}" destId="{A87E50EA-291D-1C40-8943-474714ACBE5E}" srcOrd="1" destOrd="0" presId="urn:microsoft.com/office/officeart/2005/8/layout/cycle2"/>
    <dgm:cxn modelId="{ECD1951D-221E-6044-83B4-1FA3052EF3FC}" type="presOf" srcId="{05D3269F-8558-416C-975A-7EDD98A3D35D}" destId="{560156BA-0989-DE4E-8B48-7BF66430A101}" srcOrd="0" destOrd="0" presId="urn:microsoft.com/office/officeart/2005/8/layout/cycle2"/>
    <dgm:cxn modelId="{9729BD24-5D8C-3845-A9D9-8315F348E1C7}" srcId="{3D37C423-41D1-4370-910E-F75AD49998E4}" destId="{238E5076-F21D-ED49-BB9A-E0DE509F10CD}" srcOrd="4" destOrd="0" parTransId="{42895ED7-C4E3-C147-B53C-91EC338EEEF9}" sibTransId="{A142928F-94CA-B241-BE44-E4555F44EA8F}"/>
    <dgm:cxn modelId="{371D8525-CCA8-B743-97A3-48FC3B5FCB94}" type="presOf" srcId="{0C761C33-1606-2345-AB45-5CD7E9879923}" destId="{6CB32D9C-7B97-FA4F-A6EE-CE4FD5BDE56F}" srcOrd="0" destOrd="1" presId="urn:microsoft.com/office/officeart/2005/8/layout/cycle2"/>
    <dgm:cxn modelId="{5D0FF535-ABE4-6A41-B3B5-7FCDB4446712}" type="presOf" srcId="{BA13C0F3-4291-D846-8D93-0DE1CC665235}" destId="{632CD22F-8D43-3D4F-8739-81D18C776BD5}" srcOrd="1" destOrd="0" presId="urn:microsoft.com/office/officeart/2005/8/layout/cycle2"/>
    <dgm:cxn modelId="{6ED84D3E-B508-E14C-900C-FA20853AAAF4}" srcId="{41878C83-CEA1-439C-AB9E-0F498C7444EF}" destId="{7D880DC5-2D1D-434F-AD78-E3ECC40717E1}" srcOrd="0" destOrd="0" parTransId="{94AF61BB-5688-D24A-86ED-C7B45C3B76F9}" sibTransId="{5D0A1726-10E0-944C-B5EA-99869C708044}"/>
    <dgm:cxn modelId="{98E45542-99DA-4444-B2F6-DEB041592B28}" type="presOf" srcId="{82AADAD8-955B-C54A-987D-577952116AC0}" destId="{EAFC209F-8A83-C944-B96F-7780D95FC18A}" srcOrd="0" destOrd="3" presId="urn:microsoft.com/office/officeart/2005/8/layout/cycle2"/>
    <dgm:cxn modelId="{8B8E1949-1B9E-054A-893D-AB7817C796AC}" type="presOf" srcId="{A142928F-94CA-B241-BE44-E4555F44EA8F}" destId="{F4D15BCA-420A-E44C-8C98-1F6BC65096B8}" srcOrd="1" destOrd="0" presId="urn:microsoft.com/office/officeart/2005/8/layout/cycle2"/>
    <dgm:cxn modelId="{E136814B-CD4A-BA4F-81F9-7CF68E3CBDF6}" type="presOf" srcId="{34B2600C-E997-AC46-8C7A-44576614FAEB}" destId="{6CB32D9C-7B97-FA4F-A6EE-CE4FD5BDE56F}" srcOrd="0" destOrd="0" presId="urn:microsoft.com/office/officeart/2005/8/layout/cycle2"/>
    <dgm:cxn modelId="{0139CE4D-6EA9-D145-810A-637203147018}" type="presOf" srcId="{41878C83-CEA1-439C-AB9E-0F498C7444EF}" destId="{6D990340-BAC3-FB45-9667-5A1F01E8E18E}" srcOrd="0" destOrd="0" presId="urn:microsoft.com/office/officeart/2005/8/layout/cycle2"/>
    <dgm:cxn modelId="{5A71E24F-B180-CB4B-9207-12F25D04CDB1}" srcId="{0EB2E63A-5CE2-4F38-851E-5D6CAAC5E2A9}" destId="{6D27B02C-E17F-8443-968F-57DF9D15AA6D}" srcOrd="0" destOrd="0" parTransId="{36838EB1-2637-174F-9EE9-D6866233311D}" sibTransId="{3DC9A031-8BE6-4749-9444-2F3527A175DB}"/>
    <dgm:cxn modelId="{028B6550-E752-344E-A5E2-157C493836DC}" srcId="{0EB2E63A-5CE2-4F38-851E-5D6CAAC5E2A9}" destId="{3ADA572B-2A0E-2F4A-8487-7635305F7DF8}" srcOrd="1" destOrd="0" parTransId="{2A192E98-E6D8-5646-8C5E-579951269BF4}" sibTransId="{6384002C-1262-1E4E-8AE6-407FBBE03DEE}"/>
    <dgm:cxn modelId="{336C3C54-C0E0-1F43-A562-B0EEC13FC8A1}" type="presOf" srcId="{B40E14C8-98D6-6E44-AEA3-036CE9C6897C}" destId="{8848BA11-4BFC-BA42-921E-2475D4323B59}" srcOrd="0" destOrd="2" presId="urn:microsoft.com/office/officeart/2005/8/layout/cycle2"/>
    <dgm:cxn modelId="{D2C52456-B2FE-4128-AC7E-C413A62A8188}" srcId="{CB365F16-7E6C-4919-AA6C-B4DB03228794}" destId="{B8A81D4A-8A7D-4ED8-A729-F306606F6393}" srcOrd="0" destOrd="0" parTransId="{9C9D3B8E-493C-4D53-80F3-DD762FF8F2DD}" sibTransId="{E3734F7D-711B-4E73-B4C5-E29A62A4F505}"/>
    <dgm:cxn modelId="{6449B263-419F-FC49-9E02-BA624B338AE3}" type="presOf" srcId="{E2C46C1E-8B29-6641-9E1D-4EC60D67F502}" destId="{EAFC209F-8A83-C944-B96F-7780D95FC18A}" srcOrd="0" destOrd="4" presId="urn:microsoft.com/office/officeart/2005/8/layout/cycle2"/>
    <dgm:cxn modelId="{5073EC68-6E76-FA43-87CA-C3C8C8B46BD8}" type="presOf" srcId="{6D27B02C-E17F-8443-968F-57DF9D15AA6D}" destId="{EAFC209F-8A83-C944-B96F-7780D95FC18A}" srcOrd="0" destOrd="1" presId="urn:microsoft.com/office/officeart/2005/8/layout/cycle2"/>
    <dgm:cxn modelId="{6DB0026B-1573-DF47-B5C9-22B111636583}" type="presOf" srcId="{0CC5C48B-3162-485F-8D10-B85A77ED40AD}" destId="{8848BA11-4BFC-BA42-921E-2475D4323B59}" srcOrd="0" destOrd="0" presId="urn:microsoft.com/office/officeart/2005/8/layout/cycle2"/>
    <dgm:cxn modelId="{F57C9872-C5CA-D64E-8A30-6E080A913430}" srcId="{3D37C423-41D1-4370-910E-F75AD49998E4}" destId="{E49FC120-1CE6-624D-BA03-A9BA704E33EE}" srcOrd="2" destOrd="0" parTransId="{15A87E5C-3944-E74A-B510-6CAE78C59E4D}" sibTransId="{BA13C0F3-4291-D846-8D93-0DE1CC665235}"/>
    <dgm:cxn modelId="{DF35EC72-EA18-EB46-B191-9A48D87C8B67}" srcId="{0EB2E63A-5CE2-4F38-851E-5D6CAAC5E2A9}" destId="{E2C46C1E-8B29-6641-9E1D-4EC60D67F502}" srcOrd="3" destOrd="0" parTransId="{1BB0B84B-42FB-E34E-8368-458A2A3DFF2D}" sibTransId="{A20DAA09-F374-214F-9493-8875087B8112}"/>
    <dgm:cxn modelId="{ABC9A57B-2D07-6A44-8DF2-6851CE665113}" type="presOf" srcId="{0EB2E63A-5CE2-4F38-851E-5D6CAAC5E2A9}" destId="{EAFC209F-8A83-C944-B96F-7780D95FC18A}" srcOrd="0" destOrd="0" presId="urn:microsoft.com/office/officeart/2005/8/layout/cycle2"/>
    <dgm:cxn modelId="{D07CE87F-9649-E54F-9F68-688F7C8EBB9E}" srcId="{238E5076-F21D-ED49-BB9A-E0DE509F10CD}" destId="{CD6EA00D-B4B9-C04B-9257-06341C00487D}" srcOrd="0" destOrd="0" parTransId="{51D76ECA-1537-F747-AE64-F872457A067A}" sibTransId="{D56352D8-DEA6-B744-A9AD-ABCE7B85CBE2}"/>
    <dgm:cxn modelId="{0ED37480-E33D-F447-BA91-E173DA0FD6A7}" type="presOf" srcId="{B8A81D4A-8A7D-4ED8-A729-F306606F6393}" destId="{53597D51-0E7D-5B4F-9C9B-698256F7405F}" srcOrd="0" destOrd="1" presId="urn:microsoft.com/office/officeart/2005/8/layout/cycle2"/>
    <dgm:cxn modelId="{5A852C81-DD38-F948-959D-1CC44DD1E9A5}" type="presOf" srcId="{3F0EBC21-009A-4923-BA6E-0C238A5C019C}" destId="{4F80344E-AB53-7945-B127-7EAA4E19FF43}" srcOrd="1" destOrd="0" presId="urn:microsoft.com/office/officeart/2005/8/layout/cycle2"/>
    <dgm:cxn modelId="{FF4B4B83-6637-7142-BAC7-A42E0819A172}" type="presOf" srcId="{FACB0617-7B23-6F4E-9FDF-B8AE56D4F88E}" destId="{53597D51-0E7D-5B4F-9C9B-698256F7405F}" srcOrd="0" destOrd="2" presId="urn:microsoft.com/office/officeart/2005/8/layout/cycle2"/>
    <dgm:cxn modelId="{F9A7C888-4561-F14F-AB54-6675A511AFED}" type="presOf" srcId="{3ADA572B-2A0E-2F4A-8487-7635305F7DF8}" destId="{EAFC209F-8A83-C944-B96F-7780D95FC18A}" srcOrd="0" destOrd="2" presId="urn:microsoft.com/office/officeart/2005/8/layout/cycle2"/>
    <dgm:cxn modelId="{625ADD88-6155-8F44-BC56-97C2B9761CC6}" type="presOf" srcId="{42424CE6-800C-BD4C-9BC9-C57AAFF8BE8E}" destId="{6CB32D9C-7B97-FA4F-A6EE-CE4FD5BDE56F}" srcOrd="0" destOrd="2" presId="urn:microsoft.com/office/officeart/2005/8/layout/cycle2"/>
    <dgm:cxn modelId="{1DC4EE89-5F6E-184D-BEA6-D02DFED8204B}" type="presOf" srcId="{BA13C0F3-4291-D846-8D93-0DE1CC665235}" destId="{40E64780-04DC-1A46-A1D0-9739B8315647}" srcOrd="0" destOrd="0" presId="urn:microsoft.com/office/officeart/2005/8/layout/cycle2"/>
    <dgm:cxn modelId="{1AB9748B-26E6-974B-9330-0B53A04C475A}" srcId="{238E5076-F21D-ED49-BB9A-E0DE509F10CD}" destId="{08E0A367-69FA-FB4C-BC23-8E31F7E9A71F}" srcOrd="1" destOrd="0" parTransId="{62F8FFF7-4710-6D4A-AB2A-C082E7C54C79}" sibTransId="{48477E7F-3DEC-3F49-8039-70640C4CBEF4}"/>
    <dgm:cxn modelId="{C47C6C95-265B-7444-94D7-B800A4F17F4A}" type="presOf" srcId="{C9CD3183-71ED-4B90-9E9D-451E17ED934F}" destId="{8848BA11-4BFC-BA42-921E-2475D4323B59}" srcOrd="0" destOrd="1" presId="urn:microsoft.com/office/officeart/2005/8/layout/cycle2"/>
    <dgm:cxn modelId="{93624B99-7220-F840-AD5C-E37F3F7FBAA1}" srcId="{0CC5C48B-3162-485F-8D10-B85A77ED40AD}" destId="{B40E14C8-98D6-6E44-AEA3-036CE9C6897C}" srcOrd="1" destOrd="0" parTransId="{5AC1EB38-EEA2-E74F-AB65-B610866E20D2}" sibTransId="{26EDD724-F420-3D40-AD82-D163CD1179AF}"/>
    <dgm:cxn modelId="{6C81B29C-C568-0E45-856E-CC4ED970AD2F}" type="presOf" srcId="{7B755672-B664-0049-85A6-7C258D8A5AB0}" destId="{96B79A94-C864-7143-A594-7289D97E2347}" srcOrd="0" destOrd="0" presId="urn:microsoft.com/office/officeart/2005/8/layout/cycle2"/>
    <dgm:cxn modelId="{AD8D2BA1-64C6-294D-A102-49C03D95EA22}" srcId="{34B2600C-E997-AC46-8C7A-44576614FAEB}" destId="{42424CE6-800C-BD4C-9BC9-C57AAFF8BE8E}" srcOrd="1" destOrd="0" parTransId="{8730F134-5821-0C4B-B6E9-0978CAB7B6AE}" sibTransId="{E529A21C-3A90-E64D-A4A6-A5595C6195E5}"/>
    <dgm:cxn modelId="{E82CEAAC-EE8D-604A-9FD2-D4EE51AB251A}" type="presOf" srcId="{BE2A7534-63B2-496B-B323-5D41412033B9}" destId="{0697532A-7A4C-904D-A385-48BFC680DEF9}" srcOrd="1" destOrd="0" presId="urn:microsoft.com/office/officeart/2005/8/layout/cycle2"/>
    <dgm:cxn modelId="{1DE08AB8-F329-6E4F-A20C-23654B404EC6}" srcId="{3D37C423-41D1-4370-910E-F75AD49998E4}" destId="{34B2600C-E997-AC46-8C7A-44576614FAEB}" srcOrd="3" destOrd="0" parTransId="{F3AEC662-38BC-314A-B993-4E1A4D0A7672}" sibTransId="{7B755672-B664-0049-85A6-7C258D8A5AB0}"/>
    <dgm:cxn modelId="{A328C2BC-60B1-574C-8F7A-F61BADC4F76F}" type="presOf" srcId="{08E0A367-69FA-FB4C-BC23-8E31F7E9A71F}" destId="{D9CD2837-CF8E-144D-980E-342D02637E22}" srcOrd="0" destOrd="2" presId="urn:microsoft.com/office/officeart/2005/8/layout/cycle2"/>
    <dgm:cxn modelId="{604C21C2-8705-D745-A548-04B35864B25B}" srcId="{CB365F16-7E6C-4919-AA6C-B4DB03228794}" destId="{FACB0617-7B23-6F4E-9FDF-B8AE56D4F88E}" srcOrd="1" destOrd="0" parTransId="{6A025190-7F5C-264C-AF4B-4F98910519E4}" sibTransId="{41BE97EA-BB9B-724D-906B-EBE84BF5D62F}"/>
    <dgm:cxn modelId="{836897C9-D328-49D4-8330-591FC0F8CC83}" srcId="{3D37C423-41D1-4370-910E-F75AD49998E4}" destId="{0CC5C48B-3162-485F-8D10-B85A77ED40AD}" srcOrd="6" destOrd="0" parTransId="{4B3EE13F-E820-4BAA-BDC6-1301CFECBFC0}" sibTransId="{25B4358A-523B-444D-B8D5-834D19E1B557}"/>
    <dgm:cxn modelId="{037F33CD-6259-4169-BEF0-B4DC78F3956F}" srcId="{3D37C423-41D1-4370-910E-F75AD49998E4}" destId="{CB365F16-7E6C-4919-AA6C-B4DB03228794}" srcOrd="5" destOrd="0" parTransId="{C8E1A23A-AF59-4EF0-B3E3-3FAE4C712553}" sibTransId="{3F0EBC21-009A-4923-BA6E-0C238A5C019C}"/>
    <dgm:cxn modelId="{ED0F4DCE-F0EE-A643-9934-8F738A067EB6}" type="presOf" srcId="{CD6EA00D-B4B9-C04B-9257-06341C00487D}" destId="{D9CD2837-CF8E-144D-980E-342D02637E22}" srcOrd="0" destOrd="1" presId="urn:microsoft.com/office/officeart/2005/8/layout/cycle2"/>
    <dgm:cxn modelId="{1335F3DD-A0D8-4969-9E69-A26544DFF411}" srcId="{E49FC120-1CE6-624D-BA03-A9BA704E33EE}" destId="{C09B2580-98C7-4C35-AD1C-865FB45ABE9D}" srcOrd="0" destOrd="0" parTransId="{1C156171-0B96-475E-93D0-9BCCC06CA844}" sibTransId="{4F6F617D-5520-493C-9880-3170B5A57A8A}"/>
    <dgm:cxn modelId="{A9FFF3DF-2D20-4C69-AA04-54A7DFBE2C5A}" srcId="{3D37C423-41D1-4370-910E-F75AD49998E4}" destId="{0EB2E63A-5CE2-4F38-851E-5D6CAAC5E2A9}" srcOrd="1" destOrd="0" parTransId="{94550CC5-9376-4A8A-9CF7-6E315D66B297}" sibTransId="{05D3269F-8558-416C-975A-7EDD98A3D35D}"/>
    <dgm:cxn modelId="{1F02EFE1-3D87-4EB2-A9AB-191EB05EB6E9}" srcId="{3D37C423-41D1-4370-910E-F75AD49998E4}" destId="{41878C83-CEA1-439C-AB9E-0F498C7444EF}" srcOrd="0" destOrd="0" parTransId="{D79A6DFE-5986-43E6-8F05-073515E26131}" sibTransId="{BE2A7534-63B2-496B-B323-5D41412033B9}"/>
    <dgm:cxn modelId="{81FCC4E2-F553-4A40-9CDE-14B8279D3F84}" type="presOf" srcId="{7D880DC5-2D1D-434F-AD78-E3ECC40717E1}" destId="{6D990340-BAC3-FB45-9667-5A1F01E8E18E}" srcOrd="0" destOrd="1" presId="urn:microsoft.com/office/officeart/2005/8/layout/cycle2"/>
    <dgm:cxn modelId="{3A2DDEE4-6CFA-454F-8B76-FB3F4BC44410}" type="presOf" srcId="{A142928F-94CA-B241-BE44-E4555F44EA8F}" destId="{303DCAFA-024C-2C4D-A388-7AC333369672}" srcOrd="0" destOrd="0" presId="urn:microsoft.com/office/officeart/2005/8/layout/cycle2"/>
    <dgm:cxn modelId="{746207E6-75A2-A840-AB3C-AB2DD5C0B8AE}" type="presOf" srcId="{05D3269F-8558-416C-975A-7EDD98A3D35D}" destId="{32E89B3F-5411-014B-B9C4-952CE14F2E27}" srcOrd="1" destOrd="0" presId="urn:microsoft.com/office/officeart/2005/8/layout/cycle2"/>
    <dgm:cxn modelId="{8CCCB0E8-CCB2-8642-91F0-92E2C99A3A87}" type="presOf" srcId="{BE2A7534-63B2-496B-B323-5D41412033B9}" destId="{57E49D15-1D18-4041-BFB9-361EC103FECD}" srcOrd="0" destOrd="0" presId="urn:microsoft.com/office/officeart/2005/8/layout/cycle2"/>
    <dgm:cxn modelId="{4AA8D1EC-1D36-4EB7-B65D-97755A84A5CA}" srcId="{0CC5C48B-3162-485F-8D10-B85A77ED40AD}" destId="{C9CD3183-71ED-4B90-9E9D-451E17ED934F}" srcOrd="0" destOrd="0" parTransId="{D7B316D4-8557-427A-AD1B-A93D78B7A15B}" sibTransId="{3FB6B8E1-8639-425C-9F3E-9D981BC3064D}"/>
    <dgm:cxn modelId="{0A2935EE-4872-CE48-B341-598580F9B0AB}" type="presOf" srcId="{E49FC120-1CE6-624D-BA03-A9BA704E33EE}" destId="{DE5C7A8E-A3B2-9146-ADEC-7FCAEDE8E1B9}" srcOrd="0" destOrd="0" presId="urn:microsoft.com/office/officeart/2005/8/layout/cycle2"/>
    <dgm:cxn modelId="{0598CFF4-7CB3-A047-B3F5-E5B0BC916458}" type="presOf" srcId="{CB365F16-7E6C-4919-AA6C-B4DB03228794}" destId="{53597D51-0E7D-5B4F-9C9B-698256F7405F}" srcOrd="0" destOrd="0" presId="urn:microsoft.com/office/officeart/2005/8/layout/cycle2"/>
    <dgm:cxn modelId="{699023F6-D0F9-FD4E-8415-66E0EA4D5D02}" type="presOf" srcId="{3D37C423-41D1-4370-910E-F75AD49998E4}" destId="{CC2A74CB-4525-2F4E-B0C0-5E3D5CDD236A}" srcOrd="0" destOrd="0" presId="urn:microsoft.com/office/officeart/2005/8/layout/cycle2"/>
    <dgm:cxn modelId="{9489ACFC-6CC4-DB44-AD2B-918C19ED8AE6}" srcId="{0EB2E63A-5CE2-4F38-851E-5D6CAAC5E2A9}" destId="{82AADAD8-955B-C54A-987D-577952116AC0}" srcOrd="2" destOrd="0" parTransId="{AC4117FF-6F0C-0E49-AF8E-E10E2BB36B13}" sibTransId="{16D28136-FEB0-314C-93EE-7B6133009CCA}"/>
    <dgm:cxn modelId="{9AA64903-D95B-AC4C-BDC6-B01B31A39BC2}" type="presParOf" srcId="{CC2A74CB-4525-2F4E-B0C0-5E3D5CDD236A}" destId="{6D990340-BAC3-FB45-9667-5A1F01E8E18E}" srcOrd="0" destOrd="0" presId="urn:microsoft.com/office/officeart/2005/8/layout/cycle2"/>
    <dgm:cxn modelId="{493CDBA7-E0E7-7646-BBB8-7809E7E94E3C}" type="presParOf" srcId="{CC2A74CB-4525-2F4E-B0C0-5E3D5CDD236A}" destId="{57E49D15-1D18-4041-BFB9-361EC103FECD}" srcOrd="1" destOrd="0" presId="urn:microsoft.com/office/officeart/2005/8/layout/cycle2"/>
    <dgm:cxn modelId="{A4248853-4C85-DE4A-81BD-91DD5F03D00E}" type="presParOf" srcId="{57E49D15-1D18-4041-BFB9-361EC103FECD}" destId="{0697532A-7A4C-904D-A385-48BFC680DEF9}" srcOrd="0" destOrd="0" presId="urn:microsoft.com/office/officeart/2005/8/layout/cycle2"/>
    <dgm:cxn modelId="{E4D6B91A-07F4-7F45-9161-2A4612252F0F}" type="presParOf" srcId="{CC2A74CB-4525-2F4E-B0C0-5E3D5CDD236A}" destId="{EAFC209F-8A83-C944-B96F-7780D95FC18A}" srcOrd="2" destOrd="0" presId="urn:microsoft.com/office/officeart/2005/8/layout/cycle2"/>
    <dgm:cxn modelId="{5454178B-3F5B-B541-97FD-55DE7B263C7C}" type="presParOf" srcId="{CC2A74CB-4525-2F4E-B0C0-5E3D5CDD236A}" destId="{560156BA-0989-DE4E-8B48-7BF66430A101}" srcOrd="3" destOrd="0" presId="urn:microsoft.com/office/officeart/2005/8/layout/cycle2"/>
    <dgm:cxn modelId="{F88CF877-7DEF-A14C-8022-A760E387D91A}" type="presParOf" srcId="{560156BA-0989-DE4E-8B48-7BF66430A101}" destId="{32E89B3F-5411-014B-B9C4-952CE14F2E27}" srcOrd="0" destOrd="0" presId="urn:microsoft.com/office/officeart/2005/8/layout/cycle2"/>
    <dgm:cxn modelId="{DD862B55-9409-5342-8021-32105E749F11}" type="presParOf" srcId="{CC2A74CB-4525-2F4E-B0C0-5E3D5CDD236A}" destId="{DE5C7A8E-A3B2-9146-ADEC-7FCAEDE8E1B9}" srcOrd="4" destOrd="0" presId="urn:microsoft.com/office/officeart/2005/8/layout/cycle2"/>
    <dgm:cxn modelId="{A72BE121-5A23-4540-B4FA-A375A03FA73E}" type="presParOf" srcId="{CC2A74CB-4525-2F4E-B0C0-5E3D5CDD236A}" destId="{40E64780-04DC-1A46-A1D0-9739B8315647}" srcOrd="5" destOrd="0" presId="urn:microsoft.com/office/officeart/2005/8/layout/cycle2"/>
    <dgm:cxn modelId="{4F332216-F86E-3742-B9F9-F655A40BDE86}" type="presParOf" srcId="{40E64780-04DC-1A46-A1D0-9739B8315647}" destId="{632CD22F-8D43-3D4F-8739-81D18C776BD5}" srcOrd="0" destOrd="0" presId="urn:microsoft.com/office/officeart/2005/8/layout/cycle2"/>
    <dgm:cxn modelId="{8FF1A0F5-D479-8048-9CA9-9B60D421BF96}" type="presParOf" srcId="{CC2A74CB-4525-2F4E-B0C0-5E3D5CDD236A}" destId="{6CB32D9C-7B97-FA4F-A6EE-CE4FD5BDE56F}" srcOrd="6" destOrd="0" presId="urn:microsoft.com/office/officeart/2005/8/layout/cycle2"/>
    <dgm:cxn modelId="{5EABAB03-AE8B-FD4D-9A46-C8C1FA2FE613}" type="presParOf" srcId="{CC2A74CB-4525-2F4E-B0C0-5E3D5CDD236A}" destId="{96B79A94-C864-7143-A594-7289D97E2347}" srcOrd="7" destOrd="0" presId="urn:microsoft.com/office/officeart/2005/8/layout/cycle2"/>
    <dgm:cxn modelId="{306D69AC-BE99-D041-BC0F-D018C9ED035E}" type="presParOf" srcId="{96B79A94-C864-7143-A594-7289D97E2347}" destId="{A87E50EA-291D-1C40-8943-474714ACBE5E}" srcOrd="0" destOrd="0" presId="urn:microsoft.com/office/officeart/2005/8/layout/cycle2"/>
    <dgm:cxn modelId="{88640F3D-54A9-DA4E-B4D8-8DC817615F84}" type="presParOf" srcId="{CC2A74CB-4525-2F4E-B0C0-5E3D5CDD236A}" destId="{D9CD2837-CF8E-144D-980E-342D02637E22}" srcOrd="8" destOrd="0" presId="urn:microsoft.com/office/officeart/2005/8/layout/cycle2"/>
    <dgm:cxn modelId="{86840629-4CAF-8A4C-B12B-16DC2C6E6C47}" type="presParOf" srcId="{CC2A74CB-4525-2F4E-B0C0-5E3D5CDD236A}" destId="{303DCAFA-024C-2C4D-A388-7AC333369672}" srcOrd="9" destOrd="0" presId="urn:microsoft.com/office/officeart/2005/8/layout/cycle2"/>
    <dgm:cxn modelId="{55C03391-2ED3-354F-9013-B2C3B3C34811}" type="presParOf" srcId="{303DCAFA-024C-2C4D-A388-7AC333369672}" destId="{F4D15BCA-420A-E44C-8C98-1F6BC65096B8}" srcOrd="0" destOrd="0" presId="urn:microsoft.com/office/officeart/2005/8/layout/cycle2"/>
    <dgm:cxn modelId="{9026051D-562D-6449-936E-E26BDCA47D1C}" type="presParOf" srcId="{CC2A74CB-4525-2F4E-B0C0-5E3D5CDD236A}" destId="{53597D51-0E7D-5B4F-9C9B-698256F7405F}" srcOrd="10" destOrd="0" presId="urn:microsoft.com/office/officeart/2005/8/layout/cycle2"/>
    <dgm:cxn modelId="{CA8D6ABF-ED5A-E249-9369-FF1925EDBFE8}" type="presParOf" srcId="{CC2A74CB-4525-2F4E-B0C0-5E3D5CDD236A}" destId="{D9AF921C-3974-8541-9BEC-7504632DEFF9}" srcOrd="11" destOrd="0" presId="urn:microsoft.com/office/officeart/2005/8/layout/cycle2"/>
    <dgm:cxn modelId="{433C2D90-5B9A-CD4F-BEC2-8791F2E4E88A}" type="presParOf" srcId="{D9AF921C-3974-8541-9BEC-7504632DEFF9}" destId="{4F80344E-AB53-7945-B127-7EAA4E19FF43}" srcOrd="0" destOrd="0" presId="urn:microsoft.com/office/officeart/2005/8/layout/cycle2"/>
    <dgm:cxn modelId="{B722C8EA-B234-C844-B63C-826BC46288EF}" type="presParOf" srcId="{CC2A74CB-4525-2F4E-B0C0-5E3D5CDD236A}" destId="{8848BA11-4BFC-BA42-921E-2475D4323B59}" srcOrd="12" destOrd="0" presId="urn:microsoft.com/office/officeart/2005/8/layout/cycle2"/>
    <dgm:cxn modelId="{03C6C65E-CE28-FB40-9836-6D8CED2F4F7B}" type="presParOf" srcId="{CC2A74CB-4525-2F4E-B0C0-5E3D5CDD236A}" destId="{98B60DFA-F055-744F-A3F7-E3E5B26DF1BE}" srcOrd="13" destOrd="0" presId="urn:microsoft.com/office/officeart/2005/8/layout/cycle2"/>
    <dgm:cxn modelId="{853AE393-1F6B-E841-99F6-DC5B330E05D7}" type="presParOf" srcId="{98B60DFA-F055-744F-A3F7-E3E5B26DF1BE}" destId="{2E168F8D-5815-0F41-AE67-D7EC0FA5D60E}"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047319-84BD-D94D-AA64-664E49F612F9}">
      <dsp:nvSpPr>
        <dsp:cNvPr id="0" name=""/>
        <dsp:cNvSpPr/>
      </dsp:nvSpPr>
      <dsp:spPr>
        <a:xfrm>
          <a:off x="3253258" y="635"/>
          <a:ext cx="1081949" cy="1081949"/>
        </a:xfrm>
        <a:prstGeom prst="downArrow">
          <a:avLst>
            <a:gd name="adj1" fmla="val 50000"/>
            <a:gd name="adj2" fmla="val 35000"/>
          </a:avLst>
        </a:prstGeom>
        <a:solidFill>
          <a:schemeClr val="tx2">
            <a:lumMod val="40000"/>
            <a:lumOff val="6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Heat pumps replace conventional heating / AC systems</a:t>
          </a:r>
        </a:p>
      </dsp:txBody>
      <dsp:txXfrm>
        <a:off x="3523745" y="635"/>
        <a:ext cx="540975" cy="892608"/>
      </dsp:txXfrm>
    </dsp:sp>
    <dsp:sp modelId="{3F64E284-8E7A-8849-B762-F5C15FD5156D}">
      <dsp:nvSpPr>
        <dsp:cNvPr id="0" name=""/>
        <dsp:cNvSpPr/>
      </dsp:nvSpPr>
      <dsp:spPr>
        <a:xfrm rot="1963636">
          <a:off x="4525895" y="374315"/>
          <a:ext cx="1081949" cy="1081949"/>
        </a:xfrm>
        <a:prstGeom prst="downArrow">
          <a:avLst>
            <a:gd name="adj1" fmla="val 50000"/>
            <a:gd name="adj2" fmla="val 35000"/>
          </a:avLst>
        </a:prstGeom>
        <a:solidFill>
          <a:schemeClr val="tx2">
            <a:lumMod val="40000"/>
            <a:lumOff val="6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Refurbishment of roofs, facades, and windows</a:t>
          </a:r>
        </a:p>
      </dsp:txBody>
      <dsp:txXfrm>
        <a:off x="4847565" y="389344"/>
        <a:ext cx="540975" cy="892608"/>
      </dsp:txXfrm>
    </dsp:sp>
    <dsp:sp modelId="{3A6FF573-336D-7141-8196-C1AD86650E9D}">
      <dsp:nvSpPr>
        <dsp:cNvPr id="0" name=""/>
        <dsp:cNvSpPr/>
      </dsp:nvSpPr>
      <dsp:spPr>
        <a:xfrm rot="3927273">
          <a:off x="5394478" y="1376713"/>
          <a:ext cx="1081949" cy="1081949"/>
        </a:xfrm>
        <a:prstGeom prst="downArrow">
          <a:avLst>
            <a:gd name="adj1" fmla="val 50000"/>
            <a:gd name="adj2" fmla="val 35000"/>
          </a:avLst>
        </a:prstGeom>
        <a:solidFill>
          <a:schemeClr val="tx2">
            <a:lumMod val="40000"/>
            <a:lumOff val="6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Nearly zero energy municipal and business buildings</a:t>
          </a:r>
        </a:p>
      </dsp:txBody>
      <dsp:txXfrm rot="-5400000">
        <a:off x="5575264" y="1607872"/>
        <a:ext cx="892608" cy="540975"/>
      </dsp:txXfrm>
    </dsp:sp>
    <dsp:sp modelId="{162B7E75-4010-6049-B2B8-434236977516}">
      <dsp:nvSpPr>
        <dsp:cNvPr id="0" name=""/>
        <dsp:cNvSpPr/>
      </dsp:nvSpPr>
      <dsp:spPr>
        <a:xfrm rot="5890909">
          <a:off x="5583239" y="2689576"/>
          <a:ext cx="1081949" cy="1081949"/>
        </a:xfrm>
        <a:prstGeom prst="downArrow">
          <a:avLst>
            <a:gd name="adj1" fmla="val 50000"/>
            <a:gd name="adj2" fmla="val 35000"/>
          </a:avLst>
        </a:prstGeom>
        <a:solidFill>
          <a:schemeClr val="tx2">
            <a:lumMod val="40000"/>
            <a:lumOff val="6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LED lighting conversion, smart lighting</a:t>
          </a:r>
        </a:p>
      </dsp:txBody>
      <dsp:txXfrm rot="-5400000">
        <a:off x="5771617" y="2973536"/>
        <a:ext cx="892608" cy="540975"/>
      </dsp:txXfrm>
    </dsp:sp>
    <dsp:sp modelId="{9DE8DB1B-76A5-034F-8250-FD242A0BCD38}">
      <dsp:nvSpPr>
        <dsp:cNvPr id="0" name=""/>
        <dsp:cNvSpPr/>
      </dsp:nvSpPr>
      <dsp:spPr>
        <a:xfrm rot="7854545">
          <a:off x="5032248" y="3896079"/>
          <a:ext cx="1081949" cy="1081949"/>
        </a:xfrm>
        <a:prstGeom prst="downArrow">
          <a:avLst>
            <a:gd name="adj1" fmla="val 50000"/>
            <a:gd name="adj2" fmla="val 35000"/>
          </a:avLst>
        </a:prstGeom>
        <a:solidFill>
          <a:schemeClr val="accent4">
            <a:lumMod val="60000"/>
            <a:lumOff val="4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National government commitment - 74% renewable electricity by 2030</a:t>
          </a:r>
        </a:p>
      </dsp:txBody>
      <dsp:txXfrm rot="-5400000">
        <a:off x="5198466" y="4228561"/>
        <a:ext cx="892608" cy="540975"/>
      </dsp:txXfrm>
    </dsp:sp>
    <dsp:sp modelId="{E35A4FB7-230E-FC4C-B7D3-0FE334C8E4BB}">
      <dsp:nvSpPr>
        <dsp:cNvPr id="0" name=""/>
        <dsp:cNvSpPr/>
      </dsp:nvSpPr>
      <dsp:spPr>
        <a:xfrm rot="9818182">
          <a:off x="3916440" y="4613165"/>
          <a:ext cx="1081949" cy="1081949"/>
        </a:xfrm>
        <a:prstGeom prst="downArrow">
          <a:avLst>
            <a:gd name="adj1" fmla="val 50000"/>
            <a:gd name="adj2" fmla="val 35000"/>
          </a:avLst>
        </a:prstGeom>
        <a:solidFill>
          <a:schemeClr val="accent4">
            <a:lumMod val="60000"/>
            <a:lumOff val="4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Increased solar / wind installations</a:t>
          </a:r>
        </a:p>
      </dsp:txBody>
      <dsp:txXfrm rot="10800000">
        <a:off x="4213599" y="4798671"/>
        <a:ext cx="540975" cy="892608"/>
      </dsp:txXfrm>
    </dsp:sp>
    <dsp:sp modelId="{79B8F29D-5B70-534E-AA6D-C128FC8EB289}">
      <dsp:nvSpPr>
        <dsp:cNvPr id="0" name=""/>
        <dsp:cNvSpPr/>
      </dsp:nvSpPr>
      <dsp:spPr>
        <a:xfrm rot="11781818">
          <a:off x="2590077" y="4613165"/>
          <a:ext cx="1081949" cy="1081949"/>
        </a:xfrm>
        <a:prstGeom prst="downArrow">
          <a:avLst>
            <a:gd name="adj1" fmla="val 50000"/>
            <a:gd name="adj2" fmla="val 35000"/>
          </a:avLst>
        </a:prstGeom>
        <a:solidFill>
          <a:schemeClr val="accent3"/>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Change citizen behavior: reduce travel; promote walking, cycling, sharing</a:t>
          </a:r>
        </a:p>
      </dsp:txBody>
      <dsp:txXfrm rot="10800000">
        <a:off x="2833892" y="4798671"/>
        <a:ext cx="540975" cy="892608"/>
      </dsp:txXfrm>
    </dsp:sp>
    <dsp:sp modelId="{B0683369-D440-5247-8848-975588214B16}">
      <dsp:nvSpPr>
        <dsp:cNvPr id="0" name=""/>
        <dsp:cNvSpPr/>
      </dsp:nvSpPr>
      <dsp:spPr>
        <a:xfrm rot="13745455">
          <a:off x="1474269" y="3896079"/>
          <a:ext cx="1081949" cy="1081949"/>
        </a:xfrm>
        <a:prstGeom prst="downArrow">
          <a:avLst>
            <a:gd name="adj1" fmla="val 50000"/>
            <a:gd name="adj2" fmla="val 35000"/>
          </a:avLst>
        </a:prstGeom>
        <a:solidFill>
          <a:schemeClr val="accent3"/>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Electrification public transport and freight</a:t>
          </a:r>
        </a:p>
      </dsp:txBody>
      <dsp:txXfrm rot="5400000">
        <a:off x="1497393" y="4228561"/>
        <a:ext cx="892608" cy="540975"/>
      </dsp:txXfrm>
    </dsp:sp>
    <dsp:sp modelId="{DCA34466-F4C7-CC4D-A05B-C220D88B1F3A}">
      <dsp:nvSpPr>
        <dsp:cNvPr id="0" name=""/>
        <dsp:cNvSpPr/>
      </dsp:nvSpPr>
      <dsp:spPr>
        <a:xfrm rot="15709091">
          <a:off x="923277" y="2689576"/>
          <a:ext cx="1081949" cy="1081949"/>
        </a:xfrm>
        <a:prstGeom prst="downArrow">
          <a:avLst>
            <a:gd name="adj1" fmla="val 50000"/>
            <a:gd name="adj2" fmla="val 35000"/>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Minimize and reduce organic waste</a:t>
          </a:r>
        </a:p>
      </dsp:txBody>
      <dsp:txXfrm rot="5400000">
        <a:off x="924241" y="2973536"/>
        <a:ext cx="892608" cy="540975"/>
      </dsp:txXfrm>
    </dsp:sp>
    <dsp:sp modelId="{222E65AA-AA28-CC47-A631-5FDD788CCBEA}">
      <dsp:nvSpPr>
        <dsp:cNvPr id="0" name=""/>
        <dsp:cNvSpPr/>
      </dsp:nvSpPr>
      <dsp:spPr>
        <a:xfrm rot="17672727">
          <a:off x="1112039" y="1376713"/>
          <a:ext cx="1081949" cy="1081949"/>
        </a:xfrm>
        <a:prstGeom prst="downArrow">
          <a:avLst>
            <a:gd name="adj1" fmla="val 50000"/>
            <a:gd name="adj2" fmla="val 35000"/>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Improve recycling</a:t>
          </a:r>
        </a:p>
      </dsp:txBody>
      <dsp:txXfrm rot="5400000">
        <a:off x="1120595" y="1607872"/>
        <a:ext cx="892608" cy="540975"/>
      </dsp:txXfrm>
    </dsp:sp>
    <dsp:sp modelId="{8B2296D7-0DD7-CD4B-AD98-B2DD882C8EE5}">
      <dsp:nvSpPr>
        <dsp:cNvPr id="0" name=""/>
        <dsp:cNvSpPr/>
      </dsp:nvSpPr>
      <dsp:spPr>
        <a:xfrm rot="19636364">
          <a:off x="1980622" y="374315"/>
          <a:ext cx="1081949" cy="1081949"/>
        </a:xfrm>
        <a:prstGeom prst="downArrow">
          <a:avLst>
            <a:gd name="adj1" fmla="val 50000"/>
            <a:gd name="adj2" fmla="val 35000"/>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Minimization of construction and demolition waste</a:t>
          </a:r>
        </a:p>
      </dsp:txBody>
      <dsp:txXfrm>
        <a:off x="2199926" y="389344"/>
        <a:ext cx="540975" cy="8926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990340-BAC3-FB45-9667-5A1F01E8E18E}">
      <dsp:nvSpPr>
        <dsp:cNvPr id="0" name=""/>
        <dsp:cNvSpPr/>
      </dsp:nvSpPr>
      <dsp:spPr>
        <a:xfrm>
          <a:off x="2540767" y="-216612"/>
          <a:ext cx="1947225" cy="1920153"/>
        </a:xfrm>
        <a:prstGeom prst="ellipse">
          <a:avLst/>
        </a:prstGeom>
        <a:solidFill>
          <a:schemeClr val="accent1">
            <a:alpha val="9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dirty="0">
              <a:solidFill>
                <a:schemeClr val="tx1"/>
              </a:solidFill>
            </a:rPr>
            <a:t>Climate Action Plans</a:t>
          </a:r>
        </a:p>
        <a:p>
          <a:pPr marL="57150" lvl="1" indent="-57150" algn="l" defTabSz="444500">
            <a:lnSpc>
              <a:spcPct val="100000"/>
            </a:lnSpc>
            <a:spcBef>
              <a:spcPct val="0"/>
            </a:spcBef>
            <a:spcAft>
              <a:spcPct val="15000"/>
            </a:spcAft>
            <a:buChar char="•"/>
          </a:pPr>
          <a:r>
            <a:rPr lang="en-US" sz="1000" b="1" kern="1200" dirty="0">
              <a:solidFill>
                <a:schemeClr val="tx1"/>
              </a:solidFill>
            </a:rPr>
            <a:t>Decarbonization projects and timing</a:t>
          </a:r>
        </a:p>
      </dsp:txBody>
      <dsp:txXfrm>
        <a:off x="2825931" y="64588"/>
        <a:ext cx="1376897" cy="1357753"/>
      </dsp:txXfrm>
    </dsp:sp>
    <dsp:sp modelId="{57E49D15-1D18-4041-BFB9-361EC103FECD}">
      <dsp:nvSpPr>
        <dsp:cNvPr id="0" name=""/>
        <dsp:cNvSpPr/>
      </dsp:nvSpPr>
      <dsp:spPr>
        <a:xfrm rot="1462282">
          <a:off x="4444838" y="945845"/>
          <a:ext cx="137130"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a:off x="4446671" y="1037434"/>
        <a:ext cx="95991" cy="300233"/>
      </dsp:txXfrm>
    </dsp:sp>
    <dsp:sp modelId="{EAFC209F-8A83-C944-B96F-7780D95FC18A}">
      <dsp:nvSpPr>
        <dsp:cNvPr id="0" name=""/>
        <dsp:cNvSpPr/>
      </dsp:nvSpPr>
      <dsp:spPr>
        <a:xfrm>
          <a:off x="4545884" y="691741"/>
          <a:ext cx="1947225" cy="1920153"/>
        </a:xfrm>
        <a:prstGeom prst="ellipse">
          <a:avLst/>
        </a:prstGeom>
        <a:solidFill>
          <a:schemeClr val="accent1">
            <a:alpha val="90000"/>
            <a:hueOff val="0"/>
            <a:satOff val="0"/>
            <a:lumOff val="0"/>
            <a:alphaOff val="-6667"/>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a:solidFill>
                <a:schemeClr val="tx1"/>
              </a:solidFill>
            </a:rPr>
            <a:t>Model Analysis Breakdown</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dirty="0">
              <a:solidFill>
                <a:schemeClr val="tx1"/>
              </a:solidFill>
            </a:rPr>
            <a:t>13 decarbonization sub-sectors</a:t>
          </a:r>
        </a:p>
        <a:p>
          <a:pPr marL="57150" lvl="1" indent="-57150" algn="l" defTabSz="444500">
            <a:lnSpc>
              <a:spcPct val="100000"/>
            </a:lnSpc>
            <a:spcBef>
              <a:spcPct val="0"/>
            </a:spcBef>
            <a:spcAft>
              <a:spcPct val="15000"/>
            </a:spcAft>
            <a:buChar char="•"/>
          </a:pPr>
          <a:r>
            <a:rPr lang="en-US" sz="1000" b="1" kern="1200">
              <a:solidFill>
                <a:schemeClr val="tx1"/>
              </a:solidFill>
            </a:rPr>
            <a:t>Asset owners</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CAPEX vs OPEX</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Benefits incl. co-benefits</a:t>
          </a:r>
          <a:endParaRPr lang="en-US" sz="1000" b="1" kern="1200" dirty="0">
            <a:solidFill>
              <a:schemeClr val="tx1"/>
            </a:solidFill>
          </a:endParaRPr>
        </a:p>
      </dsp:txBody>
      <dsp:txXfrm>
        <a:off x="4831048" y="972941"/>
        <a:ext cx="1376897" cy="1357753"/>
      </dsp:txXfrm>
    </dsp:sp>
    <dsp:sp modelId="{560156BA-0989-DE4E-8B48-7BF66430A101}">
      <dsp:nvSpPr>
        <dsp:cNvPr id="0" name=""/>
        <dsp:cNvSpPr/>
      </dsp:nvSpPr>
      <dsp:spPr>
        <a:xfrm rot="4628562">
          <a:off x="5685524" y="2482034"/>
          <a:ext cx="161144"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a:off x="5704317" y="2558546"/>
        <a:ext cx="112801" cy="300233"/>
      </dsp:txXfrm>
    </dsp:sp>
    <dsp:sp modelId="{DE5C7A8E-A3B2-9146-ADEC-7FCAEDE8E1B9}">
      <dsp:nvSpPr>
        <dsp:cNvPr id="0" name=""/>
        <dsp:cNvSpPr/>
      </dsp:nvSpPr>
      <dsp:spPr>
        <a:xfrm>
          <a:off x="5041113" y="2861455"/>
          <a:ext cx="1947225" cy="1920153"/>
        </a:xfrm>
        <a:prstGeom prst="ellipse">
          <a:avLst/>
        </a:prstGeom>
        <a:solidFill>
          <a:schemeClr val="accent1">
            <a:alpha val="90000"/>
            <a:hueOff val="0"/>
            <a:satOff val="0"/>
            <a:lumOff val="0"/>
            <a:alphaOff val="-13333"/>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a:solidFill>
                <a:schemeClr val="tx1"/>
              </a:solidFill>
            </a:rPr>
            <a:t>Maximize ROI</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Goal is 80% carbon reduction off 2030 BAU case (20% residual can be offset)</a:t>
          </a:r>
          <a:endParaRPr lang="en-US" sz="1000" b="1" kern="1200" dirty="0">
            <a:solidFill>
              <a:schemeClr val="tx1"/>
            </a:solidFill>
          </a:endParaRPr>
        </a:p>
      </dsp:txBody>
      <dsp:txXfrm>
        <a:off x="5326277" y="3142655"/>
        <a:ext cx="1376897" cy="1357753"/>
      </dsp:txXfrm>
    </dsp:sp>
    <dsp:sp modelId="{40E64780-04DC-1A46-A1D0-9739B8315647}">
      <dsp:nvSpPr>
        <dsp:cNvPr id="0" name=""/>
        <dsp:cNvSpPr/>
      </dsp:nvSpPr>
      <dsp:spPr>
        <a:xfrm rot="7714288">
          <a:off x="5245523" y="4437867"/>
          <a:ext cx="156336"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rot="10800000">
        <a:off x="5283595" y="4519610"/>
        <a:ext cx="109435" cy="300233"/>
      </dsp:txXfrm>
    </dsp:sp>
    <dsp:sp modelId="{6CB32D9C-7B97-FA4F-A6EE-CE4FD5BDE56F}">
      <dsp:nvSpPr>
        <dsp:cNvPr id="0" name=""/>
        <dsp:cNvSpPr/>
      </dsp:nvSpPr>
      <dsp:spPr>
        <a:xfrm>
          <a:off x="3653526" y="4601433"/>
          <a:ext cx="1947225" cy="1920153"/>
        </a:xfrm>
        <a:prstGeom prst="ellipse">
          <a:avLst/>
        </a:prstGeom>
        <a:solidFill>
          <a:schemeClr val="accent1">
            <a:alpha val="90000"/>
            <a:hueOff val="0"/>
            <a:satOff val="0"/>
            <a:lumOff val="0"/>
            <a:alphaOff val="-2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dirty="0">
              <a:solidFill>
                <a:schemeClr val="tx1"/>
              </a:solidFill>
            </a:rPr>
            <a:t>City Investments / Other Asset Owners</a:t>
          </a:r>
        </a:p>
        <a:p>
          <a:pPr marL="57150" lvl="1" indent="-57150" algn="l" defTabSz="444500">
            <a:lnSpc>
              <a:spcPct val="100000"/>
            </a:lnSpc>
            <a:spcBef>
              <a:spcPct val="0"/>
            </a:spcBef>
            <a:spcAft>
              <a:spcPct val="15000"/>
            </a:spcAft>
            <a:buChar char="•"/>
          </a:pPr>
          <a:r>
            <a:rPr lang="en-US" sz="1000" b="1" kern="1200">
              <a:solidFill>
                <a:schemeClr val="tx1"/>
              </a:solidFill>
            </a:rPr>
            <a:t>90+% of investments not under city control</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Document incentives and regulations to motivate others to invest</a:t>
          </a:r>
          <a:endParaRPr lang="en-US" sz="1000" b="1" kern="1200" dirty="0">
            <a:solidFill>
              <a:schemeClr val="tx1"/>
            </a:solidFill>
          </a:endParaRPr>
        </a:p>
      </dsp:txBody>
      <dsp:txXfrm>
        <a:off x="3938690" y="4882633"/>
        <a:ext cx="1376897" cy="1357753"/>
      </dsp:txXfrm>
    </dsp:sp>
    <dsp:sp modelId="{96B79A94-C864-7143-A594-7289D97E2347}">
      <dsp:nvSpPr>
        <dsp:cNvPr id="0" name=""/>
        <dsp:cNvSpPr/>
      </dsp:nvSpPr>
      <dsp:spPr>
        <a:xfrm rot="10800000">
          <a:off x="3444807" y="5311316"/>
          <a:ext cx="147494"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rot="10800000">
        <a:off x="3489055" y="5411393"/>
        <a:ext cx="103246" cy="300233"/>
      </dsp:txXfrm>
    </dsp:sp>
    <dsp:sp modelId="{D9CD2837-CF8E-144D-980E-342D02637E22}">
      <dsp:nvSpPr>
        <dsp:cNvPr id="0" name=""/>
        <dsp:cNvSpPr/>
      </dsp:nvSpPr>
      <dsp:spPr>
        <a:xfrm>
          <a:off x="1428008" y="4601433"/>
          <a:ext cx="1947225" cy="1920153"/>
        </a:xfrm>
        <a:prstGeom prst="ellipse">
          <a:avLst/>
        </a:prstGeom>
        <a:solidFill>
          <a:schemeClr val="accent1">
            <a:alpha val="90000"/>
            <a:hueOff val="0"/>
            <a:satOff val="0"/>
            <a:lumOff val="0"/>
            <a:alphaOff val="-26667"/>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dirty="0">
              <a:solidFill>
                <a:schemeClr val="tx1"/>
              </a:solidFill>
            </a:rPr>
            <a:t>Incremental Investment Needed / Funding Gaps</a:t>
          </a:r>
        </a:p>
        <a:p>
          <a:pPr marL="57150" lvl="1" indent="-57150" algn="l" defTabSz="444500">
            <a:lnSpc>
              <a:spcPct val="100000"/>
            </a:lnSpc>
            <a:spcBef>
              <a:spcPct val="0"/>
            </a:spcBef>
            <a:spcAft>
              <a:spcPct val="15000"/>
            </a:spcAft>
            <a:buChar char="•"/>
          </a:pPr>
          <a:r>
            <a:rPr lang="en-US" sz="1000" b="1" kern="1200">
              <a:solidFill>
                <a:schemeClr val="tx1"/>
              </a:solidFill>
            </a:rPr>
            <a:t>Work with city finance to map plan to budget</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Funding gaps: seek out alternate funding and/or adjust plan </a:t>
          </a:r>
          <a:endParaRPr lang="en-US" sz="1000" b="1" kern="1200" dirty="0">
            <a:solidFill>
              <a:schemeClr val="tx1"/>
            </a:solidFill>
          </a:endParaRPr>
        </a:p>
      </dsp:txBody>
      <dsp:txXfrm>
        <a:off x="1713172" y="4882633"/>
        <a:ext cx="1376897" cy="1357753"/>
      </dsp:txXfrm>
    </dsp:sp>
    <dsp:sp modelId="{303DCAFA-024C-2C4D-A388-7AC333369672}">
      <dsp:nvSpPr>
        <dsp:cNvPr id="0" name=""/>
        <dsp:cNvSpPr/>
      </dsp:nvSpPr>
      <dsp:spPr>
        <a:xfrm rot="13885712">
          <a:off x="1632418" y="4444786"/>
          <a:ext cx="156336"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rot="10800000">
        <a:off x="1670490" y="4563197"/>
        <a:ext cx="109435" cy="300233"/>
      </dsp:txXfrm>
    </dsp:sp>
    <dsp:sp modelId="{53597D51-0E7D-5B4F-9C9B-698256F7405F}">
      <dsp:nvSpPr>
        <dsp:cNvPr id="0" name=""/>
        <dsp:cNvSpPr/>
      </dsp:nvSpPr>
      <dsp:spPr>
        <a:xfrm>
          <a:off x="40421" y="2861455"/>
          <a:ext cx="1947225" cy="1920153"/>
        </a:xfrm>
        <a:prstGeom prst="ellipse">
          <a:avLst/>
        </a:prstGeom>
        <a:solidFill>
          <a:schemeClr val="accent1">
            <a:alpha val="90000"/>
            <a:hueOff val="0"/>
            <a:satOff val="0"/>
            <a:lumOff val="0"/>
            <a:alphaOff val="-33333"/>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dirty="0">
              <a:solidFill>
                <a:srgbClr val="F85A0C"/>
              </a:solidFill>
            </a:rPr>
            <a:t>Climate City Contracts</a:t>
          </a:r>
        </a:p>
        <a:p>
          <a:pPr marL="57150" lvl="1" indent="-57150" algn="l" defTabSz="444500">
            <a:lnSpc>
              <a:spcPct val="100000"/>
            </a:lnSpc>
            <a:spcBef>
              <a:spcPct val="0"/>
            </a:spcBef>
            <a:spcAft>
              <a:spcPct val="15000"/>
            </a:spcAft>
            <a:buChar char="•"/>
          </a:pPr>
          <a:r>
            <a:rPr lang="en-US" sz="1000" b="1" kern="1200" dirty="0">
              <a:solidFill>
                <a:srgbClr val="F85A0C"/>
              </a:solidFill>
            </a:rPr>
            <a:t>Map model results to Climate City Contract.</a:t>
          </a:r>
        </a:p>
        <a:p>
          <a:pPr marL="57150" lvl="1" indent="-57150" algn="l" defTabSz="444500">
            <a:lnSpc>
              <a:spcPct val="100000"/>
            </a:lnSpc>
            <a:spcBef>
              <a:spcPct val="0"/>
            </a:spcBef>
            <a:spcAft>
              <a:spcPct val="15000"/>
            </a:spcAft>
            <a:buChar char="•"/>
          </a:pPr>
          <a:r>
            <a:rPr lang="en-US" sz="1000" b="1" kern="1200">
              <a:solidFill>
                <a:srgbClr val="F85A0C"/>
              </a:solidFill>
            </a:rPr>
            <a:t>Define annual decarbonization and cost as a roadmap for cities.</a:t>
          </a:r>
          <a:endParaRPr lang="en-US" sz="1000" b="1" kern="1200" dirty="0">
            <a:solidFill>
              <a:srgbClr val="F85A0C"/>
            </a:solidFill>
          </a:endParaRPr>
        </a:p>
      </dsp:txBody>
      <dsp:txXfrm>
        <a:off x="325585" y="3142655"/>
        <a:ext cx="1376897" cy="1357753"/>
      </dsp:txXfrm>
    </dsp:sp>
    <dsp:sp modelId="{D9AF921C-3974-8541-9BEC-7504632DEFF9}">
      <dsp:nvSpPr>
        <dsp:cNvPr id="0" name=""/>
        <dsp:cNvSpPr/>
      </dsp:nvSpPr>
      <dsp:spPr>
        <a:xfrm rot="16991621">
          <a:off x="1195027" y="2518736"/>
          <a:ext cx="131539"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a:off x="1210255" y="2638023"/>
        <a:ext cx="92077" cy="300233"/>
      </dsp:txXfrm>
    </dsp:sp>
    <dsp:sp modelId="{8848BA11-4BFC-BA42-921E-2475D4323B59}">
      <dsp:nvSpPr>
        <dsp:cNvPr id="0" name=""/>
        <dsp:cNvSpPr/>
      </dsp:nvSpPr>
      <dsp:spPr>
        <a:xfrm>
          <a:off x="535646" y="749003"/>
          <a:ext cx="1947225" cy="1920153"/>
        </a:xfrm>
        <a:prstGeom prst="ellipse">
          <a:avLst/>
        </a:prstGeom>
        <a:solidFill>
          <a:schemeClr val="accent1">
            <a:alpha val="90000"/>
            <a:hueOff val="0"/>
            <a:satOff val="0"/>
            <a:lumOff val="0"/>
            <a:alphaOff val="-4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a:solidFill>
                <a:schemeClr val="tx1"/>
              </a:solidFill>
            </a:rPr>
            <a:t>Manage to Plan</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Report on progress</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Adjust implementation to stay on track to net zero goals</a:t>
          </a:r>
          <a:endParaRPr lang="en-US" sz="1000" b="1" kern="1200" dirty="0">
            <a:solidFill>
              <a:schemeClr val="tx1"/>
            </a:solidFill>
          </a:endParaRPr>
        </a:p>
      </dsp:txBody>
      <dsp:txXfrm>
        <a:off x="820810" y="1030203"/>
        <a:ext cx="1376897" cy="1357753"/>
      </dsp:txXfrm>
    </dsp:sp>
    <dsp:sp modelId="{98B60DFA-F055-744F-A3F7-E3E5B26DF1BE}">
      <dsp:nvSpPr>
        <dsp:cNvPr id="0" name=""/>
        <dsp:cNvSpPr/>
      </dsp:nvSpPr>
      <dsp:spPr>
        <a:xfrm rot="20057143">
          <a:off x="2432868" y="977923"/>
          <a:ext cx="150241"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a:off x="2435100" y="1087778"/>
        <a:ext cx="105169" cy="300233"/>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38" name="Shape 338"/>
          <p:cNvSpPr>
            <a:spLocks noGrp="1" noRot="1" noChangeAspect="1"/>
          </p:cNvSpPr>
          <p:nvPr>
            <p:ph type="sldImg"/>
          </p:nvPr>
        </p:nvSpPr>
        <p:spPr>
          <a:xfrm>
            <a:off x="1143000" y="685800"/>
            <a:ext cx="4572000" cy="3429000"/>
          </a:xfrm>
          <a:prstGeom prst="rect">
            <a:avLst/>
          </a:prstGeom>
        </p:spPr>
        <p:txBody>
          <a:bodyPr/>
          <a:lstStyle/>
          <a:p>
            <a:endParaRPr/>
          </a:p>
        </p:txBody>
      </p:sp>
      <p:sp>
        <p:nvSpPr>
          <p:cNvPr id="339" name="Shape 33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Arial"/>
      </a:defRPr>
    </a:lvl1pPr>
    <a:lvl2pPr indent="228600" latinLnBrk="0">
      <a:defRPr sz="1200">
        <a:latin typeface="+mj-lt"/>
        <a:ea typeface="+mj-ea"/>
        <a:cs typeface="+mj-cs"/>
        <a:sym typeface="Arial"/>
      </a:defRPr>
    </a:lvl2pPr>
    <a:lvl3pPr indent="457200" latinLnBrk="0">
      <a:defRPr sz="1200">
        <a:latin typeface="+mj-lt"/>
        <a:ea typeface="+mj-ea"/>
        <a:cs typeface="+mj-cs"/>
        <a:sym typeface="Arial"/>
      </a:defRPr>
    </a:lvl3pPr>
    <a:lvl4pPr indent="685800" latinLnBrk="0">
      <a:defRPr sz="1200">
        <a:latin typeface="+mj-lt"/>
        <a:ea typeface="+mj-ea"/>
        <a:cs typeface="+mj-cs"/>
        <a:sym typeface="Arial"/>
      </a:defRPr>
    </a:lvl4pPr>
    <a:lvl5pPr indent="914400" latinLnBrk="0">
      <a:defRPr sz="1200">
        <a:latin typeface="+mj-lt"/>
        <a:ea typeface="+mj-ea"/>
        <a:cs typeface="+mj-cs"/>
        <a:sym typeface="Arial"/>
      </a:defRPr>
    </a:lvl5pPr>
    <a:lvl6pPr indent="1143000" latinLnBrk="0">
      <a:defRPr sz="1200">
        <a:latin typeface="+mj-lt"/>
        <a:ea typeface="+mj-ea"/>
        <a:cs typeface="+mj-cs"/>
        <a:sym typeface="Arial"/>
      </a:defRPr>
    </a:lvl6pPr>
    <a:lvl7pPr indent="1371600" latinLnBrk="0">
      <a:defRPr sz="1200">
        <a:latin typeface="+mj-lt"/>
        <a:ea typeface="+mj-ea"/>
        <a:cs typeface="+mj-cs"/>
        <a:sym typeface="Arial"/>
      </a:defRPr>
    </a:lvl7pPr>
    <a:lvl8pPr indent="1600200" latinLnBrk="0">
      <a:defRPr sz="1200">
        <a:latin typeface="+mj-lt"/>
        <a:ea typeface="+mj-ea"/>
        <a:cs typeface="+mj-cs"/>
        <a:sym typeface="Arial"/>
      </a:defRPr>
    </a:lvl8pPr>
    <a:lvl9pPr indent="1828800" latinLnBrk="0">
      <a:defRPr sz="1200">
        <a:latin typeface="+mj-lt"/>
        <a:ea typeface="+mj-ea"/>
        <a:cs typeface="+mj-cs"/>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2: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 name="Google Shape;48;p2: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9111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7: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4" name="Google Shape;94;p7: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2: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 name="Google Shape;48;p2: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70201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3: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 name="Google Shape;56;p3: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4: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 name="Google Shape;75;p4: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7: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0" name="Google Shape;140;p7: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6: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6: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8: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0" name="Google Shape;210;p8: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9: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5" name="Google Shape;235;p9: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0: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1" name="Google Shape;251;p10: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11: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4" name="Google Shape;304;p11: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13: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8" name="Google Shape;358;p13:notes"/>
          <p:cNvSpPr txBox="1">
            <a:spLocks noGrp="1"/>
          </p:cNvSpPr>
          <p:nvPr>
            <p:ph type="body" idx="1"/>
          </p:nvPr>
        </p:nvSpPr>
        <p:spPr>
          <a:xfrm>
            <a:off x="681038" y="4784725"/>
            <a:ext cx="5448300" cy="391477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9" name="Google Shape;359;p13:notes"/>
          <p:cNvSpPr txBox="1">
            <a:spLocks noGrp="1"/>
          </p:cNvSpPr>
          <p:nvPr>
            <p:ph type="sldNum" idx="12"/>
          </p:nvPr>
        </p:nvSpPr>
        <p:spPr>
          <a:xfrm>
            <a:off x="3857625" y="9444038"/>
            <a:ext cx="2951163" cy="49847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2: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 name="Google Shape;48;p2: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66703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14: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8" name="Google Shape;398;p14: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15: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2" name="Google Shape;452;p15: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Google Shape;499;p16: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0" name="Google Shape;500;p16: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p17: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9" name="Google Shape;549;p17: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15: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2" name="Google Shape;452;p15: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21982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3" Type="http://schemas.openxmlformats.org/officeDocument/2006/relationships/image" Target="../media/image15.png"/><Relationship Id="rId18" Type="http://schemas.openxmlformats.org/officeDocument/2006/relationships/image" Target="../media/image20.jpeg"/><Relationship Id="rId26" Type="http://schemas.openxmlformats.org/officeDocument/2006/relationships/image" Target="../media/image28.png"/><Relationship Id="rId3" Type="http://schemas.openxmlformats.org/officeDocument/2006/relationships/image" Target="../media/image5.png"/><Relationship Id="rId21" Type="http://schemas.openxmlformats.org/officeDocument/2006/relationships/image" Target="../media/image23.jpeg"/><Relationship Id="rId34" Type="http://schemas.openxmlformats.org/officeDocument/2006/relationships/image" Target="../media/image36.png"/><Relationship Id="rId7" Type="http://schemas.openxmlformats.org/officeDocument/2006/relationships/image" Target="../media/image9.png"/><Relationship Id="rId12" Type="http://schemas.openxmlformats.org/officeDocument/2006/relationships/image" Target="../media/image14.jpeg"/><Relationship Id="rId17" Type="http://schemas.openxmlformats.org/officeDocument/2006/relationships/image" Target="../media/image19.png"/><Relationship Id="rId25" Type="http://schemas.openxmlformats.org/officeDocument/2006/relationships/image" Target="../media/image27.jpeg"/><Relationship Id="rId33" Type="http://schemas.openxmlformats.org/officeDocument/2006/relationships/image" Target="../media/image35.jpeg"/><Relationship Id="rId2" Type="http://schemas.openxmlformats.org/officeDocument/2006/relationships/image" Target="../media/image4.png"/><Relationship Id="rId16" Type="http://schemas.openxmlformats.org/officeDocument/2006/relationships/image" Target="../media/image18.png"/><Relationship Id="rId20" Type="http://schemas.openxmlformats.org/officeDocument/2006/relationships/image" Target="../media/image22.png"/><Relationship Id="rId29" Type="http://schemas.openxmlformats.org/officeDocument/2006/relationships/image" Target="../media/image31.png"/><Relationship Id="rId1" Type="http://schemas.openxmlformats.org/officeDocument/2006/relationships/slideMaster" Target="../slideMasters/slideMaster1.xml"/><Relationship Id="rId6" Type="http://schemas.openxmlformats.org/officeDocument/2006/relationships/image" Target="../media/image8.jpeg"/><Relationship Id="rId11" Type="http://schemas.openxmlformats.org/officeDocument/2006/relationships/image" Target="../media/image13.jpeg"/><Relationship Id="rId24" Type="http://schemas.openxmlformats.org/officeDocument/2006/relationships/image" Target="../media/image26.png"/><Relationship Id="rId32" Type="http://schemas.openxmlformats.org/officeDocument/2006/relationships/image" Target="../media/image34.jpeg"/><Relationship Id="rId5" Type="http://schemas.openxmlformats.org/officeDocument/2006/relationships/image" Target="../media/image7.png"/><Relationship Id="rId15" Type="http://schemas.openxmlformats.org/officeDocument/2006/relationships/image" Target="../media/image17.png"/><Relationship Id="rId23" Type="http://schemas.openxmlformats.org/officeDocument/2006/relationships/image" Target="../media/image25.jpeg"/><Relationship Id="rId28" Type="http://schemas.openxmlformats.org/officeDocument/2006/relationships/image" Target="../media/image30.jpeg"/><Relationship Id="rId36" Type="http://schemas.openxmlformats.org/officeDocument/2006/relationships/image" Target="../media/image38.png"/><Relationship Id="rId10" Type="http://schemas.openxmlformats.org/officeDocument/2006/relationships/image" Target="../media/image12.jpeg"/><Relationship Id="rId19" Type="http://schemas.openxmlformats.org/officeDocument/2006/relationships/image" Target="../media/image21.png"/><Relationship Id="rId31" Type="http://schemas.openxmlformats.org/officeDocument/2006/relationships/image" Target="../media/image33.png"/><Relationship Id="rId4" Type="http://schemas.openxmlformats.org/officeDocument/2006/relationships/image" Target="../media/image6.jpeg"/><Relationship Id="rId9" Type="http://schemas.openxmlformats.org/officeDocument/2006/relationships/image" Target="../media/image11.png"/><Relationship Id="rId14" Type="http://schemas.openxmlformats.org/officeDocument/2006/relationships/image" Target="../media/image16.png"/><Relationship Id="rId22" Type="http://schemas.openxmlformats.org/officeDocument/2006/relationships/image" Target="../media/image24.jpeg"/><Relationship Id="rId27" Type="http://schemas.openxmlformats.org/officeDocument/2006/relationships/image" Target="../media/image29.png"/><Relationship Id="rId30" Type="http://schemas.openxmlformats.org/officeDocument/2006/relationships/image" Target="../media/image32.png"/><Relationship Id="rId35" Type="http://schemas.openxmlformats.org/officeDocument/2006/relationships/image" Target="../media/image37.png"/><Relationship Id="rId8"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40.png"/><Relationship Id="rId7" Type="http://schemas.openxmlformats.org/officeDocument/2006/relationships/image" Target="../media/image43.png"/><Relationship Id="rId2" Type="http://schemas.openxmlformats.org/officeDocument/2006/relationships/image" Target="../media/image39.png"/><Relationship Id="rId1" Type="http://schemas.openxmlformats.org/officeDocument/2006/relationships/slideMaster" Target="../slideMasters/slideMaster1.xml"/><Relationship Id="rId6" Type="http://schemas.openxmlformats.org/officeDocument/2006/relationships/image" Target="../media/image42.png"/><Relationship Id="rId5" Type="http://schemas.openxmlformats.org/officeDocument/2006/relationships/image" Target="../media/image41.png"/><Relationship Id="rId10" Type="http://schemas.openxmlformats.org/officeDocument/2006/relationships/image" Target="../media/image46.png"/><Relationship Id="rId4" Type="http://schemas.openxmlformats.org/officeDocument/2006/relationships/image" Target="../media/image1.png"/><Relationship Id="rId9" Type="http://schemas.openxmlformats.org/officeDocument/2006/relationships/image" Target="../media/image4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2_Title Slide">
    <p:spTree>
      <p:nvGrpSpPr>
        <p:cNvPr id="1" name=""/>
        <p:cNvGrpSpPr/>
        <p:nvPr/>
      </p:nvGrpSpPr>
      <p:grpSpPr>
        <a:xfrm>
          <a:off x="0" y="0"/>
          <a:ext cx="0" cy="0"/>
          <a:chOff x="0" y="0"/>
          <a:chExt cx="0" cy="0"/>
        </a:xfrm>
      </p:grpSpPr>
      <p:sp>
        <p:nvSpPr>
          <p:cNvPr id="28" name="Shape 28"/>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pic>
        <p:nvPicPr>
          <p:cNvPr id="29"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w="12700">
            <a:miter lim="400000"/>
          </a:ln>
        </p:spPr>
      </p:pic>
      <p:sp>
        <p:nvSpPr>
          <p:cNvPr id="30" name="Shape 30"/>
          <p:cNvSpPr/>
          <p:nvPr/>
        </p:nvSpPr>
        <p:spPr>
          <a:xfrm>
            <a:off x="769925" y="6374529"/>
            <a:ext cx="9942656" cy="26425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sz="1200">
                <a:solidFill>
                  <a:srgbClr val="303030"/>
                </a:solidFill>
              </a:defRPr>
            </a:lvl1pPr>
          </a:lstStyle>
          <a:p>
            <a:r>
              <a:t>NetZeroCities has received funding from the H2020 Research and Innovation Programme under grant agreement n°101036519.</a:t>
            </a:r>
          </a:p>
        </p:txBody>
      </p:sp>
      <p:sp>
        <p:nvSpPr>
          <p:cNvPr id="31" name="Shape 31"/>
          <p:cNvSpPr/>
          <p:nvPr/>
        </p:nvSpPr>
        <p:spPr>
          <a:xfrm>
            <a:off x="0" y="-7801"/>
            <a:ext cx="12192000" cy="6157456"/>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pic>
        <p:nvPicPr>
          <p:cNvPr id="32" name="image3.png"/>
          <p:cNvPicPr>
            <a:picLocks noChangeAspect="1"/>
          </p:cNvPicPr>
          <p:nvPr/>
        </p:nvPicPr>
        <p:blipFill>
          <a:blip r:embed="rId3"/>
          <a:stretch>
            <a:fillRect/>
          </a:stretch>
        </p:blipFill>
        <p:spPr>
          <a:xfrm>
            <a:off x="11078281" y="338939"/>
            <a:ext cx="738815" cy="738815"/>
          </a:xfrm>
          <a:prstGeom prst="rect">
            <a:avLst/>
          </a:prstGeom>
          <a:ln w="12700">
            <a:miter lim="400000"/>
          </a:ln>
        </p:spPr>
      </p:pic>
      <p:sp>
        <p:nvSpPr>
          <p:cNvPr id="33" name="Shape 33"/>
          <p:cNvSpPr>
            <a:spLocks noGrp="1"/>
          </p:cNvSpPr>
          <p:nvPr>
            <p:ph type="title"/>
          </p:nvPr>
        </p:nvSpPr>
        <p:spPr>
          <a:xfrm>
            <a:off x="642257" y="1902879"/>
            <a:ext cx="9144001" cy="1788334"/>
          </a:xfrm>
          <a:prstGeom prst="rect">
            <a:avLst/>
          </a:prstGeom>
        </p:spPr>
        <p:txBody>
          <a:bodyPr/>
          <a:lstStyle>
            <a:lvl1pPr>
              <a:defRPr sz="6000"/>
            </a:lvl1pPr>
          </a:lstStyle>
          <a:p>
            <a:r>
              <a:t>Click to edit Master title style</a:t>
            </a:r>
          </a:p>
        </p:txBody>
      </p:sp>
      <p:sp>
        <p:nvSpPr>
          <p:cNvPr id="34" name="Shape 34"/>
          <p:cNvSpPr>
            <a:spLocks noGrp="1"/>
          </p:cNvSpPr>
          <p:nvPr>
            <p:ph type="body" sz="quarter" idx="1"/>
          </p:nvPr>
        </p:nvSpPr>
        <p:spPr>
          <a:xfrm>
            <a:off x="642257" y="3916672"/>
            <a:ext cx="9144001" cy="1187679"/>
          </a:xfrm>
          <a:prstGeom prst="rect">
            <a:avLst/>
          </a:prstGeom>
        </p:spPr>
        <p:txBody>
          <a:bodyPr/>
          <a:lstStyle/>
          <a:p>
            <a:r>
              <a:t>Click to edit Master subtitle style</a:t>
            </a:r>
          </a:p>
        </p:txBody>
      </p:sp>
      <p:sp>
        <p:nvSpPr>
          <p:cNvPr id="35" name="Shape 35"/>
          <p:cNvSpPr>
            <a:spLocks noGrp="1"/>
          </p:cNvSpPr>
          <p:nvPr>
            <p:ph type="sldNum" sz="quarter" idx="2"/>
          </p:nvPr>
        </p:nvSpPr>
        <p:spPr>
          <a:xfrm>
            <a:off x="11422075" y="6356466"/>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sp>
        <p:nvSpPr>
          <p:cNvPr id="42" name="Shape 42"/>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43" name="Shape 43"/>
          <p:cNvSpPr/>
          <p:nvPr/>
        </p:nvSpPr>
        <p:spPr>
          <a:xfrm flipV="1">
            <a:off x="0" y="6149652"/>
            <a:ext cx="12192000" cy="708349"/>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pic>
        <p:nvPicPr>
          <p:cNvPr id="44"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45" name="Shape 45"/>
          <p:cNvSpPr/>
          <p:nvPr/>
        </p:nvSpPr>
        <p:spPr>
          <a:xfrm>
            <a:off x="846127" y="6370032"/>
            <a:ext cx="9942653" cy="26425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sz="1200">
                <a:solidFill>
                  <a:srgbClr val="FFFFFF"/>
                </a:solidFill>
              </a:defRPr>
            </a:lvl1pPr>
          </a:lstStyle>
          <a:p>
            <a:r>
              <a:t>NetZeroCities has received funding from the H2020 Research and Innovation Programme under grant agreement n°101036519.</a:t>
            </a:r>
          </a:p>
        </p:txBody>
      </p:sp>
      <p:sp>
        <p:nvSpPr>
          <p:cNvPr id="46" name="Shape 46"/>
          <p:cNvSpPr>
            <a:spLocks noGrp="1"/>
          </p:cNvSpPr>
          <p:nvPr>
            <p:ph type="title"/>
          </p:nvPr>
        </p:nvSpPr>
        <p:spPr>
          <a:xfrm>
            <a:off x="642257" y="1902879"/>
            <a:ext cx="9144001" cy="1788334"/>
          </a:xfrm>
          <a:prstGeom prst="rect">
            <a:avLst/>
          </a:prstGeom>
        </p:spPr>
        <p:txBody>
          <a:bodyPr/>
          <a:lstStyle>
            <a:lvl1pPr>
              <a:defRPr sz="6000">
                <a:solidFill>
                  <a:srgbClr val="0D5364"/>
                </a:solidFill>
              </a:defRPr>
            </a:lvl1pPr>
          </a:lstStyle>
          <a:p>
            <a:r>
              <a:t>Click to edit Master title style</a:t>
            </a:r>
          </a:p>
        </p:txBody>
      </p:sp>
      <p:sp>
        <p:nvSpPr>
          <p:cNvPr id="47" name="Shape 47"/>
          <p:cNvSpPr>
            <a:spLocks noGrp="1"/>
          </p:cNvSpPr>
          <p:nvPr>
            <p:ph type="body" sz="quarter" idx="1"/>
          </p:nvPr>
        </p:nvSpPr>
        <p:spPr>
          <a:xfrm>
            <a:off x="642257" y="3916672"/>
            <a:ext cx="9144001" cy="1187679"/>
          </a:xfrm>
          <a:prstGeom prst="rect">
            <a:avLst/>
          </a:prstGeom>
        </p:spPr>
        <p:txBody>
          <a:bodyPr/>
          <a:lstStyle>
            <a:lvl1pPr>
              <a:defRPr>
                <a:solidFill>
                  <a:schemeClr val="accent4"/>
                </a:solidFill>
              </a:defRPr>
            </a:lvl1pPr>
          </a:lstStyle>
          <a:p>
            <a:r>
              <a:t>Click to edit Master subtitle style</a:t>
            </a:r>
          </a:p>
        </p:txBody>
      </p:sp>
      <p:pic>
        <p:nvPicPr>
          <p:cNvPr id="48" name="image4.png"/>
          <p:cNvPicPr>
            <a:picLocks noChangeAspect="1"/>
          </p:cNvPicPr>
          <p:nvPr/>
        </p:nvPicPr>
        <p:blipFill>
          <a:blip r:embed="rId3"/>
          <a:stretch>
            <a:fillRect/>
          </a:stretch>
        </p:blipFill>
        <p:spPr>
          <a:xfrm>
            <a:off x="11079095" y="329290"/>
            <a:ext cx="738002" cy="738003"/>
          </a:xfrm>
          <a:prstGeom prst="rect">
            <a:avLst/>
          </a:prstGeom>
          <a:ln w="12700">
            <a:miter lim="400000"/>
          </a:ln>
        </p:spPr>
      </p:pic>
      <p:sp>
        <p:nvSpPr>
          <p:cNvPr id="49" name="Shape 49"/>
          <p:cNvSpPr>
            <a:spLocks noGrp="1"/>
          </p:cNvSpPr>
          <p:nvPr>
            <p:ph type="sldNum" sz="quarter" idx="2"/>
          </p:nvPr>
        </p:nvSpPr>
        <p:spPr>
          <a:xfrm>
            <a:off x="11347336" y="6363660"/>
            <a:ext cx="279881" cy="276995"/>
          </a:xfrm>
          <a:prstGeom prst="rect">
            <a:avLst/>
          </a:prstGeom>
        </p:spPr>
        <p:txBody>
          <a:bodyPr/>
          <a:lstStyle>
            <a:lvl1pPr>
              <a:defRPr>
                <a:solidFill>
                  <a:schemeClr val="bg1"/>
                </a:solidFill>
              </a:defRPr>
            </a:lvl1pPr>
          </a:lstStyle>
          <a:p>
            <a:fld id="{86CB4B4D-7CA3-9044-876B-883B54F8677D}" type="slidenum">
              <a:rPr lang="en-US" smtClean="0"/>
              <a:pPr/>
              <a:t>‹#›</a:t>
            </a:fld>
            <a:endParaRPr lang="en-US" dirty="0"/>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Click to edit Master title style</a:t>
            </a:r>
          </a:p>
        </p:txBody>
      </p:sp>
      <p:sp>
        <p:nvSpPr>
          <p:cNvPr id="57" name="Shape 57"/>
          <p:cNvSpPr>
            <a:spLocks noGrp="1"/>
          </p:cNvSpPr>
          <p:nvPr>
            <p:ph type="body" sz="quarter" idx="1"/>
          </p:nvPr>
        </p:nvSpPr>
        <p:spPr>
          <a:prstGeom prst="rect">
            <a:avLst/>
          </a:prstGeom>
        </p:spPr>
        <p:txBody>
          <a:bodyPr/>
          <a:lstStyle/>
          <a:p>
            <a:r>
              <a:t>Click to edit Master text styles</a:t>
            </a:r>
          </a:p>
        </p:txBody>
      </p:sp>
      <p:sp>
        <p:nvSpPr>
          <p:cNvPr id="58" name="Shape 58"/>
          <p:cNvSpPr>
            <a:spLocks noGrp="1"/>
          </p:cNvSpPr>
          <p:nvPr>
            <p:ph type="sldNum" sz="quarter" idx="2"/>
          </p:nvPr>
        </p:nvSpPr>
        <p:spPr>
          <a:xfrm>
            <a:off x="11464000" y="6388610"/>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1_Section Header">
    <p:spTree>
      <p:nvGrpSpPr>
        <p:cNvPr id="1" name=""/>
        <p:cNvGrpSpPr/>
        <p:nvPr/>
      </p:nvGrpSpPr>
      <p:grpSpPr>
        <a:xfrm>
          <a:off x="0" y="0"/>
          <a:ext cx="0" cy="0"/>
          <a:chOff x="0" y="0"/>
          <a:chExt cx="0" cy="0"/>
        </a:xfrm>
      </p:grpSpPr>
      <p:sp>
        <p:nvSpPr>
          <p:cNvPr id="65" name="Shape 65"/>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66" name="Shape 66"/>
          <p:cNvSpPr>
            <a:spLocks noGrp="1"/>
          </p:cNvSpPr>
          <p:nvPr>
            <p:ph type="title"/>
          </p:nvPr>
        </p:nvSpPr>
        <p:spPr>
          <a:prstGeom prst="rect">
            <a:avLst/>
          </a:prstGeom>
        </p:spPr>
        <p:txBody>
          <a:bodyPr/>
          <a:lstStyle>
            <a:lvl1pPr>
              <a:defRPr>
                <a:solidFill>
                  <a:srgbClr val="0D5364"/>
                </a:solidFill>
              </a:defRPr>
            </a:lvl1pPr>
          </a:lstStyle>
          <a:p>
            <a:r>
              <a:t>Click to edit Master title style</a:t>
            </a:r>
          </a:p>
        </p:txBody>
      </p:sp>
      <p:sp>
        <p:nvSpPr>
          <p:cNvPr id="67" name="Shape 67"/>
          <p:cNvSpPr>
            <a:spLocks noGrp="1"/>
          </p:cNvSpPr>
          <p:nvPr>
            <p:ph type="body" sz="quarter" idx="1"/>
          </p:nvPr>
        </p:nvSpPr>
        <p:spPr>
          <a:prstGeom prst="rect">
            <a:avLst/>
          </a:prstGeom>
        </p:spPr>
        <p:txBody>
          <a:bodyPr/>
          <a:lstStyle>
            <a:lvl1pPr>
              <a:defRPr>
                <a:solidFill>
                  <a:schemeClr val="accent4"/>
                </a:solidFill>
              </a:defRPr>
            </a:lvl1pPr>
          </a:lstStyle>
          <a:p>
            <a:r>
              <a:t>Click to edit Master text styles</a:t>
            </a:r>
          </a:p>
        </p:txBody>
      </p:sp>
      <p:pic>
        <p:nvPicPr>
          <p:cNvPr id="68" name="image4.png"/>
          <p:cNvPicPr>
            <a:picLocks noChangeAspect="1"/>
          </p:cNvPicPr>
          <p:nvPr/>
        </p:nvPicPr>
        <p:blipFill>
          <a:blip r:embed="rId2"/>
          <a:stretch>
            <a:fillRect/>
          </a:stretch>
        </p:blipFill>
        <p:spPr>
          <a:xfrm>
            <a:off x="11079095" y="329290"/>
            <a:ext cx="738002" cy="738003"/>
          </a:xfrm>
          <a:prstGeom prst="rect">
            <a:avLst/>
          </a:prstGeom>
          <a:ln w="12700">
            <a:miter lim="400000"/>
          </a:ln>
        </p:spPr>
      </p:pic>
      <p:sp>
        <p:nvSpPr>
          <p:cNvPr id="69" name="Shape 69"/>
          <p:cNvSpPr/>
          <p:nvPr/>
        </p:nvSpPr>
        <p:spPr>
          <a:xfrm flipV="1">
            <a:off x="0" y="6149652"/>
            <a:ext cx="12192000" cy="708349"/>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pic>
        <p:nvPicPr>
          <p:cNvPr id="70" name="image1.png" descr="A blue background with yellow stars&#10;&#10;Description automatically generated with low confidence"/>
          <p:cNvPicPr>
            <a:picLocks noChangeAspect="1"/>
          </p:cNvPicPr>
          <p:nvPr/>
        </p:nvPicPr>
        <p:blipFill>
          <a:blip r:embed="rId3"/>
          <a:stretch>
            <a:fillRect/>
          </a:stretch>
        </p:blipFill>
        <p:spPr>
          <a:xfrm>
            <a:off x="194779" y="6328016"/>
            <a:ext cx="553377" cy="370030"/>
          </a:xfrm>
          <a:prstGeom prst="rect">
            <a:avLst/>
          </a:prstGeom>
          <a:ln>
            <a:solidFill>
              <a:srgbClr val="FFFFFF"/>
            </a:solidFill>
          </a:ln>
        </p:spPr>
      </p:pic>
      <p:sp>
        <p:nvSpPr>
          <p:cNvPr id="71" name="Shape 71"/>
          <p:cNvSpPr/>
          <p:nvPr/>
        </p:nvSpPr>
        <p:spPr>
          <a:xfrm>
            <a:off x="846127" y="6370032"/>
            <a:ext cx="9942653" cy="26425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sz="1200">
                <a:solidFill>
                  <a:srgbClr val="FFFFFF"/>
                </a:solidFill>
              </a:defRPr>
            </a:lvl1pPr>
          </a:lstStyle>
          <a:p>
            <a:r>
              <a:t>NetZeroCities has received funding from the H2020 Research and Innovation Programme under grant agreement n°101036519.</a:t>
            </a:r>
          </a:p>
        </p:txBody>
      </p:sp>
      <p:sp>
        <p:nvSpPr>
          <p:cNvPr id="72" name="Shape 72"/>
          <p:cNvSpPr>
            <a:spLocks noGrp="1"/>
          </p:cNvSpPr>
          <p:nvPr>
            <p:ph type="sldNum" sz="quarter" idx="2"/>
          </p:nvPr>
        </p:nvSpPr>
        <p:spPr>
          <a:xfrm>
            <a:off x="11441869" y="6363660"/>
            <a:ext cx="279881" cy="276995"/>
          </a:xfrm>
          <a:prstGeom prst="rect">
            <a:avLst/>
          </a:prstGeom>
        </p:spPr>
        <p:txBody>
          <a:bodyPr/>
          <a:lstStyle>
            <a:lvl1pPr>
              <a:defRPr baseline="0">
                <a:solidFill>
                  <a:schemeClr val="bg1"/>
                </a:solidFill>
              </a:defRPr>
            </a:lvl1pPr>
          </a:lstStyle>
          <a:p>
            <a:fld id="{86CB4B4D-7CA3-9044-876B-883B54F8677D}" type="slidenum">
              <a:rPr lang="en-US" smtClean="0"/>
              <a:pPr/>
              <a:t>‹#›</a:t>
            </a:fld>
            <a:endParaRPr lang="en-US"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sp>
        <p:nvSpPr>
          <p:cNvPr id="79" name="Shape 79"/>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80" name="Shape 80"/>
          <p:cNvSpPr/>
          <p:nvPr/>
        </p:nvSpPr>
        <p:spPr>
          <a:xfrm flipV="1">
            <a:off x="0" y="-27312"/>
            <a:ext cx="12192000" cy="6195373"/>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81" name="Shape 81"/>
          <p:cNvSpPr>
            <a:spLocks noGrp="1"/>
          </p:cNvSpPr>
          <p:nvPr>
            <p:ph type="title"/>
          </p:nvPr>
        </p:nvSpPr>
        <p:spPr>
          <a:xfrm>
            <a:off x="838200" y="365125"/>
            <a:ext cx="10515600" cy="1325563"/>
          </a:xfrm>
          <a:prstGeom prst="rect">
            <a:avLst/>
          </a:prstGeom>
        </p:spPr>
        <p:txBody>
          <a:bodyPr anchor="ctr"/>
          <a:lstStyle>
            <a:lvl1pPr>
              <a:defRPr sz="4000"/>
            </a:lvl1pPr>
          </a:lstStyle>
          <a:p>
            <a:r>
              <a:t>Click to edit Master title style</a:t>
            </a:r>
          </a:p>
        </p:txBody>
      </p:sp>
      <p:sp>
        <p:nvSpPr>
          <p:cNvPr id="82" name="Shape 82"/>
          <p:cNvSpPr>
            <a:spLocks noGrp="1"/>
          </p:cNvSpPr>
          <p:nvPr>
            <p:ph type="body" idx="1"/>
          </p:nvPr>
        </p:nvSpPr>
        <p:spPr>
          <a:xfrm>
            <a:off x="838200" y="1825625"/>
            <a:ext cx="10515600" cy="4009119"/>
          </a:xfrm>
          <a:prstGeom prst="rect">
            <a:avLst/>
          </a:prstGeom>
        </p:spPr>
        <p:txBody>
          <a:bodyPr/>
          <a:lstStyle>
            <a:lvl1pPr marL="228600" indent="-228600">
              <a:buClr>
                <a:schemeClr val="accent2"/>
              </a:buClr>
              <a:buSzPct val="100000"/>
              <a:buFont typeface="Arial"/>
              <a:buChar char="•"/>
              <a:defRPr b="0">
                <a:solidFill>
                  <a:srgbClr val="FFFFFF"/>
                </a:solidFill>
              </a:defRPr>
            </a:lvl1pPr>
            <a:lvl2pPr marL="706580" indent="-249380">
              <a:buClr>
                <a:schemeClr val="accent2"/>
              </a:buClr>
              <a:buFont typeface="Arial"/>
              <a:defRPr b="0">
                <a:solidFill>
                  <a:srgbClr val="FFFFFF"/>
                </a:solidFill>
              </a:defRPr>
            </a:lvl2pPr>
            <a:lvl3pPr marL="1188719" indent="-274319">
              <a:buClr>
                <a:schemeClr val="accent2"/>
              </a:buClr>
              <a:buFont typeface="Arial"/>
              <a:defRPr b="0">
                <a:solidFill>
                  <a:srgbClr val="FFFFFF"/>
                </a:solidFill>
              </a:defRPr>
            </a:lvl3pPr>
            <a:lvl4pPr>
              <a:buClr>
                <a:schemeClr val="accent2"/>
              </a:buClr>
              <a:buFont typeface="Arial"/>
              <a:defRPr b="0">
                <a:solidFill>
                  <a:srgbClr val="FFFFFF"/>
                </a:solidFill>
              </a:defRPr>
            </a:lvl4pPr>
            <a:lvl5pPr>
              <a:buClr>
                <a:schemeClr val="accent2"/>
              </a:buClr>
              <a:buFont typeface="Arial"/>
              <a:defRPr b="0">
                <a:solidFill>
                  <a:srgbClr val="FFFFFF"/>
                </a:solidFill>
              </a:defRPr>
            </a:lvl5pPr>
          </a:lstStyle>
          <a:p>
            <a:r>
              <a:t> Click to edit Master text styles</a:t>
            </a:r>
          </a:p>
          <a:p>
            <a:pPr lvl="1"/>
            <a:r>
              <a:t> Second level</a:t>
            </a:r>
          </a:p>
          <a:p>
            <a:pPr lvl="2"/>
            <a:r>
              <a:t> Third level</a:t>
            </a:r>
          </a:p>
          <a:p>
            <a:pPr lvl="3"/>
            <a:r>
              <a:t> Fourth level</a:t>
            </a:r>
          </a:p>
          <a:p>
            <a:pPr lvl="4"/>
            <a:r>
              <a:t> Fifth level</a:t>
            </a:r>
          </a:p>
        </p:txBody>
      </p:sp>
      <p:pic>
        <p:nvPicPr>
          <p:cNvPr id="83"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84" name="Shape 84"/>
          <p:cNvSpPr/>
          <p:nvPr/>
        </p:nvSpPr>
        <p:spPr>
          <a:xfrm>
            <a:off x="846127" y="6380919"/>
            <a:ext cx="9942653" cy="26425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pic>
        <p:nvPicPr>
          <p:cNvPr id="85" name="image3.png"/>
          <p:cNvPicPr>
            <a:picLocks noChangeAspect="1"/>
          </p:cNvPicPr>
          <p:nvPr/>
        </p:nvPicPr>
        <p:blipFill>
          <a:blip r:embed="rId3"/>
          <a:stretch>
            <a:fillRect/>
          </a:stretch>
        </p:blipFill>
        <p:spPr>
          <a:xfrm>
            <a:off x="11078281" y="338939"/>
            <a:ext cx="738815" cy="738815"/>
          </a:xfrm>
          <a:prstGeom prst="rect">
            <a:avLst/>
          </a:prstGeom>
          <a:ln w="12700">
            <a:miter lim="400000"/>
          </a:ln>
        </p:spPr>
      </p:pic>
      <p:sp>
        <p:nvSpPr>
          <p:cNvPr id="86" name="Shape 86"/>
          <p:cNvSpPr>
            <a:spLocks noGrp="1"/>
          </p:cNvSpPr>
          <p:nvPr>
            <p:ph type="sldNum" sz="quarter" idx="2"/>
          </p:nvPr>
        </p:nvSpPr>
        <p:spPr>
          <a:xfrm>
            <a:off x="11447688" y="6409870"/>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sp>
        <p:nvSpPr>
          <p:cNvPr id="93" name="Shape 93"/>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94" name="Shape 94"/>
          <p:cNvSpPr>
            <a:spLocks noGrp="1"/>
          </p:cNvSpPr>
          <p:nvPr>
            <p:ph type="title"/>
          </p:nvPr>
        </p:nvSpPr>
        <p:spPr>
          <a:xfrm>
            <a:off x="838200" y="365125"/>
            <a:ext cx="10515600" cy="1325563"/>
          </a:xfrm>
          <a:prstGeom prst="rect">
            <a:avLst/>
          </a:prstGeom>
        </p:spPr>
        <p:txBody>
          <a:bodyPr anchor="ctr"/>
          <a:lstStyle>
            <a:lvl1pPr>
              <a:defRPr sz="4000">
                <a:solidFill>
                  <a:srgbClr val="0D5364"/>
                </a:solidFill>
              </a:defRPr>
            </a:lvl1pPr>
          </a:lstStyle>
          <a:p>
            <a:r>
              <a:t>Click to edit Master title style</a:t>
            </a:r>
          </a:p>
        </p:txBody>
      </p:sp>
      <p:sp>
        <p:nvSpPr>
          <p:cNvPr id="95" name="Shape 95"/>
          <p:cNvSpPr>
            <a:spLocks noGrp="1"/>
          </p:cNvSpPr>
          <p:nvPr>
            <p:ph type="body" idx="1"/>
          </p:nvPr>
        </p:nvSpPr>
        <p:spPr>
          <a:xfrm>
            <a:off x="838200" y="1825625"/>
            <a:ext cx="10515600" cy="4009119"/>
          </a:xfrm>
          <a:prstGeom prst="rect">
            <a:avLst/>
          </a:prstGeom>
        </p:spPr>
        <p:txBody>
          <a:bodyPr/>
          <a:lstStyle>
            <a:lvl1pPr marL="228600" indent="-228600">
              <a:buClr>
                <a:schemeClr val="accent2"/>
              </a:buClr>
              <a:buSzPct val="100000"/>
              <a:buFont typeface="Arial"/>
              <a:buChar char="•"/>
              <a:defRPr b="0">
                <a:solidFill>
                  <a:srgbClr val="303030"/>
                </a:solidFill>
              </a:defRPr>
            </a:lvl1pPr>
            <a:lvl2pPr marL="706580" indent="-249380">
              <a:buClr>
                <a:schemeClr val="accent2"/>
              </a:buClr>
              <a:buFont typeface="Arial"/>
              <a:defRPr b="0">
                <a:solidFill>
                  <a:srgbClr val="303030"/>
                </a:solidFill>
              </a:defRPr>
            </a:lvl2pPr>
            <a:lvl3pPr marL="1188719" indent="-274319">
              <a:buClr>
                <a:schemeClr val="accent2"/>
              </a:buClr>
              <a:buFont typeface="Arial"/>
              <a:defRPr b="0">
                <a:solidFill>
                  <a:srgbClr val="303030"/>
                </a:solidFill>
              </a:defRPr>
            </a:lvl3pPr>
            <a:lvl4pPr>
              <a:buClr>
                <a:schemeClr val="accent2"/>
              </a:buClr>
              <a:buFont typeface="Arial"/>
              <a:defRPr b="0">
                <a:solidFill>
                  <a:srgbClr val="303030"/>
                </a:solidFill>
              </a:defRPr>
            </a:lvl4pPr>
            <a:lvl5pPr>
              <a:buClr>
                <a:schemeClr val="accent2"/>
              </a:buClr>
              <a:buFont typeface="Arial"/>
              <a:defRPr b="0">
                <a:solidFill>
                  <a:srgbClr val="303030"/>
                </a:solidFill>
              </a:defRPr>
            </a:lvl5pPr>
          </a:lstStyle>
          <a:p>
            <a:r>
              <a:t> Click to edit Master text styles</a:t>
            </a:r>
          </a:p>
          <a:p>
            <a:pPr lvl="1"/>
            <a:r>
              <a:t> Second level</a:t>
            </a:r>
          </a:p>
          <a:p>
            <a:pPr lvl="2"/>
            <a:r>
              <a:t> Third level</a:t>
            </a:r>
          </a:p>
          <a:p>
            <a:pPr lvl="3"/>
            <a:r>
              <a:t> Fourth level</a:t>
            </a:r>
          </a:p>
          <a:p>
            <a:pPr lvl="4"/>
            <a:r>
              <a:t> Fifth level</a:t>
            </a:r>
          </a:p>
        </p:txBody>
      </p:sp>
      <p:pic>
        <p:nvPicPr>
          <p:cNvPr id="96" name="image4.png"/>
          <p:cNvPicPr>
            <a:picLocks noChangeAspect="1"/>
          </p:cNvPicPr>
          <p:nvPr/>
        </p:nvPicPr>
        <p:blipFill>
          <a:blip r:embed="rId2"/>
          <a:stretch>
            <a:fillRect/>
          </a:stretch>
        </p:blipFill>
        <p:spPr>
          <a:xfrm>
            <a:off x="11079095" y="329290"/>
            <a:ext cx="738002" cy="738003"/>
          </a:xfrm>
          <a:prstGeom prst="rect">
            <a:avLst/>
          </a:prstGeom>
          <a:ln w="12700">
            <a:miter lim="400000"/>
          </a:ln>
        </p:spPr>
      </p:pic>
      <p:sp>
        <p:nvSpPr>
          <p:cNvPr id="100" name="Shape 100"/>
          <p:cNvSpPr>
            <a:spLocks noGrp="1"/>
          </p:cNvSpPr>
          <p:nvPr>
            <p:ph type="sldNum" sz="quarter" idx="2"/>
          </p:nvPr>
        </p:nvSpPr>
        <p:spPr>
          <a:xfrm>
            <a:off x="11339646" y="6352775"/>
            <a:ext cx="279881" cy="276995"/>
          </a:xfrm>
          <a:prstGeom prst="rect">
            <a:avLst/>
          </a:prstGeom>
        </p:spPr>
        <p:txBody>
          <a:bodyPr/>
          <a:lstStyle>
            <a:lvl1pPr>
              <a:defRPr baseline="0">
                <a:solidFill>
                  <a:schemeClr val="tx1"/>
                </a:solidFill>
              </a:defRPr>
            </a:lvl1pPr>
          </a:lstStyle>
          <a:p>
            <a:fld id="{86CB4B4D-7CA3-9044-876B-883B54F8677D}" type="slidenum">
              <a:rPr lang="en-US" smtClean="0"/>
              <a:pPr/>
              <a:t>‹#›</a:t>
            </a:fld>
            <a:endParaRPr lang="en-US" dirty="0"/>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sp>
        <p:nvSpPr>
          <p:cNvPr id="107" name="Shape 107"/>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108" name="Shape 108"/>
          <p:cNvSpPr/>
          <p:nvPr/>
        </p:nvSpPr>
        <p:spPr>
          <a:xfrm flipV="1">
            <a:off x="0" y="-2"/>
            <a:ext cx="12192000" cy="6154927"/>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109" name="Shape 109"/>
          <p:cNvSpPr>
            <a:spLocks noGrp="1"/>
          </p:cNvSpPr>
          <p:nvPr>
            <p:ph type="title"/>
          </p:nvPr>
        </p:nvSpPr>
        <p:spPr>
          <a:xfrm>
            <a:off x="838200" y="365125"/>
            <a:ext cx="10515600" cy="1325563"/>
          </a:xfrm>
          <a:prstGeom prst="rect">
            <a:avLst/>
          </a:prstGeom>
        </p:spPr>
        <p:txBody>
          <a:bodyPr anchor="ctr"/>
          <a:lstStyle>
            <a:lvl1pPr>
              <a:defRPr sz="4000"/>
            </a:lvl1pPr>
          </a:lstStyle>
          <a:p>
            <a:r>
              <a:t>Click to edit Master title style</a:t>
            </a:r>
          </a:p>
        </p:txBody>
      </p:sp>
      <p:sp>
        <p:nvSpPr>
          <p:cNvPr id="110" name="Shape 110"/>
          <p:cNvSpPr>
            <a:spLocks noGrp="1"/>
          </p:cNvSpPr>
          <p:nvPr>
            <p:ph type="body" sz="half" idx="1"/>
          </p:nvPr>
        </p:nvSpPr>
        <p:spPr>
          <a:xfrm>
            <a:off x="838200" y="1825625"/>
            <a:ext cx="5181600" cy="4041775"/>
          </a:xfrm>
          <a:prstGeom prst="rect">
            <a:avLst/>
          </a:prstGeom>
        </p:spPr>
        <p:txBody>
          <a:bodyPr/>
          <a:lstStyle>
            <a:lvl1pPr marL="228600" indent="-228600">
              <a:buClr>
                <a:schemeClr val="accent2"/>
              </a:buClr>
              <a:buSzPct val="100000"/>
              <a:buFont typeface="Arial"/>
              <a:buChar char="•"/>
              <a:defRPr b="0">
                <a:solidFill>
                  <a:srgbClr val="FFFFFF"/>
                </a:solidFill>
              </a:defRPr>
            </a:lvl1pPr>
            <a:lvl2pPr marL="706580" indent="-249380">
              <a:buClr>
                <a:schemeClr val="accent2"/>
              </a:buClr>
              <a:buFont typeface="Arial"/>
              <a:defRPr b="0">
                <a:solidFill>
                  <a:srgbClr val="FFFFFF"/>
                </a:solidFill>
              </a:defRPr>
            </a:lvl2pPr>
            <a:lvl3pPr marL="1188719" indent="-274319">
              <a:buClr>
                <a:schemeClr val="accent2"/>
              </a:buClr>
              <a:buFont typeface="Arial"/>
              <a:defRPr b="0">
                <a:solidFill>
                  <a:srgbClr val="FFFFFF"/>
                </a:solidFill>
              </a:defRPr>
            </a:lvl3pPr>
            <a:lvl4pPr>
              <a:buClr>
                <a:schemeClr val="accent2"/>
              </a:buClr>
              <a:buFont typeface="Arial"/>
              <a:defRPr b="0">
                <a:solidFill>
                  <a:srgbClr val="FFFFFF"/>
                </a:solidFill>
              </a:defRPr>
            </a:lvl4pPr>
            <a:lvl5pPr>
              <a:buClr>
                <a:schemeClr val="accent2"/>
              </a:buClr>
              <a:buFont typeface="Arial"/>
              <a:defRPr b="0">
                <a:solidFill>
                  <a:srgbClr val="FFFFFF"/>
                </a:solidFill>
              </a:defRPr>
            </a:lvl5pPr>
          </a:lstStyle>
          <a:p>
            <a:r>
              <a:t> Click to edit Master text styles</a:t>
            </a:r>
          </a:p>
          <a:p>
            <a:pPr lvl="1"/>
            <a:r>
              <a:t> Second level</a:t>
            </a:r>
          </a:p>
          <a:p>
            <a:pPr lvl="2"/>
            <a:r>
              <a:t> Third level</a:t>
            </a:r>
          </a:p>
          <a:p>
            <a:pPr lvl="3"/>
            <a:r>
              <a:t> Fourth level</a:t>
            </a:r>
          </a:p>
          <a:p>
            <a:pPr lvl="4"/>
            <a:r>
              <a:t> Fifth level</a:t>
            </a:r>
          </a:p>
        </p:txBody>
      </p:sp>
      <p:pic>
        <p:nvPicPr>
          <p:cNvPr id="111"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112" name="Shape 112"/>
          <p:cNvSpPr/>
          <p:nvPr/>
        </p:nvSpPr>
        <p:spPr>
          <a:xfrm>
            <a:off x="846127" y="6370032"/>
            <a:ext cx="9942653" cy="26425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pic>
        <p:nvPicPr>
          <p:cNvPr id="113" name="image3.png"/>
          <p:cNvPicPr>
            <a:picLocks noChangeAspect="1"/>
          </p:cNvPicPr>
          <p:nvPr/>
        </p:nvPicPr>
        <p:blipFill>
          <a:blip r:embed="rId3"/>
          <a:stretch>
            <a:fillRect/>
          </a:stretch>
        </p:blipFill>
        <p:spPr>
          <a:xfrm>
            <a:off x="11078281" y="338939"/>
            <a:ext cx="738815" cy="738815"/>
          </a:xfrm>
          <a:prstGeom prst="rect">
            <a:avLst/>
          </a:prstGeom>
          <a:ln w="12700">
            <a:miter lim="400000"/>
          </a:ln>
        </p:spPr>
      </p:pic>
      <p:sp>
        <p:nvSpPr>
          <p:cNvPr id="114" name="Shape 114"/>
          <p:cNvSpPr>
            <a:spLocks noGrp="1"/>
          </p:cNvSpPr>
          <p:nvPr>
            <p:ph type="sldNum" sz="quarter" idx="2"/>
          </p:nvPr>
        </p:nvSpPr>
        <p:spPr>
          <a:xfrm>
            <a:off x="11310861" y="6360748"/>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1_Two Content">
    <p:spTree>
      <p:nvGrpSpPr>
        <p:cNvPr id="1" name=""/>
        <p:cNvGrpSpPr/>
        <p:nvPr/>
      </p:nvGrpSpPr>
      <p:grpSpPr>
        <a:xfrm>
          <a:off x="0" y="0"/>
          <a:ext cx="0" cy="0"/>
          <a:chOff x="0" y="0"/>
          <a:chExt cx="0" cy="0"/>
        </a:xfrm>
      </p:grpSpPr>
      <p:sp>
        <p:nvSpPr>
          <p:cNvPr id="121" name="Shape 121"/>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122" name="Shape 122"/>
          <p:cNvSpPr>
            <a:spLocks noGrp="1"/>
          </p:cNvSpPr>
          <p:nvPr>
            <p:ph type="title"/>
          </p:nvPr>
        </p:nvSpPr>
        <p:spPr>
          <a:xfrm>
            <a:off x="838200" y="365125"/>
            <a:ext cx="10515600" cy="1325563"/>
          </a:xfrm>
          <a:prstGeom prst="rect">
            <a:avLst/>
          </a:prstGeom>
        </p:spPr>
        <p:txBody>
          <a:bodyPr anchor="ctr"/>
          <a:lstStyle>
            <a:lvl1pPr>
              <a:defRPr sz="4000">
                <a:solidFill>
                  <a:srgbClr val="0D5364"/>
                </a:solidFill>
              </a:defRPr>
            </a:lvl1pPr>
          </a:lstStyle>
          <a:p>
            <a:r>
              <a:t>Click to edit Master title style</a:t>
            </a:r>
          </a:p>
        </p:txBody>
      </p:sp>
      <p:sp>
        <p:nvSpPr>
          <p:cNvPr id="123" name="Shape 123"/>
          <p:cNvSpPr>
            <a:spLocks noGrp="1"/>
          </p:cNvSpPr>
          <p:nvPr>
            <p:ph type="body" sz="half" idx="1"/>
          </p:nvPr>
        </p:nvSpPr>
        <p:spPr>
          <a:xfrm>
            <a:off x="838200" y="1825625"/>
            <a:ext cx="5181600" cy="3987347"/>
          </a:xfrm>
          <a:prstGeom prst="rect">
            <a:avLst/>
          </a:prstGeom>
        </p:spPr>
        <p:txBody>
          <a:bodyPr/>
          <a:lstStyle>
            <a:lvl1pPr marL="228600" indent="-228600">
              <a:buClr>
                <a:schemeClr val="accent2"/>
              </a:buClr>
              <a:buSzPct val="100000"/>
              <a:buFont typeface="Arial"/>
              <a:buChar char="•"/>
              <a:defRPr b="0">
                <a:solidFill>
                  <a:srgbClr val="303030"/>
                </a:solidFill>
              </a:defRPr>
            </a:lvl1pPr>
            <a:lvl2pPr marL="706580" indent="-249380">
              <a:buClr>
                <a:schemeClr val="accent2"/>
              </a:buClr>
              <a:buFont typeface="Arial"/>
              <a:defRPr b="0">
                <a:solidFill>
                  <a:srgbClr val="303030"/>
                </a:solidFill>
              </a:defRPr>
            </a:lvl2pPr>
            <a:lvl3pPr marL="1188719" indent="-274319">
              <a:buClr>
                <a:schemeClr val="accent2"/>
              </a:buClr>
              <a:buFont typeface="Arial"/>
              <a:defRPr b="0">
                <a:solidFill>
                  <a:srgbClr val="303030"/>
                </a:solidFill>
              </a:defRPr>
            </a:lvl3pPr>
            <a:lvl4pPr>
              <a:buClr>
                <a:schemeClr val="accent2"/>
              </a:buClr>
              <a:buFont typeface="Arial"/>
              <a:defRPr b="0">
                <a:solidFill>
                  <a:srgbClr val="303030"/>
                </a:solidFill>
              </a:defRPr>
            </a:lvl4pPr>
            <a:lvl5pPr>
              <a:buClr>
                <a:schemeClr val="accent2"/>
              </a:buClr>
              <a:buFont typeface="Arial"/>
              <a:defRPr b="0">
                <a:solidFill>
                  <a:srgbClr val="303030"/>
                </a:solidFill>
              </a:defRPr>
            </a:lvl5pPr>
          </a:lstStyle>
          <a:p>
            <a:r>
              <a:t> Click to edit Master text styles</a:t>
            </a:r>
          </a:p>
          <a:p>
            <a:pPr lvl="1"/>
            <a:r>
              <a:t> Second level</a:t>
            </a:r>
          </a:p>
          <a:p>
            <a:pPr lvl="2"/>
            <a:r>
              <a:t> Third level</a:t>
            </a:r>
          </a:p>
          <a:p>
            <a:pPr lvl="3"/>
            <a:r>
              <a:t> Fourth level</a:t>
            </a:r>
          </a:p>
          <a:p>
            <a:pPr lvl="4"/>
            <a:r>
              <a:t> Fifth level</a:t>
            </a:r>
          </a:p>
        </p:txBody>
      </p:sp>
      <p:pic>
        <p:nvPicPr>
          <p:cNvPr id="127" name="image4.png"/>
          <p:cNvPicPr>
            <a:picLocks noChangeAspect="1"/>
          </p:cNvPicPr>
          <p:nvPr/>
        </p:nvPicPr>
        <p:blipFill>
          <a:blip r:embed="rId2"/>
          <a:stretch>
            <a:fillRect/>
          </a:stretch>
        </p:blipFill>
        <p:spPr>
          <a:xfrm>
            <a:off x="11079095" y="329290"/>
            <a:ext cx="738002" cy="738003"/>
          </a:xfrm>
          <a:prstGeom prst="rect">
            <a:avLst/>
          </a:prstGeom>
          <a:ln w="12700">
            <a:miter lim="400000"/>
          </a:ln>
        </p:spPr>
      </p:pic>
      <p:sp>
        <p:nvSpPr>
          <p:cNvPr id="128" name="Shape 128"/>
          <p:cNvSpPr>
            <a:spLocks noGrp="1"/>
          </p:cNvSpPr>
          <p:nvPr>
            <p:ph type="sldNum" sz="quarter" idx="2"/>
          </p:nvPr>
        </p:nvSpPr>
        <p:spPr>
          <a:xfrm>
            <a:off x="11347336" y="6354377"/>
            <a:ext cx="279881" cy="276995"/>
          </a:xfrm>
          <a:prstGeom prst="rect">
            <a:avLst/>
          </a:prstGeom>
        </p:spPr>
        <p:txBody>
          <a:bodyPr/>
          <a:lstStyle>
            <a:lvl1pPr>
              <a:defRPr baseline="0">
                <a:solidFill>
                  <a:schemeClr val="tx1"/>
                </a:solidFill>
              </a:defRPr>
            </a:lvl1pPr>
          </a:lstStyle>
          <a:p>
            <a:fld id="{86CB4B4D-7CA3-9044-876B-883B54F8677D}" type="slidenum">
              <a:rPr lang="en-US" smtClean="0"/>
              <a:pPr/>
              <a:t>‹#›</a:t>
            </a:fld>
            <a:endParaRPr lang="en-US" dirty="0"/>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Content with Caption">
    <p:spTree>
      <p:nvGrpSpPr>
        <p:cNvPr id="1" name=""/>
        <p:cNvGrpSpPr/>
        <p:nvPr/>
      </p:nvGrpSpPr>
      <p:grpSpPr>
        <a:xfrm>
          <a:off x="0" y="0"/>
          <a:ext cx="0" cy="0"/>
          <a:chOff x="0" y="0"/>
          <a:chExt cx="0" cy="0"/>
        </a:xfrm>
      </p:grpSpPr>
      <p:sp>
        <p:nvSpPr>
          <p:cNvPr id="135" name="Shape 135"/>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136" name="Shape 136"/>
          <p:cNvSpPr/>
          <p:nvPr/>
        </p:nvSpPr>
        <p:spPr>
          <a:xfrm flipV="1">
            <a:off x="0" y="-1"/>
            <a:ext cx="12192000" cy="6159056"/>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137" name="Shape 137"/>
          <p:cNvSpPr>
            <a:spLocks noGrp="1"/>
          </p:cNvSpPr>
          <p:nvPr>
            <p:ph type="title"/>
          </p:nvPr>
        </p:nvSpPr>
        <p:spPr>
          <a:xfrm>
            <a:off x="839787" y="457200"/>
            <a:ext cx="3932240" cy="1367462"/>
          </a:xfrm>
          <a:prstGeom prst="rect">
            <a:avLst/>
          </a:prstGeom>
        </p:spPr>
        <p:txBody>
          <a:bodyPr/>
          <a:lstStyle>
            <a:lvl1pPr>
              <a:defRPr sz="3200"/>
            </a:lvl1pPr>
          </a:lstStyle>
          <a:p>
            <a:r>
              <a:t>Click to edit Master title style</a:t>
            </a:r>
          </a:p>
        </p:txBody>
      </p:sp>
      <p:sp>
        <p:nvSpPr>
          <p:cNvPr id="138" name="Shape 138"/>
          <p:cNvSpPr>
            <a:spLocks noGrp="1"/>
          </p:cNvSpPr>
          <p:nvPr>
            <p:ph type="body" sz="quarter" idx="1"/>
          </p:nvPr>
        </p:nvSpPr>
        <p:spPr>
          <a:xfrm>
            <a:off x="839787" y="2057400"/>
            <a:ext cx="3932240" cy="3811588"/>
          </a:xfrm>
          <a:prstGeom prst="rect">
            <a:avLst/>
          </a:prstGeom>
        </p:spPr>
        <p:txBody>
          <a:bodyPr/>
          <a:lstStyle>
            <a:lvl1pPr>
              <a:defRPr sz="2000" b="0">
                <a:solidFill>
                  <a:srgbClr val="FFFFFF"/>
                </a:solidFill>
              </a:defRPr>
            </a:lvl1pPr>
          </a:lstStyle>
          <a:p>
            <a:r>
              <a:t>Click to edit Master text styles</a:t>
            </a:r>
          </a:p>
        </p:txBody>
      </p:sp>
      <p:pic>
        <p:nvPicPr>
          <p:cNvPr id="139"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140" name="Shape 140"/>
          <p:cNvSpPr/>
          <p:nvPr/>
        </p:nvSpPr>
        <p:spPr>
          <a:xfrm>
            <a:off x="846127" y="6380919"/>
            <a:ext cx="9942653" cy="26425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pic>
        <p:nvPicPr>
          <p:cNvPr id="141" name="image3.png"/>
          <p:cNvPicPr>
            <a:picLocks noChangeAspect="1"/>
          </p:cNvPicPr>
          <p:nvPr/>
        </p:nvPicPr>
        <p:blipFill>
          <a:blip r:embed="rId3"/>
          <a:stretch>
            <a:fillRect/>
          </a:stretch>
        </p:blipFill>
        <p:spPr>
          <a:xfrm>
            <a:off x="11078281" y="338939"/>
            <a:ext cx="738815" cy="738815"/>
          </a:xfrm>
          <a:prstGeom prst="rect">
            <a:avLst/>
          </a:prstGeom>
          <a:ln w="12700">
            <a:miter lim="400000"/>
          </a:ln>
        </p:spPr>
      </p:pic>
      <p:sp>
        <p:nvSpPr>
          <p:cNvPr id="142" name="Shape 142"/>
          <p:cNvSpPr>
            <a:spLocks noGrp="1"/>
          </p:cNvSpPr>
          <p:nvPr>
            <p:ph type="sldNum" sz="quarter" idx="2"/>
          </p:nvPr>
        </p:nvSpPr>
        <p:spPr>
          <a:xfrm>
            <a:off x="11447688" y="6389278"/>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1_Content with Caption">
    <p:spTree>
      <p:nvGrpSpPr>
        <p:cNvPr id="1" name=""/>
        <p:cNvGrpSpPr/>
        <p:nvPr/>
      </p:nvGrpSpPr>
      <p:grpSpPr>
        <a:xfrm>
          <a:off x="0" y="0"/>
          <a:ext cx="0" cy="0"/>
          <a:chOff x="0" y="0"/>
          <a:chExt cx="0" cy="0"/>
        </a:xfrm>
      </p:grpSpPr>
      <p:sp>
        <p:nvSpPr>
          <p:cNvPr id="149" name="Shape 149"/>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150" name="Shape 150"/>
          <p:cNvSpPr>
            <a:spLocks noGrp="1"/>
          </p:cNvSpPr>
          <p:nvPr>
            <p:ph type="title"/>
          </p:nvPr>
        </p:nvSpPr>
        <p:spPr>
          <a:xfrm>
            <a:off x="839787" y="457200"/>
            <a:ext cx="3932240" cy="1480458"/>
          </a:xfrm>
          <a:prstGeom prst="rect">
            <a:avLst/>
          </a:prstGeom>
        </p:spPr>
        <p:txBody>
          <a:bodyPr/>
          <a:lstStyle>
            <a:lvl1pPr>
              <a:defRPr sz="3200">
                <a:solidFill>
                  <a:srgbClr val="0D5364"/>
                </a:solidFill>
              </a:defRPr>
            </a:lvl1pPr>
          </a:lstStyle>
          <a:p>
            <a:r>
              <a:t>Click to edit Master title style</a:t>
            </a:r>
          </a:p>
        </p:txBody>
      </p:sp>
      <p:sp>
        <p:nvSpPr>
          <p:cNvPr id="151" name="Shape 151"/>
          <p:cNvSpPr>
            <a:spLocks noGrp="1"/>
          </p:cNvSpPr>
          <p:nvPr>
            <p:ph type="body" sz="quarter" idx="1"/>
          </p:nvPr>
        </p:nvSpPr>
        <p:spPr>
          <a:xfrm>
            <a:off x="839787" y="2057400"/>
            <a:ext cx="3932240" cy="3811588"/>
          </a:xfrm>
          <a:prstGeom prst="rect">
            <a:avLst/>
          </a:prstGeom>
        </p:spPr>
        <p:txBody>
          <a:bodyPr/>
          <a:lstStyle>
            <a:lvl1pPr>
              <a:defRPr sz="2000" b="0">
                <a:solidFill>
                  <a:srgbClr val="303030"/>
                </a:solidFill>
              </a:defRPr>
            </a:lvl1pPr>
          </a:lstStyle>
          <a:p>
            <a:r>
              <a:t>Click to edit Master text styles</a:t>
            </a:r>
          </a:p>
        </p:txBody>
      </p:sp>
      <p:sp>
        <p:nvSpPr>
          <p:cNvPr id="152" name="Shape 152"/>
          <p:cNvSpPr/>
          <p:nvPr/>
        </p:nvSpPr>
        <p:spPr>
          <a:xfrm flipV="1">
            <a:off x="0" y="6149652"/>
            <a:ext cx="12192000" cy="708349"/>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pic>
        <p:nvPicPr>
          <p:cNvPr id="153"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154" name="Shape 154"/>
          <p:cNvSpPr/>
          <p:nvPr/>
        </p:nvSpPr>
        <p:spPr>
          <a:xfrm>
            <a:off x="846127" y="6370032"/>
            <a:ext cx="9942653" cy="26425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sz="1200">
                <a:solidFill>
                  <a:srgbClr val="FFFFFF"/>
                </a:solidFill>
              </a:defRPr>
            </a:lvl1pPr>
          </a:lstStyle>
          <a:p>
            <a:r>
              <a:t>NetZeroCities has received funding from the H2020 Research and Innovation Programme under grant agreement n°101036519.</a:t>
            </a:r>
          </a:p>
        </p:txBody>
      </p:sp>
      <p:pic>
        <p:nvPicPr>
          <p:cNvPr id="155" name="image4.png"/>
          <p:cNvPicPr>
            <a:picLocks noChangeAspect="1"/>
          </p:cNvPicPr>
          <p:nvPr/>
        </p:nvPicPr>
        <p:blipFill>
          <a:blip r:embed="rId3"/>
          <a:stretch>
            <a:fillRect/>
          </a:stretch>
        </p:blipFill>
        <p:spPr>
          <a:xfrm>
            <a:off x="11079095" y="329290"/>
            <a:ext cx="738002" cy="738003"/>
          </a:xfrm>
          <a:prstGeom prst="rect">
            <a:avLst/>
          </a:prstGeom>
          <a:ln w="12700">
            <a:miter lim="400000"/>
          </a:ln>
        </p:spPr>
      </p:pic>
      <p:sp>
        <p:nvSpPr>
          <p:cNvPr id="156" name="Shape 156"/>
          <p:cNvSpPr>
            <a:spLocks noGrp="1"/>
          </p:cNvSpPr>
          <p:nvPr>
            <p:ph type="sldNum" sz="quarter" idx="2"/>
          </p:nvPr>
        </p:nvSpPr>
        <p:spPr>
          <a:xfrm>
            <a:off x="11299853" y="6374533"/>
            <a:ext cx="279881" cy="276995"/>
          </a:xfrm>
          <a:prstGeom prst="rect">
            <a:avLst/>
          </a:prstGeom>
        </p:spPr>
        <p:txBody>
          <a:bodyPr/>
          <a:lstStyle>
            <a:lvl1pPr>
              <a:defRPr>
                <a:solidFill>
                  <a:schemeClr val="bg1"/>
                </a:solidFill>
              </a:defRPr>
            </a:lvl1pPr>
          </a:lstStyle>
          <a:p>
            <a:fld id="{86CB4B4D-7CA3-9044-876B-883B54F8677D}" type="slidenum">
              <a:rPr lang="en-US" smtClean="0"/>
              <a:pPr/>
              <a:t>‹#›</a:t>
            </a:fld>
            <a:endParaRPr lang="en-US"/>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Content + Image">
    <p:spTree>
      <p:nvGrpSpPr>
        <p:cNvPr id="1" name=""/>
        <p:cNvGrpSpPr/>
        <p:nvPr/>
      </p:nvGrpSpPr>
      <p:grpSpPr>
        <a:xfrm>
          <a:off x="0" y="0"/>
          <a:ext cx="0" cy="0"/>
          <a:chOff x="0" y="0"/>
          <a:chExt cx="0" cy="0"/>
        </a:xfrm>
      </p:grpSpPr>
      <p:sp>
        <p:nvSpPr>
          <p:cNvPr id="163" name="Shape 163"/>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164" name="Shape 164"/>
          <p:cNvSpPr/>
          <p:nvPr/>
        </p:nvSpPr>
        <p:spPr>
          <a:xfrm flipV="1">
            <a:off x="0" y="-2"/>
            <a:ext cx="12192000" cy="6164922"/>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165" name="Shape 165"/>
          <p:cNvSpPr>
            <a:spLocks noGrp="1"/>
          </p:cNvSpPr>
          <p:nvPr>
            <p:ph type="title"/>
          </p:nvPr>
        </p:nvSpPr>
        <p:spPr>
          <a:xfrm>
            <a:off x="839787" y="457200"/>
            <a:ext cx="4829494" cy="1458686"/>
          </a:xfrm>
          <a:prstGeom prst="rect">
            <a:avLst/>
          </a:prstGeom>
        </p:spPr>
        <p:txBody>
          <a:bodyPr/>
          <a:lstStyle>
            <a:lvl1pPr>
              <a:defRPr sz="3200"/>
            </a:lvl1pPr>
          </a:lstStyle>
          <a:p>
            <a:r>
              <a:t>Click to edit Master title style</a:t>
            </a:r>
          </a:p>
        </p:txBody>
      </p:sp>
      <p:sp>
        <p:nvSpPr>
          <p:cNvPr id="166" name="Shape 166"/>
          <p:cNvSpPr>
            <a:spLocks noGrp="1"/>
          </p:cNvSpPr>
          <p:nvPr>
            <p:ph type="body" sz="half" idx="1"/>
          </p:nvPr>
        </p:nvSpPr>
        <p:spPr>
          <a:xfrm>
            <a:off x="839787" y="2050869"/>
            <a:ext cx="4829494" cy="3818119"/>
          </a:xfrm>
          <a:prstGeom prst="rect">
            <a:avLst/>
          </a:prstGeom>
        </p:spPr>
        <p:txBody>
          <a:bodyPr/>
          <a:lstStyle>
            <a:lvl1pPr>
              <a:defRPr sz="2000" b="0">
                <a:solidFill>
                  <a:srgbClr val="FFFFFF"/>
                </a:solidFill>
              </a:defRPr>
            </a:lvl1pPr>
          </a:lstStyle>
          <a:p>
            <a:r>
              <a:t>Click to edit Master text styles</a:t>
            </a:r>
          </a:p>
        </p:txBody>
      </p:sp>
      <p:sp>
        <p:nvSpPr>
          <p:cNvPr id="167" name="Shape 167"/>
          <p:cNvSpPr>
            <a:spLocks noGrp="1"/>
          </p:cNvSpPr>
          <p:nvPr>
            <p:ph type="pic" sz="quarter" idx="13"/>
          </p:nvPr>
        </p:nvSpPr>
        <p:spPr>
          <a:xfrm>
            <a:off x="7757652" y="761984"/>
            <a:ext cx="3683054" cy="3650740"/>
          </a:xfrm>
          <a:prstGeom prst="rect">
            <a:avLst/>
          </a:prstGeom>
        </p:spPr>
        <p:txBody>
          <a:bodyPr lIns="91439" tIns="45719" rIns="91439" bIns="45719">
            <a:noAutofit/>
          </a:bodyPr>
          <a:lstStyle/>
          <a:p>
            <a:endParaRPr/>
          </a:p>
        </p:txBody>
      </p:sp>
      <p:pic>
        <p:nvPicPr>
          <p:cNvPr id="168"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169" name="Shape 169"/>
          <p:cNvSpPr/>
          <p:nvPr/>
        </p:nvSpPr>
        <p:spPr>
          <a:xfrm>
            <a:off x="846127" y="6391804"/>
            <a:ext cx="9942653" cy="26425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pic>
        <p:nvPicPr>
          <p:cNvPr id="170" name="image3.png"/>
          <p:cNvPicPr>
            <a:picLocks noChangeAspect="1"/>
          </p:cNvPicPr>
          <p:nvPr/>
        </p:nvPicPr>
        <p:blipFill>
          <a:blip r:embed="rId3">
            <a:alphaModFix amt="50000"/>
          </a:blip>
          <a:srcRect l="13499" t="13394" r="13215" b="13731"/>
          <a:stretch>
            <a:fillRect/>
          </a:stretch>
        </p:blipFill>
        <p:spPr>
          <a:xfrm>
            <a:off x="6248400" y="-772887"/>
            <a:ext cx="6727371" cy="6689801"/>
          </a:xfrm>
          <a:prstGeom prst="rect">
            <a:avLst/>
          </a:prstGeom>
          <a:ln w="12700">
            <a:miter lim="400000"/>
          </a:ln>
        </p:spPr>
      </p:pic>
      <p:sp>
        <p:nvSpPr>
          <p:cNvPr id="171" name="Shape 171"/>
          <p:cNvSpPr>
            <a:spLocks noGrp="1"/>
          </p:cNvSpPr>
          <p:nvPr>
            <p:ph type="sldNum" sz="quarter" idx="2"/>
          </p:nvPr>
        </p:nvSpPr>
        <p:spPr>
          <a:xfrm>
            <a:off x="11445272" y="6419566"/>
            <a:ext cx="273654" cy="264253"/>
          </a:xfrm>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1_Content + Image">
    <p:spTree>
      <p:nvGrpSpPr>
        <p:cNvPr id="1" name=""/>
        <p:cNvGrpSpPr/>
        <p:nvPr/>
      </p:nvGrpSpPr>
      <p:grpSpPr>
        <a:xfrm>
          <a:off x="0" y="0"/>
          <a:ext cx="0" cy="0"/>
          <a:chOff x="0" y="0"/>
          <a:chExt cx="0" cy="0"/>
        </a:xfrm>
      </p:grpSpPr>
      <p:sp>
        <p:nvSpPr>
          <p:cNvPr id="178" name="Shape 178"/>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179" name="Shape 179"/>
          <p:cNvSpPr>
            <a:spLocks noGrp="1"/>
          </p:cNvSpPr>
          <p:nvPr>
            <p:ph type="title"/>
          </p:nvPr>
        </p:nvSpPr>
        <p:spPr>
          <a:xfrm>
            <a:off x="839787" y="457200"/>
            <a:ext cx="4829494" cy="1600200"/>
          </a:xfrm>
          <a:prstGeom prst="rect">
            <a:avLst/>
          </a:prstGeom>
        </p:spPr>
        <p:txBody>
          <a:bodyPr/>
          <a:lstStyle>
            <a:lvl1pPr>
              <a:defRPr sz="3200">
                <a:solidFill>
                  <a:srgbClr val="0D5364"/>
                </a:solidFill>
              </a:defRPr>
            </a:lvl1pPr>
          </a:lstStyle>
          <a:p>
            <a:r>
              <a:t>Click to edit Master title style</a:t>
            </a:r>
          </a:p>
        </p:txBody>
      </p:sp>
      <p:sp>
        <p:nvSpPr>
          <p:cNvPr id="180" name="Shape 180"/>
          <p:cNvSpPr>
            <a:spLocks noGrp="1"/>
          </p:cNvSpPr>
          <p:nvPr>
            <p:ph type="body" sz="half" idx="1"/>
          </p:nvPr>
        </p:nvSpPr>
        <p:spPr>
          <a:xfrm>
            <a:off x="839787" y="2050869"/>
            <a:ext cx="4829494" cy="3818119"/>
          </a:xfrm>
          <a:prstGeom prst="rect">
            <a:avLst/>
          </a:prstGeom>
        </p:spPr>
        <p:txBody>
          <a:bodyPr/>
          <a:lstStyle>
            <a:lvl1pPr>
              <a:defRPr sz="2000" b="0">
                <a:solidFill>
                  <a:srgbClr val="303030"/>
                </a:solidFill>
              </a:defRPr>
            </a:lvl1pPr>
          </a:lstStyle>
          <a:p>
            <a:r>
              <a:t>Click to edit Master text styles</a:t>
            </a:r>
          </a:p>
        </p:txBody>
      </p:sp>
      <p:sp>
        <p:nvSpPr>
          <p:cNvPr id="181" name="Shape 181"/>
          <p:cNvSpPr>
            <a:spLocks noGrp="1"/>
          </p:cNvSpPr>
          <p:nvPr>
            <p:ph type="pic" sz="quarter" idx="13"/>
          </p:nvPr>
        </p:nvSpPr>
        <p:spPr>
          <a:xfrm>
            <a:off x="7757652" y="761984"/>
            <a:ext cx="3683054" cy="3650740"/>
          </a:xfrm>
          <a:prstGeom prst="rect">
            <a:avLst/>
          </a:prstGeom>
        </p:spPr>
        <p:txBody>
          <a:bodyPr lIns="91439" tIns="45719" rIns="91439" bIns="45719">
            <a:noAutofit/>
          </a:bodyPr>
          <a:lstStyle/>
          <a:p>
            <a:endParaRPr/>
          </a:p>
        </p:txBody>
      </p:sp>
      <p:pic>
        <p:nvPicPr>
          <p:cNvPr id="182" name="image4.png"/>
          <p:cNvPicPr>
            <a:picLocks noChangeAspect="1"/>
          </p:cNvPicPr>
          <p:nvPr/>
        </p:nvPicPr>
        <p:blipFill>
          <a:blip r:embed="rId2">
            <a:alphaModFix amt="20000"/>
          </a:blip>
          <a:srcRect l="13699" t="13598" r="13538" b="13983"/>
          <a:stretch>
            <a:fillRect/>
          </a:stretch>
        </p:blipFill>
        <p:spPr>
          <a:xfrm>
            <a:off x="6291943" y="-729344"/>
            <a:ext cx="6629401" cy="6598334"/>
          </a:xfrm>
          <a:prstGeom prst="rect">
            <a:avLst/>
          </a:prstGeom>
          <a:ln w="12700">
            <a:miter lim="400000"/>
          </a:ln>
        </p:spPr>
      </p:pic>
      <p:sp>
        <p:nvSpPr>
          <p:cNvPr id="186" name="Shape 186"/>
          <p:cNvSpPr>
            <a:spLocks noGrp="1"/>
          </p:cNvSpPr>
          <p:nvPr>
            <p:ph type="sldNum" sz="quarter" idx="2"/>
          </p:nvPr>
        </p:nvSpPr>
        <p:spPr>
          <a:xfrm>
            <a:off x="11297652" y="6327711"/>
            <a:ext cx="279881" cy="276995"/>
          </a:xfrm>
          <a:prstGeom prst="rect">
            <a:avLst/>
          </a:prstGeom>
        </p:spPr>
        <p:txBody>
          <a:bodyPr/>
          <a:lstStyle>
            <a:lvl1pPr>
              <a:defRPr baseline="0">
                <a:solidFill>
                  <a:schemeClr val="tx1"/>
                </a:solidFill>
              </a:defRPr>
            </a:lvl1pPr>
          </a:lstStyle>
          <a:p>
            <a:fld id="{86CB4B4D-7CA3-9044-876B-883B54F8677D}" type="slidenum">
              <a:rPr lang="en-US" smtClean="0"/>
              <a:pPr/>
              <a:t>‹#›</a:t>
            </a:fld>
            <a:endParaRPr lang="en-US" dirty="0"/>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Image + content">
    <p:spTree>
      <p:nvGrpSpPr>
        <p:cNvPr id="1" name=""/>
        <p:cNvGrpSpPr/>
        <p:nvPr/>
      </p:nvGrpSpPr>
      <p:grpSpPr>
        <a:xfrm>
          <a:off x="0" y="0"/>
          <a:ext cx="0" cy="0"/>
          <a:chOff x="0" y="0"/>
          <a:chExt cx="0" cy="0"/>
        </a:xfrm>
      </p:grpSpPr>
      <p:sp>
        <p:nvSpPr>
          <p:cNvPr id="193" name="Shape 193"/>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194" name="Shape 194"/>
          <p:cNvSpPr/>
          <p:nvPr/>
        </p:nvSpPr>
        <p:spPr>
          <a:xfrm flipV="1">
            <a:off x="0" y="-21009"/>
            <a:ext cx="12192000" cy="6185395"/>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195" name="Shape 195"/>
          <p:cNvSpPr>
            <a:spLocks noGrp="1"/>
          </p:cNvSpPr>
          <p:nvPr>
            <p:ph type="pic" sz="quarter" idx="13"/>
          </p:nvPr>
        </p:nvSpPr>
        <p:spPr>
          <a:xfrm>
            <a:off x="561053" y="862973"/>
            <a:ext cx="3584579" cy="3567116"/>
          </a:xfrm>
          <a:prstGeom prst="rect">
            <a:avLst/>
          </a:prstGeom>
        </p:spPr>
        <p:txBody>
          <a:bodyPr lIns="91439" tIns="45719" rIns="91439" bIns="45719">
            <a:noAutofit/>
          </a:bodyPr>
          <a:lstStyle/>
          <a:p>
            <a:endParaRPr/>
          </a:p>
        </p:txBody>
      </p:sp>
      <p:pic>
        <p:nvPicPr>
          <p:cNvPr id="196"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197" name="Shape 197"/>
          <p:cNvSpPr/>
          <p:nvPr/>
        </p:nvSpPr>
        <p:spPr>
          <a:xfrm>
            <a:off x="846127" y="6380919"/>
            <a:ext cx="9942653" cy="26425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sp>
        <p:nvSpPr>
          <p:cNvPr id="198" name="Shape 198"/>
          <p:cNvSpPr>
            <a:spLocks noGrp="1"/>
          </p:cNvSpPr>
          <p:nvPr>
            <p:ph type="title"/>
          </p:nvPr>
        </p:nvSpPr>
        <p:spPr>
          <a:xfrm>
            <a:off x="6574973" y="370112"/>
            <a:ext cx="4829493" cy="1447802"/>
          </a:xfrm>
          <a:prstGeom prst="rect">
            <a:avLst/>
          </a:prstGeom>
        </p:spPr>
        <p:txBody>
          <a:bodyPr/>
          <a:lstStyle>
            <a:lvl1pPr>
              <a:defRPr sz="3200"/>
            </a:lvl1pPr>
          </a:lstStyle>
          <a:p>
            <a:r>
              <a:t>Click to edit Master title style</a:t>
            </a:r>
          </a:p>
        </p:txBody>
      </p:sp>
      <p:sp>
        <p:nvSpPr>
          <p:cNvPr id="199" name="Shape 199"/>
          <p:cNvSpPr>
            <a:spLocks noGrp="1"/>
          </p:cNvSpPr>
          <p:nvPr>
            <p:ph type="body" sz="half" idx="1"/>
          </p:nvPr>
        </p:nvSpPr>
        <p:spPr>
          <a:xfrm>
            <a:off x="6574973" y="1963783"/>
            <a:ext cx="4829493" cy="3818119"/>
          </a:xfrm>
          <a:prstGeom prst="rect">
            <a:avLst/>
          </a:prstGeom>
        </p:spPr>
        <p:txBody>
          <a:bodyPr/>
          <a:lstStyle>
            <a:lvl1pPr>
              <a:defRPr sz="2000" b="0">
                <a:solidFill>
                  <a:srgbClr val="FFFFFF"/>
                </a:solidFill>
              </a:defRPr>
            </a:lvl1pPr>
          </a:lstStyle>
          <a:p>
            <a:r>
              <a:t>Click to edit Master text styles</a:t>
            </a:r>
          </a:p>
        </p:txBody>
      </p:sp>
      <p:pic>
        <p:nvPicPr>
          <p:cNvPr id="200" name="image3.png"/>
          <p:cNvPicPr>
            <a:picLocks noChangeAspect="1"/>
          </p:cNvPicPr>
          <p:nvPr/>
        </p:nvPicPr>
        <p:blipFill>
          <a:blip r:embed="rId3">
            <a:alphaModFix amt="50000"/>
          </a:blip>
          <a:srcRect l="13499" t="13394" r="13215" b="13731"/>
          <a:stretch>
            <a:fillRect/>
          </a:stretch>
        </p:blipFill>
        <p:spPr>
          <a:xfrm>
            <a:off x="-1010347" y="-724023"/>
            <a:ext cx="6727374" cy="6689801"/>
          </a:xfrm>
          <a:prstGeom prst="rect">
            <a:avLst/>
          </a:prstGeom>
          <a:ln w="12700">
            <a:miter lim="400000"/>
          </a:ln>
        </p:spPr>
      </p:pic>
      <p:sp>
        <p:nvSpPr>
          <p:cNvPr id="201" name="Shape 201"/>
          <p:cNvSpPr>
            <a:spLocks noGrp="1"/>
          </p:cNvSpPr>
          <p:nvPr>
            <p:ph type="sldNum" sz="quarter" idx="2"/>
          </p:nvPr>
        </p:nvSpPr>
        <p:spPr>
          <a:xfrm>
            <a:off x="11353563" y="6355761"/>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1_Image + content">
    <p:spTree>
      <p:nvGrpSpPr>
        <p:cNvPr id="1" name=""/>
        <p:cNvGrpSpPr/>
        <p:nvPr/>
      </p:nvGrpSpPr>
      <p:grpSpPr>
        <a:xfrm>
          <a:off x="0" y="0"/>
          <a:ext cx="0" cy="0"/>
          <a:chOff x="0" y="0"/>
          <a:chExt cx="0" cy="0"/>
        </a:xfrm>
      </p:grpSpPr>
      <p:sp>
        <p:nvSpPr>
          <p:cNvPr id="208" name="Shape 208"/>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209" name="Shape 209"/>
          <p:cNvSpPr>
            <a:spLocks noGrp="1"/>
          </p:cNvSpPr>
          <p:nvPr>
            <p:ph type="pic" sz="quarter" idx="13"/>
          </p:nvPr>
        </p:nvSpPr>
        <p:spPr>
          <a:xfrm>
            <a:off x="561053" y="862973"/>
            <a:ext cx="3584579" cy="3567116"/>
          </a:xfrm>
          <a:prstGeom prst="rect">
            <a:avLst/>
          </a:prstGeom>
        </p:spPr>
        <p:txBody>
          <a:bodyPr lIns="91439" tIns="45719" rIns="91439" bIns="45719">
            <a:noAutofit/>
          </a:bodyPr>
          <a:lstStyle/>
          <a:p>
            <a:endParaRPr/>
          </a:p>
        </p:txBody>
      </p:sp>
      <p:pic>
        <p:nvPicPr>
          <p:cNvPr id="210" name="image4.png"/>
          <p:cNvPicPr>
            <a:picLocks noChangeAspect="1"/>
          </p:cNvPicPr>
          <p:nvPr/>
        </p:nvPicPr>
        <p:blipFill>
          <a:blip r:embed="rId2">
            <a:alphaModFix amt="20000"/>
          </a:blip>
          <a:srcRect l="14125" t="13665" r="12874" b="13249"/>
          <a:stretch>
            <a:fillRect/>
          </a:stretch>
        </p:blipFill>
        <p:spPr>
          <a:xfrm>
            <a:off x="-1034145" y="-664030"/>
            <a:ext cx="6651175" cy="6659059"/>
          </a:xfrm>
          <a:prstGeom prst="rect">
            <a:avLst/>
          </a:prstGeom>
          <a:ln w="12700">
            <a:miter lim="400000"/>
          </a:ln>
        </p:spPr>
      </p:pic>
      <p:sp>
        <p:nvSpPr>
          <p:cNvPr id="211" name="Shape 211"/>
          <p:cNvSpPr/>
          <p:nvPr/>
        </p:nvSpPr>
        <p:spPr>
          <a:xfrm flipV="1">
            <a:off x="0" y="6149652"/>
            <a:ext cx="12192000" cy="708349"/>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pic>
        <p:nvPicPr>
          <p:cNvPr id="212" name="image1.png" descr="A blue background with yellow stars&#10;&#10;Description automatically generated with low confidence"/>
          <p:cNvPicPr>
            <a:picLocks noChangeAspect="1"/>
          </p:cNvPicPr>
          <p:nvPr/>
        </p:nvPicPr>
        <p:blipFill>
          <a:blip r:embed="rId3"/>
          <a:stretch>
            <a:fillRect/>
          </a:stretch>
        </p:blipFill>
        <p:spPr>
          <a:xfrm>
            <a:off x="194779" y="6328016"/>
            <a:ext cx="553377" cy="370030"/>
          </a:xfrm>
          <a:prstGeom prst="rect">
            <a:avLst/>
          </a:prstGeom>
          <a:ln>
            <a:solidFill>
              <a:srgbClr val="FFFFFF"/>
            </a:solidFill>
          </a:ln>
        </p:spPr>
      </p:pic>
      <p:sp>
        <p:nvSpPr>
          <p:cNvPr id="213" name="Shape 213"/>
          <p:cNvSpPr/>
          <p:nvPr/>
        </p:nvSpPr>
        <p:spPr>
          <a:xfrm>
            <a:off x="846127" y="6370032"/>
            <a:ext cx="9942653" cy="26425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sz="1200">
                <a:solidFill>
                  <a:srgbClr val="FFFFFF"/>
                </a:solidFill>
              </a:defRPr>
            </a:lvl1pPr>
          </a:lstStyle>
          <a:p>
            <a:r>
              <a:t>NetZeroCities has received funding from the H2020 Research and Innovation Programme under grant agreement n°101036519.</a:t>
            </a:r>
          </a:p>
        </p:txBody>
      </p:sp>
      <p:sp>
        <p:nvSpPr>
          <p:cNvPr id="214" name="Shape 214"/>
          <p:cNvSpPr>
            <a:spLocks noGrp="1"/>
          </p:cNvSpPr>
          <p:nvPr>
            <p:ph type="title"/>
          </p:nvPr>
        </p:nvSpPr>
        <p:spPr>
          <a:xfrm>
            <a:off x="6574973" y="370112"/>
            <a:ext cx="4829493" cy="1600202"/>
          </a:xfrm>
          <a:prstGeom prst="rect">
            <a:avLst/>
          </a:prstGeom>
        </p:spPr>
        <p:txBody>
          <a:bodyPr/>
          <a:lstStyle>
            <a:lvl1pPr>
              <a:defRPr sz="3200">
                <a:solidFill>
                  <a:srgbClr val="0D5364"/>
                </a:solidFill>
              </a:defRPr>
            </a:lvl1pPr>
          </a:lstStyle>
          <a:p>
            <a:r>
              <a:t>Click to edit Master title style</a:t>
            </a:r>
          </a:p>
        </p:txBody>
      </p:sp>
      <p:sp>
        <p:nvSpPr>
          <p:cNvPr id="215" name="Shape 215"/>
          <p:cNvSpPr>
            <a:spLocks noGrp="1"/>
          </p:cNvSpPr>
          <p:nvPr>
            <p:ph type="body" sz="half" idx="1"/>
          </p:nvPr>
        </p:nvSpPr>
        <p:spPr>
          <a:xfrm>
            <a:off x="6574973" y="1963783"/>
            <a:ext cx="4829493" cy="3818119"/>
          </a:xfrm>
          <a:prstGeom prst="rect">
            <a:avLst/>
          </a:prstGeom>
        </p:spPr>
        <p:txBody>
          <a:bodyPr/>
          <a:lstStyle>
            <a:lvl1pPr>
              <a:defRPr sz="2000" b="0">
                <a:solidFill>
                  <a:srgbClr val="303030"/>
                </a:solidFill>
              </a:defRPr>
            </a:lvl1pPr>
          </a:lstStyle>
          <a:p>
            <a:r>
              <a:t>Click to edit Master text styles</a:t>
            </a:r>
          </a:p>
        </p:txBody>
      </p:sp>
      <p:sp>
        <p:nvSpPr>
          <p:cNvPr id="216" name="Shape 216"/>
          <p:cNvSpPr>
            <a:spLocks noGrp="1"/>
          </p:cNvSpPr>
          <p:nvPr>
            <p:ph type="sldNum" sz="quarter" idx="2"/>
          </p:nvPr>
        </p:nvSpPr>
        <p:spPr>
          <a:xfrm>
            <a:off x="11398239" y="6307435"/>
            <a:ext cx="279881" cy="276995"/>
          </a:xfrm>
          <a:prstGeom prst="rect">
            <a:avLst/>
          </a:prstGeom>
        </p:spPr>
        <p:txBody>
          <a:bodyPr/>
          <a:lstStyle>
            <a:lvl1pPr>
              <a:defRPr>
                <a:solidFill>
                  <a:schemeClr val="bg1"/>
                </a:solidFill>
              </a:defRPr>
            </a:lvl1pPr>
          </a:lstStyle>
          <a:p>
            <a:fld id="{86CB4B4D-7CA3-9044-876B-883B54F8677D}" type="slidenum">
              <a:rPr lang="en-US" smtClean="0"/>
              <a:pPr/>
              <a:t>‹#›</a:t>
            </a:fld>
            <a:endParaRPr lang="en-US"/>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Partners' logos">
    <p:spTree>
      <p:nvGrpSpPr>
        <p:cNvPr id="1" name=""/>
        <p:cNvGrpSpPr/>
        <p:nvPr/>
      </p:nvGrpSpPr>
      <p:grpSpPr>
        <a:xfrm>
          <a:off x="0" y="0"/>
          <a:ext cx="0" cy="0"/>
          <a:chOff x="0" y="0"/>
          <a:chExt cx="0" cy="0"/>
        </a:xfrm>
      </p:grpSpPr>
      <p:sp>
        <p:nvSpPr>
          <p:cNvPr id="223" name="Shape 223"/>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pic>
        <p:nvPicPr>
          <p:cNvPr id="224" name="image5.png" descr="Une image contenant carte&#10;&#10;Description générée automatiquement"/>
          <p:cNvPicPr>
            <a:picLocks noChangeAspect="1"/>
          </p:cNvPicPr>
          <p:nvPr/>
        </p:nvPicPr>
        <p:blipFill>
          <a:blip r:embed="rId2">
            <a:alphaModFix amt="20000"/>
          </a:blip>
          <a:srcRect t="11097" r="1255"/>
          <a:stretch>
            <a:fillRect/>
          </a:stretch>
        </p:blipFill>
        <p:spPr>
          <a:xfrm>
            <a:off x="1115156" y="2591"/>
            <a:ext cx="11076845" cy="6846125"/>
          </a:xfrm>
          <a:prstGeom prst="rect">
            <a:avLst/>
          </a:prstGeom>
          <a:ln w="12700">
            <a:miter lim="400000"/>
          </a:ln>
        </p:spPr>
      </p:pic>
      <p:pic>
        <p:nvPicPr>
          <p:cNvPr id="225" name="image6.png" descr="Shape, circle&#10;&#10;Description automatically generated"/>
          <p:cNvPicPr>
            <a:picLocks noChangeAspect="1"/>
          </p:cNvPicPr>
          <p:nvPr/>
        </p:nvPicPr>
        <p:blipFill>
          <a:blip r:embed="rId3"/>
          <a:stretch>
            <a:fillRect/>
          </a:stretch>
        </p:blipFill>
        <p:spPr>
          <a:xfrm>
            <a:off x="1775621" y="5392806"/>
            <a:ext cx="1047601" cy="1049748"/>
          </a:xfrm>
          <a:prstGeom prst="rect">
            <a:avLst/>
          </a:prstGeom>
          <a:ln w="12700">
            <a:miter lim="400000"/>
          </a:ln>
        </p:spPr>
      </p:pic>
      <p:sp>
        <p:nvSpPr>
          <p:cNvPr id="226" name="Shape 226"/>
          <p:cNvSpPr/>
          <p:nvPr/>
        </p:nvSpPr>
        <p:spPr>
          <a:xfrm>
            <a:off x="1650442" y="313610"/>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27" name="Shape 227"/>
          <p:cNvSpPr/>
          <p:nvPr/>
        </p:nvSpPr>
        <p:spPr>
          <a:xfrm>
            <a:off x="3270279" y="343210"/>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28" name="image1.jpeg" descr="Graphical user interface&#10;&#10;Description automatically generated with medium confidence"/>
          <p:cNvPicPr>
            <a:picLocks noChangeAspect="1"/>
          </p:cNvPicPr>
          <p:nvPr/>
        </p:nvPicPr>
        <p:blipFill>
          <a:blip r:embed="rId4"/>
          <a:stretch>
            <a:fillRect/>
          </a:stretch>
        </p:blipFill>
        <p:spPr>
          <a:xfrm>
            <a:off x="1797305" y="681920"/>
            <a:ext cx="845656" cy="463917"/>
          </a:xfrm>
          <a:prstGeom prst="rect">
            <a:avLst/>
          </a:prstGeom>
          <a:ln w="12700">
            <a:miter lim="400000"/>
          </a:ln>
        </p:spPr>
      </p:pic>
      <p:pic>
        <p:nvPicPr>
          <p:cNvPr id="229" name="image7.png" descr="Shape&#10;&#10;Description automatically generated with low confidence"/>
          <p:cNvPicPr>
            <a:picLocks noChangeAspect="1"/>
          </p:cNvPicPr>
          <p:nvPr/>
        </p:nvPicPr>
        <p:blipFill>
          <a:blip r:embed="rId5"/>
          <a:stretch>
            <a:fillRect/>
          </a:stretch>
        </p:blipFill>
        <p:spPr>
          <a:xfrm>
            <a:off x="3399799" y="762193"/>
            <a:ext cx="869082" cy="301417"/>
          </a:xfrm>
          <a:prstGeom prst="rect">
            <a:avLst/>
          </a:prstGeom>
          <a:ln w="12700">
            <a:miter lim="400000"/>
          </a:ln>
        </p:spPr>
      </p:pic>
      <p:sp>
        <p:nvSpPr>
          <p:cNvPr id="230" name="Shape 230"/>
          <p:cNvSpPr/>
          <p:nvPr/>
        </p:nvSpPr>
        <p:spPr>
          <a:xfrm>
            <a:off x="6219583" y="347588"/>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31" name="image2.jpeg" descr="Logo, company name&#10;&#10;Description automatically generated"/>
          <p:cNvPicPr>
            <a:picLocks noChangeAspect="1"/>
          </p:cNvPicPr>
          <p:nvPr/>
        </p:nvPicPr>
        <p:blipFill>
          <a:blip r:embed="rId6"/>
          <a:stretch>
            <a:fillRect/>
          </a:stretch>
        </p:blipFill>
        <p:spPr>
          <a:xfrm>
            <a:off x="6345956" y="612224"/>
            <a:ext cx="886641" cy="626547"/>
          </a:xfrm>
          <a:prstGeom prst="rect">
            <a:avLst/>
          </a:prstGeom>
          <a:ln w="12700">
            <a:miter lim="400000"/>
          </a:ln>
        </p:spPr>
      </p:pic>
      <p:sp>
        <p:nvSpPr>
          <p:cNvPr id="232" name="Shape 232"/>
          <p:cNvSpPr/>
          <p:nvPr/>
        </p:nvSpPr>
        <p:spPr>
          <a:xfrm>
            <a:off x="4795172" y="347588"/>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33" name="Shape 233"/>
          <p:cNvSpPr/>
          <p:nvPr/>
        </p:nvSpPr>
        <p:spPr>
          <a:xfrm>
            <a:off x="7860834" y="379821"/>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34" name="Shape 234"/>
          <p:cNvSpPr/>
          <p:nvPr/>
        </p:nvSpPr>
        <p:spPr>
          <a:xfrm>
            <a:off x="9566598" y="343210"/>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35" name="image8.png" descr="Logo&#10;&#10;Description automatically generated"/>
          <p:cNvPicPr>
            <a:picLocks noChangeAspect="1"/>
          </p:cNvPicPr>
          <p:nvPr/>
        </p:nvPicPr>
        <p:blipFill>
          <a:blip r:embed="rId7"/>
          <a:stretch>
            <a:fillRect/>
          </a:stretch>
        </p:blipFill>
        <p:spPr>
          <a:xfrm>
            <a:off x="9680992" y="706551"/>
            <a:ext cx="905327" cy="451738"/>
          </a:xfrm>
          <a:prstGeom prst="rect">
            <a:avLst/>
          </a:prstGeom>
          <a:ln w="12700">
            <a:miter lim="400000"/>
          </a:ln>
        </p:spPr>
      </p:pic>
      <p:sp>
        <p:nvSpPr>
          <p:cNvPr id="236" name="Shape 236"/>
          <p:cNvSpPr/>
          <p:nvPr/>
        </p:nvSpPr>
        <p:spPr>
          <a:xfrm>
            <a:off x="980488" y="1630594"/>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37" name="Shape 237"/>
          <p:cNvSpPr/>
          <p:nvPr/>
        </p:nvSpPr>
        <p:spPr>
          <a:xfrm>
            <a:off x="2428301" y="1600019"/>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38" name="image9.png" descr="Logo, icon&#10;&#10;Description automatically generated"/>
          <p:cNvPicPr>
            <a:picLocks noChangeAspect="1"/>
          </p:cNvPicPr>
          <p:nvPr/>
        </p:nvPicPr>
        <p:blipFill>
          <a:blip r:embed="rId8"/>
          <a:stretch>
            <a:fillRect/>
          </a:stretch>
        </p:blipFill>
        <p:spPr>
          <a:xfrm>
            <a:off x="2629474" y="1796182"/>
            <a:ext cx="747057" cy="747057"/>
          </a:xfrm>
          <a:prstGeom prst="rect">
            <a:avLst/>
          </a:prstGeom>
          <a:ln w="12700">
            <a:miter lim="400000"/>
          </a:ln>
        </p:spPr>
      </p:pic>
      <p:sp>
        <p:nvSpPr>
          <p:cNvPr id="239" name="Shape 239"/>
          <p:cNvSpPr/>
          <p:nvPr/>
        </p:nvSpPr>
        <p:spPr>
          <a:xfrm>
            <a:off x="4013356" y="1600019"/>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0" name="Shape 240"/>
          <p:cNvSpPr/>
          <p:nvPr/>
        </p:nvSpPr>
        <p:spPr>
          <a:xfrm>
            <a:off x="5524327" y="1600019"/>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1" name="Shape 241"/>
          <p:cNvSpPr/>
          <p:nvPr/>
        </p:nvSpPr>
        <p:spPr>
          <a:xfrm>
            <a:off x="7099612" y="1600018"/>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2" name="Shape 242"/>
          <p:cNvSpPr/>
          <p:nvPr/>
        </p:nvSpPr>
        <p:spPr>
          <a:xfrm>
            <a:off x="8585912" y="1604612"/>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3" name="Shape 243"/>
          <p:cNvSpPr/>
          <p:nvPr/>
        </p:nvSpPr>
        <p:spPr>
          <a:xfrm>
            <a:off x="10210479" y="1604609"/>
            <a:ext cx="1139389" cy="1139390"/>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4" name="Shape 244"/>
          <p:cNvSpPr/>
          <p:nvPr/>
        </p:nvSpPr>
        <p:spPr>
          <a:xfrm>
            <a:off x="308435" y="2882999"/>
            <a:ext cx="1139386"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5" name="Shape 245"/>
          <p:cNvSpPr/>
          <p:nvPr/>
        </p:nvSpPr>
        <p:spPr>
          <a:xfrm>
            <a:off x="1726745" y="2886428"/>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6" name="Shape 246"/>
          <p:cNvSpPr/>
          <p:nvPr/>
        </p:nvSpPr>
        <p:spPr>
          <a:xfrm>
            <a:off x="3212601" y="2882999"/>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7" name="Shape 247"/>
          <p:cNvSpPr/>
          <p:nvPr/>
        </p:nvSpPr>
        <p:spPr>
          <a:xfrm>
            <a:off x="4781079" y="2886428"/>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8" name="Shape 248"/>
          <p:cNvSpPr/>
          <p:nvPr/>
        </p:nvSpPr>
        <p:spPr>
          <a:xfrm>
            <a:off x="6317948" y="2886425"/>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9" name="Shape 249"/>
          <p:cNvSpPr/>
          <p:nvPr/>
        </p:nvSpPr>
        <p:spPr>
          <a:xfrm>
            <a:off x="7834516" y="2889459"/>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50" name="Shape 250"/>
          <p:cNvSpPr/>
          <p:nvPr/>
        </p:nvSpPr>
        <p:spPr>
          <a:xfrm>
            <a:off x="9447252" y="2873748"/>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51" name="Shape 251"/>
          <p:cNvSpPr/>
          <p:nvPr/>
        </p:nvSpPr>
        <p:spPr>
          <a:xfrm>
            <a:off x="924850" y="4169407"/>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52" name="Shape 252"/>
          <p:cNvSpPr/>
          <p:nvPr/>
        </p:nvSpPr>
        <p:spPr>
          <a:xfrm>
            <a:off x="2369836" y="4164434"/>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53" name="image10.png"/>
          <p:cNvPicPr>
            <a:picLocks noChangeAspect="1"/>
          </p:cNvPicPr>
          <p:nvPr/>
        </p:nvPicPr>
        <p:blipFill>
          <a:blip r:embed="rId9"/>
          <a:stretch>
            <a:fillRect/>
          </a:stretch>
        </p:blipFill>
        <p:spPr>
          <a:xfrm>
            <a:off x="2535329" y="4435161"/>
            <a:ext cx="805340" cy="594307"/>
          </a:xfrm>
          <a:prstGeom prst="rect">
            <a:avLst/>
          </a:prstGeom>
          <a:ln w="12700">
            <a:miter lim="400000"/>
          </a:ln>
        </p:spPr>
      </p:pic>
      <p:sp>
        <p:nvSpPr>
          <p:cNvPr id="254" name="Shape 254"/>
          <p:cNvSpPr/>
          <p:nvPr/>
        </p:nvSpPr>
        <p:spPr>
          <a:xfrm>
            <a:off x="4004776" y="4164434"/>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55" name="Shape 255"/>
          <p:cNvSpPr/>
          <p:nvPr/>
        </p:nvSpPr>
        <p:spPr>
          <a:xfrm>
            <a:off x="5472688" y="4172834"/>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56" name="Shape 256"/>
          <p:cNvSpPr/>
          <p:nvPr/>
        </p:nvSpPr>
        <p:spPr>
          <a:xfrm>
            <a:off x="7007886" y="4178899"/>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57" name="image3.jpeg" descr="A screenshot of a video game&#10;&#10;Description automatically generated with low confidence"/>
          <p:cNvPicPr>
            <a:picLocks noChangeAspect="1"/>
          </p:cNvPicPr>
          <p:nvPr/>
        </p:nvPicPr>
        <p:blipFill>
          <a:blip r:embed="rId10"/>
          <a:stretch>
            <a:fillRect/>
          </a:stretch>
        </p:blipFill>
        <p:spPr>
          <a:xfrm>
            <a:off x="7090895" y="4668873"/>
            <a:ext cx="976804" cy="177763"/>
          </a:xfrm>
          <a:prstGeom prst="rect">
            <a:avLst/>
          </a:prstGeom>
          <a:ln w="12700">
            <a:miter lim="400000"/>
          </a:ln>
        </p:spPr>
      </p:pic>
      <p:sp>
        <p:nvSpPr>
          <p:cNvPr id="258" name="Shape 258"/>
          <p:cNvSpPr/>
          <p:nvPr/>
        </p:nvSpPr>
        <p:spPr>
          <a:xfrm>
            <a:off x="8605666" y="4178899"/>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59" name="image4.jpeg" descr="A blue and white logo&#10;&#10;Description automatically generated with low confidence"/>
          <p:cNvPicPr>
            <a:picLocks noChangeAspect="1"/>
          </p:cNvPicPr>
          <p:nvPr/>
        </p:nvPicPr>
        <p:blipFill>
          <a:blip r:embed="rId11"/>
          <a:stretch>
            <a:fillRect/>
          </a:stretch>
        </p:blipFill>
        <p:spPr>
          <a:xfrm>
            <a:off x="8675071" y="4647021"/>
            <a:ext cx="996492" cy="203142"/>
          </a:xfrm>
          <a:prstGeom prst="rect">
            <a:avLst/>
          </a:prstGeom>
          <a:ln w="12700">
            <a:miter lim="400000"/>
          </a:ln>
        </p:spPr>
      </p:pic>
      <p:sp>
        <p:nvSpPr>
          <p:cNvPr id="260" name="Shape 260"/>
          <p:cNvSpPr/>
          <p:nvPr/>
        </p:nvSpPr>
        <p:spPr>
          <a:xfrm>
            <a:off x="10210479" y="4160142"/>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61" name="Shape 261"/>
          <p:cNvSpPr/>
          <p:nvPr/>
        </p:nvSpPr>
        <p:spPr>
          <a:xfrm>
            <a:off x="1738390" y="5411906"/>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62" name="Shape 262"/>
          <p:cNvSpPr/>
          <p:nvPr/>
        </p:nvSpPr>
        <p:spPr>
          <a:xfrm>
            <a:off x="3264646" y="5436194"/>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63" name="Shape 263"/>
          <p:cNvSpPr/>
          <p:nvPr/>
        </p:nvSpPr>
        <p:spPr>
          <a:xfrm>
            <a:off x="4683276" y="5411906"/>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64" name="image5.jpeg" descr="Logo, company name&#10;&#10;Description automatically generated"/>
          <p:cNvPicPr>
            <a:picLocks noChangeAspect="1"/>
          </p:cNvPicPr>
          <p:nvPr/>
        </p:nvPicPr>
        <p:blipFill>
          <a:blip r:embed="rId12"/>
          <a:stretch>
            <a:fillRect/>
          </a:stretch>
        </p:blipFill>
        <p:spPr>
          <a:xfrm>
            <a:off x="4793848" y="5723723"/>
            <a:ext cx="935514" cy="576514"/>
          </a:xfrm>
          <a:prstGeom prst="rect">
            <a:avLst/>
          </a:prstGeom>
          <a:ln w="12700">
            <a:miter lim="400000"/>
          </a:ln>
        </p:spPr>
      </p:pic>
      <p:sp>
        <p:nvSpPr>
          <p:cNvPr id="265" name="Shape 265"/>
          <p:cNvSpPr/>
          <p:nvPr/>
        </p:nvSpPr>
        <p:spPr>
          <a:xfrm>
            <a:off x="6320349" y="5436191"/>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66" name="Shape 266"/>
          <p:cNvSpPr/>
          <p:nvPr/>
        </p:nvSpPr>
        <p:spPr>
          <a:xfrm>
            <a:off x="7822134" y="5436191"/>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67" name="Shape 267"/>
          <p:cNvSpPr/>
          <p:nvPr/>
        </p:nvSpPr>
        <p:spPr>
          <a:xfrm>
            <a:off x="9363994" y="5436191"/>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68" name="image11.png" descr="A picture containing text, sign, outdoor&#10;&#10;Description automatically generated"/>
          <p:cNvPicPr>
            <a:picLocks noChangeAspect="1"/>
          </p:cNvPicPr>
          <p:nvPr/>
        </p:nvPicPr>
        <p:blipFill>
          <a:blip r:embed="rId13"/>
          <a:stretch>
            <a:fillRect/>
          </a:stretch>
        </p:blipFill>
        <p:spPr>
          <a:xfrm>
            <a:off x="3346305" y="3356638"/>
            <a:ext cx="919579" cy="231489"/>
          </a:xfrm>
          <a:prstGeom prst="rect">
            <a:avLst/>
          </a:prstGeom>
          <a:ln w="12700">
            <a:miter lim="400000"/>
          </a:ln>
        </p:spPr>
      </p:pic>
      <p:pic>
        <p:nvPicPr>
          <p:cNvPr id="269" name="image12.png"/>
          <p:cNvPicPr>
            <a:picLocks noChangeAspect="1"/>
          </p:cNvPicPr>
          <p:nvPr/>
        </p:nvPicPr>
        <p:blipFill>
          <a:blip r:embed="rId14"/>
          <a:stretch>
            <a:fillRect/>
          </a:stretch>
        </p:blipFill>
        <p:spPr>
          <a:xfrm>
            <a:off x="4843407" y="485723"/>
            <a:ext cx="1033520" cy="947014"/>
          </a:xfrm>
          <a:prstGeom prst="rect">
            <a:avLst/>
          </a:prstGeom>
          <a:ln w="12700">
            <a:miter lim="400000"/>
          </a:ln>
        </p:spPr>
      </p:pic>
      <p:pic>
        <p:nvPicPr>
          <p:cNvPr id="270" name="image13.png"/>
          <p:cNvPicPr>
            <a:picLocks noChangeAspect="1"/>
          </p:cNvPicPr>
          <p:nvPr/>
        </p:nvPicPr>
        <p:blipFill>
          <a:blip r:embed="rId15"/>
          <a:stretch>
            <a:fillRect/>
          </a:stretch>
        </p:blipFill>
        <p:spPr>
          <a:xfrm>
            <a:off x="8709280" y="1919059"/>
            <a:ext cx="954237" cy="515290"/>
          </a:xfrm>
          <a:prstGeom prst="rect">
            <a:avLst/>
          </a:prstGeom>
          <a:ln w="12700">
            <a:miter lim="400000"/>
          </a:ln>
        </p:spPr>
      </p:pic>
      <p:pic>
        <p:nvPicPr>
          <p:cNvPr id="271" name="image14.png"/>
          <p:cNvPicPr>
            <a:picLocks noChangeAspect="1"/>
          </p:cNvPicPr>
          <p:nvPr/>
        </p:nvPicPr>
        <p:blipFill>
          <a:blip r:embed="rId16"/>
          <a:stretch>
            <a:fillRect/>
          </a:stretch>
        </p:blipFill>
        <p:spPr>
          <a:xfrm>
            <a:off x="1789694" y="2974014"/>
            <a:ext cx="996735" cy="996736"/>
          </a:xfrm>
          <a:prstGeom prst="rect">
            <a:avLst/>
          </a:prstGeom>
          <a:ln w="12700">
            <a:miter lim="400000"/>
          </a:ln>
        </p:spPr>
      </p:pic>
      <p:pic>
        <p:nvPicPr>
          <p:cNvPr id="272" name="image15.png"/>
          <p:cNvPicPr>
            <a:picLocks noChangeAspect="1"/>
          </p:cNvPicPr>
          <p:nvPr/>
        </p:nvPicPr>
        <p:blipFill>
          <a:blip r:embed="rId17"/>
          <a:stretch>
            <a:fillRect/>
          </a:stretch>
        </p:blipFill>
        <p:spPr>
          <a:xfrm>
            <a:off x="8052606" y="5883476"/>
            <a:ext cx="678441" cy="265810"/>
          </a:xfrm>
          <a:prstGeom prst="rect">
            <a:avLst/>
          </a:prstGeom>
          <a:ln w="12700">
            <a:miter lim="400000"/>
          </a:ln>
        </p:spPr>
      </p:pic>
      <p:pic>
        <p:nvPicPr>
          <p:cNvPr id="273" name="image6.jpeg" descr="Company name&#10;&#10;Description automatically generated"/>
          <p:cNvPicPr>
            <a:picLocks noChangeAspect="1"/>
          </p:cNvPicPr>
          <p:nvPr/>
        </p:nvPicPr>
        <p:blipFill>
          <a:blip r:embed="rId18"/>
          <a:srcRect l="3463" t="5031" r="2939" b="12160"/>
          <a:stretch>
            <a:fillRect/>
          </a:stretch>
        </p:blipFill>
        <p:spPr>
          <a:xfrm>
            <a:off x="6416204" y="3187962"/>
            <a:ext cx="966700" cy="513223"/>
          </a:xfrm>
          <a:prstGeom prst="rect">
            <a:avLst/>
          </a:prstGeom>
          <a:ln w="12700">
            <a:miter lim="400000"/>
          </a:ln>
        </p:spPr>
      </p:pic>
      <p:pic>
        <p:nvPicPr>
          <p:cNvPr id="274" name="image16.png"/>
          <p:cNvPicPr>
            <a:picLocks noChangeAspect="1"/>
          </p:cNvPicPr>
          <p:nvPr/>
        </p:nvPicPr>
        <p:blipFill>
          <a:blip r:embed="rId19"/>
          <a:stretch>
            <a:fillRect/>
          </a:stretch>
        </p:blipFill>
        <p:spPr>
          <a:xfrm>
            <a:off x="7920094" y="833730"/>
            <a:ext cx="1010534" cy="294639"/>
          </a:xfrm>
          <a:prstGeom prst="rect">
            <a:avLst/>
          </a:prstGeom>
          <a:ln w="12700">
            <a:miter lim="400000"/>
          </a:ln>
        </p:spPr>
      </p:pic>
      <p:pic>
        <p:nvPicPr>
          <p:cNvPr id="275" name="image17.png"/>
          <p:cNvPicPr>
            <a:picLocks noChangeAspect="1"/>
          </p:cNvPicPr>
          <p:nvPr/>
        </p:nvPicPr>
        <p:blipFill>
          <a:blip r:embed="rId20"/>
          <a:stretch>
            <a:fillRect/>
          </a:stretch>
        </p:blipFill>
        <p:spPr>
          <a:xfrm>
            <a:off x="1160109" y="1919059"/>
            <a:ext cx="758342" cy="523258"/>
          </a:xfrm>
          <a:prstGeom prst="rect">
            <a:avLst/>
          </a:prstGeom>
          <a:ln w="12700">
            <a:miter lim="400000"/>
          </a:ln>
        </p:spPr>
      </p:pic>
      <p:pic>
        <p:nvPicPr>
          <p:cNvPr id="276" name="image7.jpeg"/>
          <p:cNvPicPr>
            <a:picLocks noChangeAspect="1"/>
          </p:cNvPicPr>
          <p:nvPr/>
        </p:nvPicPr>
        <p:blipFill>
          <a:blip r:embed="rId21"/>
          <a:stretch>
            <a:fillRect/>
          </a:stretch>
        </p:blipFill>
        <p:spPr>
          <a:xfrm>
            <a:off x="4191134" y="1776996"/>
            <a:ext cx="766241" cy="766241"/>
          </a:xfrm>
          <a:prstGeom prst="rect">
            <a:avLst/>
          </a:prstGeom>
          <a:ln w="12700">
            <a:miter lim="400000"/>
          </a:ln>
        </p:spPr>
      </p:pic>
      <p:pic>
        <p:nvPicPr>
          <p:cNvPr id="277" name="image8.jpeg"/>
          <p:cNvPicPr>
            <a:picLocks noChangeAspect="1"/>
          </p:cNvPicPr>
          <p:nvPr/>
        </p:nvPicPr>
        <p:blipFill>
          <a:blip r:embed="rId22"/>
          <a:stretch>
            <a:fillRect/>
          </a:stretch>
        </p:blipFill>
        <p:spPr>
          <a:xfrm>
            <a:off x="5830668" y="1919059"/>
            <a:ext cx="515289" cy="515290"/>
          </a:xfrm>
          <a:prstGeom prst="rect">
            <a:avLst/>
          </a:prstGeom>
          <a:ln w="12700">
            <a:miter lim="400000"/>
          </a:ln>
        </p:spPr>
      </p:pic>
      <p:pic>
        <p:nvPicPr>
          <p:cNvPr id="278" name="image9.jpeg"/>
          <p:cNvPicPr>
            <a:picLocks noChangeAspect="1"/>
          </p:cNvPicPr>
          <p:nvPr/>
        </p:nvPicPr>
        <p:blipFill>
          <a:blip r:embed="rId23"/>
          <a:srcRect l="12675" r="8814"/>
          <a:stretch>
            <a:fillRect/>
          </a:stretch>
        </p:blipFill>
        <p:spPr>
          <a:xfrm>
            <a:off x="7224283" y="1876462"/>
            <a:ext cx="914678" cy="611207"/>
          </a:xfrm>
          <a:prstGeom prst="rect">
            <a:avLst/>
          </a:prstGeom>
          <a:ln w="12700">
            <a:miter lim="400000"/>
          </a:ln>
        </p:spPr>
      </p:pic>
      <p:pic>
        <p:nvPicPr>
          <p:cNvPr id="279" name="image18.png"/>
          <p:cNvPicPr>
            <a:picLocks noChangeAspect="1"/>
          </p:cNvPicPr>
          <p:nvPr/>
        </p:nvPicPr>
        <p:blipFill>
          <a:blip r:embed="rId24"/>
          <a:stretch>
            <a:fillRect/>
          </a:stretch>
        </p:blipFill>
        <p:spPr>
          <a:xfrm>
            <a:off x="451495" y="3059170"/>
            <a:ext cx="795148" cy="799964"/>
          </a:xfrm>
          <a:prstGeom prst="rect">
            <a:avLst/>
          </a:prstGeom>
          <a:ln w="12700">
            <a:miter lim="400000"/>
          </a:ln>
        </p:spPr>
      </p:pic>
      <p:pic>
        <p:nvPicPr>
          <p:cNvPr id="280" name="image10.jpeg"/>
          <p:cNvPicPr>
            <a:picLocks noChangeAspect="1"/>
          </p:cNvPicPr>
          <p:nvPr/>
        </p:nvPicPr>
        <p:blipFill>
          <a:blip r:embed="rId25"/>
          <a:stretch>
            <a:fillRect/>
          </a:stretch>
        </p:blipFill>
        <p:spPr>
          <a:xfrm>
            <a:off x="10321652" y="1964708"/>
            <a:ext cx="898171" cy="469295"/>
          </a:xfrm>
          <a:prstGeom prst="rect">
            <a:avLst/>
          </a:prstGeom>
          <a:ln w="12700">
            <a:miter lim="400000"/>
          </a:ln>
        </p:spPr>
      </p:pic>
      <p:pic>
        <p:nvPicPr>
          <p:cNvPr id="281" name="image19.png"/>
          <p:cNvPicPr>
            <a:picLocks noChangeAspect="1"/>
          </p:cNvPicPr>
          <p:nvPr/>
        </p:nvPicPr>
        <p:blipFill>
          <a:blip r:embed="rId26"/>
          <a:stretch>
            <a:fillRect/>
          </a:stretch>
        </p:blipFill>
        <p:spPr>
          <a:xfrm>
            <a:off x="4884830" y="3200099"/>
            <a:ext cx="931884" cy="517714"/>
          </a:xfrm>
          <a:prstGeom prst="rect">
            <a:avLst/>
          </a:prstGeom>
          <a:ln w="12700">
            <a:miter lim="400000"/>
          </a:ln>
        </p:spPr>
      </p:pic>
      <p:pic>
        <p:nvPicPr>
          <p:cNvPr id="282" name="image20.png"/>
          <p:cNvPicPr>
            <a:picLocks noChangeAspect="1"/>
          </p:cNvPicPr>
          <p:nvPr/>
        </p:nvPicPr>
        <p:blipFill>
          <a:blip r:embed="rId27"/>
          <a:stretch>
            <a:fillRect/>
          </a:stretch>
        </p:blipFill>
        <p:spPr>
          <a:xfrm>
            <a:off x="9783509" y="3145044"/>
            <a:ext cx="466870" cy="612002"/>
          </a:xfrm>
          <a:prstGeom prst="rect">
            <a:avLst/>
          </a:prstGeom>
          <a:ln w="12700">
            <a:miter lim="400000"/>
          </a:ln>
        </p:spPr>
      </p:pic>
      <p:pic>
        <p:nvPicPr>
          <p:cNvPr id="283" name="image11.jpeg"/>
          <p:cNvPicPr>
            <a:picLocks noChangeAspect="1"/>
          </p:cNvPicPr>
          <p:nvPr/>
        </p:nvPicPr>
        <p:blipFill>
          <a:blip r:embed="rId28"/>
          <a:srcRect t="35605" b="33730"/>
          <a:stretch>
            <a:fillRect/>
          </a:stretch>
        </p:blipFill>
        <p:spPr>
          <a:xfrm>
            <a:off x="7930684" y="3335609"/>
            <a:ext cx="969234" cy="297207"/>
          </a:xfrm>
          <a:prstGeom prst="rect">
            <a:avLst/>
          </a:prstGeom>
          <a:ln w="12700">
            <a:miter lim="400000"/>
          </a:ln>
        </p:spPr>
      </p:pic>
      <p:pic>
        <p:nvPicPr>
          <p:cNvPr id="284" name="image21.png"/>
          <p:cNvPicPr>
            <a:picLocks noChangeAspect="1"/>
          </p:cNvPicPr>
          <p:nvPr/>
        </p:nvPicPr>
        <p:blipFill>
          <a:blip r:embed="rId29"/>
          <a:stretch>
            <a:fillRect/>
          </a:stretch>
        </p:blipFill>
        <p:spPr>
          <a:xfrm>
            <a:off x="1009581" y="4537485"/>
            <a:ext cx="959319" cy="440535"/>
          </a:xfrm>
          <a:prstGeom prst="rect">
            <a:avLst/>
          </a:prstGeom>
          <a:ln w="12700">
            <a:miter lim="400000"/>
          </a:ln>
        </p:spPr>
      </p:pic>
      <p:pic>
        <p:nvPicPr>
          <p:cNvPr id="285" name="image22.png"/>
          <p:cNvPicPr>
            <a:picLocks noChangeAspect="1"/>
          </p:cNvPicPr>
          <p:nvPr/>
        </p:nvPicPr>
        <p:blipFill>
          <a:blip r:embed="rId30"/>
          <a:stretch>
            <a:fillRect/>
          </a:stretch>
        </p:blipFill>
        <p:spPr>
          <a:xfrm>
            <a:off x="4089096" y="4482069"/>
            <a:ext cx="965465" cy="519867"/>
          </a:xfrm>
          <a:prstGeom prst="rect">
            <a:avLst/>
          </a:prstGeom>
          <a:ln w="12700">
            <a:miter lim="400000"/>
          </a:ln>
        </p:spPr>
      </p:pic>
      <p:pic>
        <p:nvPicPr>
          <p:cNvPr id="286" name="image23.png"/>
          <p:cNvPicPr>
            <a:picLocks noChangeAspect="1"/>
          </p:cNvPicPr>
          <p:nvPr/>
        </p:nvPicPr>
        <p:blipFill>
          <a:blip r:embed="rId31"/>
          <a:stretch>
            <a:fillRect/>
          </a:stretch>
        </p:blipFill>
        <p:spPr>
          <a:xfrm>
            <a:off x="5773692" y="4488969"/>
            <a:ext cx="501424" cy="500264"/>
          </a:xfrm>
          <a:prstGeom prst="rect">
            <a:avLst/>
          </a:prstGeom>
          <a:ln w="12700">
            <a:miter lim="400000"/>
          </a:ln>
        </p:spPr>
      </p:pic>
      <p:pic>
        <p:nvPicPr>
          <p:cNvPr id="287" name="image12.jpeg" descr="Une image contenant texte&#10;&#10;Description générée automatiquement"/>
          <p:cNvPicPr>
            <a:picLocks noChangeAspect="1"/>
          </p:cNvPicPr>
          <p:nvPr/>
        </p:nvPicPr>
        <p:blipFill>
          <a:blip r:embed="rId32"/>
          <a:stretch>
            <a:fillRect/>
          </a:stretch>
        </p:blipFill>
        <p:spPr>
          <a:xfrm>
            <a:off x="10458753" y="4405622"/>
            <a:ext cx="687169" cy="687169"/>
          </a:xfrm>
          <a:prstGeom prst="rect">
            <a:avLst/>
          </a:prstGeom>
          <a:ln w="12700">
            <a:miter lim="400000"/>
          </a:ln>
        </p:spPr>
      </p:pic>
      <p:pic>
        <p:nvPicPr>
          <p:cNvPr id="288" name="image13.jpeg" descr="Une image contenant texte, clipart&#10;&#10;Description générée automatiquement"/>
          <p:cNvPicPr>
            <a:picLocks noChangeAspect="1"/>
          </p:cNvPicPr>
          <p:nvPr/>
        </p:nvPicPr>
        <p:blipFill>
          <a:blip r:embed="rId33"/>
          <a:stretch>
            <a:fillRect/>
          </a:stretch>
        </p:blipFill>
        <p:spPr>
          <a:xfrm>
            <a:off x="1823099" y="5813037"/>
            <a:ext cx="963328" cy="406689"/>
          </a:xfrm>
          <a:prstGeom prst="rect">
            <a:avLst/>
          </a:prstGeom>
          <a:ln w="12700">
            <a:miter lim="400000"/>
          </a:ln>
        </p:spPr>
      </p:pic>
      <p:pic>
        <p:nvPicPr>
          <p:cNvPr id="289" name="image24.png"/>
          <p:cNvPicPr>
            <a:picLocks noChangeAspect="1"/>
          </p:cNvPicPr>
          <p:nvPr/>
        </p:nvPicPr>
        <p:blipFill>
          <a:blip r:embed="rId34"/>
          <a:stretch>
            <a:fillRect/>
          </a:stretch>
        </p:blipFill>
        <p:spPr>
          <a:xfrm>
            <a:off x="3399799" y="5777238"/>
            <a:ext cx="914574" cy="457290"/>
          </a:xfrm>
          <a:prstGeom prst="rect">
            <a:avLst/>
          </a:prstGeom>
          <a:ln w="12700">
            <a:miter lim="400000"/>
          </a:ln>
        </p:spPr>
      </p:pic>
      <p:pic>
        <p:nvPicPr>
          <p:cNvPr id="290" name="image25.png"/>
          <p:cNvPicPr>
            <a:picLocks noChangeAspect="1"/>
          </p:cNvPicPr>
          <p:nvPr/>
        </p:nvPicPr>
        <p:blipFill>
          <a:blip r:embed="rId35"/>
          <a:stretch>
            <a:fillRect/>
          </a:stretch>
        </p:blipFill>
        <p:spPr>
          <a:xfrm>
            <a:off x="6340599" y="5768694"/>
            <a:ext cx="1135001" cy="527016"/>
          </a:xfrm>
          <a:prstGeom prst="rect">
            <a:avLst/>
          </a:prstGeom>
          <a:ln w="12700">
            <a:miter lim="400000"/>
          </a:ln>
        </p:spPr>
      </p:pic>
      <p:pic>
        <p:nvPicPr>
          <p:cNvPr id="291" name="image26.png"/>
          <p:cNvPicPr>
            <a:picLocks noChangeAspect="1"/>
          </p:cNvPicPr>
          <p:nvPr/>
        </p:nvPicPr>
        <p:blipFill>
          <a:blip r:embed="rId36"/>
          <a:stretch>
            <a:fillRect/>
          </a:stretch>
        </p:blipFill>
        <p:spPr>
          <a:xfrm>
            <a:off x="9619988" y="5818413"/>
            <a:ext cx="627395" cy="421318"/>
          </a:xfrm>
          <a:prstGeom prst="rect">
            <a:avLst/>
          </a:prstGeom>
          <a:ln w="12700">
            <a:miter lim="400000"/>
          </a:ln>
        </p:spPr>
      </p:pic>
      <p:sp>
        <p:nvSpPr>
          <p:cNvPr id="292" name="Shape 292"/>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Contact us!">
    <p:spTree>
      <p:nvGrpSpPr>
        <p:cNvPr id="1" name=""/>
        <p:cNvGrpSpPr/>
        <p:nvPr/>
      </p:nvGrpSpPr>
      <p:grpSpPr>
        <a:xfrm>
          <a:off x="0" y="0"/>
          <a:ext cx="0" cy="0"/>
          <a:chOff x="0" y="0"/>
          <a:chExt cx="0" cy="0"/>
        </a:xfrm>
      </p:grpSpPr>
      <p:sp>
        <p:nvSpPr>
          <p:cNvPr id="299" name="Shape 299"/>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300" name="Shape 300"/>
          <p:cNvSpPr/>
          <p:nvPr/>
        </p:nvSpPr>
        <p:spPr>
          <a:xfrm>
            <a:off x="0" y="-7801"/>
            <a:ext cx="12192000" cy="6157456"/>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301" name="Shape 301"/>
          <p:cNvSpPr/>
          <p:nvPr/>
        </p:nvSpPr>
        <p:spPr>
          <a:xfrm>
            <a:off x="1348822" y="2277186"/>
            <a:ext cx="2308781" cy="350660"/>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b="1">
                <a:solidFill>
                  <a:srgbClr val="FFFFFF"/>
                </a:solidFill>
              </a:defRPr>
            </a:lvl1pPr>
          </a:lstStyle>
          <a:p>
            <a:r>
              <a:t>@NetZeroCitiesEU</a:t>
            </a:r>
          </a:p>
        </p:txBody>
      </p:sp>
      <p:sp>
        <p:nvSpPr>
          <p:cNvPr id="302" name="Shape 302"/>
          <p:cNvSpPr/>
          <p:nvPr/>
        </p:nvSpPr>
        <p:spPr>
          <a:xfrm>
            <a:off x="1379484" y="3534031"/>
            <a:ext cx="2064313" cy="350660"/>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b="1">
                <a:solidFill>
                  <a:srgbClr val="FFFFFF"/>
                </a:solidFill>
              </a:defRPr>
            </a:lvl1pPr>
          </a:lstStyle>
          <a:p>
            <a:r>
              <a:t>NetZeroCitiesEU</a:t>
            </a:r>
          </a:p>
        </p:txBody>
      </p:sp>
      <p:sp>
        <p:nvSpPr>
          <p:cNvPr id="303" name="Shape 303"/>
          <p:cNvSpPr/>
          <p:nvPr/>
        </p:nvSpPr>
        <p:spPr>
          <a:xfrm>
            <a:off x="5884850" y="2252557"/>
            <a:ext cx="1843149" cy="350660"/>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b="1">
                <a:solidFill>
                  <a:srgbClr val="FFFFFF"/>
                </a:solidFill>
              </a:defRPr>
            </a:lvl1pPr>
          </a:lstStyle>
          <a:p>
            <a:r>
              <a:t>NetZeroCities</a:t>
            </a:r>
          </a:p>
        </p:txBody>
      </p:sp>
      <p:sp>
        <p:nvSpPr>
          <p:cNvPr id="304" name="Shape 304"/>
          <p:cNvSpPr/>
          <p:nvPr/>
        </p:nvSpPr>
        <p:spPr>
          <a:xfrm>
            <a:off x="1379484" y="4779281"/>
            <a:ext cx="2808092" cy="350660"/>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b="1">
                <a:solidFill>
                  <a:srgbClr val="FFFFFF"/>
                </a:solidFill>
              </a:defRPr>
            </a:lvl1pPr>
          </a:lstStyle>
          <a:p>
            <a:r>
              <a:t>www.netzerocities.eu</a:t>
            </a:r>
          </a:p>
        </p:txBody>
      </p:sp>
      <p:sp>
        <p:nvSpPr>
          <p:cNvPr id="305" name="Shape 305"/>
          <p:cNvSpPr/>
          <p:nvPr/>
        </p:nvSpPr>
        <p:spPr>
          <a:xfrm>
            <a:off x="471467" y="638795"/>
            <a:ext cx="8757647" cy="683588"/>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sz="4200" b="1">
                <a:solidFill>
                  <a:srgbClr val="FFFFFF"/>
                </a:solidFill>
              </a:defRPr>
            </a:lvl1pPr>
          </a:lstStyle>
          <a:p>
            <a:r>
              <a:t>Get in touch with NetZeroCities!</a:t>
            </a:r>
          </a:p>
        </p:txBody>
      </p:sp>
      <p:sp>
        <p:nvSpPr>
          <p:cNvPr id="306" name="Shape 306"/>
          <p:cNvSpPr/>
          <p:nvPr/>
        </p:nvSpPr>
        <p:spPr>
          <a:xfrm>
            <a:off x="5884850" y="4774434"/>
            <a:ext cx="2783000" cy="350660"/>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b="1">
                <a:solidFill>
                  <a:srgbClr val="FFFFFF"/>
                </a:solidFill>
              </a:defRPr>
            </a:lvl1pPr>
          </a:lstStyle>
          <a:p>
            <a:r>
              <a:t>hello@netzerocities.eu</a:t>
            </a:r>
          </a:p>
        </p:txBody>
      </p:sp>
      <p:pic>
        <p:nvPicPr>
          <p:cNvPr id="307" name="image27.png"/>
          <p:cNvPicPr>
            <a:picLocks noChangeAspect="1"/>
          </p:cNvPicPr>
          <p:nvPr/>
        </p:nvPicPr>
        <p:blipFill>
          <a:blip r:embed="rId2"/>
          <a:srcRect t="32323" r="32227"/>
          <a:stretch>
            <a:fillRect/>
          </a:stretch>
        </p:blipFill>
        <p:spPr>
          <a:xfrm>
            <a:off x="9374150" y="-7801"/>
            <a:ext cx="2817852" cy="2813916"/>
          </a:xfrm>
          <a:prstGeom prst="rect">
            <a:avLst/>
          </a:prstGeom>
          <a:ln w="12700">
            <a:miter lim="400000"/>
          </a:ln>
        </p:spPr>
      </p:pic>
      <p:pic>
        <p:nvPicPr>
          <p:cNvPr id="308" name="image28.png" descr="Shape, icon&#10;&#10;Description automatically generated with medium confidence"/>
          <p:cNvPicPr>
            <a:picLocks noChangeAspect="1"/>
          </p:cNvPicPr>
          <p:nvPr/>
        </p:nvPicPr>
        <p:blipFill>
          <a:blip r:embed="rId3"/>
          <a:srcRect l="28066" r="1" b="27709"/>
          <a:stretch>
            <a:fillRect/>
          </a:stretch>
        </p:blipFill>
        <p:spPr>
          <a:xfrm rot="10800000">
            <a:off x="9902952" y="-3"/>
            <a:ext cx="2289048" cy="2300396"/>
          </a:xfrm>
          <a:prstGeom prst="rect">
            <a:avLst/>
          </a:prstGeom>
          <a:ln w="12700">
            <a:miter lim="400000"/>
          </a:ln>
        </p:spPr>
      </p:pic>
      <p:pic>
        <p:nvPicPr>
          <p:cNvPr id="309" name="image1.png" descr="A blue background with yellow stars&#10;&#10;Description automatically generated with low confidence"/>
          <p:cNvPicPr>
            <a:picLocks noChangeAspect="1"/>
          </p:cNvPicPr>
          <p:nvPr/>
        </p:nvPicPr>
        <p:blipFill>
          <a:blip r:embed="rId4"/>
          <a:stretch>
            <a:fillRect/>
          </a:stretch>
        </p:blipFill>
        <p:spPr>
          <a:xfrm>
            <a:off x="194779" y="6328016"/>
            <a:ext cx="553377" cy="370030"/>
          </a:xfrm>
          <a:prstGeom prst="rect">
            <a:avLst/>
          </a:prstGeom>
          <a:ln>
            <a:solidFill>
              <a:srgbClr val="FFFFFF"/>
            </a:solidFill>
          </a:ln>
        </p:spPr>
      </p:pic>
      <p:sp>
        <p:nvSpPr>
          <p:cNvPr id="310" name="Shape 310"/>
          <p:cNvSpPr/>
          <p:nvPr/>
        </p:nvSpPr>
        <p:spPr>
          <a:xfrm>
            <a:off x="846127" y="6370032"/>
            <a:ext cx="9942653" cy="26425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pic>
        <p:nvPicPr>
          <p:cNvPr id="311" name="image29.png"/>
          <p:cNvPicPr>
            <a:picLocks noChangeAspect="1"/>
          </p:cNvPicPr>
          <p:nvPr/>
        </p:nvPicPr>
        <p:blipFill>
          <a:blip r:embed="rId5"/>
          <a:stretch>
            <a:fillRect/>
          </a:stretch>
        </p:blipFill>
        <p:spPr>
          <a:xfrm>
            <a:off x="5109219" y="4708102"/>
            <a:ext cx="501999" cy="501999"/>
          </a:xfrm>
          <a:prstGeom prst="rect">
            <a:avLst/>
          </a:prstGeom>
          <a:ln w="12700">
            <a:miter lim="400000"/>
          </a:ln>
        </p:spPr>
      </p:pic>
      <p:pic>
        <p:nvPicPr>
          <p:cNvPr id="312" name="image30.png"/>
          <p:cNvPicPr>
            <a:picLocks noChangeAspect="1"/>
          </p:cNvPicPr>
          <p:nvPr/>
        </p:nvPicPr>
        <p:blipFill>
          <a:blip r:embed="rId6"/>
          <a:stretch>
            <a:fillRect/>
          </a:stretch>
        </p:blipFill>
        <p:spPr>
          <a:xfrm>
            <a:off x="5109219" y="3556101"/>
            <a:ext cx="501999" cy="501999"/>
          </a:xfrm>
          <a:prstGeom prst="rect">
            <a:avLst/>
          </a:prstGeom>
          <a:ln w="12700">
            <a:miter lim="400000"/>
          </a:ln>
        </p:spPr>
      </p:pic>
      <p:pic>
        <p:nvPicPr>
          <p:cNvPr id="313" name="image31.png"/>
          <p:cNvPicPr>
            <a:picLocks noChangeAspect="1"/>
          </p:cNvPicPr>
          <p:nvPr/>
        </p:nvPicPr>
        <p:blipFill>
          <a:blip r:embed="rId7"/>
          <a:stretch>
            <a:fillRect/>
          </a:stretch>
        </p:blipFill>
        <p:spPr>
          <a:xfrm>
            <a:off x="5109219" y="2219444"/>
            <a:ext cx="501999" cy="501999"/>
          </a:xfrm>
          <a:prstGeom prst="rect">
            <a:avLst/>
          </a:prstGeom>
          <a:ln w="12700">
            <a:miter lim="400000"/>
          </a:ln>
        </p:spPr>
      </p:pic>
      <p:pic>
        <p:nvPicPr>
          <p:cNvPr id="314" name="image32.png" descr="Une image contenant clipart&#10;&#10;Description générée automatiquement"/>
          <p:cNvPicPr>
            <a:picLocks noChangeAspect="1"/>
          </p:cNvPicPr>
          <p:nvPr/>
        </p:nvPicPr>
        <p:blipFill>
          <a:blip r:embed="rId8"/>
          <a:stretch>
            <a:fillRect/>
          </a:stretch>
        </p:blipFill>
        <p:spPr>
          <a:xfrm>
            <a:off x="604614" y="2217603"/>
            <a:ext cx="501999" cy="501999"/>
          </a:xfrm>
          <a:prstGeom prst="rect">
            <a:avLst/>
          </a:prstGeom>
          <a:ln w="12700">
            <a:miter lim="400000"/>
          </a:ln>
        </p:spPr>
      </p:pic>
      <p:pic>
        <p:nvPicPr>
          <p:cNvPr id="315" name="image33.png"/>
          <p:cNvPicPr>
            <a:picLocks noChangeAspect="1"/>
          </p:cNvPicPr>
          <p:nvPr/>
        </p:nvPicPr>
        <p:blipFill>
          <a:blip r:embed="rId9"/>
          <a:stretch>
            <a:fillRect/>
          </a:stretch>
        </p:blipFill>
        <p:spPr>
          <a:xfrm>
            <a:off x="599973" y="4717793"/>
            <a:ext cx="492308" cy="492308"/>
          </a:xfrm>
          <a:prstGeom prst="rect">
            <a:avLst/>
          </a:prstGeom>
          <a:ln w="12700">
            <a:miter lim="400000"/>
          </a:ln>
        </p:spPr>
      </p:pic>
      <p:pic>
        <p:nvPicPr>
          <p:cNvPr id="316" name="image34.png" descr="Une image contenant texte, clipart&#10;&#10;Description générée automatiquement"/>
          <p:cNvPicPr>
            <a:picLocks noChangeAspect="1"/>
          </p:cNvPicPr>
          <p:nvPr/>
        </p:nvPicPr>
        <p:blipFill>
          <a:blip r:embed="rId10"/>
          <a:stretch>
            <a:fillRect/>
          </a:stretch>
        </p:blipFill>
        <p:spPr>
          <a:xfrm>
            <a:off x="617306" y="3486055"/>
            <a:ext cx="488486" cy="488487"/>
          </a:xfrm>
          <a:prstGeom prst="rect">
            <a:avLst/>
          </a:prstGeom>
          <a:ln w="12700">
            <a:miter lim="400000"/>
          </a:ln>
        </p:spPr>
      </p:pic>
      <p:sp>
        <p:nvSpPr>
          <p:cNvPr id="317" name="Shape 317"/>
          <p:cNvSpPr/>
          <p:nvPr/>
        </p:nvSpPr>
        <p:spPr>
          <a:xfrm>
            <a:off x="5884850" y="3534031"/>
            <a:ext cx="2127038" cy="350660"/>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b="1">
                <a:solidFill>
                  <a:srgbClr val="FFFFFF"/>
                </a:solidFill>
              </a:defRPr>
            </a:lvl1pPr>
          </a:lstStyle>
          <a:p>
            <a:r>
              <a:t>NetZeroCities EU</a:t>
            </a:r>
          </a:p>
        </p:txBody>
      </p:sp>
      <p:sp>
        <p:nvSpPr>
          <p:cNvPr id="318" name="Shape 318"/>
          <p:cNvSpPr>
            <a:spLocks noGrp="1"/>
          </p:cNvSpPr>
          <p:nvPr>
            <p:ph type="sldNum" sz="quarter" idx="2"/>
          </p:nvPr>
        </p:nvSpPr>
        <p:spPr>
          <a:xfrm>
            <a:off x="11353563" y="6370031"/>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3"/>
          <p:cNvSpPr txBox="1">
            <a:spLocks noGrp="1"/>
          </p:cNvSpPr>
          <p:nvPr>
            <p:ph type="title"/>
          </p:nvPr>
        </p:nvSpPr>
        <p:spPr>
          <a:xfrm>
            <a:off x="215147" y="367555"/>
            <a:ext cx="11788660" cy="782825"/>
          </a:xfrm>
          <a:prstGeom prst="rect">
            <a:avLst/>
          </a:prstGeom>
          <a:noFill/>
          <a:ln>
            <a:noFill/>
          </a:ln>
        </p:spPr>
        <p:txBody>
          <a:bodyPr spcFirstLastPara="1" wrap="square" lIns="0" tIns="0" rIns="0" bIns="0" anchor="ctr" anchorCtr="0">
            <a:noAutofit/>
          </a:bodyPr>
          <a:lstStyle>
            <a:lvl1pPr lvl="0" algn="l">
              <a:spcBef>
                <a:spcPts val="0"/>
              </a:spcBef>
              <a:spcAft>
                <a:spcPts val="0"/>
              </a:spcAft>
              <a:buClr>
                <a:srgbClr val="A6002A"/>
              </a:buClr>
              <a:buSzPts val="28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3"/>
          <p:cNvSpPr txBox="1">
            <a:spLocks noGrp="1"/>
          </p:cNvSpPr>
          <p:nvPr>
            <p:ph type="sldNum" idx="12"/>
          </p:nvPr>
        </p:nvSpPr>
        <p:spPr>
          <a:xfrm>
            <a:off x="11372308" y="6398112"/>
            <a:ext cx="313561" cy="184666"/>
          </a:xfrm>
          <a:prstGeom prst="rect">
            <a:avLst/>
          </a:prstGeom>
          <a:noFill/>
          <a:ln>
            <a:noFill/>
          </a:ln>
        </p:spPr>
        <p:txBody>
          <a:bodyPr spcFirstLastPara="1" wrap="square" lIns="0" tIns="0" rIns="0" bIns="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753471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Content">
  <p:cSld name="2_Title and Content">
    <p:spTree>
      <p:nvGrpSpPr>
        <p:cNvPr id="1" name="Shape 28"/>
        <p:cNvGrpSpPr/>
        <p:nvPr/>
      </p:nvGrpSpPr>
      <p:grpSpPr>
        <a:xfrm>
          <a:off x="0" y="0"/>
          <a:ext cx="0" cy="0"/>
          <a:chOff x="0" y="0"/>
          <a:chExt cx="0" cy="0"/>
        </a:xfrm>
      </p:grpSpPr>
      <p:sp>
        <p:nvSpPr>
          <p:cNvPr id="29" name="Google Shape;29;p4"/>
          <p:cNvSpPr txBox="1">
            <a:spLocks noGrp="1"/>
          </p:cNvSpPr>
          <p:nvPr>
            <p:ph type="title"/>
          </p:nvPr>
        </p:nvSpPr>
        <p:spPr>
          <a:xfrm>
            <a:off x="215147" y="367555"/>
            <a:ext cx="11788660" cy="782825"/>
          </a:xfrm>
          <a:prstGeom prst="rect">
            <a:avLst/>
          </a:prstGeom>
          <a:noFill/>
          <a:ln>
            <a:noFill/>
          </a:ln>
        </p:spPr>
        <p:txBody>
          <a:bodyPr spcFirstLastPara="1" wrap="square" lIns="0" tIns="0" rIns="0" bIns="0" anchor="ctr" anchorCtr="0">
            <a:noAutofit/>
          </a:bodyPr>
          <a:lstStyle>
            <a:lvl1pPr lvl="0" algn="l">
              <a:spcBef>
                <a:spcPts val="0"/>
              </a:spcBef>
              <a:spcAft>
                <a:spcPts val="0"/>
              </a:spcAft>
              <a:buClr>
                <a:srgbClr val="A6002A"/>
              </a:buClr>
              <a:buSzPts val="28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4"/>
          <p:cNvSpPr txBox="1">
            <a:spLocks noGrp="1"/>
          </p:cNvSpPr>
          <p:nvPr>
            <p:ph type="body" idx="1"/>
          </p:nvPr>
        </p:nvSpPr>
        <p:spPr>
          <a:xfrm>
            <a:off x="215147" y="1474793"/>
            <a:ext cx="11788660" cy="4908083"/>
          </a:xfrm>
          <a:prstGeom prst="rect">
            <a:avLst/>
          </a:prstGeom>
          <a:noFill/>
          <a:ln>
            <a:noFill/>
          </a:ln>
        </p:spPr>
        <p:txBody>
          <a:bodyPr spcFirstLastPara="1" wrap="square" lIns="0" tIns="0" rIns="0" bIns="0" anchor="t" anchorCtr="0">
            <a:noAutofit/>
          </a:bodyPr>
          <a:lstStyle>
            <a:lvl1pPr marL="457200" lvl="0" indent="-330200" algn="l">
              <a:spcBef>
                <a:spcPts val="600"/>
              </a:spcBef>
              <a:spcAft>
                <a:spcPts val="0"/>
              </a:spcAft>
              <a:buSzPts val="1600"/>
              <a:buChar char="•"/>
              <a:defRPr/>
            </a:lvl1pPr>
            <a:lvl2pPr marL="914400" lvl="1" indent="-342900" algn="l">
              <a:spcBef>
                <a:spcPts val="0"/>
              </a:spcBef>
              <a:spcAft>
                <a:spcPts val="0"/>
              </a:spcAft>
              <a:buSzPts val="1800"/>
              <a:buChar char="▫"/>
              <a:defRPr/>
            </a:lvl2pPr>
            <a:lvl3pPr marL="1371600" lvl="2" indent="-342900" algn="l">
              <a:spcBef>
                <a:spcPts val="0"/>
              </a:spcBef>
              <a:spcAft>
                <a:spcPts val="0"/>
              </a:spcAft>
              <a:buSzPts val="1800"/>
              <a:buChar char="●"/>
              <a:defRPr/>
            </a:lvl3pPr>
            <a:lvl4pPr marL="1828800" lvl="3" indent="-342900" algn="l">
              <a:spcBef>
                <a:spcPts val="0"/>
              </a:spcBef>
              <a:spcAft>
                <a:spcPts val="0"/>
              </a:spcAft>
              <a:buSzPts val="1800"/>
              <a:buChar char="●"/>
              <a:defRPr/>
            </a:lvl4pPr>
            <a:lvl5pPr marL="2286000" lvl="4" indent="-342900" algn="l">
              <a:spcBef>
                <a:spcPts val="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31" name="Google Shape;31;p4"/>
          <p:cNvSpPr txBox="1">
            <a:spLocks noGrp="1"/>
          </p:cNvSpPr>
          <p:nvPr>
            <p:ph type="sldNum" idx="12"/>
          </p:nvPr>
        </p:nvSpPr>
        <p:spPr>
          <a:xfrm>
            <a:off x="9584604" y="6500646"/>
            <a:ext cx="313561" cy="184666"/>
          </a:xfrm>
          <a:prstGeom prst="rect">
            <a:avLst/>
          </a:prstGeom>
          <a:noFill/>
          <a:ln>
            <a:noFill/>
          </a:ln>
        </p:spPr>
        <p:txBody>
          <a:bodyPr spcFirstLastPara="1" wrap="square" lIns="0" tIns="0" rIns="0" bIns="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323867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2"/>
        <p:cNvGrpSpPr/>
        <p:nvPr/>
      </p:nvGrpSpPr>
      <p:grpSpPr>
        <a:xfrm>
          <a:off x="0" y="0"/>
          <a:ext cx="0" cy="0"/>
          <a:chOff x="0" y="0"/>
          <a:chExt cx="0" cy="0"/>
        </a:xfrm>
      </p:grpSpPr>
      <p:sp>
        <p:nvSpPr>
          <p:cNvPr id="33" name="Google Shape;33;p5"/>
          <p:cNvSpPr txBox="1">
            <a:spLocks noGrp="1"/>
          </p:cNvSpPr>
          <p:nvPr>
            <p:ph type="title"/>
          </p:nvPr>
        </p:nvSpPr>
        <p:spPr>
          <a:xfrm>
            <a:off x="215147" y="367551"/>
            <a:ext cx="11788660" cy="782825"/>
          </a:xfrm>
          <a:prstGeom prst="rect">
            <a:avLst/>
          </a:prstGeom>
          <a:noFill/>
          <a:ln>
            <a:noFill/>
          </a:ln>
        </p:spPr>
        <p:txBody>
          <a:bodyPr spcFirstLastPara="1" wrap="square" lIns="0" tIns="0" rIns="0" bIns="0" anchor="ctr" anchorCtr="0">
            <a:noAutofit/>
          </a:bodyPr>
          <a:lstStyle>
            <a:lvl1pPr lvl="0" algn="l">
              <a:spcBef>
                <a:spcPts val="0"/>
              </a:spcBef>
              <a:spcAft>
                <a:spcPts val="0"/>
              </a:spcAft>
              <a:buClr>
                <a:srgbClr val="A6002A"/>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5"/>
          <p:cNvSpPr txBox="1">
            <a:spLocks noGrp="1"/>
          </p:cNvSpPr>
          <p:nvPr>
            <p:ph type="body" idx="1"/>
          </p:nvPr>
        </p:nvSpPr>
        <p:spPr>
          <a:xfrm>
            <a:off x="215146" y="1474789"/>
            <a:ext cx="11788660" cy="4908083"/>
          </a:xfrm>
          <a:prstGeom prst="rect">
            <a:avLst/>
          </a:prstGeom>
          <a:noFill/>
          <a:ln>
            <a:noFill/>
          </a:ln>
        </p:spPr>
        <p:txBody>
          <a:bodyPr spcFirstLastPara="1" wrap="square" lIns="0" tIns="0" rIns="0" bIns="0" anchor="t" anchorCtr="0">
            <a:noAutofit/>
          </a:bodyPr>
          <a:lstStyle>
            <a:lvl1pPr marL="457200" lvl="0" indent="-342900" algn="l">
              <a:spcBef>
                <a:spcPts val="600"/>
              </a:spcBef>
              <a:spcAft>
                <a:spcPts val="0"/>
              </a:spcAft>
              <a:buSzPts val="1800"/>
              <a:buChar char="•"/>
              <a:defRPr/>
            </a:lvl1pPr>
            <a:lvl2pPr marL="914400" lvl="1" indent="-342900" algn="l">
              <a:spcBef>
                <a:spcPts val="0"/>
              </a:spcBef>
              <a:spcAft>
                <a:spcPts val="0"/>
              </a:spcAft>
              <a:buSzPts val="1800"/>
              <a:buChar char="▫"/>
              <a:defRPr/>
            </a:lvl2pPr>
            <a:lvl3pPr marL="1371600" lvl="2" indent="-342900" algn="l">
              <a:spcBef>
                <a:spcPts val="0"/>
              </a:spcBef>
              <a:spcAft>
                <a:spcPts val="0"/>
              </a:spcAft>
              <a:buSzPts val="1800"/>
              <a:buChar char="●"/>
              <a:defRPr/>
            </a:lvl3pPr>
            <a:lvl4pPr marL="1828800" lvl="3" indent="-342900" algn="l">
              <a:spcBef>
                <a:spcPts val="0"/>
              </a:spcBef>
              <a:spcAft>
                <a:spcPts val="0"/>
              </a:spcAft>
              <a:buSzPts val="1800"/>
              <a:buChar char="●"/>
              <a:defRPr/>
            </a:lvl4pPr>
            <a:lvl5pPr marL="2286000" lvl="4" indent="-342900" algn="l">
              <a:spcBef>
                <a:spcPts val="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35" name="Google Shape;35;p5"/>
          <p:cNvSpPr txBox="1">
            <a:spLocks noGrp="1"/>
          </p:cNvSpPr>
          <p:nvPr>
            <p:ph type="sldNum" idx="12"/>
          </p:nvPr>
        </p:nvSpPr>
        <p:spPr>
          <a:xfrm>
            <a:off x="9584604" y="6500646"/>
            <a:ext cx="313561" cy="184666"/>
          </a:xfrm>
          <a:prstGeom prst="rect">
            <a:avLst/>
          </a:prstGeom>
          <a:noFill/>
          <a:ln>
            <a:noFill/>
          </a:ln>
        </p:spPr>
        <p:txBody>
          <a:bodyPr spcFirstLastPara="1" wrap="square" lIns="0" tIns="0" rIns="0" bIns="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674874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06331"/>
            <a:ext cx="11353800" cy="739056"/>
          </a:xfrm>
        </p:spPr>
        <p:txBody>
          <a:bodyPr>
            <a:normAutofit/>
          </a:bodyPr>
          <a:lstStyle>
            <a:lvl1pPr>
              <a:defRPr sz="3600"/>
            </a:lvl1pPr>
          </a:lstStyle>
          <a:p>
            <a:r>
              <a:rPr lang="en-US"/>
              <a:t>Click to edit Master title style</a:t>
            </a:r>
          </a:p>
        </p:txBody>
      </p:sp>
    </p:spTree>
    <p:extLst>
      <p:ext uri="{BB962C8B-B14F-4D97-AF65-F5344CB8AC3E}">
        <p14:creationId xmlns:p14="http://schemas.microsoft.com/office/powerpoint/2010/main" val="2888695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theme" Target="../theme/theme2.xml"/><Relationship Id="rId1" Type="http://schemas.openxmlformats.org/officeDocument/2006/relationships/slideLayout" Target="../slideLayouts/slideLayout20.xml"/><Relationship Id="rId4" Type="http://schemas.openxmlformats.org/officeDocument/2006/relationships/hyperlink" Target="http://www.presentationgo.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3" name="Shape 3"/>
          <p:cNvSpPr/>
          <p:nvPr/>
        </p:nvSpPr>
        <p:spPr>
          <a:xfrm flipV="1">
            <a:off x="0" y="-2"/>
            <a:ext cx="12192000" cy="6168064"/>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4" name="Shape 4"/>
          <p:cNvSpPr>
            <a:spLocks noGrp="1"/>
          </p:cNvSpPr>
          <p:nvPr>
            <p:ph type="title"/>
          </p:nvPr>
        </p:nvSpPr>
        <p:spPr>
          <a:xfrm>
            <a:off x="838200" y="1601959"/>
            <a:ext cx="10515600" cy="2852737"/>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nchor="b">
            <a:normAutofit/>
          </a:bodyPr>
          <a:lstStyle/>
          <a:p>
            <a:r>
              <a:t>Click to edit Master title style</a:t>
            </a:r>
          </a:p>
        </p:txBody>
      </p:sp>
      <p:sp>
        <p:nvSpPr>
          <p:cNvPr id="5" name="Shape 5"/>
          <p:cNvSpPr>
            <a:spLocks noGrp="1"/>
          </p:cNvSpPr>
          <p:nvPr>
            <p:ph type="body" idx="1"/>
          </p:nvPr>
        </p:nvSpPr>
        <p:spPr>
          <a:xfrm>
            <a:off x="838200" y="4595321"/>
            <a:ext cx="10515600" cy="956395"/>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normAutofit/>
          </a:bodyPr>
          <a:lstStyle/>
          <a:p>
            <a:r>
              <a:t>Click to edit Master text styles</a:t>
            </a:r>
          </a:p>
        </p:txBody>
      </p:sp>
      <p:pic>
        <p:nvPicPr>
          <p:cNvPr id="6" name="image1.png" descr="A blue background with yellow stars&#10;&#10;Description automatically generated with low confidence"/>
          <p:cNvPicPr>
            <a:picLocks noChangeAspect="1"/>
          </p:cNvPicPr>
          <p:nvPr/>
        </p:nvPicPr>
        <p:blipFill>
          <a:blip r:embed="rId21"/>
          <a:stretch>
            <a:fillRect/>
          </a:stretch>
        </p:blipFill>
        <p:spPr>
          <a:xfrm>
            <a:off x="194779" y="6328016"/>
            <a:ext cx="553377" cy="370030"/>
          </a:xfrm>
          <a:prstGeom prst="rect">
            <a:avLst/>
          </a:prstGeom>
          <a:ln>
            <a:solidFill>
              <a:srgbClr val="FFFFFF"/>
            </a:solidFill>
          </a:ln>
        </p:spPr>
      </p:pic>
      <p:sp>
        <p:nvSpPr>
          <p:cNvPr id="7" name="Shape 7"/>
          <p:cNvSpPr/>
          <p:nvPr/>
        </p:nvSpPr>
        <p:spPr>
          <a:xfrm>
            <a:off x="846127" y="6380919"/>
            <a:ext cx="9942653" cy="26425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pic>
        <p:nvPicPr>
          <p:cNvPr id="8" name="image3.png"/>
          <p:cNvPicPr>
            <a:picLocks noChangeAspect="1"/>
          </p:cNvPicPr>
          <p:nvPr/>
        </p:nvPicPr>
        <p:blipFill>
          <a:blip r:embed="rId22"/>
          <a:stretch>
            <a:fillRect/>
          </a:stretch>
        </p:blipFill>
        <p:spPr>
          <a:xfrm>
            <a:off x="11078281" y="338939"/>
            <a:ext cx="738815" cy="738815"/>
          </a:xfrm>
          <a:prstGeom prst="rect">
            <a:avLst/>
          </a:prstGeom>
          <a:ln w="12700">
            <a:miter lim="400000"/>
          </a:ln>
        </p:spPr>
      </p:pic>
      <p:sp>
        <p:nvSpPr>
          <p:cNvPr id="9" name="Shape 9"/>
          <p:cNvSpPr>
            <a:spLocks noGrp="1"/>
          </p:cNvSpPr>
          <p:nvPr>
            <p:ph type="sldNum" sz="quarter" idx="2"/>
          </p:nvPr>
        </p:nvSpPr>
        <p:spPr>
          <a:xfrm>
            <a:off x="8463946" y="6224224"/>
            <a:ext cx="273654" cy="264253"/>
          </a:xfrm>
          <a:prstGeom prst="rect">
            <a:avLst/>
          </a:prstGeom>
          <a:ln w="12700">
            <a:miter lim="400000"/>
          </a:ln>
        </p:spPr>
        <p:txBody>
          <a:bodyPr wrap="none" lIns="45718" tIns="45718" rIns="45718" bIns="45718" anchor="ctr">
            <a:spAutoFit/>
          </a:bodyPr>
          <a:lstStyle>
            <a:lvl1pPr algn="r">
              <a:defRPr sz="12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89" r:id="rId17"/>
    <p:sldLayoutId id="2147483690" r:id="rId18"/>
    <p:sldLayoutId id="2147483691" r:id="rId19"/>
  </p:sldLayoutIdLst>
  <p:transition spd="med"/>
  <p:hf hdr="0" ftr="0" dt="0"/>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1pPr>
      <a:lvl2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2pPr>
      <a:lvl3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3pPr>
      <a:lvl4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4pPr>
      <a:lvl5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5pPr>
      <a:lvl6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6pPr>
      <a:lvl7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7pPr>
      <a:lvl8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8pPr>
      <a:lvl9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9pPr>
    </p:titleStyle>
    <p:bodyStyle>
      <a:lvl1pPr marL="0" marR="0" indent="0" algn="l" defTabSz="914400" rtl="0" latinLnBrk="0">
        <a:lnSpc>
          <a:spcPct val="90000"/>
        </a:lnSpc>
        <a:spcBef>
          <a:spcPts val="1000"/>
        </a:spcBef>
        <a:spcAft>
          <a:spcPts val="0"/>
        </a:spcAft>
        <a:buClrTx/>
        <a:buSzTx/>
        <a:buFontTx/>
        <a:buNone/>
        <a:tabLst/>
        <a:defRPr sz="2400" b="1" i="0" u="none" strike="noStrike" cap="none" spc="0" baseline="0">
          <a:ln>
            <a:noFill/>
          </a:ln>
          <a:solidFill>
            <a:schemeClr val="accent1"/>
          </a:solidFill>
          <a:uFillTx/>
          <a:latin typeface="+mj-lt"/>
          <a:ea typeface="+mj-ea"/>
          <a:cs typeface="+mj-cs"/>
          <a:sym typeface="Arial"/>
        </a:defRPr>
      </a:lvl1pPr>
      <a:lvl2pPr marL="685800" marR="0" indent="-2286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2pPr>
      <a:lvl3pPr marL="1188719" marR="0" indent="-274319"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3pPr>
      <a:lvl4pPr marL="16764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4pPr>
      <a:lvl5pPr marL="21336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5pPr>
      <a:lvl6pPr marL="25908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6pPr>
      <a:lvl7pPr marL="30480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7pPr>
      <a:lvl8pPr marL="35052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8pPr>
      <a:lvl9pPr marL="39624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06332"/>
            <a:ext cx="105156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Rectangle 8"/>
          <p:cNvSpPr/>
          <p:nvPr userDrawn="1"/>
        </p:nvSpPr>
        <p:spPr>
          <a:xfrm>
            <a:off x="0" y="6305911"/>
            <a:ext cx="12192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a:ln>
                  <a:noFill/>
                </a:ln>
                <a:solidFill>
                  <a:prstClr val="white">
                    <a:lumMod val="75000"/>
                  </a:prstClr>
                </a:solidFill>
                <a:effectLst/>
                <a:uLnTx/>
                <a:uFillTx/>
                <a:latin typeface="+mn-lt"/>
                <a:ea typeface="+mn-ea"/>
                <a:cs typeface="+mn-cs"/>
              </a:rPr>
              <a:t>www.</a:t>
            </a:r>
            <a:r>
              <a:rPr kumimoji="0" lang="en-US" sz="3200" b="0" i="0" u="none" strike="noStrike" kern="1200" cap="none" spc="150" normalizeH="0" baseline="0" noProof="0">
                <a:ln>
                  <a:noFill/>
                </a:ln>
                <a:solidFill>
                  <a:prstClr val="black">
                    <a:lumMod val="85000"/>
                    <a:lumOff val="15000"/>
                  </a:prstClr>
                </a:solidFill>
                <a:effectLst/>
                <a:uLnTx/>
                <a:uFillTx/>
                <a:latin typeface="+mn-lt"/>
                <a:ea typeface="+mn-ea"/>
                <a:cs typeface="+mn-cs"/>
              </a:rPr>
              <a:t>presentationgo</a:t>
            </a:r>
            <a:r>
              <a:rPr kumimoji="0" lang="en-US" sz="3200" b="0" i="0" u="none" strike="noStrike" kern="1200" cap="none" spc="150" normalizeH="0" baseline="0" noProof="0">
                <a:ln>
                  <a:noFill/>
                </a:ln>
                <a:solidFill>
                  <a:prstClr val="white">
                    <a:lumMod val="75000"/>
                  </a:prstClr>
                </a:solidFill>
                <a:effectLst/>
                <a:uLnTx/>
                <a:uFillTx/>
                <a:latin typeface="+mn-lt"/>
                <a:ea typeface="+mn-ea"/>
                <a:cs typeface="+mn-cs"/>
              </a:rPr>
              <a:t>.com</a:t>
            </a:r>
          </a:p>
        </p:txBody>
      </p:sp>
      <p:sp>
        <p:nvSpPr>
          <p:cNvPr id="23" name="Freeform 22"/>
          <p:cNvSpPr/>
          <p:nvPr userDrawn="1"/>
        </p:nvSpPr>
        <p:spPr>
          <a:xfrm rot="5400000">
            <a:off x="183153" y="21288"/>
            <a:ext cx="369496" cy="761203"/>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sz="1800"/>
          </a:p>
        </p:txBody>
      </p:sp>
      <p:grpSp>
        <p:nvGrpSpPr>
          <p:cNvPr id="8" name="Group 7"/>
          <p:cNvGrpSpPr/>
          <p:nvPr userDrawn="1"/>
        </p:nvGrpSpPr>
        <p:grpSpPr>
          <a:xfrm>
            <a:off x="-2206543" y="-73804"/>
            <a:ext cx="1977373" cy="612144"/>
            <a:chOff x="-2096383" y="21447"/>
            <a:chExt cx="1483030" cy="612144"/>
          </a:xfrm>
        </p:grpSpPr>
        <p:sp>
          <p:nvSpPr>
            <p:cNvPr id="10" name="TextBox 9"/>
            <p:cNvSpPr txBox="1"/>
            <p:nvPr userDrawn="1"/>
          </p:nvSpPr>
          <p:spPr>
            <a:xfrm>
              <a:off x="-2096383" y="21447"/>
              <a:ext cx="274355" cy="246221"/>
            </a:xfrm>
            <a:prstGeom prst="rect">
              <a:avLst/>
            </a:prstGeom>
            <a:noFill/>
          </p:spPr>
          <p:txBody>
            <a:bodyPr wrap="none" rtlCol="0">
              <a:spAutoFit/>
            </a:bodyPr>
            <a:lstStyle/>
            <a:p>
              <a:r>
                <a:rPr lang="en-US" sz="1000">
                  <a:latin typeface="Open Sans" panose="020B0606030504020204" pitchFamily="34" charset="0"/>
                  <a:ea typeface="Open Sans" panose="020B0606030504020204" pitchFamily="34" charset="0"/>
                  <a:cs typeface="Open Sans" panose="020B0606030504020204" pitchFamily="34" charset="0"/>
                </a:rPr>
                <a:t>By:</a:t>
              </a:r>
            </a:p>
          </p:txBody>
        </p:sp>
        <p:sp>
          <p:nvSpPr>
            <p:cNvPr id="11" name="TextBox 10"/>
            <p:cNvSpPr txBox="1"/>
            <p:nvPr userDrawn="1"/>
          </p:nvSpPr>
          <p:spPr>
            <a:xfrm>
              <a:off x="-1002010" y="387370"/>
              <a:ext cx="356108" cy="246221"/>
            </a:xfrm>
            <a:prstGeom prst="rect">
              <a:avLst/>
            </a:prstGeom>
            <a:noFill/>
          </p:spPr>
          <p:txBody>
            <a:bodyPr wrap="none" rtlCol="0">
              <a:spAutoFit/>
            </a:bodyPr>
            <a:lstStyle/>
            <a:p>
              <a:r>
                <a:rPr lang="en-US" sz="1000">
                  <a:latin typeface="Open Sans" panose="020B0606030504020204" pitchFamily="34" charset="0"/>
                  <a:ea typeface="Open Sans" panose="020B0606030504020204" pitchFamily="34" charset="0"/>
                  <a:cs typeface="Open Sans" panose="020B0606030504020204" pitchFamily="34" charset="0"/>
                </a:rPr>
                <a:t>.com</a:t>
              </a:r>
            </a:p>
          </p:txBody>
        </p:sp>
        <p:pic>
          <p:nvPicPr>
            <p:cNvPr id="12" name="Picture 11"/>
            <p:cNvPicPr>
              <a:picLocks noChangeAspect="1"/>
            </p:cNvPicPr>
            <p:nvPr userDrawn="1"/>
          </p:nvPicPr>
          <p:blipFill>
            <a:blip r:embed="rId3"/>
            <a:stretch>
              <a:fillRect/>
            </a:stretch>
          </p:blipFill>
          <p:spPr>
            <a:xfrm>
              <a:off x="-2018604" y="234547"/>
              <a:ext cx="1405251" cy="185944"/>
            </a:xfrm>
            <a:prstGeom prst="rect">
              <a:avLst/>
            </a:prstGeom>
          </p:spPr>
        </p:pic>
      </p:grpSp>
      <p:sp>
        <p:nvSpPr>
          <p:cNvPr id="13" name="Rectangle 12"/>
          <p:cNvSpPr/>
          <p:nvPr userDrawn="1"/>
        </p:nvSpPr>
        <p:spPr>
          <a:xfrm>
            <a:off x="-118532" y="6959601"/>
            <a:ext cx="1661032" cy="261610"/>
          </a:xfrm>
          <a:prstGeom prst="rect">
            <a:avLst/>
          </a:prstGeom>
        </p:spPr>
        <p:txBody>
          <a:bodyPr wrap="none">
            <a:spAutoFit/>
          </a:bodyPr>
          <a:lstStyle/>
          <a:p>
            <a:r>
              <a:rPr lang="en-US" sz="1100" b="0" i="0">
                <a:solidFill>
                  <a:srgbClr val="555555"/>
                </a:solidFill>
                <a:effectLst/>
                <a:latin typeface="Open Sans" panose="020B0606030504020204" pitchFamily="34" charset="0"/>
              </a:rPr>
              <a:t>© </a:t>
            </a:r>
            <a:r>
              <a:rPr lang="en-US" sz="1100" b="0" i="0" u="none" strike="noStrike">
                <a:solidFill>
                  <a:srgbClr val="A5CD28"/>
                </a:solidFill>
                <a:effectLst/>
                <a:latin typeface="Open Sans" panose="020B0606030504020204" pitchFamily="34" charset="0"/>
                <a:hlinkClick r:id="rId4" tooltip="PresentationGo!"/>
              </a:rPr>
              <a:t>presentationgo.com</a:t>
            </a:r>
            <a:endParaRPr lang="en-US" sz="1100"/>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Lst>
  <p:hf hdr="0" ftr="0" dt="0"/>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diagramLayout" Target="../diagrams/layout1.xml"/><Relationship Id="rId7" Type="http://schemas.openxmlformats.org/officeDocument/2006/relationships/image" Target="../media/image49.pn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52.png"/><Relationship Id="rId4" Type="http://schemas.openxmlformats.org/officeDocument/2006/relationships/diagramQuickStyle" Target="../diagrams/quickStyle1.xml"/><Relationship Id="rId9" Type="http://schemas.openxmlformats.org/officeDocument/2006/relationships/image" Target="../media/image51.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Layout" Target="../slideLayouts/slideLayout6.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7.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12" Type="http://schemas.openxmlformats.org/officeDocument/2006/relationships/image" Target="../media/image69.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63.png"/><Relationship Id="rId11" Type="http://schemas.openxmlformats.org/officeDocument/2006/relationships/image" Target="../media/image68.png"/><Relationship Id="rId5" Type="http://schemas.openxmlformats.org/officeDocument/2006/relationships/image" Target="../media/image62.png"/><Relationship Id="rId10" Type="http://schemas.openxmlformats.org/officeDocument/2006/relationships/image" Target="../media/image67.png"/><Relationship Id="rId4" Type="http://schemas.openxmlformats.org/officeDocument/2006/relationships/image" Target="../media/image61.png"/><Relationship Id="rId9" Type="http://schemas.openxmlformats.org/officeDocument/2006/relationships/image" Target="../media/image66.png"/></Relationships>
</file>

<file path=ppt/slides/_rels/slide9.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70.png"/><Relationship Id="rId7" Type="http://schemas.openxmlformats.org/officeDocument/2006/relationships/image" Target="../media/image74.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openxmlformats.org/officeDocument/2006/relationships/image" Target="../media/image73.png"/><Relationship Id="rId4" Type="http://schemas.openxmlformats.org/officeDocument/2006/relationships/image" Target="../media/image72.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 name="Shape 342"/>
          <p:cNvSpPr>
            <a:spLocks noGrp="1"/>
          </p:cNvSpPr>
          <p:nvPr>
            <p:ph type="title"/>
          </p:nvPr>
        </p:nvSpPr>
        <p:spPr>
          <a:xfrm>
            <a:off x="5205038" y="1861100"/>
            <a:ext cx="6349377" cy="2070509"/>
          </a:xfrm>
          <a:prstGeom prst="rect">
            <a:avLst/>
          </a:prstGeom>
        </p:spPr>
        <p:txBody>
          <a:bodyPr>
            <a:normAutofit fontScale="90000"/>
          </a:bodyPr>
          <a:lstStyle/>
          <a:p>
            <a:r>
              <a:rPr lang="en-US" dirty="0"/>
              <a:t>Economic Case for Decarbonization</a:t>
            </a:r>
            <a:br>
              <a:rPr lang="en-US" dirty="0"/>
            </a:br>
            <a:r>
              <a:rPr lang="en-US" sz="2800" dirty="0"/>
              <a:t>Process and model scope / methodology</a:t>
            </a:r>
            <a:endParaRPr sz="2800" dirty="0"/>
          </a:p>
        </p:txBody>
      </p:sp>
      <p:sp>
        <p:nvSpPr>
          <p:cNvPr id="2" name="TextBox 1">
            <a:extLst>
              <a:ext uri="{FF2B5EF4-FFF2-40B4-BE49-F238E27FC236}">
                <a16:creationId xmlns:a16="http://schemas.microsoft.com/office/drawing/2014/main" id="{A610E349-E1A3-3AB4-F2B1-0222305FB43A}"/>
              </a:ext>
            </a:extLst>
          </p:cNvPr>
          <p:cNvSpPr txBox="1"/>
          <p:nvPr/>
        </p:nvSpPr>
        <p:spPr>
          <a:xfrm>
            <a:off x="9097316" y="5363562"/>
            <a:ext cx="1695332" cy="3693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800" b="0" i="0" u="none" strike="noStrike" cap="none" spc="0" normalizeH="0" baseline="0" dirty="0">
                <a:ln>
                  <a:noFill/>
                </a:ln>
                <a:solidFill>
                  <a:schemeClr val="bg1"/>
                </a:solidFill>
                <a:effectLst/>
                <a:uFillTx/>
                <a:latin typeface="+mj-lt"/>
                <a:ea typeface="+mj-ea"/>
                <a:cs typeface="+mj-cs"/>
                <a:sym typeface="Arial"/>
              </a:rPr>
              <a:t>March </a:t>
            </a:r>
            <a:r>
              <a:rPr lang="en-US" dirty="0">
                <a:solidFill>
                  <a:schemeClr val="bg1"/>
                </a:solidFill>
              </a:rPr>
              <a:t>23</a:t>
            </a:r>
            <a:r>
              <a:rPr kumimoji="0" lang="en-US" sz="1800" b="0" i="0" u="none" strike="noStrike" cap="none" spc="0" normalizeH="0" baseline="0" dirty="0">
                <a:ln>
                  <a:noFill/>
                </a:ln>
                <a:solidFill>
                  <a:schemeClr val="bg1"/>
                </a:solidFill>
                <a:effectLst/>
                <a:uFillTx/>
                <a:latin typeface="+mj-lt"/>
                <a:ea typeface="+mj-ea"/>
                <a:cs typeface="+mj-cs"/>
                <a:sym typeface="Arial"/>
              </a:rPr>
              <a:t>, 2023</a:t>
            </a:r>
          </a:p>
        </p:txBody>
      </p:sp>
      <p:pic>
        <p:nvPicPr>
          <p:cNvPr id="6" name="Picture 5">
            <a:extLst>
              <a:ext uri="{FF2B5EF4-FFF2-40B4-BE49-F238E27FC236}">
                <a16:creationId xmlns:a16="http://schemas.microsoft.com/office/drawing/2014/main" id="{237448C6-1F4E-9845-E5FA-6CD2559768C1}"/>
              </a:ext>
            </a:extLst>
          </p:cNvPr>
          <p:cNvPicPr>
            <a:picLocks noChangeAspect="1"/>
          </p:cNvPicPr>
          <p:nvPr/>
        </p:nvPicPr>
        <p:blipFill>
          <a:blip r:embed="rId2"/>
          <a:stretch>
            <a:fillRect/>
          </a:stretch>
        </p:blipFill>
        <p:spPr>
          <a:xfrm>
            <a:off x="637585" y="1079653"/>
            <a:ext cx="4156301" cy="3859422"/>
          </a:xfrm>
          <a:prstGeom prst="rect">
            <a:avLst/>
          </a:prstGeom>
        </p:spPr>
      </p:pic>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prstGeom prst="rect">
            <a:avLst/>
          </a:prstGeom>
          <a:noFill/>
          <a:ln>
            <a:noFill/>
          </a:ln>
        </p:spPr>
        <p:txBody>
          <a:bodyPr spcFirstLastPara="1" wrap="square" lIns="0" tIns="0" rIns="0" bIns="0" anchor="ctr" anchorCtr="0">
            <a:noAutofit/>
          </a:bodyPr>
          <a:lstStyle/>
          <a:p>
            <a:r>
              <a:rPr lang="en-GB"/>
              <a:t>Agenda</a:t>
            </a:r>
            <a:endParaRPr/>
          </a:p>
        </p:txBody>
      </p:sp>
      <p:sp>
        <p:nvSpPr>
          <p:cNvPr id="4" name="Slide Number Placeholder 3">
            <a:extLst>
              <a:ext uri="{FF2B5EF4-FFF2-40B4-BE49-F238E27FC236}">
                <a16:creationId xmlns:a16="http://schemas.microsoft.com/office/drawing/2014/main" id="{DA7714ED-113B-1065-8769-D1B97DD5E5CB}"/>
              </a:ext>
            </a:extLst>
          </p:cNvPr>
          <p:cNvSpPr>
            <a:spLocks noGrp="1"/>
          </p:cNvSpPr>
          <p:nvPr>
            <p:ph type="sldNum" sz="quarter" idx="2"/>
          </p:nvPr>
        </p:nvSpPr>
        <p:spPr/>
        <p:txBody>
          <a:bodyPr/>
          <a:lstStyle/>
          <a:p>
            <a:fld id="{86CB4B4D-7CA3-9044-876B-883B54F8677D}" type="slidenum">
              <a:rPr lang="en-US" smtClean="0"/>
              <a:t>2</a:t>
            </a:fld>
            <a:endParaRPr lang="en-US"/>
          </a:p>
        </p:txBody>
      </p:sp>
      <p:sp>
        <p:nvSpPr>
          <p:cNvPr id="52" name="Google Shape;52;p8"/>
          <p:cNvSpPr/>
          <p:nvPr/>
        </p:nvSpPr>
        <p:spPr>
          <a:xfrm>
            <a:off x="1511834" y="2868363"/>
            <a:ext cx="3842364" cy="406400"/>
          </a:xfrm>
          <a:prstGeom prst="rect">
            <a:avLst/>
          </a:prstGeom>
          <a:solidFill>
            <a:srgbClr val="205364"/>
          </a:solidFill>
          <a:ln w="38100" cap="flat" cmpd="sng">
            <a:solidFill>
              <a:schemeClr val="lt1"/>
            </a:solidFill>
            <a:prstDash val="solid"/>
            <a:round/>
            <a:headEnd type="none" w="sm" len="sm"/>
            <a:tailEnd type="none" w="sm" len="sm"/>
          </a:ln>
        </p:spPr>
        <p:txBody>
          <a:bodyPr spcFirstLastPara="1" wrap="square" lIns="82550" tIns="80950" rIns="0" bIns="80950" anchor="ctr" anchorCtr="0">
            <a:noAutofit/>
          </a:bodyPr>
          <a:lstStyle/>
          <a:p>
            <a:pPr>
              <a:buClr>
                <a:srgbClr val="A6002A"/>
              </a:buClr>
              <a:buSzPts val="1600"/>
            </a:pPr>
            <a:r>
              <a:rPr lang="en-GB" sz="2000" b="1" dirty="0">
                <a:solidFill>
                  <a:schemeClr val="lt1"/>
                </a:solidFill>
                <a:latin typeface="Arial"/>
                <a:ea typeface="Arial"/>
                <a:cs typeface="Arial"/>
              </a:rPr>
              <a:t>Modelling Process</a:t>
            </a:r>
            <a:endParaRPr sz="2000" b="1" dirty="0">
              <a:solidFill>
                <a:schemeClr val="lt1"/>
              </a:solidFill>
              <a:latin typeface="Arial"/>
              <a:ea typeface="Arial"/>
              <a:cs typeface="Arial"/>
            </a:endParaRPr>
          </a:p>
        </p:txBody>
      </p:sp>
      <p:sp>
        <p:nvSpPr>
          <p:cNvPr id="53" name="Google Shape;53;p8">
            <a:hlinkClick r:id="rId3" action="ppaction://hlinksldjump"/>
          </p:cNvPr>
          <p:cNvSpPr/>
          <p:nvPr/>
        </p:nvSpPr>
        <p:spPr>
          <a:xfrm>
            <a:off x="1511834" y="3274763"/>
            <a:ext cx="3842364" cy="406400"/>
          </a:xfrm>
          <a:prstGeom prst="rect">
            <a:avLst/>
          </a:prstGeom>
          <a:solidFill>
            <a:schemeClr val="bg2">
              <a:lumMod val="20000"/>
              <a:lumOff val="80000"/>
            </a:schemeClr>
          </a:solidFill>
          <a:ln w="38100" cap="flat" cmpd="sng">
            <a:solidFill>
              <a:schemeClr val="lt1"/>
            </a:solidFill>
            <a:prstDash val="solid"/>
            <a:round/>
            <a:headEnd type="none" w="sm" len="sm"/>
            <a:tailEnd type="none" w="sm" len="sm"/>
          </a:ln>
        </p:spPr>
        <p:txBody>
          <a:bodyPr spcFirstLastPara="1" wrap="square" lIns="82550" tIns="80950" rIns="0" bIns="80950" anchor="ctr" anchorCtr="0">
            <a:noAutofit/>
          </a:bodyPr>
          <a:lstStyle/>
          <a:p>
            <a:pPr>
              <a:buClr>
                <a:srgbClr val="A6002A"/>
              </a:buClr>
              <a:buSzPts val="1600"/>
            </a:pPr>
            <a:r>
              <a:rPr lang="en-GB" sz="2000" dirty="0">
                <a:solidFill>
                  <a:schemeClr val="dk1"/>
                </a:solidFill>
                <a:latin typeface="Arial"/>
                <a:ea typeface="Arial"/>
                <a:cs typeface="Arial"/>
              </a:rPr>
              <a:t>Analytical Scope</a:t>
            </a:r>
            <a:endParaRPr sz="2000" dirty="0">
              <a:solidFill>
                <a:schemeClr val="dk1"/>
              </a:solidFill>
              <a:latin typeface="Arial"/>
              <a:ea typeface="Arial"/>
              <a:cs typeface="Arial"/>
            </a:endParaRPr>
          </a:p>
        </p:txBody>
      </p:sp>
      <p:sp>
        <p:nvSpPr>
          <p:cNvPr id="2" name="Google Shape;53;p8">
            <a:hlinkClick r:id="rId3" action="ppaction://hlinksldjump"/>
            <a:extLst>
              <a:ext uri="{FF2B5EF4-FFF2-40B4-BE49-F238E27FC236}">
                <a16:creationId xmlns:a16="http://schemas.microsoft.com/office/drawing/2014/main" id="{A39EEB4B-9E0B-8ABD-4AF6-EA03C11C4684}"/>
              </a:ext>
            </a:extLst>
          </p:cNvPr>
          <p:cNvSpPr/>
          <p:nvPr/>
        </p:nvSpPr>
        <p:spPr>
          <a:xfrm>
            <a:off x="1516654" y="3703197"/>
            <a:ext cx="3842364" cy="406400"/>
          </a:xfrm>
          <a:prstGeom prst="rect">
            <a:avLst/>
          </a:prstGeom>
          <a:solidFill>
            <a:schemeClr val="bg2">
              <a:lumMod val="20000"/>
              <a:lumOff val="80000"/>
            </a:schemeClr>
          </a:solidFill>
          <a:ln w="38100" cap="flat" cmpd="sng">
            <a:solidFill>
              <a:schemeClr val="lt1"/>
            </a:solidFill>
            <a:prstDash val="solid"/>
            <a:round/>
            <a:headEnd type="none" w="sm" len="sm"/>
            <a:tailEnd type="none" w="sm" len="sm"/>
          </a:ln>
        </p:spPr>
        <p:txBody>
          <a:bodyPr spcFirstLastPara="1" wrap="square" lIns="82550" tIns="80950" rIns="0" bIns="80950" anchor="ctr" anchorCtr="0">
            <a:noAutofit/>
          </a:bodyPr>
          <a:lstStyle/>
          <a:p>
            <a:pPr>
              <a:buClr>
                <a:srgbClr val="A6002A"/>
              </a:buClr>
              <a:buSzPts val="1600"/>
            </a:pPr>
            <a:r>
              <a:rPr lang="en-GB" sz="2000" dirty="0">
                <a:solidFill>
                  <a:schemeClr val="dk1"/>
                </a:solidFill>
                <a:latin typeface="Arial"/>
                <a:ea typeface="Arial"/>
                <a:cs typeface="Arial"/>
              </a:rPr>
              <a:t>Appendix - Model methodology</a:t>
            </a:r>
            <a:endParaRPr sz="2000" dirty="0">
              <a:solidFill>
                <a:schemeClr val="dk1"/>
              </a:solidFill>
              <a:latin typeface="Arial"/>
              <a:ea typeface="Arial"/>
              <a:cs typeface="Arial"/>
            </a:endParaRPr>
          </a:p>
        </p:txBody>
      </p:sp>
    </p:spTree>
    <p:extLst>
      <p:ext uri="{BB962C8B-B14F-4D97-AF65-F5344CB8AC3E}">
        <p14:creationId xmlns:p14="http://schemas.microsoft.com/office/powerpoint/2010/main" val="2274432153"/>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8044491-D5CF-20AE-C468-85C097EC2B6A}"/>
              </a:ext>
            </a:extLst>
          </p:cNvPr>
          <p:cNvSpPr>
            <a:spLocks noGrp="1"/>
          </p:cNvSpPr>
          <p:nvPr>
            <p:ph type="body" idx="1"/>
          </p:nvPr>
        </p:nvSpPr>
        <p:spPr>
          <a:xfrm>
            <a:off x="8782007" y="2172534"/>
            <a:ext cx="3218809" cy="3297218"/>
          </a:xfrm>
        </p:spPr>
        <p:txBody>
          <a:bodyPr>
            <a:noAutofit/>
          </a:bodyPr>
          <a:lstStyle/>
          <a:p>
            <a:pPr marL="0" indent="0">
              <a:lnSpc>
                <a:spcPct val="100000"/>
              </a:lnSpc>
              <a:buNone/>
            </a:pPr>
            <a:r>
              <a:rPr lang="en-US" sz="2800" b="1" dirty="0">
                <a:solidFill>
                  <a:srgbClr val="205364"/>
                </a:solidFill>
                <a:latin typeface="+mj-lt"/>
                <a:ea typeface="+mj-ea"/>
                <a:cs typeface="+mj-cs"/>
              </a:rPr>
              <a:t>Decarbonization and economic analysis is based on each city’s Climate Action Plan</a:t>
            </a:r>
            <a:endParaRPr lang="en-US" sz="2800" dirty="0">
              <a:solidFill>
                <a:srgbClr val="205364"/>
              </a:solidFill>
              <a:latin typeface="+mj-lt"/>
              <a:ea typeface="+mj-ea"/>
              <a:cs typeface="+mj-cs"/>
            </a:endParaRPr>
          </a:p>
          <a:p>
            <a:pPr marL="0" indent="0">
              <a:lnSpc>
                <a:spcPct val="100000"/>
              </a:lnSpc>
              <a:buNone/>
            </a:pPr>
            <a:endParaRPr lang="en-US" sz="2800" dirty="0">
              <a:solidFill>
                <a:srgbClr val="205364"/>
              </a:solidFill>
            </a:endParaRPr>
          </a:p>
        </p:txBody>
      </p:sp>
      <p:sp>
        <p:nvSpPr>
          <p:cNvPr id="16" name="Slide Number Placeholder 15">
            <a:extLst>
              <a:ext uri="{FF2B5EF4-FFF2-40B4-BE49-F238E27FC236}">
                <a16:creationId xmlns:a16="http://schemas.microsoft.com/office/drawing/2014/main" id="{04A9F95F-BFF3-619B-4652-0B78503A3766}"/>
              </a:ext>
            </a:extLst>
          </p:cNvPr>
          <p:cNvSpPr>
            <a:spLocks noGrp="1"/>
          </p:cNvSpPr>
          <p:nvPr>
            <p:ph type="sldNum" sz="quarter" idx="2"/>
          </p:nvPr>
        </p:nvSpPr>
        <p:spPr/>
        <p:txBody>
          <a:bodyPr/>
          <a:lstStyle/>
          <a:p>
            <a:fld id="{86CB4B4D-7CA3-9044-876B-883B54F8677D}" type="slidenum">
              <a:rPr lang="en-US" smtClean="0"/>
              <a:pPr/>
              <a:t>3</a:t>
            </a:fld>
            <a:endParaRPr lang="en-US" dirty="0"/>
          </a:p>
        </p:txBody>
      </p:sp>
      <p:graphicFrame>
        <p:nvGraphicFramePr>
          <p:cNvPr id="4" name="TextBox 3">
            <a:extLst>
              <a:ext uri="{FF2B5EF4-FFF2-40B4-BE49-F238E27FC236}">
                <a16:creationId xmlns:a16="http://schemas.microsoft.com/office/drawing/2014/main" id="{E78C8A39-2041-EF13-AAA8-CA4E85ECCF08}"/>
              </a:ext>
            </a:extLst>
          </p:cNvPr>
          <p:cNvGraphicFramePr/>
          <p:nvPr>
            <p:extLst>
              <p:ext uri="{D42A27DB-BD31-4B8C-83A1-F6EECF244321}">
                <p14:modId xmlns:p14="http://schemas.microsoft.com/office/powerpoint/2010/main" val="1996820047"/>
              </p:ext>
            </p:extLst>
          </p:nvPr>
        </p:nvGraphicFramePr>
        <p:xfrm>
          <a:off x="740844" y="494334"/>
          <a:ext cx="7588467" cy="5695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E08FB1D7-3EAD-3E66-AFFF-5A68A30A43BD}"/>
              </a:ext>
            </a:extLst>
          </p:cNvPr>
          <p:cNvSpPr txBox="1"/>
          <p:nvPr/>
        </p:nvSpPr>
        <p:spPr>
          <a:xfrm>
            <a:off x="3288225" y="2867036"/>
            <a:ext cx="2638252" cy="954107"/>
          </a:xfrm>
          <a:prstGeom prst="rect">
            <a:avLst/>
          </a:prstGeom>
          <a:noFill/>
        </p:spPr>
        <p:txBody>
          <a:bodyPr wrap="square" rtlCol="0">
            <a:spAutoFit/>
          </a:bodyPr>
          <a:lstStyle/>
          <a:p>
            <a:pPr algn="ctr"/>
            <a:r>
              <a:rPr lang="en-US" sz="2800" dirty="0"/>
              <a:t>Net Zero Carbon</a:t>
            </a:r>
          </a:p>
        </p:txBody>
      </p:sp>
      <p:sp>
        <p:nvSpPr>
          <p:cNvPr id="6" name="TextBox 5">
            <a:extLst>
              <a:ext uri="{FF2B5EF4-FFF2-40B4-BE49-F238E27FC236}">
                <a16:creationId xmlns:a16="http://schemas.microsoft.com/office/drawing/2014/main" id="{AEDD3A77-8C35-924A-2F28-96EFCA5DC67A}"/>
              </a:ext>
            </a:extLst>
          </p:cNvPr>
          <p:cNvSpPr txBox="1"/>
          <p:nvPr/>
        </p:nvSpPr>
        <p:spPr>
          <a:xfrm rot="18129956">
            <a:off x="2905490" y="2316344"/>
            <a:ext cx="1065942" cy="369332"/>
          </a:xfrm>
          <a:prstGeom prst="rect">
            <a:avLst/>
          </a:prstGeom>
          <a:noFill/>
        </p:spPr>
        <p:txBody>
          <a:bodyPr wrap="square" rtlCol="0">
            <a:spAutoFit/>
          </a:bodyPr>
          <a:lstStyle/>
          <a:p>
            <a:r>
              <a:rPr lang="en-US" dirty="0">
                <a:solidFill>
                  <a:schemeClr val="accent1"/>
                </a:solidFill>
              </a:rPr>
              <a:t>Waste</a:t>
            </a:r>
          </a:p>
        </p:txBody>
      </p:sp>
      <p:sp>
        <p:nvSpPr>
          <p:cNvPr id="7" name="TextBox 6">
            <a:extLst>
              <a:ext uri="{FF2B5EF4-FFF2-40B4-BE49-F238E27FC236}">
                <a16:creationId xmlns:a16="http://schemas.microsoft.com/office/drawing/2014/main" id="{1DE566AB-6EF9-541B-DB2D-27BB1D44CE80}"/>
              </a:ext>
            </a:extLst>
          </p:cNvPr>
          <p:cNvSpPr txBox="1"/>
          <p:nvPr/>
        </p:nvSpPr>
        <p:spPr>
          <a:xfrm rot="19634875">
            <a:off x="4774555" y="4372391"/>
            <a:ext cx="1165732" cy="369332"/>
          </a:xfrm>
          <a:prstGeom prst="rect">
            <a:avLst/>
          </a:prstGeom>
          <a:noFill/>
        </p:spPr>
        <p:txBody>
          <a:bodyPr wrap="square" rtlCol="0">
            <a:spAutoFit/>
          </a:bodyPr>
          <a:lstStyle/>
          <a:p>
            <a:r>
              <a:rPr lang="en-US" dirty="0">
                <a:solidFill>
                  <a:schemeClr val="accent4">
                    <a:lumMod val="60000"/>
                    <a:lumOff val="40000"/>
                  </a:schemeClr>
                </a:solidFill>
              </a:rPr>
              <a:t>Electricity</a:t>
            </a:r>
          </a:p>
        </p:txBody>
      </p:sp>
      <p:sp>
        <p:nvSpPr>
          <p:cNvPr id="8" name="TextBox 7">
            <a:extLst>
              <a:ext uri="{FF2B5EF4-FFF2-40B4-BE49-F238E27FC236}">
                <a16:creationId xmlns:a16="http://schemas.microsoft.com/office/drawing/2014/main" id="{6E63A3C1-2F49-588E-49E1-3FB277340F8C}"/>
              </a:ext>
            </a:extLst>
          </p:cNvPr>
          <p:cNvSpPr txBox="1"/>
          <p:nvPr/>
        </p:nvSpPr>
        <p:spPr>
          <a:xfrm rot="2622121">
            <a:off x="4778348" y="2481975"/>
            <a:ext cx="2058532" cy="646331"/>
          </a:xfrm>
          <a:prstGeom prst="rect">
            <a:avLst/>
          </a:prstGeom>
          <a:noFill/>
        </p:spPr>
        <p:txBody>
          <a:bodyPr wrap="square" rtlCol="0">
            <a:spAutoFit/>
          </a:bodyPr>
          <a:lstStyle/>
          <a:p>
            <a:r>
              <a:rPr lang="en-US" dirty="0">
                <a:solidFill>
                  <a:schemeClr val="tx2">
                    <a:lumMod val="60000"/>
                    <a:lumOff val="40000"/>
                  </a:schemeClr>
                </a:solidFill>
              </a:rPr>
              <a:t>Buildings &amp; Heating</a:t>
            </a:r>
          </a:p>
        </p:txBody>
      </p:sp>
      <p:sp>
        <p:nvSpPr>
          <p:cNvPr id="9" name="TextBox 8">
            <a:extLst>
              <a:ext uri="{FF2B5EF4-FFF2-40B4-BE49-F238E27FC236}">
                <a16:creationId xmlns:a16="http://schemas.microsoft.com/office/drawing/2014/main" id="{E3B4AAD8-2174-ABBC-17F0-3104F391AD74}"/>
              </a:ext>
            </a:extLst>
          </p:cNvPr>
          <p:cNvSpPr txBox="1"/>
          <p:nvPr/>
        </p:nvSpPr>
        <p:spPr>
          <a:xfrm rot="2077689">
            <a:off x="2950275" y="4425094"/>
            <a:ext cx="1805085" cy="369332"/>
          </a:xfrm>
          <a:prstGeom prst="rect">
            <a:avLst/>
          </a:prstGeom>
          <a:noFill/>
        </p:spPr>
        <p:txBody>
          <a:bodyPr wrap="square" rtlCol="0">
            <a:spAutoFit/>
          </a:bodyPr>
          <a:lstStyle/>
          <a:p>
            <a:r>
              <a:rPr lang="en-US" dirty="0">
                <a:solidFill>
                  <a:schemeClr val="accent3"/>
                </a:solidFill>
              </a:rPr>
              <a:t>Transportation</a:t>
            </a:r>
          </a:p>
        </p:txBody>
      </p:sp>
      <p:sp>
        <p:nvSpPr>
          <p:cNvPr id="10" name="Oval 9">
            <a:extLst>
              <a:ext uri="{FF2B5EF4-FFF2-40B4-BE49-F238E27FC236}">
                <a16:creationId xmlns:a16="http://schemas.microsoft.com/office/drawing/2014/main" id="{F3B50B65-824F-45E2-EB7D-39483C378285}"/>
              </a:ext>
            </a:extLst>
          </p:cNvPr>
          <p:cNvSpPr/>
          <p:nvPr/>
        </p:nvSpPr>
        <p:spPr>
          <a:xfrm>
            <a:off x="1453653" y="381690"/>
            <a:ext cx="6169854" cy="6099964"/>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9ACD9E60-D957-6EB1-0B55-85B96D705380}"/>
              </a:ext>
            </a:extLst>
          </p:cNvPr>
          <p:cNvPicPr>
            <a:picLocks noChangeAspect="1"/>
          </p:cNvPicPr>
          <p:nvPr/>
        </p:nvPicPr>
        <p:blipFill>
          <a:blip r:embed="rId7"/>
          <a:stretch>
            <a:fillRect/>
          </a:stretch>
        </p:blipFill>
        <p:spPr>
          <a:xfrm>
            <a:off x="191184" y="5289377"/>
            <a:ext cx="2117907" cy="1076506"/>
          </a:xfrm>
          <a:prstGeom prst="rect">
            <a:avLst/>
          </a:prstGeom>
        </p:spPr>
      </p:pic>
      <p:pic>
        <p:nvPicPr>
          <p:cNvPr id="13" name="Picture 12">
            <a:extLst>
              <a:ext uri="{FF2B5EF4-FFF2-40B4-BE49-F238E27FC236}">
                <a16:creationId xmlns:a16="http://schemas.microsoft.com/office/drawing/2014/main" id="{E26EF209-8B97-8880-E412-B2CF9690C785}"/>
              </a:ext>
            </a:extLst>
          </p:cNvPr>
          <p:cNvPicPr>
            <a:picLocks noChangeAspect="1"/>
          </p:cNvPicPr>
          <p:nvPr/>
        </p:nvPicPr>
        <p:blipFill>
          <a:blip r:embed="rId8"/>
          <a:stretch>
            <a:fillRect/>
          </a:stretch>
        </p:blipFill>
        <p:spPr>
          <a:xfrm>
            <a:off x="6953017" y="467955"/>
            <a:ext cx="1962173" cy="1034213"/>
          </a:xfrm>
          <a:prstGeom prst="rect">
            <a:avLst/>
          </a:prstGeom>
        </p:spPr>
      </p:pic>
      <p:pic>
        <p:nvPicPr>
          <p:cNvPr id="14" name="Picture 13">
            <a:extLst>
              <a:ext uri="{FF2B5EF4-FFF2-40B4-BE49-F238E27FC236}">
                <a16:creationId xmlns:a16="http://schemas.microsoft.com/office/drawing/2014/main" id="{8FBA14CE-2B71-4E36-25E6-22F27E381E08}"/>
              </a:ext>
            </a:extLst>
          </p:cNvPr>
          <p:cNvPicPr>
            <a:picLocks noChangeAspect="1"/>
          </p:cNvPicPr>
          <p:nvPr/>
        </p:nvPicPr>
        <p:blipFill>
          <a:blip r:embed="rId9"/>
          <a:stretch>
            <a:fillRect/>
          </a:stretch>
        </p:blipFill>
        <p:spPr>
          <a:xfrm>
            <a:off x="6953017" y="5274582"/>
            <a:ext cx="1469652" cy="1091301"/>
          </a:xfrm>
          <a:prstGeom prst="rect">
            <a:avLst/>
          </a:prstGeom>
        </p:spPr>
      </p:pic>
      <p:pic>
        <p:nvPicPr>
          <p:cNvPr id="15" name="Picture 14">
            <a:extLst>
              <a:ext uri="{FF2B5EF4-FFF2-40B4-BE49-F238E27FC236}">
                <a16:creationId xmlns:a16="http://schemas.microsoft.com/office/drawing/2014/main" id="{A36847E3-E862-7483-D116-AD7D1CF1CC88}"/>
              </a:ext>
            </a:extLst>
          </p:cNvPr>
          <p:cNvPicPr>
            <a:picLocks noChangeAspect="1"/>
          </p:cNvPicPr>
          <p:nvPr/>
        </p:nvPicPr>
        <p:blipFill>
          <a:blip r:embed="rId10"/>
          <a:stretch>
            <a:fillRect/>
          </a:stretch>
        </p:blipFill>
        <p:spPr>
          <a:xfrm>
            <a:off x="763929" y="663615"/>
            <a:ext cx="1192731" cy="1110285"/>
          </a:xfrm>
          <a:prstGeom prst="rect">
            <a:avLst/>
          </a:prstGeom>
        </p:spPr>
      </p:pic>
    </p:spTree>
    <p:extLst>
      <p:ext uri="{BB962C8B-B14F-4D97-AF65-F5344CB8AC3E}">
        <p14:creationId xmlns:p14="http://schemas.microsoft.com/office/powerpoint/2010/main" val="360740099"/>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A9518-1330-C1C8-5425-2C15420A8156}"/>
              </a:ext>
            </a:extLst>
          </p:cNvPr>
          <p:cNvSpPr>
            <a:spLocks noGrp="1"/>
          </p:cNvSpPr>
          <p:nvPr>
            <p:ph type="title"/>
          </p:nvPr>
        </p:nvSpPr>
        <p:spPr>
          <a:xfrm>
            <a:off x="463627" y="625294"/>
            <a:ext cx="4081041" cy="5607412"/>
          </a:xfrm>
        </p:spPr>
        <p:txBody>
          <a:bodyPr>
            <a:noAutofit/>
          </a:bodyPr>
          <a:lstStyle/>
          <a:p>
            <a:r>
              <a:rPr lang="en-US" sz="2800" dirty="0"/>
              <a:t>The Climate City Contract (CCC) documents city net-zero commitments along with the roadmap and strategy for achieving the Climate Action Plan.  The Economic Model is an analysis tool to create that forecast for inclusion in the CCC.</a:t>
            </a:r>
          </a:p>
        </p:txBody>
      </p:sp>
      <p:graphicFrame>
        <p:nvGraphicFramePr>
          <p:cNvPr id="5" name="TextBox 3">
            <a:extLst>
              <a:ext uri="{FF2B5EF4-FFF2-40B4-BE49-F238E27FC236}">
                <a16:creationId xmlns:a16="http://schemas.microsoft.com/office/drawing/2014/main" id="{5DC3EADE-8196-1BD9-5A5F-D32310AF552C}"/>
              </a:ext>
            </a:extLst>
          </p:cNvPr>
          <p:cNvGraphicFramePr/>
          <p:nvPr>
            <p:extLst>
              <p:ext uri="{D42A27DB-BD31-4B8C-83A1-F6EECF244321}">
                <p14:modId xmlns:p14="http://schemas.microsoft.com/office/powerpoint/2010/main" val="3588384605"/>
              </p:ext>
            </p:extLst>
          </p:nvPr>
        </p:nvGraphicFramePr>
        <p:xfrm>
          <a:off x="4845050" y="267529"/>
          <a:ext cx="7028761" cy="63622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6330DD4B-2234-AAC0-1DF7-CF55FB9E526F}"/>
              </a:ext>
            </a:extLst>
          </p:cNvPr>
          <p:cNvSpPr txBox="1"/>
          <p:nvPr/>
        </p:nvSpPr>
        <p:spPr>
          <a:xfrm>
            <a:off x="6767934" y="2936618"/>
            <a:ext cx="3359263" cy="1200329"/>
          </a:xfrm>
          <a:prstGeom prst="rect">
            <a:avLst/>
          </a:prstGeom>
          <a:noFill/>
        </p:spPr>
        <p:txBody>
          <a:bodyPr wrap="square" rtlCol="0">
            <a:spAutoFit/>
          </a:bodyPr>
          <a:lstStyle/>
          <a:p>
            <a:pPr algn="ctr"/>
            <a:r>
              <a:rPr lang="en-US" sz="2400" dirty="0"/>
              <a:t>Decarbonization and Economic Modeling Process</a:t>
            </a:r>
          </a:p>
        </p:txBody>
      </p:sp>
      <p:sp>
        <p:nvSpPr>
          <p:cNvPr id="7" name="Slide Number Placeholder 6">
            <a:extLst>
              <a:ext uri="{FF2B5EF4-FFF2-40B4-BE49-F238E27FC236}">
                <a16:creationId xmlns:a16="http://schemas.microsoft.com/office/drawing/2014/main" id="{53F02E39-D80E-1522-18A2-EE194D3DBD53}"/>
              </a:ext>
            </a:extLst>
          </p:cNvPr>
          <p:cNvSpPr>
            <a:spLocks noGrp="1"/>
          </p:cNvSpPr>
          <p:nvPr>
            <p:ph type="sldNum" sz="quarter" idx="2"/>
          </p:nvPr>
        </p:nvSpPr>
        <p:spPr/>
        <p:txBody>
          <a:bodyPr/>
          <a:lstStyle/>
          <a:p>
            <a:fld id="{86CB4B4D-7CA3-9044-876B-883B54F8677D}" type="slidenum">
              <a:rPr lang="en-US" smtClean="0"/>
              <a:t>4</a:t>
            </a:fld>
            <a:endParaRPr lang="en-US"/>
          </a:p>
        </p:txBody>
      </p:sp>
    </p:spTree>
    <p:extLst>
      <p:ext uri="{BB962C8B-B14F-4D97-AF65-F5344CB8AC3E}">
        <p14:creationId xmlns:p14="http://schemas.microsoft.com/office/powerpoint/2010/main" val="794322364"/>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3"/>
          <p:cNvSpPr txBox="1">
            <a:spLocks noGrp="1"/>
          </p:cNvSpPr>
          <p:nvPr>
            <p:ph type="title"/>
          </p:nvPr>
        </p:nvSpPr>
        <p:spPr>
          <a:xfrm>
            <a:off x="573795" y="-140604"/>
            <a:ext cx="10515600" cy="1325563"/>
          </a:xfrm>
          <a:prstGeom prst="rect">
            <a:avLst/>
          </a:prstGeom>
          <a:noFill/>
          <a:ln>
            <a:noFill/>
          </a:ln>
        </p:spPr>
        <p:txBody>
          <a:bodyPr spcFirstLastPara="1" wrap="square" lIns="0" tIns="0" rIns="0" bIns="0" anchor="ctr" anchorCtr="0">
            <a:noAutofit/>
          </a:bodyPr>
          <a:lstStyle/>
          <a:p>
            <a:r>
              <a:rPr lang="en-GB" sz="3200" dirty="0"/>
              <a:t>Objectives of decarbonization economic modelling process</a:t>
            </a:r>
            <a:endParaRPr sz="3200" dirty="0"/>
          </a:p>
        </p:txBody>
      </p:sp>
      <p:sp>
        <p:nvSpPr>
          <p:cNvPr id="97" name="Google Shape;97;p13"/>
          <p:cNvSpPr txBox="1">
            <a:spLocks noGrp="1"/>
          </p:cNvSpPr>
          <p:nvPr>
            <p:ph type="sldNum" sz="quarter" idx="2"/>
          </p:nvPr>
        </p:nvSpPr>
        <p:spPr>
          <a:xfrm>
            <a:off x="11350663" y="6396843"/>
            <a:ext cx="279881" cy="276995"/>
          </a:xfrm>
          <a:prstGeom prst="rect">
            <a:avLst/>
          </a:prstGeom>
          <a:noFill/>
          <a:ln>
            <a:noFill/>
          </a:ln>
        </p:spPr>
        <p:txBody>
          <a:bodyPr spcFirstLastPara="1" wrap="square" lIns="0" tIns="0" rIns="0" bIns="0" anchor="ctr" anchorCtr="0">
            <a:noAutofit/>
          </a:bodyPr>
          <a:lstStyle/>
          <a:p>
            <a:fld id="{00000000-1234-1234-1234-123412341234}" type="slidenum">
              <a:rPr lang="en-GB"/>
              <a:pPr/>
              <a:t>5</a:t>
            </a:fld>
            <a:endParaRPr dirty="0"/>
          </a:p>
        </p:txBody>
      </p:sp>
      <p:sp>
        <p:nvSpPr>
          <p:cNvPr id="98" name="Google Shape;98;p13"/>
          <p:cNvSpPr/>
          <p:nvPr/>
        </p:nvSpPr>
        <p:spPr>
          <a:xfrm>
            <a:off x="1248022" y="1892424"/>
            <a:ext cx="4429124" cy="652463"/>
          </a:xfrm>
          <a:prstGeom prst="rect">
            <a:avLst/>
          </a:prstGeom>
          <a:solidFill>
            <a:srgbClr val="205364"/>
          </a:solidFill>
          <a:ln>
            <a:noFill/>
          </a:ln>
        </p:spPr>
        <p:txBody>
          <a:bodyPr spcFirstLastPara="1" wrap="square" lIns="91425" tIns="45700" rIns="91425" bIns="45700" anchor="ctr" anchorCtr="0">
            <a:noAutofit/>
          </a:bodyPr>
          <a:lstStyle/>
          <a:p>
            <a:r>
              <a:rPr lang="en-GB" sz="1600" b="1" dirty="0">
                <a:solidFill>
                  <a:schemeClr val="lt1"/>
                </a:solidFill>
                <a:latin typeface="Arial"/>
                <a:ea typeface="Arial"/>
                <a:cs typeface="Arial"/>
              </a:rPr>
              <a:t>Key elements and benefits of the model</a:t>
            </a:r>
            <a:endParaRPr dirty="0"/>
          </a:p>
        </p:txBody>
      </p:sp>
      <p:sp>
        <p:nvSpPr>
          <p:cNvPr id="99" name="Google Shape;99;p13"/>
          <p:cNvSpPr/>
          <p:nvPr/>
        </p:nvSpPr>
        <p:spPr>
          <a:xfrm>
            <a:off x="6032884" y="1892424"/>
            <a:ext cx="4611143" cy="652463"/>
          </a:xfrm>
          <a:prstGeom prst="rect">
            <a:avLst/>
          </a:prstGeom>
          <a:solidFill>
            <a:srgbClr val="205364"/>
          </a:solidFill>
          <a:ln>
            <a:noFill/>
          </a:ln>
        </p:spPr>
        <p:txBody>
          <a:bodyPr spcFirstLastPara="1" wrap="square" lIns="91425" tIns="45700" rIns="91425" bIns="45700" anchor="ctr" anchorCtr="0">
            <a:noAutofit/>
          </a:bodyPr>
          <a:lstStyle/>
          <a:p>
            <a:r>
              <a:rPr lang="en-GB" sz="1600" b="1" dirty="0">
                <a:solidFill>
                  <a:schemeClr val="lt1"/>
                </a:solidFill>
                <a:latin typeface="Arial"/>
                <a:ea typeface="Arial"/>
                <a:cs typeface="Arial"/>
              </a:rPr>
              <a:t>Purpose of the city decarbonization tool – what it can be used for by each city</a:t>
            </a:r>
            <a:endParaRPr dirty="0"/>
          </a:p>
        </p:txBody>
      </p:sp>
      <p:sp>
        <p:nvSpPr>
          <p:cNvPr id="100" name="Google Shape;100;p13"/>
          <p:cNvSpPr/>
          <p:nvPr/>
        </p:nvSpPr>
        <p:spPr>
          <a:xfrm>
            <a:off x="1248022" y="2546119"/>
            <a:ext cx="4429124" cy="4000763"/>
          </a:xfrm>
          <a:prstGeom prst="rect">
            <a:avLst/>
          </a:prstGeom>
          <a:solidFill>
            <a:schemeClr val="bg1">
              <a:lumMod val="85000"/>
            </a:schemeClr>
          </a:solidFill>
          <a:ln>
            <a:noFill/>
          </a:ln>
        </p:spPr>
        <p:txBody>
          <a:bodyPr spcFirstLastPara="1" wrap="square" lIns="91425" tIns="45700" rIns="91425" bIns="45700" anchor="t" anchorCtr="0">
            <a:noAutofit/>
          </a:bodyPr>
          <a:lstStyle/>
          <a:p>
            <a:pPr marL="434340" indent="-342900">
              <a:buClr>
                <a:schemeClr val="dk1"/>
              </a:buClr>
              <a:buSzPts val="1600"/>
              <a:buFont typeface="Arial"/>
              <a:buAutoNum type="arabicPeriod"/>
            </a:pPr>
            <a:r>
              <a:rPr lang="en-GB" sz="1600" dirty="0">
                <a:solidFill>
                  <a:schemeClr val="dk1"/>
                </a:solidFill>
                <a:latin typeface="Arial"/>
                <a:ea typeface="Arial"/>
                <a:cs typeface="Arial"/>
              </a:rPr>
              <a:t>Quantification of city “</a:t>
            </a:r>
            <a:r>
              <a:rPr lang="en-GB" sz="1600" dirty="0">
                <a:solidFill>
                  <a:schemeClr val="dk1"/>
                </a:solidFill>
              </a:rPr>
              <a:t>Business as Usual” </a:t>
            </a:r>
            <a:r>
              <a:rPr lang="en-GB" sz="1600" dirty="0">
                <a:solidFill>
                  <a:schemeClr val="dk1"/>
                </a:solidFill>
                <a:latin typeface="Arial"/>
                <a:ea typeface="Arial"/>
                <a:cs typeface="Arial"/>
              </a:rPr>
              <a:t>scope 1 and 2 emissions* </a:t>
            </a:r>
            <a:r>
              <a:rPr lang="en-GB" sz="1600" dirty="0">
                <a:solidFill>
                  <a:schemeClr val="dk1"/>
                </a:solidFill>
              </a:rPr>
              <a:t>in 2020</a:t>
            </a:r>
            <a:r>
              <a:rPr lang="en-GB" sz="1600" dirty="0">
                <a:solidFill>
                  <a:schemeClr val="dk1"/>
                </a:solidFill>
                <a:latin typeface="Arial"/>
                <a:ea typeface="Arial"/>
                <a:cs typeface="Arial"/>
              </a:rPr>
              <a:t> and in 2030</a:t>
            </a:r>
          </a:p>
          <a:p>
            <a:pPr marL="434340" indent="-342900">
              <a:buClr>
                <a:schemeClr val="dk1"/>
              </a:buClr>
              <a:buSzPts val="1600"/>
              <a:buFont typeface="Arial"/>
              <a:buAutoNum type="arabicPeriod"/>
            </a:pPr>
            <a:r>
              <a:rPr lang="en-GB" sz="1600" dirty="0">
                <a:solidFill>
                  <a:schemeClr val="dk1"/>
                </a:solidFill>
              </a:rPr>
              <a:t>City data inputs are used to create year 2020 baseline</a:t>
            </a:r>
            <a:endParaRPr lang="en-GB" dirty="0"/>
          </a:p>
          <a:p>
            <a:pPr marL="434340" indent="-342900">
              <a:spcBef>
                <a:spcPts val="600"/>
              </a:spcBef>
              <a:buClr>
                <a:schemeClr val="dk1"/>
              </a:buClr>
              <a:buSzPts val="1600"/>
              <a:buFont typeface="Arial"/>
              <a:buAutoNum type="arabicPeriod"/>
            </a:pPr>
            <a:r>
              <a:rPr lang="en-GB" sz="1600" dirty="0">
                <a:solidFill>
                  <a:schemeClr val="dk1"/>
                </a:solidFill>
                <a:latin typeface="Arial"/>
                <a:ea typeface="Arial"/>
                <a:cs typeface="Arial"/>
              </a:rPr>
              <a:t>Analysis of emission reduction potential from </a:t>
            </a:r>
            <a:r>
              <a:rPr lang="en-GB" sz="1600" dirty="0">
                <a:solidFill>
                  <a:schemeClr val="dk1"/>
                </a:solidFill>
              </a:rPr>
              <a:t>13</a:t>
            </a:r>
            <a:r>
              <a:rPr lang="en-GB" sz="1600" dirty="0">
                <a:solidFill>
                  <a:schemeClr val="dk1"/>
                </a:solidFill>
                <a:latin typeface="Arial"/>
                <a:ea typeface="Arial"/>
                <a:cs typeface="Arial"/>
              </a:rPr>
              <a:t> decarbonization sub-sectors aligned with </a:t>
            </a:r>
            <a:r>
              <a:rPr lang="en-GB" sz="1600" dirty="0">
                <a:solidFill>
                  <a:schemeClr val="dk1"/>
                </a:solidFill>
              </a:rPr>
              <a:t>city’s Climate Action Plan</a:t>
            </a:r>
            <a:endParaRPr dirty="0"/>
          </a:p>
          <a:p>
            <a:pPr marL="434340" indent="-342900">
              <a:spcBef>
                <a:spcPts val="600"/>
              </a:spcBef>
              <a:buClr>
                <a:schemeClr val="dk1"/>
              </a:buClr>
              <a:buSzPts val="1600"/>
              <a:buFont typeface="Arial"/>
              <a:buAutoNum type="arabicPeriod"/>
            </a:pPr>
            <a:r>
              <a:rPr lang="en-GB" sz="1600" dirty="0">
                <a:solidFill>
                  <a:schemeClr val="dk1"/>
                </a:solidFill>
                <a:latin typeface="Arial"/>
                <a:ea typeface="Arial"/>
                <a:cs typeface="Arial"/>
              </a:rPr>
              <a:t>13 decarbonization sub-sectors typically make up 90%+ of city’s Scope 1 and 2 emissions</a:t>
            </a:r>
          </a:p>
          <a:p>
            <a:pPr marL="434340" indent="-342900">
              <a:spcBef>
                <a:spcPts val="600"/>
              </a:spcBef>
              <a:buClr>
                <a:schemeClr val="dk1"/>
              </a:buClr>
              <a:buSzPts val="1600"/>
              <a:buFont typeface="Arial"/>
              <a:buAutoNum type="arabicPeriod"/>
            </a:pPr>
            <a:r>
              <a:rPr lang="en-GB" sz="1600" dirty="0">
                <a:solidFill>
                  <a:schemeClr val="dk1"/>
                </a:solidFill>
                <a:latin typeface="Arial"/>
                <a:ea typeface="Arial"/>
                <a:cs typeface="Arial"/>
              </a:rPr>
              <a:t>Quantification of economic case for each sub-sector, including co-benefits</a:t>
            </a:r>
            <a:endParaRPr dirty="0"/>
          </a:p>
        </p:txBody>
      </p:sp>
      <p:sp>
        <p:nvSpPr>
          <p:cNvPr id="101" name="Google Shape;101;p13"/>
          <p:cNvSpPr/>
          <p:nvPr/>
        </p:nvSpPr>
        <p:spPr>
          <a:xfrm>
            <a:off x="6033025" y="2546119"/>
            <a:ext cx="4611143" cy="4000762"/>
          </a:xfrm>
          <a:prstGeom prst="rect">
            <a:avLst/>
          </a:prstGeom>
          <a:solidFill>
            <a:schemeClr val="bg1">
              <a:lumMod val="85000"/>
            </a:schemeClr>
          </a:solidFill>
          <a:ln>
            <a:noFill/>
          </a:ln>
        </p:spPr>
        <p:txBody>
          <a:bodyPr spcFirstLastPara="1" wrap="square" lIns="91425" tIns="45700" rIns="91425" bIns="45700" anchor="t" anchorCtr="0">
            <a:noAutofit/>
          </a:bodyPr>
          <a:lstStyle/>
          <a:p>
            <a:pPr marL="342900" indent="-342900">
              <a:buClr>
                <a:schemeClr val="dk1"/>
              </a:buClr>
              <a:buSzPts val="1600"/>
              <a:buFont typeface="Arial"/>
              <a:buAutoNum type="arabicPeriod"/>
            </a:pPr>
            <a:r>
              <a:rPr lang="en-GB" sz="1600" dirty="0">
                <a:solidFill>
                  <a:schemeClr val="dk1"/>
                </a:solidFill>
                <a:latin typeface="Arial"/>
                <a:ea typeface="Arial"/>
                <a:cs typeface="Arial"/>
              </a:rPr>
              <a:t>Quantify costs and benefits of climate related initiatives to maximize decarbonization and monetary Return on Investment (ROI)</a:t>
            </a:r>
            <a:endParaRPr dirty="0"/>
          </a:p>
          <a:p>
            <a:pPr marL="342900" indent="-342900">
              <a:spcBef>
                <a:spcPts val="600"/>
              </a:spcBef>
              <a:buClr>
                <a:schemeClr val="dk1"/>
              </a:buClr>
              <a:buSzPts val="1600"/>
              <a:buFont typeface="Arial"/>
              <a:buAutoNum type="arabicPeriod"/>
            </a:pPr>
            <a:r>
              <a:rPr lang="en-GB" sz="1600" dirty="0">
                <a:solidFill>
                  <a:schemeClr val="dk1"/>
                </a:solidFill>
                <a:latin typeface="Arial"/>
                <a:cs typeface="Arial"/>
              </a:rPr>
              <a:t>Understand investments required of different stakeholder groups as the foundation for Investment Planning</a:t>
            </a:r>
            <a:endParaRPr dirty="0"/>
          </a:p>
          <a:p>
            <a:pPr marL="342900" indent="-342900">
              <a:spcBef>
                <a:spcPts val="600"/>
              </a:spcBef>
              <a:buClr>
                <a:schemeClr val="dk1"/>
              </a:buClr>
              <a:buSzPts val="1600"/>
              <a:buFont typeface="Arial"/>
              <a:buAutoNum type="arabicPeriod"/>
            </a:pPr>
            <a:r>
              <a:rPr lang="en-GB" sz="1600" dirty="0">
                <a:solidFill>
                  <a:schemeClr val="dk1"/>
                </a:solidFill>
                <a:latin typeface="Arial"/>
                <a:ea typeface="Arial"/>
                <a:cs typeface="Arial"/>
              </a:rPr>
              <a:t>Test impact of increasing ambition level for certain targets</a:t>
            </a:r>
            <a:endParaRPr dirty="0"/>
          </a:p>
          <a:p>
            <a:pPr marL="342900" indent="-342900">
              <a:spcBef>
                <a:spcPts val="600"/>
              </a:spcBef>
              <a:buClr>
                <a:schemeClr val="dk1"/>
              </a:buClr>
              <a:buSzPts val="1600"/>
              <a:buFont typeface="Arial"/>
              <a:buAutoNum type="arabicPeriod"/>
            </a:pPr>
            <a:r>
              <a:rPr lang="en-GB" sz="1600" dirty="0">
                <a:solidFill>
                  <a:schemeClr val="dk1"/>
                </a:solidFill>
                <a:latin typeface="Arial"/>
                <a:ea typeface="Arial"/>
                <a:cs typeface="Arial"/>
              </a:rPr>
              <a:t>Visualize &amp; quantify the wide range of co-benefits from climate action. </a:t>
            </a:r>
            <a:endParaRPr dirty="0"/>
          </a:p>
          <a:p>
            <a:pPr marL="342900" indent="-342900">
              <a:spcBef>
                <a:spcPts val="600"/>
              </a:spcBef>
              <a:buClr>
                <a:schemeClr val="dk1"/>
              </a:buClr>
              <a:buSzPts val="1600"/>
              <a:buFont typeface="Arial"/>
              <a:buAutoNum type="arabicPeriod"/>
            </a:pPr>
            <a:r>
              <a:rPr lang="en-GB" sz="1600" dirty="0">
                <a:solidFill>
                  <a:schemeClr val="dk1"/>
                </a:solidFill>
                <a:latin typeface="Arial"/>
                <a:ea typeface="Arial"/>
                <a:cs typeface="Arial"/>
              </a:rPr>
              <a:t>Integration tool in strategic decision making to enable data driven way of working </a:t>
            </a:r>
            <a:endParaRPr dirty="0"/>
          </a:p>
          <a:p>
            <a:pPr marL="342900" indent="-342900">
              <a:spcBef>
                <a:spcPts val="600"/>
              </a:spcBef>
              <a:buClr>
                <a:schemeClr val="dk1"/>
              </a:buClr>
              <a:buSzPts val="1600"/>
              <a:buFont typeface="Arial"/>
              <a:buAutoNum type="arabicPeriod"/>
            </a:pPr>
            <a:r>
              <a:rPr lang="en-GB" sz="1600" dirty="0">
                <a:solidFill>
                  <a:schemeClr val="dk1"/>
                </a:solidFill>
                <a:latin typeface="Arial"/>
                <a:ea typeface="Arial"/>
                <a:cs typeface="Arial"/>
              </a:rPr>
              <a:t>Comparisons across cities to highlight and share best practices</a:t>
            </a:r>
            <a:endParaRPr dirty="0"/>
          </a:p>
        </p:txBody>
      </p:sp>
      <p:sp>
        <p:nvSpPr>
          <p:cNvPr id="102" name="Google Shape;102;p13"/>
          <p:cNvSpPr/>
          <p:nvPr/>
        </p:nvSpPr>
        <p:spPr>
          <a:xfrm>
            <a:off x="1248022" y="1046448"/>
            <a:ext cx="9396005" cy="783917"/>
          </a:xfrm>
          <a:prstGeom prst="rect">
            <a:avLst/>
          </a:prstGeom>
          <a:solidFill>
            <a:schemeClr val="accent1"/>
          </a:solidFill>
          <a:ln>
            <a:noFill/>
          </a:ln>
        </p:spPr>
        <p:txBody>
          <a:bodyPr spcFirstLastPara="1" wrap="square" lIns="72000" tIns="72000" rIns="72000" bIns="72000" anchor="ctr" anchorCtr="0">
            <a:noAutofit/>
          </a:bodyPr>
          <a:lstStyle/>
          <a:p>
            <a:r>
              <a:rPr lang="en-GB" sz="1600" b="1" dirty="0">
                <a:solidFill>
                  <a:schemeClr val="lt1"/>
                </a:solidFill>
                <a:latin typeface="Arial"/>
                <a:ea typeface="Arial"/>
                <a:cs typeface="Arial"/>
              </a:rPr>
              <a:t>Purpose: Adapt and refine the tool to each city, to enable quantification of the economic case for decarbonization – to build the rationale for ambitious climate action, support strategy and identify priority areas as defined in the Climate City Contract</a:t>
            </a:r>
            <a:endParaRPr dirty="0"/>
          </a:p>
        </p:txBody>
      </p:sp>
      <p:sp>
        <p:nvSpPr>
          <p:cNvPr id="3" name="TextBox 2">
            <a:extLst>
              <a:ext uri="{FF2B5EF4-FFF2-40B4-BE49-F238E27FC236}">
                <a16:creationId xmlns:a16="http://schemas.microsoft.com/office/drawing/2014/main" id="{1782C09F-098F-9BD1-6F02-6D964276F6DC}"/>
              </a:ext>
            </a:extLst>
          </p:cNvPr>
          <p:cNvSpPr txBox="1"/>
          <p:nvPr/>
        </p:nvSpPr>
        <p:spPr>
          <a:xfrm>
            <a:off x="1641858" y="6546882"/>
            <a:ext cx="3328792" cy="25391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050" b="0" i="0" u="none" strike="noStrike" cap="none" spc="0" normalizeH="0" baseline="0" dirty="0">
                <a:ln>
                  <a:noFill/>
                </a:ln>
                <a:solidFill>
                  <a:srgbClr val="000000"/>
                </a:solidFill>
                <a:effectLst/>
                <a:uFillTx/>
                <a:latin typeface="+mj-lt"/>
                <a:ea typeface="+mj-ea"/>
                <a:cs typeface="+mj-cs"/>
                <a:sym typeface="Arial"/>
              </a:rPr>
              <a:t>* And scope 3 for waste disposed of outside of the city</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A2CAC-56E9-A618-44C9-0ABCE788A6D5}"/>
              </a:ext>
            </a:extLst>
          </p:cNvPr>
          <p:cNvSpPr>
            <a:spLocks noGrp="1"/>
          </p:cNvSpPr>
          <p:nvPr>
            <p:ph type="title"/>
          </p:nvPr>
        </p:nvSpPr>
        <p:spPr>
          <a:xfrm>
            <a:off x="204840" y="86628"/>
            <a:ext cx="7806162" cy="1121332"/>
          </a:xfrm>
        </p:spPr>
        <p:txBody>
          <a:bodyPr>
            <a:noAutofit/>
          </a:bodyPr>
          <a:lstStyle/>
          <a:p>
            <a:r>
              <a:rPr lang="en-US" sz="3200" dirty="0"/>
              <a:t>NZC Economic Model is tool for strategic planning</a:t>
            </a:r>
          </a:p>
        </p:txBody>
      </p:sp>
      <p:sp>
        <p:nvSpPr>
          <p:cNvPr id="4" name="Rounded Rectangle 3">
            <a:extLst>
              <a:ext uri="{FF2B5EF4-FFF2-40B4-BE49-F238E27FC236}">
                <a16:creationId xmlns:a16="http://schemas.microsoft.com/office/drawing/2014/main" id="{2623B9F6-CB62-27E5-110B-CA3260613FEF}"/>
              </a:ext>
            </a:extLst>
          </p:cNvPr>
          <p:cNvSpPr/>
          <p:nvPr/>
        </p:nvSpPr>
        <p:spPr>
          <a:xfrm>
            <a:off x="4146154" y="1453827"/>
            <a:ext cx="3367669" cy="3122341"/>
          </a:xfrm>
          <a:prstGeom prst="roundRect">
            <a:avLst/>
          </a:prstGeom>
          <a:ln w="38100"/>
        </p:spPr>
        <p:style>
          <a:lnRef idx="2">
            <a:schemeClr val="accent1"/>
          </a:lnRef>
          <a:fillRef idx="1">
            <a:schemeClr val="lt1"/>
          </a:fillRef>
          <a:effectRef idx="0">
            <a:schemeClr val="accent1"/>
          </a:effectRef>
          <a:fontRef idx="minor">
            <a:schemeClr val="dk1"/>
          </a:fontRef>
        </p:style>
        <p:txBody>
          <a:bodyPr rtlCol="0" anchor="t"/>
          <a:lstStyle/>
          <a:p>
            <a:pPr algn="ctr"/>
            <a:r>
              <a:rPr lang="en-US" dirty="0"/>
              <a:t>Mathematical calculations for validation and analysis</a:t>
            </a:r>
          </a:p>
          <a:p>
            <a:pPr marL="285750" indent="-285750" algn="ctr">
              <a:buFont typeface="Arial" panose="020B0604020202020204" pitchFamily="34" charset="0"/>
              <a:buChar char="•"/>
            </a:pPr>
            <a:endParaRPr lang="en-US" dirty="0"/>
          </a:p>
        </p:txBody>
      </p:sp>
      <p:sp>
        <p:nvSpPr>
          <p:cNvPr id="5" name="Right Arrow 4">
            <a:extLst>
              <a:ext uri="{FF2B5EF4-FFF2-40B4-BE49-F238E27FC236}">
                <a16:creationId xmlns:a16="http://schemas.microsoft.com/office/drawing/2014/main" id="{228583FA-8A6B-9F96-5070-5A8207FE588C}"/>
              </a:ext>
            </a:extLst>
          </p:cNvPr>
          <p:cNvSpPr/>
          <p:nvPr/>
        </p:nvSpPr>
        <p:spPr>
          <a:xfrm>
            <a:off x="3795687" y="3308169"/>
            <a:ext cx="312234" cy="4683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0D680D3-0A26-415C-2F90-DCF448B8B995}"/>
              </a:ext>
            </a:extLst>
          </p:cNvPr>
          <p:cNvPicPr>
            <a:picLocks noChangeAspect="1"/>
          </p:cNvPicPr>
          <p:nvPr/>
        </p:nvPicPr>
        <p:blipFill>
          <a:blip r:embed="rId2"/>
          <a:stretch>
            <a:fillRect/>
          </a:stretch>
        </p:blipFill>
        <p:spPr>
          <a:xfrm>
            <a:off x="299890" y="1947202"/>
            <a:ext cx="3225800" cy="622300"/>
          </a:xfrm>
          <a:prstGeom prst="rect">
            <a:avLst/>
          </a:prstGeom>
        </p:spPr>
      </p:pic>
      <p:pic>
        <p:nvPicPr>
          <p:cNvPr id="7" name="Picture 6">
            <a:extLst>
              <a:ext uri="{FF2B5EF4-FFF2-40B4-BE49-F238E27FC236}">
                <a16:creationId xmlns:a16="http://schemas.microsoft.com/office/drawing/2014/main" id="{F305E89E-E6EA-49B6-D039-B408414D2029}"/>
              </a:ext>
            </a:extLst>
          </p:cNvPr>
          <p:cNvPicPr>
            <a:picLocks noChangeAspect="1"/>
          </p:cNvPicPr>
          <p:nvPr/>
        </p:nvPicPr>
        <p:blipFill>
          <a:blip r:embed="rId3"/>
          <a:stretch>
            <a:fillRect/>
          </a:stretch>
        </p:blipFill>
        <p:spPr>
          <a:xfrm>
            <a:off x="263717" y="3011220"/>
            <a:ext cx="3225800" cy="685800"/>
          </a:xfrm>
          <a:prstGeom prst="rect">
            <a:avLst/>
          </a:prstGeom>
        </p:spPr>
      </p:pic>
      <p:sp>
        <p:nvSpPr>
          <p:cNvPr id="10" name="TextBox 9">
            <a:extLst>
              <a:ext uri="{FF2B5EF4-FFF2-40B4-BE49-F238E27FC236}">
                <a16:creationId xmlns:a16="http://schemas.microsoft.com/office/drawing/2014/main" id="{32A70266-1FA8-9D67-55DF-28E5E8F218C7}"/>
              </a:ext>
            </a:extLst>
          </p:cNvPr>
          <p:cNvSpPr txBox="1"/>
          <p:nvPr/>
        </p:nvSpPr>
        <p:spPr>
          <a:xfrm>
            <a:off x="96452" y="1577581"/>
            <a:ext cx="2704587" cy="338554"/>
          </a:xfrm>
          <a:prstGeom prst="rect">
            <a:avLst/>
          </a:prstGeom>
          <a:noFill/>
        </p:spPr>
        <p:txBody>
          <a:bodyPr wrap="none" rtlCol="0">
            <a:spAutoFit/>
          </a:bodyPr>
          <a:lstStyle/>
          <a:p>
            <a:r>
              <a:rPr lang="en-US" sz="1600" dirty="0"/>
              <a:t>133 city-specific data inputs</a:t>
            </a:r>
          </a:p>
        </p:txBody>
      </p:sp>
      <p:sp>
        <p:nvSpPr>
          <p:cNvPr id="11" name="TextBox 10">
            <a:extLst>
              <a:ext uri="{FF2B5EF4-FFF2-40B4-BE49-F238E27FC236}">
                <a16:creationId xmlns:a16="http://schemas.microsoft.com/office/drawing/2014/main" id="{58C1D986-BF37-575A-25E9-B99AA5869A1F}"/>
              </a:ext>
            </a:extLst>
          </p:cNvPr>
          <p:cNvSpPr txBox="1"/>
          <p:nvPr/>
        </p:nvSpPr>
        <p:spPr>
          <a:xfrm>
            <a:off x="94765" y="2659204"/>
            <a:ext cx="3549370" cy="338554"/>
          </a:xfrm>
          <a:prstGeom prst="rect">
            <a:avLst/>
          </a:prstGeom>
          <a:noFill/>
        </p:spPr>
        <p:txBody>
          <a:bodyPr wrap="none" rtlCol="0">
            <a:spAutoFit/>
          </a:bodyPr>
          <a:lstStyle/>
          <a:p>
            <a:r>
              <a:rPr lang="en-US" sz="1600" dirty="0"/>
              <a:t>73 city-specific assumptions for 2030</a:t>
            </a:r>
          </a:p>
        </p:txBody>
      </p:sp>
      <p:pic>
        <p:nvPicPr>
          <p:cNvPr id="12" name="Picture 11">
            <a:extLst>
              <a:ext uri="{FF2B5EF4-FFF2-40B4-BE49-F238E27FC236}">
                <a16:creationId xmlns:a16="http://schemas.microsoft.com/office/drawing/2014/main" id="{B7A0C89A-F60B-98A7-AF58-18AF313C5523}"/>
              </a:ext>
            </a:extLst>
          </p:cNvPr>
          <p:cNvPicPr>
            <a:picLocks noChangeAspect="1"/>
          </p:cNvPicPr>
          <p:nvPr/>
        </p:nvPicPr>
        <p:blipFill>
          <a:blip r:embed="rId4"/>
          <a:stretch>
            <a:fillRect/>
          </a:stretch>
        </p:blipFill>
        <p:spPr>
          <a:xfrm>
            <a:off x="4324905" y="2276660"/>
            <a:ext cx="3004683" cy="1974852"/>
          </a:xfrm>
          <a:prstGeom prst="rect">
            <a:avLst/>
          </a:prstGeom>
        </p:spPr>
      </p:pic>
      <p:sp>
        <p:nvSpPr>
          <p:cNvPr id="13" name="Right Arrow 12">
            <a:extLst>
              <a:ext uri="{FF2B5EF4-FFF2-40B4-BE49-F238E27FC236}">
                <a16:creationId xmlns:a16="http://schemas.microsoft.com/office/drawing/2014/main" id="{F8C76E53-CF40-B46F-0869-12D10A441CCF}"/>
              </a:ext>
            </a:extLst>
          </p:cNvPr>
          <p:cNvSpPr/>
          <p:nvPr/>
        </p:nvSpPr>
        <p:spPr>
          <a:xfrm>
            <a:off x="7588694" y="3308170"/>
            <a:ext cx="312234" cy="4683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8BA9EBCF-70F3-28FD-B5BF-25FCEE1373D0}"/>
              </a:ext>
            </a:extLst>
          </p:cNvPr>
          <p:cNvPicPr>
            <a:picLocks noChangeAspect="1"/>
          </p:cNvPicPr>
          <p:nvPr/>
        </p:nvPicPr>
        <p:blipFill>
          <a:blip r:embed="rId5"/>
          <a:stretch>
            <a:fillRect/>
          </a:stretch>
        </p:blipFill>
        <p:spPr>
          <a:xfrm>
            <a:off x="275727" y="4964119"/>
            <a:ext cx="4516423" cy="1379643"/>
          </a:xfrm>
          <a:prstGeom prst="rect">
            <a:avLst/>
          </a:prstGeom>
        </p:spPr>
      </p:pic>
      <p:sp>
        <p:nvSpPr>
          <p:cNvPr id="15" name="TextBox 14">
            <a:extLst>
              <a:ext uri="{FF2B5EF4-FFF2-40B4-BE49-F238E27FC236}">
                <a16:creationId xmlns:a16="http://schemas.microsoft.com/office/drawing/2014/main" id="{3019DB29-136D-E78C-A789-B4C99EE7FD8E}"/>
              </a:ext>
            </a:extLst>
          </p:cNvPr>
          <p:cNvSpPr txBox="1"/>
          <p:nvPr/>
        </p:nvSpPr>
        <p:spPr>
          <a:xfrm>
            <a:off x="189354" y="4012787"/>
            <a:ext cx="3527993" cy="923330"/>
          </a:xfrm>
          <a:prstGeom prst="rect">
            <a:avLst/>
          </a:prstGeom>
          <a:noFill/>
        </p:spPr>
        <p:txBody>
          <a:bodyPr wrap="square" rtlCol="0">
            <a:spAutoFit/>
          </a:bodyPr>
          <a:lstStyle/>
          <a:p>
            <a:r>
              <a:rPr lang="en-US" dirty="0"/>
              <a:t>Model also includes hundreds of non-city-specific data inputs and assumptions</a:t>
            </a:r>
          </a:p>
        </p:txBody>
      </p:sp>
      <p:sp>
        <p:nvSpPr>
          <p:cNvPr id="16" name="TextBox 15">
            <a:extLst>
              <a:ext uri="{FF2B5EF4-FFF2-40B4-BE49-F238E27FC236}">
                <a16:creationId xmlns:a16="http://schemas.microsoft.com/office/drawing/2014/main" id="{FAE85F75-B6BC-6C14-DD14-B8BE7DD00996}"/>
              </a:ext>
            </a:extLst>
          </p:cNvPr>
          <p:cNvSpPr txBox="1"/>
          <p:nvPr/>
        </p:nvSpPr>
        <p:spPr>
          <a:xfrm>
            <a:off x="8154420" y="387478"/>
            <a:ext cx="2778709" cy="369332"/>
          </a:xfrm>
          <a:prstGeom prst="rect">
            <a:avLst/>
          </a:prstGeom>
          <a:noFill/>
        </p:spPr>
        <p:txBody>
          <a:bodyPr wrap="none" rtlCol="0">
            <a:spAutoFit/>
          </a:bodyPr>
          <a:lstStyle/>
          <a:p>
            <a:r>
              <a:rPr lang="en-US" dirty="0"/>
              <a:t>12 formatted tables for CCC</a:t>
            </a:r>
          </a:p>
        </p:txBody>
      </p:sp>
      <p:sp>
        <p:nvSpPr>
          <p:cNvPr id="18" name="TextBox 17">
            <a:extLst>
              <a:ext uri="{FF2B5EF4-FFF2-40B4-BE49-F238E27FC236}">
                <a16:creationId xmlns:a16="http://schemas.microsoft.com/office/drawing/2014/main" id="{948E298F-1EE7-C9A8-122F-8C2E7301C5AD}"/>
              </a:ext>
            </a:extLst>
          </p:cNvPr>
          <p:cNvSpPr txBox="1"/>
          <p:nvPr/>
        </p:nvSpPr>
        <p:spPr>
          <a:xfrm>
            <a:off x="901165" y="1207960"/>
            <a:ext cx="1704826" cy="369332"/>
          </a:xfrm>
          <a:prstGeom prst="rect">
            <a:avLst/>
          </a:prstGeom>
          <a:noFill/>
        </p:spPr>
        <p:txBody>
          <a:bodyPr wrap="none" rtlCol="0">
            <a:spAutoFit/>
          </a:bodyPr>
          <a:lstStyle/>
          <a:p>
            <a:r>
              <a:rPr lang="en-US" dirty="0"/>
              <a:t>Provided by City</a:t>
            </a:r>
          </a:p>
        </p:txBody>
      </p:sp>
      <p:sp>
        <p:nvSpPr>
          <p:cNvPr id="19" name="Rectangle 18">
            <a:extLst>
              <a:ext uri="{FF2B5EF4-FFF2-40B4-BE49-F238E27FC236}">
                <a16:creationId xmlns:a16="http://schemas.microsoft.com/office/drawing/2014/main" id="{F9EFE96B-1B25-B70F-EE63-D524F8895AF7}"/>
              </a:ext>
            </a:extLst>
          </p:cNvPr>
          <p:cNvSpPr/>
          <p:nvPr/>
        </p:nvSpPr>
        <p:spPr>
          <a:xfrm>
            <a:off x="108921" y="1577292"/>
            <a:ext cx="3527993" cy="224273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Slide Number Placeholder 19">
            <a:extLst>
              <a:ext uri="{FF2B5EF4-FFF2-40B4-BE49-F238E27FC236}">
                <a16:creationId xmlns:a16="http://schemas.microsoft.com/office/drawing/2014/main" id="{8E47EECA-1CB7-1510-EB48-FFE4FB262B04}"/>
              </a:ext>
            </a:extLst>
          </p:cNvPr>
          <p:cNvSpPr>
            <a:spLocks noGrp="1"/>
          </p:cNvSpPr>
          <p:nvPr>
            <p:ph type="sldNum" sz="quarter" idx="2"/>
          </p:nvPr>
        </p:nvSpPr>
        <p:spPr/>
        <p:txBody>
          <a:bodyPr/>
          <a:lstStyle/>
          <a:p>
            <a:fld id="{86CB4B4D-7CA3-9044-876B-883B54F8677D}" type="slidenum">
              <a:rPr lang="en-US" smtClean="0"/>
              <a:t>6</a:t>
            </a:fld>
            <a:endParaRPr lang="en-US"/>
          </a:p>
        </p:txBody>
      </p:sp>
      <p:pic>
        <p:nvPicPr>
          <p:cNvPr id="22" name="Picture 21">
            <a:extLst>
              <a:ext uri="{FF2B5EF4-FFF2-40B4-BE49-F238E27FC236}">
                <a16:creationId xmlns:a16="http://schemas.microsoft.com/office/drawing/2014/main" id="{84E5908B-CBF7-E989-054A-725F8B81B94D}"/>
              </a:ext>
            </a:extLst>
          </p:cNvPr>
          <p:cNvPicPr>
            <a:picLocks noChangeAspect="1"/>
          </p:cNvPicPr>
          <p:nvPr/>
        </p:nvPicPr>
        <p:blipFill>
          <a:blip r:embed="rId6"/>
          <a:stretch>
            <a:fillRect/>
          </a:stretch>
        </p:blipFill>
        <p:spPr>
          <a:xfrm>
            <a:off x="8301413" y="2256747"/>
            <a:ext cx="3781666" cy="2110448"/>
          </a:xfrm>
          <a:prstGeom prst="rect">
            <a:avLst/>
          </a:prstGeom>
        </p:spPr>
      </p:pic>
      <p:pic>
        <p:nvPicPr>
          <p:cNvPr id="23" name="Picture 22">
            <a:extLst>
              <a:ext uri="{FF2B5EF4-FFF2-40B4-BE49-F238E27FC236}">
                <a16:creationId xmlns:a16="http://schemas.microsoft.com/office/drawing/2014/main" id="{306A03D8-0D05-1223-1A8B-EAD8DEC94677}"/>
              </a:ext>
            </a:extLst>
          </p:cNvPr>
          <p:cNvPicPr>
            <a:picLocks noChangeAspect="1"/>
          </p:cNvPicPr>
          <p:nvPr/>
        </p:nvPicPr>
        <p:blipFill>
          <a:blip r:embed="rId7"/>
          <a:stretch>
            <a:fillRect/>
          </a:stretch>
        </p:blipFill>
        <p:spPr>
          <a:xfrm>
            <a:off x="7849901" y="4454772"/>
            <a:ext cx="4248542" cy="1943279"/>
          </a:xfrm>
          <a:prstGeom prst="rect">
            <a:avLst/>
          </a:prstGeom>
        </p:spPr>
      </p:pic>
      <p:pic>
        <p:nvPicPr>
          <p:cNvPr id="8" name="Picture 7">
            <a:extLst>
              <a:ext uri="{FF2B5EF4-FFF2-40B4-BE49-F238E27FC236}">
                <a16:creationId xmlns:a16="http://schemas.microsoft.com/office/drawing/2014/main" id="{33EA9EFA-ED19-39D0-1887-A21325D6E077}"/>
              </a:ext>
            </a:extLst>
          </p:cNvPr>
          <p:cNvPicPr>
            <a:picLocks noChangeAspect="1"/>
          </p:cNvPicPr>
          <p:nvPr/>
        </p:nvPicPr>
        <p:blipFill>
          <a:blip r:embed="rId8"/>
          <a:stretch>
            <a:fillRect/>
          </a:stretch>
        </p:blipFill>
        <p:spPr>
          <a:xfrm>
            <a:off x="7670142" y="713021"/>
            <a:ext cx="4411457" cy="1456149"/>
          </a:xfrm>
          <a:prstGeom prst="rect">
            <a:avLst/>
          </a:prstGeom>
        </p:spPr>
      </p:pic>
    </p:spTree>
    <p:extLst>
      <p:ext uri="{BB962C8B-B14F-4D97-AF65-F5344CB8AC3E}">
        <p14:creationId xmlns:p14="http://schemas.microsoft.com/office/powerpoint/2010/main" val="1546736059"/>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prstGeom prst="rect">
            <a:avLst/>
          </a:prstGeom>
          <a:noFill/>
          <a:ln>
            <a:noFill/>
          </a:ln>
        </p:spPr>
        <p:txBody>
          <a:bodyPr spcFirstLastPara="1" wrap="square" lIns="0" tIns="0" rIns="0" bIns="0" anchor="ctr" anchorCtr="0">
            <a:noAutofit/>
          </a:bodyPr>
          <a:lstStyle/>
          <a:p>
            <a:r>
              <a:rPr lang="en-GB"/>
              <a:t>Agenda</a:t>
            </a:r>
            <a:endParaRPr/>
          </a:p>
        </p:txBody>
      </p:sp>
      <p:sp>
        <p:nvSpPr>
          <p:cNvPr id="4" name="Slide Number Placeholder 3">
            <a:extLst>
              <a:ext uri="{FF2B5EF4-FFF2-40B4-BE49-F238E27FC236}">
                <a16:creationId xmlns:a16="http://schemas.microsoft.com/office/drawing/2014/main" id="{DA7714ED-113B-1065-8769-D1B97DD5E5CB}"/>
              </a:ext>
            </a:extLst>
          </p:cNvPr>
          <p:cNvSpPr>
            <a:spLocks noGrp="1"/>
          </p:cNvSpPr>
          <p:nvPr>
            <p:ph type="sldNum" sz="quarter" idx="2"/>
          </p:nvPr>
        </p:nvSpPr>
        <p:spPr/>
        <p:txBody>
          <a:bodyPr/>
          <a:lstStyle/>
          <a:p>
            <a:fld id="{86CB4B4D-7CA3-9044-876B-883B54F8677D}" type="slidenum">
              <a:rPr lang="en-US" smtClean="0"/>
              <a:t>7</a:t>
            </a:fld>
            <a:endParaRPr lang="en-US"/>
          </a:p>
        </p:txBody>
      </p:sp>
      <p:sp>
        <p:nvSpPr>
          <p:cNvPr id="52" name="Google Shape;52;p8"/>
          <p:cNvSpPr/>
          <p:nvPr/>
        </p:nvSpPr>
        <p:spPr>
          <a:xfrm>
            <a:off x="1688106" y="2890397"/>
            <a:ext cx="3831344" cy="406400"/>
          </a:xfrm>
          <a:prstGeom prst="rect">
            <a:avLst/>
          </a:prstGeom>
          <a:solidFill>
            <a:schemeClr val="tx2">
              <a:lumMod val="40000"/>
              <a:lumOff val="60000"/>
            </a:schemeClr>
          </a:solidFill>
          <a:ln w="38100" cap="flat" cmpd="sng">
            <a:solidFill>
              <a:schemeClr val="lt1"/>
            </a:solidFill>
            <a:prstDash val="solid"/>
            <a:round/>
            <a:headEnd type="none" w="sm" len="sm"/>
            <a:tailEnd type="none" w="sm" len="sm"/>
          </a:ln>
        </p:spPr>
        <p:txBody>
          <a:bodyPr spcFirstLastPara="1" wrap="square" lIns="82550" tIns="80950" rIns="0" bIns="80950" anchor="ctr" anchorCtr="0">
            <a:noAutofit/>
          </a:bodyPr>
          <a:lstStyle/>
          <a:p>
            <a:pPr>
              <a:buClr>
                <a:srgbClr val="A6002A"/>
              </a:buClr>
              <a:buSzPts val="1600"/>
            </a:pPr>
            <a:r>
              <a:rPr lang="en-GB" sz="2000" dirty="0">
                <a:solidFill>
                  <a:schemeClr val="tx1"/>
                </a:solidFill>
                <a:latin typeface="Arial"/>
                <a:ea typeface="Arial"/>
                <a:cs typeface="Arial"/>
              </a:rPr>
              <a:t>Modelling Process</a:t>
            </a:r>
            <a:endParaRPr sz="2000" dirty="0">
              <a:solidFill>
                <a:schemeClr val="tx1"/>
              </a:solidFill>
              <a:latin typeface="Arial"/>
              <a:ea typeface="Arial"/>
              <a:cs typeface="Arial"/>
            </a:endParaRPr>
          </a:p>
        </p:txBody>
      </p:sp>
      <p:sp>
        <p:nvSpPr>
          <p:cNvPr id="53" name="Google Shape;53;p8">
            <a:hlinkClick r:id="rId3" action="ppaction://hlinksldjump"/>
          </p:cNvPr>
          <p:cNvSpPr/>
          <p:nvPr/>
        </p:nvSpPr>
        <p:spPr>
          <a:xfrm>
            <a:off x="1688106" y="3296797"/>
            <a:ext cx="3831344" cy="406400"/>
          </a:xfrm>
          <a:prstGeom prst="rect">
            <a:avLst/>
          </a:prstGeom>
          <a:solidFill>
            <a:srgbClr val="205364"/>
          </a:solidFill>
          <a:ln w="38100" cap="flat" cmpd="sng">
            <a:solidFill>
              <a:schemeClr val="lt1"/>
            </a:solidFill>
            <a:prstDash val="solid"/>
            <a:round/>
            <a:headEnd type="none" w="sm" len="sm"/>
            <a:tailEnd type="none" w="sm" len="sm"/>
          </a:ln>
        </p:spPr>
        <p:txBody>
          <a:bodyPr spcFirstLastPara="1" wrap="square" lIns="82550" tIns="80950" rIns="0" bIns="80950" anchor="ctr" anchorCtr="0">
            <a:noAutofit/>
          </a:bodyPr>
          <a:lstStyle/>
          <a:p>
            <a:pPr>
              <a:buClr>
                <a:srgbClr val="A6002A"/>
              </a:buClr>
              <a:buSzPts val="1600"/>
            </a:pPr>
            <a:r>
              <a:rPr lang="en-GB" sz="2000" b="1" dirty="0">
                <a:solidFill>
                  <a:schemeClr val="bg1"/>
                </a:solidFill>
                <a:latin typeface="Arial"/>
                <a:ea typeface="Arial"/>
                <a:cs typeface="Arial"/>
              </a:rPr>
              <a:t>Analytical Scope</a:t>
            </a:r>
            <a:endParaRPr sz="2000" b="1" dirty="0">
              <a:solidFill>
                <a:schemeClr val="bg1"/>
              </a:solidFill>
              <a:latin typeface="Arial"/>
              <a:ea typeface="Arial"/>
              <a:cs typeface="Arial"/>
            </a:endParaRPr>
          </a:p>
        </p:txBody>
      </p:sp>
      <p:sp>
        <p:nvSpPr>
          <p:cNvPr id="2" name="Google Shape;53;p8">
            <a:hlinkClick r:id="rId3" action="ppaction://hlinksldjump"/>
            <a:extLst>
              <a:ext uri="{FF2B5EF4-FFF2-40B4-BE49-F238E27FC236}">
                <a16:creationId xmlns:a16="http://schemas.microsoft.com/office/drawing/2014/main" id="{A39EEB4B-9E0B-8ABD-4AF6-EA03C11C4684}"/>
              </a:ext>
            </a:extLst>
          </p:cNvPr>
          <p:cNvSpPr/>
          <p:nvPr/>
        </p:nvSpPr>
        <p:spPr>
          <a:xfrm>
            <a:off x="1692926" y="3725231"/>
            <a:ext cx="3831344" cy="406400"/>
          </a:xfrm>
          <a:prstGeom prst="rect">
            <a:avLst/>
          </a:prstGeom>
          <a:solidFill>
            <a:schemeClr val="bg2">
              <a:lumMod val="20000"/>
              <a:lumOff val="80000"/>
            </a:schemeClr>
          </a:solidFill>
          <a:ln w="38100" cap="flat" cmpd="sng">
            <a:solidFill>
              <a:schemeClr val="lt1"/>
            </a:solidFill>
            <a:prstDash val="solid"/>
            <a:round/>
            <a:headEnd type="none" w="sm" len="sm"/>
            <a:tailEnd type="none" w="sm" len="sm"/>
          </a:ln>
        </p:spPr>
        <p:txBody>
          <a:bodyPr spcFirstLastPara="1" wrap="square" lIns="82550" tIns="80950" rIns="0" bIns="80950" anchor="ctr" anchorCtr="0">
            <a:noAutofit/>
          </a:bodyPr>
          <a:lstStyle/>
          <a:p>
            <a:pPr>
              <a:buClr>
                <a:srgbClr val="A6002A"/>
              </a:buClr>
              <a:buSzPts val="1600"/>
            </a:pPr>
            <a:r>
              <a:rPr lang="en-GB" sz="2000" dirty="0">
                <a:solidFill>
                  <a:schemeClr val="dk1"/>
                </a:solidFill>
                <a:latin typeface="Arial"/>
                <a:ea typeface="Arial"/>
                <a:cs typeface="Arial"/>
              </a:rPr>
              <a:t>Appendix - Model methodology</a:t>
            </a:r>
            <a:endParaRPr sz="2000" dirty="0">
              <a:solidFill>
                <a:schemeClr val="dk1"/>
              </a:solidFill>
              <a:latin typeface="Arial"/>
              <a:ea typeface="Arial"/>
              <a:cs typeface="Arial"/>
            </a:endParaRPr>
          </a:p>
        </p:txBody>
      </p:sp>
    </p:spTree>
    <p:extLst>
      <p:ext uri="{BB962C8B-B14F-4D97-AF65-F5344CB8AC3E}">
        <p14:creationId xmlns:p14="http://schemas.microsoft.com/office/powerpoint/2010/main" val="3526896036"/>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graphicFrame>
        <p:nvGraphicFramePr>
          <p:cNvPr id="58" name="Google Shape;58;p9"/>
          <p:cNvGraphicFramePr/>
          <p:nvPr>
            <p:extLst>
              <p:ext uri="{D42A27DB-BD31-4B8C-83A1-F6EECF244321}">
                <p14:modId xmlns:p14="http://schemas.microsoft.com/office/powerpoint/2010/main" val="2805399163"/>
              </p:ext>
            </p:extLst>
          </p:nvPr>
        </p:nvGraphicFramePr>
        <p:xfrm>
          <a:off x="1518695" y="1136984"/>
          <a:ext cx="8841500" cy="5034320"/>
        </p:xfrm>
        <a:graphic>
          <a:graphicData uri="http://schemas.openxmlformats.org/drawingml/2006/table">
            <a:tbl>
              <a:tblPr firstRow="1" bandRow="1">
                <a:noFill/>
              </a:tblPr>
              <a:tblGrid>
                <a:gridCol w="1837125">
                  <a:extLst>
                    <a:ext uri="{9D8B030D-6E8A-4147-A177-3AD203B41FA5}">
                      <a16:colId xmlns:a16="http://schemas.microsoft.com/office/drawing/2014/main" val="20000"/>
                    </a:ext>
                  </a:extLst>
                </a:gridCol>
                <a:gridCol w="3021200">
                  <a:extLst>
                    <a:ext uri="{9D8B030D-6E8A-4147-A177-3AD203B41FA5}">
                      <a16:colId xmlns:a16="http://schemas.microsoft.com/office/drawing/2014/main" val="20001"/>
                    </a:ext>
                  </a:extLst>
                </a:gridCol>
                <a:gridCol w="3983175">
                  <a:extLst>
                    <a:ext uri="{9D8B030D-6E8A-4147-A177-3AD203B41FA5}">
                      <a16:colId xmlns:a16="http://schemas.microsoft.com/office/drawing/2014/main" val="20002"/>
                    </a:ext>
                  </a:extLst>
                </a:gridCol>
              </a:tblGrid>
              <a:tr h="370850">
                <a:tc>
                  <a:txBody>
                    <a:bodyPr/>
                    <a:lstStyle/>
                    <a:p>
                      <a:pPr marL="0" marR="0" lvl="0" indent="0" algn="l" rtl="0">
                        <a:spcBef>
                          <a:spcPts val="0"/>
                        </a:spcBef>
                        <a:spcAft>
                          <a:spcPts val="0"/>
                        </a:spcAft>
                        <a:buNone/>
                      </a:pPr>
                      <a:r>
                        <a:rPr lang="en-GB" sz="1200" b="1" u="none" strike="noStrike" cap="none">
                          <a:solidFill>
                            <a:schemeClr val="dk1"/>
                          </a:solidFill>
                        </a:rPr>
                        <a:t>Key considerations</a:t>
                      </a:r>
                      <a:endParaRPr/>
                    </a:p>
                  </a:txBody>
                  <a:tcPr marL="91450" marR="91450" marT="45725" marB="45725" anchor="ctr">
                    <a:lnL w="76200" cap="flat" cmpd="sng">
                      <a:solidFill>
                        <a:schemeClr val="lt1"/>
                      </a:solidFill>
                      <a:prstDash val="solid"/>
                      <a:round/>
                      <a:headEnd type="none" w="sm" len="sm"/>
                      <a:tailEnd type="none" w="sm" len="sm"/>
                    </a:lnL>
                    <a:lnR w="76200" cap="flat" cmpd="sng">
                      <a:solidFill>
                        <a:schemeClr val="lt1"/>
                      </a:solidFill>
                      <a:prstDash val="solid"/>
                      <a:round/>
                      <a:headEnd type="none" w="sm" len="sm"/>
                      <a:tailEnd type="none" w="sm" len="sm"/>
                    </a:lnR>
                    <a:lnT w="76200" cap="flat" cmpd="sng">
                      <a:solidFill>
                        <a:schemeClr val="lt1"/>
                      </a:solidFill>
                      <a:prstDash val="solid"/>
                      <a:round/>
                      <a:headEnd type="none" w="sm" len="sm"/>
                      <a:tailEnd type="none" w="sm" len="sm"/>
                    </a:lnT>
                    <a:lnB w="76200" cap="flat" cmpd="sng">
                      <a:solidFill>
                        <a:schemeClr val="lt1"/>
                      </a:solidFill>
                      <a:prstDash val="solid"/>
                      <a:round/>
                      <a:headEnd type="none" w="sm" len="sm"/>
                      <a:tailEnd type="none" w="sm" len="sm"/>
                    </a:lnB>
                  </a:tcPr>
                </a:tc>
                <a:tc gridSpan="2">
                  <a:txBody>
                    <a:bodyPr/>
                    <a:lstStyle/>
                    <a:p>
                      <a:pPr marL="0" marR="0" lvl="0" indent="0" algn="ctr" rtl="0">
                        <a:spcBef>
                          <a:spcPts val="0"/>
                        </a:spcBef>
                        <a:spcAft>
                          <a:spcPts val="0"/>
                        </a:spcAft>
                        <a:buNone/>
                      </a:pPr>
                      <a:r>
                        <a:rPr lang="en-GB" sz="1200" b="1" u="none" strike="noStrike" cap="none" dirty="0">
                          <a:solidFill>
                            <a:schemeClr val="lt1"/>
                          </a:solidFill>
                        </a:rPr>
                        <a:t>Proposed scope</a:t>
                      </a:r>
                      <a:endParaRPr dirty="0"/>
                    </a:p>
                  </a:txBody>
                  <a:tcPr marL="91450" marR="91450" marT="45725" marB="45725" anchor="ctr">
                    <a:lnL w="76200" cap="flat" cmpd="sng">
                      <a:solidFill>
                        <a:schemeClr val="lt1"/>
                      </a:solidFill>
                      <a:prstDash val="solid"/>
                      <a:round/>
                      <a:headEnd type="none" w="sm" len="sm"/>
                      <a:tailEnd type="none" w="sm" len="sm"/>
                    </a:lnL>
                    <a:lnR w="76200" cap="flat" cmpd="sng">
                      <a:solidFill>
                        <a:schemeClr val="lt1"/>
                      </a:solidFill>
                      <a:prstDash val="solid"/>
                      <a:round/>
                      <a:headEnd type="none" w="sm" len="sm"/>
                      <a:tailEnd type="none" w="sm" len="sm"/>
                    </a:lnR>
                    <a:lnT w="76200" cap="flat" cmpd="sng">
                      <a:solidFill>
                        <a:schemeClr val="lt1"/>
                      </a:solidFill>
                      <a:prstDash val="solid"/>
                      <a:round/>
                      <a:headEnd type="none" w="sm" len="sm"/>
                      <a:tailEnd type="none" w="sm" len="sm"/>
                    </a:lnT>
                    <a:lnB w="76200" cap="flat" cmpd="sng">
                      <a:solidFill>
                        <a:schemeClr val="lt1"/>
                      </a:solidFill>
                      <a:prstDash val="solid"/>
                      <a:round/>
                      <a:headEnd type="none" w="sm" len="sm"/>
                      <a:tailEnd type="none" w="sm" len="sm"/>
                    </a:lnB>
                    <a:solidFill>
                      <a:srgbClr val="205364"/>
                    </a:solidFill>
                  </a:tcPr>
                </a:tc>
                <a:tc hMerge="1">
                  <a:txBody>
                    <a:bodyPr/>
                    <a:lstStyle/>
                    <a:p>
                      <a:endParaRPr lang="en-US"/>
                    </a:p>
                  </a:txBody>
                  <a:tcPr/>
                </a:tc>
                <a:extLst>
                  <a:ext uri="{0D108BD9-81ED-4DB2-BD59-A6C34878D82A}">
                    <a16:rowId xmlns:a16="http://schemas.microsoft.com/office/drawing/2014/main" val="10000"/>
                  </a:ext>
                </a:extLst>
              </a:tr>
              <a:tr h="813091">
                <a:tc>
                  <a:txBody>
                    <a:bodyPr/>
                    <a:lstStyle/>
                    <a:p>
                      <a:pPr marL="0" marR="0" lvl="0" indent="0" algn="l" rtl="0">
                        <a:spcBef>
                          <a:spcPts val="0"/>
                        </a:spcBef>
                        <a:spcAft>
                          <a:spcPts val="0"/>
                        </a:spcAft>
                        <a:buNone/>
                      </a:pPr>
                      <a:r>
                        <a:rPr lang="en-GB" sz="1200" b="1" u="none" strike="noStrike" cap="none"/>
                        <a:t>CO₂ scope – what emissions to include?</a:t>
                      </a:r>
                      <a:endParaRPr sz="1200" b="1"/>
                    </a:p>
                  </a:txBody>
                  <a:tcPr marL="91450" marR="91450" marT="45725" marB="45725">
                    <a:lnL w="76200" cap="flat" cmpd="sng">
                      <a:solidFill>
                        <a:schemeClr val="lt1"/>
                      </a:solidFill>
                      <a:prstDash val="solid"/>
                      <a:round/>
                      <a:headEnd type="none" w="sm" len="sm"/>
                      <a:tailEnd type="none" w="sm" len="sm"/>
                    </a:lnL>
                    <a:lnR w="76200" cap="flat" cmpd="sng">
                      <a:solidFill>
                        <a:schemeClr val="lt1"/>
                      </a:solidFill>
                      <a:prstDash val="solid"/>
                      <a:round/>
                      <a:headEnd type="none" w="sm" len="sm"/>
                      <a:tailEnd type="none" w="sm" len="sm"/>
                    </a:lnR>
                    <a:lnT w="76200" cap="flat" cmpd="sng">
                      <a:solidFill>
                        <a:schemeClr val="lt1"/>
                      </a:solidFill>
                      <a:prstDash val="solid"/>
                      <a:round/>
                      <a:headEnd type="none" w="sm" len="sm"/>
                      <a:tailEnd type="none" w="sm" len="sm"/>
                    </a:lnT>
                    <a:lnB w="76200" cap="flat" cmpd="sng">
                      <a:solidFill>
                        <a:schemeClr val="lt1"/>
                      </a:solidFill>
                      <a:prstDash val="solid"/>
                      <a:round/>
                      <a:headEnd type="none" w="sm" len="sm"/>
                      <a:tailEnd type="none" w="sm" len="sm"/>
                    </a:lnB>
                    <a:solidFill>
                      <a:srgbClr val="D8D8D8"/>
                    </a:solidFill>
                  </a:tcPr>
                </a:tc>
                <a:tc>
                  <a:txBody>
                    <a:bodyPr/>
                    <a:lstStyle/>
                    <a:p>
                      <a:pPr marL="171450" marR="0" lvl="0" indent="-171450" algn="l" rtl="0">
                        <a:spcBef>
                          <a:spcPts val="0"/>
                        </a:spcBef>
                        <a:spcAft>
                          <a:spcPts val="0"/>
                        </a:spcAft>
                        <a:buClr>
                          <a:schemeClr val="dk1"/>
                        </a:buClr>
                        <a:buSzPts val="1200"/>
                        <a:buFont typeface="Arial"/>
                        <a:buChar char="•"/>
                      </a:pPr>
                      <a:r>
                        <a:rPr lang="en-GB" sz="1200" dirty="0"/>
                        <a:t>Include scope 1 &amp; 2 emissions in the economic case, as cities can often influence these emission sources</a:t>
                      </a:r>
                      <a:endParaRPr dirty="0"/>
                    </a:p>
                    <a:p>
                      <a:pPr marL="171450" marR="0" lvl="0" indent="-171450" algn="l" rtl="0">
                        <a:spcBef>
                          <a:spcPts val="0"/>
                        </a:spcBef>
                        <a:spcAft>
                          <a:spcPts val="0"/>
                        </a:spcAft>
                        <a:buClr>
                          <a:schemeClr val="dk1"/>
                        </a:buClr>
                        <a:buSzPts val="1200"/>
                        <a:buFont typeface="Arial"/>
                        <a:buChar char="•"/>
                      </a:pPr>
                      <a:r>
                        <a:rPr lang="en-GB" sz="1200" dirty="0"/>
                        <a:t>Scope 3 emissions are included only for city waste disposed of outside of city borders</a:t>
                      </a:r>
                    </a:p>
                    <a:p>
                      <a:pPr marL="171450" marR="0" lvl="0" indent="-171450" algn="l" rtl="0">
                        <a:spcBef>
                          <a:spcPts val="0"/>
                        </a:spcBef>
                        <a:spcAft>
                          <a:spcPts val="0"/>
                        </a:spcAft>
                        <a:buClr>
                          <a:schemeClr val="dk1"/>
                        </a:buClr>
                        <a:buSzPts val="1200"/>
                        <a:buFont typeface="Arial"/>
                        <a:buChar char="•"/>
                      </a:pPr>
                      <a:endParaRPr lang="en-GB" sz="1200" dirty="0"/>
                    </a:p>
                    <a:p>
                      <a:pPr marL="171450" marR="0" lvl="0" indent="-171450" algn="l" rtl="0">
                        <a:spcBef>
                          <a:spcPts val="0"/>
                        </a:spcBef>
                        <a:spcAft>
                          <a:spcPts val="0"/>
                        </a:spcAft>
                        <a:buClr>
                          <a:schemeClr val="dk1"/>
                        </a:buClr>
                        <a:buSzPts val="1200"/>
                        <a:buFont typeface="Arial"/>
                        <a:buChar char="•"/>
                      </a:pPr>
                      <a:endParaRPr lang="en-GB" sz="1200" dirty="0"/>
                    </a:p>
                  </a:txBody>
                  <a:tcPr marL="91450" marR="91450" marT="45725" marB="45725">
                    <a:lnL w="76200" cap="flat" cmpd="sng">
                      <a:solidFill>
                        <a:schemeClr val="lt1"/>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76200" cap="flat" cmpd="sng">
                      <a:solidFill>
                        <a:schemeClr val="lt1"/>
                      </a:solidFill>
                      <a:prstDash val="solid"/>
                      <a:round/>
                      <a:headEnd type="none" w="sm" len="sm"/>
                      <a:tailEnd type="none" w="sm" len="sm"/>
                    </a:lnT>
                    <a:lnB w="9525" cap="flat" cmpd="sng">
                      <a:solidFill>
                        <a:schemeClr val="accent1"/>
                      </a:solidFill>
                      <a:prstDash val="dash"/>
                      <a:round/>
                      <a:headEnd type="none" w="sm" len="sm"/>
                      <a:tailEnd type="none" w="sm" len="sm"/>
                    </a:lnB>
                  </a:tcPr>
                </a:tc>
                <a:tc>
                  <a:txBody>
                    <a:bodyPr/>
                    <a:lstStyle/>
                    <a:p>
                      <a:pPr marL="171450" marR="0" lvl="0" indent="-95250" algn="l" rtl="0">
                        <a:spcBef>
                          <a:spcPts val="0"/>
                        </a:spcBef>
                        <a:spcAft>
                          <a:spcPts val="0"/>
                        </a:spcAft>
                        <a:buClr>
                          <a:schemeClr val="dk1"/>
                        </a:buClr>
                        <a:buSzPts val="1200"/>
                        <a:buFont typeface="Arial"/>
                        <a:buNone/>
                      </a:pPr>
                      <a:endParaRPr sz="1200"/>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76200" cap="flat" cmpd="sng">
                      <a:solidFill>
                        <a:schemeClr val="lt1"/>
                      </a:solidFill>
                      <a:prstDash val="solid"/>
                      <a:round/>
                      <a:headEnd type="none" w="sm" len="sm"/>
                      <a:tailEnd type="none" w="sm" len="sm"/>
                    </a:lnT>
                    <a:lnB w="9525" cap="flat" cmpd="sng">
                      <a:solidFill>
                        <a:schemeClr val="accent1"/>
                      </a:solidFill>
                      <a:prstDash val="dash"/>
                      <a:round/>
                      <a:headEnd type="none" w="sm" len="sm"/>
                      <a:tailEnd type="none" w="sm" len="sm"/>
                    </a:lnB>
                  </a:tcPr>
                </a:tc>
                <a:extLst>
                  <a:ext uri="{0D108BD9-81ED-4DB2-BD59-A6C34878D82A}">
                    <a16:rowId xmlns:a16="http://schemas.microsoft.com/office/drawing/2014/main" val="10001"/>
                  </a:ext>
                </a:extLst>
              </a:tr>
              <a:tr h="370850">
                <a:tc>
                  <a:txBody>
                    <a:bodyPr/>
                    <a:lstStyle/>
                    <a:p>
                      <a:pPr marL="0" marR="0" lvl="0" indent="0" algn="l" rtl="0">
                        <a:spcBef>
                          <a:spcPts val="0"/>
                        </a:spcBef>
                        <a:spcAft>
                          <a:spcPts val="0"/>
                        </a:spcAft>
                        <a:buNone/>
                      </a:pPr>
                      <a:r>
                        <a:rPr lang="en-GB" sz="1200" b="1" dirty="0"/>
                        <a:t>Decarbonization sub-sectors – which sub-sectors to model?</a:t>
                      </a:r>
                      <a:endParaRPr dirty="0"/>
                    </a:p>
                  </a:txBody>
                  <a:tcPr marL="91450" marR="91450" marT="45725" marB="45725">
                    <a:lnL w="76200" cap="flat" cmpd="sng">
                      <a:solidFill>
                        <a:schemeClr val="lt1"/>
                      </a:solidFill>
                      <a:prstDash val="solid"/>
                      <a:round/>
                      <a:headEnd type="none" w="sm" len="sm"/>
                      <a:tailEnd type="none" w="sm" len="sm"/>
                    </a:lnL>
                    <a:lnR w="76200" cap="flat" cmpd="sng">
                      <a:solidFill>
                        <a:schemeClr val="lt1"/>
                      </a:solidFill>
                      <a:prstDash val="solid"/>
                      <a:round/>
                      <a:headEnd type="none" w="sm" len="sm"/>
                      <a:tailEnd type="none" w="sm" len="sm"/>
                    </a:lnR>
                    <a:lnT w="76200" cap="flat" cmpd="sng">
                      <a:solidFill>
                        <a:schemeClr val="lt1"/>
                      </a:solidFill>
                      <a:prstDash val="solid"/>
                      <a:round/>
                      <a:headEnd type="none" w="sm" len="sm"/>
                      <a:tailEnd type="none" w="sm" len="sm"/>
                    </a:lnT>
                    <a:lnB w="76200" cap="flat" cmpd="sng">
                      <a:solidFill>
                        <a:schemeClr val="lt1"/>
                      </a:solidFill>
                      <a:prstDash val="solid"/>
                      <a:round/>
                      <a:headEnd type="none" w="sm" len="sm"/>
                      <a:tailEnd type="none" w="sm" len="sm"/>
                    </a:lnB>
                    <a:solidFill>
                      <a:srgbClr val="D8D8D8"/>
                    </a:solidFill>
                  </a:tcPr>
                </a:tc>
                <a:tc>
                  <a:txBody>
                    <a:bodyPr/>
                    <a:lstStyle/>
                    <a:p>
                      <a:pPr marL="171450" marR="0" lvl="0" indent="-171450" algn="l" rtl="0">
                        <a:spcBef>
                          <a:spcPts val="0"/>
                        </a:spcBef>
                        <a:spcAft>
                          <a:spcPts val="0"/>
                        </a:spcAft>
                        <a:buClr>
                          <a:schemeClr val="dk1"/>
                        </a:buClr>
                        <a:buSzPts val="1200"/>
                        <a:buFont typeface="Arial"/>
                        <a:buChar char="•"/>
                      </a:pPr>
                      <a:r>
                        <a:rPr lang="en-GB" sz="1200" dirty="0"/>
                        <a:t>Quantify economic case for 13 abatement sub-sectors within </a:t>
                      </a:r>
                      <a:r>
                        <a:rPr lang="en-GB" sz="1200" i="1" dirty="0"/>
                        <a:t>Transportation</a:t>
                      </a:r>
                      <a:r>
                        <a:rPr lang="en-GB" sz="1200" dirty="0"/>
                        <a:t>, </a:t>
                      </a:r>
                      <a:r>
                        <a:rPr lang="en-GB" sz="1200" i="1" dirty="0"/>
                        <a:t>Buildings &amp; Heating, Electricity, and Waste</a:t>
                      </a:r>
                      <a:endParaRPr dirty="0"/>
                    </a:p>
                    <a:p>
                      <a:pPr marL="171450" marR="0" lvl="0" indent="-171450" algn="l" rtl="0">
                        <a:spcBef>
                          <a:spcPts val="0"/>
                        </a:spcBef>
                        <a:spcAft>
                          <a:spcPts val="0"/>
                        </a:spcAft>
                        <a:buClr>
                          <a:schemeClr val="dk1"/>
                        </a:buClr>
                        <a:buSzPts val="1200"/>
                        <a:buFont typeface="Arial"/>
                        <a:buChar char="•"/>
                      </a:pPr>
                      <a:r>
                        <a:rPr lang="en-GB" sz="1200" i="0" dirty="0"/>
                        <a:t>Selection of sub-sectors </a:t>
                      </a:r>
                      <a:r>
                        <a:rPr lang="en-GB" sz="1200" dirty="0"/>
                        <a:t>based on expected impact and possibility for cities to influence</a:t>
                      </a:r>
                      <a:endParaRPr dirty="0"/>
                    </a:p>
                  </a:txBody>
                  <a:tcPr marL="91450" marR="91450" marT="45725" marB="45725">
                    <a:lnL w="76200" cap="flat" cmpd="sng">
                      <a:solidFill>
                        <a:schemeClr val="lt1"/>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chemeClr val="accent1"/>
                      </a:solidFill>
                      <a:prstDash val="dash"/>
                      <a:round/>
                      <a:headEnd type="none" w="sm" len="sm"/>
                      <a:tailEnd type="none" w="sm" len="sm"/>
                    </a:lnT>
                    <a:lnB w="9525" cap="flat" cmpd="sng">
                      <a:solidFill>
                        <a:schemeClr val="accent1"/>
                      </a:solidFill>
                      <a:prstDash val="dash"/>
                      <a:round/>
                      <a:headEnd type="none" w="sm" len="sm"/>
                      <a:tailEnd type="none" w="sm" len="sm"/>
                    </a:lnB>
                  </a:tcPr>
                </a:tc>
                <a:tc>
                  <a:txBody>
                    <a:bodyPr/>
                    <a:lstStyle/>
                    <a:p>
                      <a:pPr marL="171450" marR="0" lvl="0" indent="-95250" algn="l" rtl="0">
                        <a:spcBef>
                          <a:spcPts val="0"/>
                        </a:spcBef>
                        <a:spcAft>
                          <a:spcPts val="0"/>
                        </a:spcAft>
                        <a:buClr>
                          <a:schemeClr val="dk1"/>
                        </a:buClr>
                        <a:buSzPts val="1200"/>
                        <a:buFont typeface="Arial"/>
                        <a:buNone/>
                      </a:pPr>
                      <a:endParaRPr sz="1200"/>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chemeClr val="accent1"/>
                      </a:solidFill>
                      <a:prstDash val="dash"/>
                      <a:round/>
                      <a:headEnd type="none" w="sm" len="sm"/>
                      <a:tailEnd type="none" w="sm" len="sm"/>
                    </a:lnT>
                    <a:lnB w="9525" cap="flat" cmpd="sng">
                      <a:solidFill>
                        <a:schemeClr val="accent1"/>
                      </a:solidFill>
                      <a:prstDash val="dash"/>
                      <a:round/>
                      <a:headEnd type="none" w="sm" len="sm"/>
                      <a:tailEnd type="none" w="sm" len="sm"/>
                    </a:lnB>
                  </a:tcPr>
                </a:tc>
                <a:extLst>
                  <a:ext uri="{0D108BD9-81ED-4DB2-BD59-A6C34878D82A}">
                    <a16:rowId xmlns:a16="http://schemas.microsoft.com/office/drawing/2014/main" val="10002"/>
                  </a:ext>
                </a:extLst>
              </a:tr>
              <a:tr h="370850">
                <a:tc>
                  <a:txBody>
                    <a:bodyPr/>
                    <a:lstStyle/>
                    <a:p>
                      <a:pPr marL="0" marR="0" lvl="0" indent="0" algn="l" rtl="0">
                        <a:lnSpc>
                          <a:spcPct val="100000"/>
                        </a:lnSpc>
                        <a:spcBef>
                          <a:spcPts val="0"/>
                        </a:spcBef>
                        <a:spcAft>
                          <a:spcPts val="0"/>
                        </a:spcAft>
                        <a:buClr>
                          <a:schemeClr val="dk1"/>
                        </a:buClr>
                        <a:buSzPts val="1200"/>
                        <a:buFont typeface="Arial"/>
                        <a:buNone/>
                      </a:pPr>
                      <a:r>
                        <a:rPr lang="en-GB" sz="1200" b="1"/>
                        <a:t>Costs &amp; co-benefits – which costs to include and co-benefits to quantify?</a:t>
                      </a:r>
                      <a:endParaRPr/>
                    </a:p>
                  </a:txBody>
                  <a:tcPr marL="91450" marR="91450" marT="45725" marB="45725">
                    <a:lnL w="76200" cap="flat" cmpd="sng">
                      <a:solidFill>
                        <a:schemeClr val="lt1"/>
                      </a:solidFill>
                      <a:prstDash val="solid"/>
                      <a:round/>
                      <a:headEnd type="none" w="sm" len="sm"/>
                      <a:tailEnd type="none" w="sm" len="sm"/>
                    </a:lnL>
                    <a:lnR w="76200" cap="flat" cmpd="sng">
                      <a:solidFill>
                        <a:schemeClr val="lt1"/>
                      </a:solidFill>
                      <a:prstDash val="solid"/>
                      <a:round/>
                      <a:headEnd type="none" w="sm" len="sm"/>
                      <a:tailEnd type="none" w="sm" len="sm"/>
                    </a:lnR>
                    <a:lnT w="76200" cap="flat" cmpd="sng">
                      <a:solidFill>
                        <a:schemeClr val="lt1"/>
                      </a:solidFill>
                      <a:prstDash val="solid"/>
                      <a:round/>
                      <a:headEnd type="none" w="sm" len="sm"/>
                      <a:tailEnd type="none" w="sm" len="sm"/>
                    </a:lnT>
                    <a:lnB w="76200" cap="flat" cmpd="sng">
                      <a:solidFill>
                        <a:schemeClr val="lt1"/>
                      </a:solidFill>
                      <a:prstDash val="solid"/>
                      <a:round/>
                      <a:headEnd type="none" w="sm" len="sm"/>
                      <a:tailEnd type="none" w="sm" len="sm"/>
                    </a:lnB>
                    <a:solidFill>
                      <a:srgbClr val="D8D8D8"/>
                    </a:solidFill>
                  </a:tcPr>
                </a:tc>
                <a:tc>
                  <a:txBody>
                    <a:bodyPr/>
                    <a:lstStyle/>
                    <a:p>
                      <a:pPr marL="171450" marR="0" lvl="0" indent="-171450" algn="l" rtl="0">
                        <a:spcBef>
                          <a:spcPts val="0"/>
                        </a:spcBef>
                        <a:spcAft>
                          <a:spcPts val="0"/>
                        </a:spcAft>
                        <a:buClr>
                          <a:schemeClr val="dk1"/>
                        </a:buClr>
                        <a:buSzPts val="1200"/>
                        <a:buFont typeface="Arial"/>
                        <a:buChar char="•"/>
                      </a:pPr>
                      <a:r>
                        <a:rPr lang="en-GB" sz="1200" dirty="0">
                          <a:solidFill>
                            <a:schemeClr val="dk1"/>
                          </a:solidFill>
                          <a:latin typeface="Arial"/>
                          <a:ea typeface="Arial"/>
                          <a:cs typeface="Arial"/>
                          <a:sym typeface="Arial"/>
                        </a:rPr>
                        <a:t>Societal perspective on costs and benefits (not limited to city boundaries), net OPEX &amp; CAPEX delta</a:t>
                      </a:r>
                      <a:endParaRPr dirty="0"/>
                    </a:p>
                    <a:p>
                      <a:pPr marL="171450" marR="0" lvl="0" indent="-171450" algn="l" rtl="0">
                        <a:spcBef>
                          <a:spcPts val="0"/>
                        </a:spcBef>
                        <a:spcAft>
                          <a:spcPts val="0"/>
                        </a:spcAft>
                        <a:buClr>
                          <a:schemeClr val="dk1"/>
                        </a:buClr>
                        <a:buSzPts val="1200"/>
                        <a:buFont typeface="Arial"/>
                        <a:buChar char="•"/>
                      </a:pPr>
                      <a:r>
                        <a:rPr lang="en-GB" sz="1200" dirty="0">
                          <a:solidFill>
                            <a:schemeClr val="dk1"/>
                          </a:solidFill>
                          <a:latin typeface="Arial"/>
                          <a:ea typeface="Arial"/>
                          <a:cs typeface="Arial"/>
                          <a:sym typeface="Arial"/>
                        </a:rPr>
                        <a:t>Quantify financial costs/benefits, </a:t>
                      </a:r>
                      <a:r>
                        <a:rPr lang="en-GB" sz="1200" i="1" dirty="0">
                          <a:solidFill>
                            <a:schemeClr val="dk1"/>
                          </a:solidFill>
                          <a:latin typeface="Arial"/>
                          <a:ea typeface="Arial"/>
                          <a:cs typeface="Arial"/>
                          <a:sym typeface="Arial"/>
                        </a:rPr>
                        <a:t>air quality</a:t>
                      </a:r>
                      <a:r>
                        <a:rPr lang="en-GB" sz="1200" dirty="0">
                          <a:solidFill>
                            <a:schemeClr val="dk1"/>
                          </a:solidFill>
                          <a:latin typeface="Arial"/>
                          <a:ea typeface="Arial"/>
                          <a:cs typeface="Arial"/>
                          <a:sym typeface="Arial"/>
                        </a:rPr>
                        <a:t>, </a:t>
                      </a:r>
                      <a:r>
                        <a:rPr lang="en-GB" sz="1200" i="1" dirty="0">
                          <a:solidFill>
                            <a:schemeClr val="dk1"/>
                          </a:solidFill>
                          <a:latin typeface="Arial"/>
                          <a:ea typeface="Arial"/>
                          <a:cs typeface="Arial"/>
                          <a:sym typeface="Arial"/>
                        </a:rPr>
                        <a:t>noise</a:t>
                      </a:r>
                      <a:r>
                        <a:rPr lang="en-GB" sz="1200" dirty="0">
                          <a:solidFill>
                            <a:schemeClr val="dk1"/>
                          </a:solidFill>
                          <a:latin typeface="Arial"/>
                          <a:ea typeface="Arial"/>
                          <a:cs typeface="Arial"/>
                          <a:sym typeface="Arial"/>
                        </a:rPr>
                        <a:t> and </a:t>
                      </a:r>
                      <a:r>
                        <a:rPr lang="en-GB" sz="1200" i="1" dirty="0">
                          <a:solidFill>
                            <a:schemeClr val="dk1"/>
                          </a:solidFill>
                          <a:latin typeface="Arial"/>
                          <a:ea typeface="Arial"/>
                          <a:cs typeface="Arial"/>
                          <a:sym typeface="Arial"/>
                        </a:rPr>
                        <a:t>road safety</a:t>
                      </a:r>
                    </a:p>
                    <a:p>
                      <a:pPr marL="171450" marR="0" lvl="0" indent="-171450" algn="l" rtl="0">
                        <a:spcBef>
                          <a:spcPts val="0"/>
                        </a:spcBef>
                        <a:spcAft>
                          <a:spcPts val="0"/>
                        </a:spcAft>
                        <a:buClr>
                          <a:schemeClr val="dk1"/>
                        </a:buClr>
                        <a:buSzPts val="1200"/>
                        <a:buFont typeface="Arial"/>
                        <a:buChar char="•"/>
                      </a:pPr>
                      <a:endParaRPr lang="en-GB" sz="1200" i="1" dirty="0">
                        <a:solidFill>
                          <a:schemeClr val="dk1"/>
                        </a:solidFill>
                        <a:latin typeface="Arial"/>
                        <a:cs typeface="Arial"/>
                        <a:sym typeface="Arial"/>
                      </a:endParaRPr>
                    </a:p>
                    <a:p>
                      <a:pPr marL="171450" marR="0" lvl="0" indent="-171450" algn="l" rtl="0">
                        <a:spcBef>
                          <a:spcPts val="0"/>
                        </a:spcBef>
                        <a:spcAft>
                          <a:spcPts val="0"/>
                        </a:spcAft>
                        <a:buClr>
                          <a:schemeClr val="dk1"/>
                        </a:buClr>
                        <a:buSzPts val="1200"/>
                        <a:buFont typeface="Arial"/>
                        <a:buChar char="•"/>
                      </a:pPr>
                      <a:endParaRPr lang="en-GB" sz="1200" i="1" dirty="0">
                        <a:solidFill>
                          <a:schemeClr val="dk1"/>
                        </a:solidFill>
                        <a:latin typeface="Arial"/>
                        <a:cs typeface="Arial"/>
                        <a:sym typeface="Arial"/>
                      </a:endParaRPr>
                    </a:p>
                    <a:p>
                      <a:pPr marL="171450" marR="0" lvl="0" indent="-171450" algn="l" rtl="0">
                        <a:spcBef>
                          <a:spcPts val="0"/>
                        </a:spcBef>
                        <a:spcAft>
                          <a:spcPts val="0"/>
                        </a:spcAft>
                        <a:buClr>
                          <a:schemeClr val="dk1"/>
                        </a:buClr>
                        <a:buSzPts val="1200"/>
                        <a:buFont typeface="Arial"/>
                        <a:buChar char="•"/>
                      </a:pPr>
                      <a:endParaRPr lang="en-GB" sz="1200" i="1" dirty="0">
                        <a:solidFill>
                          <a:schemeClr val="dk1"/>
                        </a:solidFill>
                        <a:latin typeface="Arial"/>
                        <a:cs typeface="Arial"/>
                        <a:sym typeface="Arial"/>
                      </a:endParaRPr>
                    </a:p>
                    <a:p>
                      <a:pPr marL="171450" marR="0" lvl="0" indent="-171450" algn="l" rtl="0">
                        <a:spcBef>
                          <a:spcPts val="0"/>
                        </a:spcBef>
                        <a:spcAft>
                          <a:spcPts val="0"/>
                        </a:spcAft>
                        <a:buClr>
                          <a:schemeClr val="dk1"/>
                        </a:buClr>
                        <a:buSzPts val="1200"/>
                        <a:buFont typeface="Arial"/>
                        <a:buChar char="•"/>
                      </a:pPr>
                      <a:endParaRPr dirty="0"/>
                    </a:p>
                  </a:txBody>
                  <a:tcPr marL="91450" marR="91450" marT="45725" marB="45725">
                    <a:lnL w="76200" cap="flat" cmpd="sng">
                      <a:solidFill>
                        <a:schemeClr val="lt1"/>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chemeClr val="accent1"/>
                      </a:solidFill>
                      <a:prstDash val="dash"/>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171450" marR="0" lvl="0" indent="-95250" algn="l" rtl="0">
                        <a:spcBef>
                          <a:spcPts val="0"/>
                        </a:spcBef>
                        <a:spcAft>
                          <a:spcPts val="0"/>
                        </a:spcAft>
                        <a:buClr>
                          <a:schemeClr val="dk1"/>
                        </a:buClr>
                        <a:buSzPts val="1200"/>
                        <a:buFont typeface="Arial"/>
                        <a:buNone/>
                      </a:pPr>
                      <a:endParaRPr sz="1200" dirty="0">
                        <a:solidFill>
                          <a:schemeClr val="dk1"/>
                        </a:solidFill>
                        <a:latin typeface="Arial"/>
                        <a:ea typeface="Arial"/>
                        <a:cs typeface="Arial"/>
                        <a:sym typeface="Arial"/>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chemeClr val="accent1"/>
                      </a:solidFill>
                      <a:prstDash val="dash"/>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59" name="Google Shape;59;p9"/>
          <p:cNvPicPr preferRelativeResize="0"/>
          <p:nvPr/>
        </p:nvPicPr>
        <p:blipFill rotWithShape="1">
          <a:blip r:embed="rId3">
            <a:alphaModFix/>
          </a:blip>
          <a:srcRect/>
          <a:stretch/>
        </p:blipFill>
        <p:spPr>
          <a:xfrm>
            <a:off x="6341233" y="4548327"/>
            <a:ext cx="1744058" cy="1323269"/>
          </a:xfrm>
          <a:prstGeom prst="rect">
            <a:avLst/>
          </a:prstGeom>
          <a:noFill/>
          <a:ln w="9525" cap="flat" cmpd="sng">
            <a:solidFill>
              <a:schemeClr val="dk1"/>
            </a:solidFill>
            <a:prstDash val="solid"/>
            <a:round/>
            <a:headEnd type="none" w="sm" len="sm"/>
            <a:tailEnd type="none" w="sm" len="sm"/>
          </a:ln>
        </p:spPr>
      </p:pic>
      <p:pic>
        <p:nvPicPr>
          <p:cNvPr id="60" name="Google Shape;60;p9"/>
          <p:cNvPicPr preferRelativeResize="0"/>
          <p:nvPr/>
        </p:nvPicPr>
        <p:blipFill rotWithShape="1">
          <a:blip r:embed="rId4">
            <a:alphaModFix/>
          </a:blip>
          <a:srcRect/>
          <a:stretch/>
        </p:blipFill>
        <p:spPr>
          <a:xfrm>
            <a:off x="7073622" y="4653042"/>
            <a:ext cx="1721910" cy="1306659"/>
          </a:xfrm>
          <a:prstGeom prst="rect">
            <a:avLst/>
          </a:prstGeom>
          <a:noFill/>
          <a:ln w="9525" cap="flat" cmpd="sng">
            <a:solidFill>
              <a:schemeClr val="dk1"/>
            </a:solidFill>
            <a:prstDash val="solid"/>
            <a:round/>
            <a:headEnd type="none" w="sm" len="sm"/>
            <a:tailEnd type="none" w="sm" len="sm"/>
          </a:ln>
        </p:spPr>
      </p:pic>
      <p:pic>
        <p:nvPicPr>
          <p:cNvPr id="61" name="Google Shape;61;p9"/>
          <p:cNvPicPr preferRelativeResize="0"/>
          <p:nvPr/>
        </p:nvPicPr>
        <p:blipFill rotWithShape="1">
          <a:blip r:embed="rId5">
            <a:alphaModFix/>
          </a:blip>
          <a:srcRect/>
          <a:stretch/>
        </p:blipFill>
        <p:spPr>
          <a:xfrm>
            <a:off x="7715691" y="4750574"/>
            <a:ext cx="1721910" cy="1295585"/>
          </a:xfrm>
          <a:prstGeom prst="rect">
            <a:avLst/>
          </a:prstGeom>
          <a:noFill/>
          <a:ln w="9525" cap="flat" cmpd="sng">
            <a:solidFill>
              <a:schemeClr val="dk1"/>
            </a:solidFill>
            <a:prstDash val="solid"/>
            <a:round/>
            <a:headEnd type="none" w="sm" len="sm"/>
            <a:tailEnd type="none" w="sm" len="sm"/>
          </a:ln>
        </p:spPr>
      </p:pic>
      <p:sp>
        <p:nvSpPr>
          <p:cNvPr id="62" name="Google Shape;62;p9"/>
          <p:cNvSpPr txBox="1">
            <a:spLocks noGrp="1"/>
          </p:cNvSpPr>
          <p:nvPr>
            <p:ph type="title"/>
          </p:nvPr>
        </p:nvSpPr>
        <p:spPr>
          <a:xfrm>
            <a:off x="584812" y="-137493"/>
            <a:ext cx="10515600" cy="1325563"/>
          </a:xfrm>
          <a:prstGeom prst="rect">
            <a:avLst/>
          </a:prstGeom>
          <a:noFill/>
          <a:ln>
            <a:noFill/>
          </a:ln>
        </p:spPr>
        <p:txBody>
          <a:bodyPr spcFirstLastPara="1" wrap="square" lIns="0" tIns="0" rIns="0" bIns="0" anchor="ctr" anchorCtr="0">
            <a:noAutofit/>
          </a:bodyPr>
          <a:lstStyle/>
          <a:p>
            <a:pPr>
              <a:buSzPts val="2700"/>
            </a:pPr>
            <a:r>
              <a:rPr lang="en-GB" sz="3200" dirty="0"/>
              <a:t>Scope of economic case analysis</a:t>
            </a:r>
            <a:endParaRPr sz="3200" dirty="0"/>
          </a:p>
        </p:txBody>
      </p:sp>
      <p:grpSp>
        <p:nvGrpSpPr>
          <p:cNvPr id="64" name="Google Shape;64;p9"/>
          <p:cNvGrpSpPr/>
          <p:nvPr/>
        </p:nvGrpSpPr>
        <p:grpSpPr>
          <a:xfrm>
            <a:off x="6341233" y="3158707"/>
            <a:ext cx="3891392" cy="1111707"/>
            <a:chOff x="5070624" y="3250744"/>
            <a:chExt cx="3891392" cy="1487354"/>
          </a:xfrm>
        </p:grpSpPr>
        <p:pic>
          <p:nvPicPr>
            <p:cNvPr id="65" name="Google Shape;65;p9"/>
            <p:cNvPicPr preferRelativeResize="0"/>
            <p:nvPr/>
          </p:nvPicPr>
          <p:blipFill rotWithShape="1">
            <a:blip r:embed="rId6">
              <a:alphaModFix/>
            </a:blip>
            <a:srcRect/>
            <a:stretch/>
          </p:blipFill>
          <p:spPr>
            <a:xfrm>
              <a:off x="5070624" y="3250744"/>
              <a:ext cx="1721910" cy="1306659"/>
            </a:xfrm>
            <a:prstGeom prst="rect">
              <a:avLst/>
            </a:prstGeom>
            <a:noFill/>
            <a:ln w="9525" cap="flat" cmpd="sng">
              <a:solidFill>
                <a:schemeClr val="dk1"/>
              </a:solidFill>
              <a:prstDash val="solid"/>
              <a:round/>
              <a:headEnd type="none" w="sm" len="sm"/>
              <a:tailEnd type="none" w="sm" len="sm"/>
            </a:ln>
          </p:spPr>
        </p:pic>
        <p:pic>
          <p:nvPicPr>
            <p:cNvPr id="66" name="Google Shape;66;p9"/>
            <p:cNvPicPr preferRelativeResize="0"/>
            <p:nvPr/>
          </p:nvPicPr>
          <p:blipFill rotWithShape="1">
            <a:blip r:embed="rId7">
              <a:alphaModFix/>
            </a:blip>
            <a:srcRect/>
            <a:stretch/>
          </p:blipFill>
          <p:spPr>
            <a:xfrm>
              <a:off x="6141523" y="3335555"/>
              <a:ext cx="1732984" cy="1317733"/>
            </a:xfrm>
            <a:prstGeom prst="rect">
              <a:avLst/>
            </a:prstGeom>
            <a:noFill/>
            <a:ln w="9525" cap="flat" cmpd="sng">
              <a:solidFill>
                <a:schemeClr val="dk1"/>
              </a:solidFill>
              <a:prstDash val="solid"/>
              <a:round/>
              <a:headEnd type="none" w="sm" len="sm"/>
              <a:tailEnd type="none" w="sm" len="sm"/>
            </a:ln>
          </p:spPr>
        </p:pic>
        <p:pic>
          <p:nvPicPr>
            <p:cNvPr id="67" name="Google Shape;67;p9"/>
            <p:cNvPicPr preferRelativeResize="0"/>
            <p:nvPr/>
          </p:nvPicPr>
          <p:blipFill rotWithShape="1">
            <a:blip r:embed="rId8">
              <a:alphaModFix/>
            </a:blip>
            <a:srcRect/>
            <a:stretch/>
          </p:blipFill>
          <p:spPr>
            <a:xfrm>
              <a:off x="7223496" y="3431439"/>
              <a:ext cx="1738520" cy="1306659"/>
            </a:xfrm>
            <a:prstGeom prst="rect">
              <a:avLst/>
            </a:prstGeom>
            <a:noFill/>
            <a:ln w="9525" cap="flat" cmpd="sng">
              <a:solidFill>
                <a:schemeClr val="dk1"/>
              </a:solidFill>
              <a:prstDash val="solid"/>
              <a:round/>
              <a:headEnd type="none" w="sm" len="sm"/>
              <a:tailEnd type="none" w="sm" len="sm"/>
            </a:ln>
          </p:spPr>
        </p:pic>
      </p:grpSp>
      <p:pic>
        <p:nvPicPr>
          <p:cNvPr id="68" name="Google Shape;68;p9"/>
          <p:cNvPicPr preferRelativeResize="0"/>
          <p:nvPr/>
        </p:nvPicPr>
        <p:blipFill rotWithShape="1">
          <a:blip r:embed="rId9">
            <a:alphaModFix/>
          </a:blip>
          <a:srcRect/>
          <a:stretch/>
        </p:blipFill>
        <p:spPr>
          <a:xfrm>
            <a:off x="8494105" y="4823983"/>
            <a:ext cx="1738520" cy="1306659"/>
          </a:xfrm>
          <a:prstGeom prst="rect">
            <a:avLst/>
          </a:prstGeom>
          <a:noFill/>
          <a:ln w="9525" cap="flat" cmpd="sng">
            <a:solidFill>
              <a:schemeClr val="dk1"/>
            </a:solidFill>
            <a:prstDash val="solid"/>
            <a:round/>
            <a:headEnd type="none" w="sm" len="sm"/>
            <a:tailEnd type="none" w="sm" len="sm"/>
          </a:ln>
        </p:spPr>
      </p:pic>
      <p:pic>
        <p:nvPicPr>
          <p:cNvPr id="69" name="Google Shape;69;p9"/>
          <p:cNvPicPr preferRelativeResize="0"/>
          <p:nvPr/>
        </p:nvPicPr>
        <p:blipFill rotWithShape="1">
          <a:blip r:embed="rId10">
            <a:alphaModFix/>
          </a:blip>
          <a:srcRect/>
          <a:stretch/>
        </p:blipFill>
        <p:spPr>
          <a:xfrm>
            <a:off x="6341233" y="1529373"/>
            <a:ext cx="1716374" cy="1301123"/>
          </a:xfrm>
          <a:prstGeom prst="rect">
            <a:avLst/>
          </a:prstGeom>
          <a:noFill/>
          <a:ln w="9525" cap="flat" cmpd="sng">
            <a:solidFill>
              <a:schemeClr val="dk1"/>
            </a:solidFill>
            <a:prstDash val="solid"/>
            <a:round/>
            <a:headEnd type="none" w="sm" len="sm"/>
            <a:tailEnd type="none" w="sm" len="sm"/>
          </a:ln>
        </p:spPr>
      </p:pic>
      <p:pic>
        <p:nvPicPr>
          <p:cNvPr id="70" name="Google Shape;70;p9"/>
          <p:cNvPicPr preferRelativeResize="0"/>
          <p:nvPr/>
        </p:nvPicPr>
        <p:blipFill rotWithShape="1">
          <a:blip r:embed="rId11">
            <a:alphaModFix/>
          </a:blip>
          <a:srcRect/>
          <a:stretch/>
        </p:blipFill>
        <p:spPr>
          <a:xfrm>
            <a:off x="7439816" y="1609542"/>
            <a:ext cx="1705300" cy="1290049"/>
          </a:xfrm>
          <a:prstGeom prst="rect">
            <a:avLst/>
          </a:prstGeom>
          <a:noFill/>
          <a:ln w="9525" cap="flat" cmpd="sng">
            <a:solidFill>
              <a:schemeClr val="dk1"/>
            </a:solidFill>
            <a:prstDash val="solid"/>
            <a:round/>
            <a:headEnd type="none" w="sm" len="sm"/>
            <a:tailEnd type="none" w="sm" len="sm"/>
          </a:ln>
        </p:spPr>
      </p:pic>
      <p:pic>
        <p:nvPicPr>
          <p:cNvPr id="71" name="Google Shape;71;p9"/>
          <p:cNvPicPr preferRelativeResize="0"/>
          <p:nvPr/>
        </p:nvPicPr>
        <p:blipFill rotWithShape="1">
          <a:blip r:embed="rId12">
            <a:alphaModFix/>
          </a:blip>
          <a:srcRect/>
          <a:stretch/>
        </p:blipFill>
        <p:spPr>
          <a:xfrm>
            <a:off x="8527325" y="1697492"/>
            <a:ext cx="1705300" cy="1296911"/>
          </a:xfrm>
          <a:prstGeom prst="rect">
            <a:avLst/>
          </a:prstGeom>
          <a:noFill/>
          <a:ln w="9525" cap="flat" cmpd="sng">
            <a:solidFill>
              <a:schemeClr val="dk1"/>
            </a:solidFill>
            <a:prstDash val="solid"/>
            <a:round/>
            <a:headEnd type="none" w="sm" len="sm"/>
            <a:tailEnd type="none" w="sm" len="sm"/>
          </a:ln>
        </p:spPr>
      </p:pic>
      <p:sp>
        <p:nvSpPr>
          <p:cNvPr id="3" name="Slide Number Placeholder 2">
            <a:extLst>
              <a:ext uri="{FF2B5EF4-FFF2-40B4-BE49-F238E27FC236}">
                <a16:creationId xmlns:a16="http://schemas.microsoft.com/office/drawing/2014/main" id="{A104A0A2-6FF8-7C65-A4D7-AFBC89DEF566}"/>
              </a:ext>
            </a:extLst>
          </p:cNvPr>
          <p:cNvSpPr>
            <a:spLocks noGrp="1"/>
          </p:cNvSpPr>
          <p:nvPr>
            <p:ph type="sldNum" sz="quarter" idx="2"/>
          </p:nvPr>
        </p:nvSpPr>
        <p:spPr/>
        <p:txBody>
          <a:bodyPr/>
          <a:lstStyle/>
          <a:p>
            <a:fld id="{86CB4B4D-7CA3-9044-876B-883B54F8677D}" type="slidenum">
              <a:rPr lang="en-US" smtClean="0"/>
              <a:t>8</a:t>
            </a:fld>
            <a:endParaRPr lang="en-US"/>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0"/>
          <p:cNvSpPr txBox="1">
            <a:spLocks noGrp="1"/>
          </p:cNvSpPr>
          <p:nvPr>
            <p:ph type="title"/>
          </p:nvPr>
        </p:nvSpPr>
        <p:spPr>
          <a:xfrm>
            <a:off x="431664" y="27623"/>
            <a:ext cx="10653216" cy="1325563"/>
          </a:xfrm>
          <a:prstGeom prst="rect">
            <a:avLst/>
          </a:prstGeom>
          <a:noFill/>
          <a:ln>
            <a:noFill/>
          </a:ln>
        </p:spPr>
        <p:txBody>
          <a:bodyPr spcFirstLastPara="1" wrap="square" lIns="0" tIns="0" rIns="0" bIns="0" anchor="ctr" anchorCtr="0">
            <a:noAutofit/>
          </a:bodyPr>
          <a:lstStyle/>
          <a:p>
            <a:r>
              <a:rPr lang="en-GB" sz="3200" dirty="0"/>
              <a:t>Cities generate a wide range of direct and indirect </a:t>
            </a:r>
            <a:r>
              <a:rPr lang="en-GB" sz="3200" dirty="0" err="1"/>
              <a:t>CO₂e</a:t>
            </a:r>
            <a:r>
              <a:rPr lang="en-GB" sz="3200" dirty="0"/>
              <a:t> emissions</a:t>
            </a:r>
            <a:endParaRPr sz="3200" dirty="0"/>
          </a:p>
        </p:txBody>
      </p:sp>
      <p:graphicFrame>
        <p:nvGraphicFramePr>
          <p:cNvPr id="79" name="Google Shape;79;p10"/>
          <p:cNvGraphicFramePr/>
          <p:nvPr>
            <p:extLst>
              <p:ext uri="{D42A27DB-BD31-4B8C-83A1-F6EECF244321}">
                <p14:modId xmlns:p14="http://schemas.microsoft.com/office/powerpoint/2010/main" val="501838435"/>
              </p:ext>
            </p:extLst>
          </p:nvPr>
        </p:nvGraphicFramePr>
        <p:xfrm>
          <a:off x="1531125" y="1246189"/>
          <a:ext cx="8841475" cy="3499895"/>
        </p:xfrm>
        <a:graphic>
          <a:graphicData uri="http://schemas.openxmlformats.org/drawingml/2006/table">
            <a:tbl>
              <a:tblPr firstRow="1" bandRow="1">
                <a:noFill/>
              </a:tblPr>
              <a:tblGrid>
                <a:gridCol w="1302250">
                  <a:extLst>
                    <a:ext uri="{9D8B030D-6E8A-4147-A177-3AD203B41FA5}">
                      <a16:colId xmlns:a16="http://schemas.microsoft.com/office/drawing/2014/main" val="20000"/>
                    </a:ext>
                  </a:extLst>
                </a:gridCol>
                <a:gridCol w="2513075">
                  <a:extLst>
                    <a:ext uri="{9D8B030D-6E8A-4147-A177-3AD203B41FA5}">
                      <a16:colId xmlns:a16="http://schemas.microsoft.com/office/drawing/2014/main" val="20001"/>
                    </a:ext>
                  </a:extLst>
                </a:gridCol>
                <a:gridCol w="2513075">
                  <a:extLst>
                    <a:ext uri="{9D8B030D-6E8A-4147-A177-3AD203B41FA5}">
                      <a16:colId xmlns:a16="http://schemas.microsoft.com/office/drawing/2014/main" val="20002"/>
                    </a:ext>
                  </a:extLst>
                </a:gridCol>
                <a:gridCol w="2513075">
                  <a:extLst>
                    <a:ext uri="{9D8B030D-6E8A-4147-A177-3AD203B41FA5}">
                      <a16:colId xmlns:a16="http://schemas.microsoft.com/office/drawing/2014/main" val="20003"/>
                    </a:ext>
                  </a:extLst>
                </a:gridCol>
              </a:tblGrid>
              <a:tr h="284875">
                <a:tc>
                  <a:txBody>
                    <a:bodyPr/>
                    <a:lstStyle/>
                    <a:p>
                      <a:pPr marL="0" marR="0" lvl="0" indent="0" algn="l" rtl="0">
                        <a:lnSpc>
                          <a:spcPct val="100000"/>
                        </a:lnSpc>
                        <a:spcBef>
                          <a:spcPts val="0"/>
                        </a:spcBef>
                        <a:spcAft>
                          <a:spcPts val="0"/>
                        </a:spcAft>
                        <a:buClr>
                          <a:schemeClr val="dk1"/>
                        </a:buClr>
                        <a:buSzPts val="1100"/>
                        <a:buFont typeface="Arial"/>
                        <a:buNone/>
                      </a:pPr>
                      <a:r>
                        <a:rPr lang="en-GB" sz="1100">
                          <a:solidFill>
                            <a:schemeClr val="dk1"/>
                          </a:solidFill>
                          <a:latin typeface="Arial"/>
                          <a:ea typeface="Arial"/>
                          <a:cs typeface="Arial"/>
                          <a:sym typeface="Arial"/>
                        </a:rPr>
                        <a:t>CO₂</a:t>
                      </a:r>
                      <a:r>
                        <a:rPr lang="en-GB" sz="1100" baseline="-25000">
                          <a:solidFill>
                            <a:schemeClr val="dk1"/>
                          </a:solidFill>
                          <a:latin typeface="Arial"/>
                          <a:ea typeface="Arial"/>
                          <a:cs typeface="Arial"/>
                          <a:sym typeface="Arial"/>
                        </a:rPr>
                        <a:t> </a:t>
                      </a:r>
                      <a:r>
                        <a:rPr lang="en-GB" sz="1100">
                          <a:solidFill>
                            <a:schemeClr val="dk1"/>
                          </a:solidFill>
                          <a:latin typeface="Arial"/>
                          <a:ea typeface="Arial"/>
                          <a:cs typeface="Arial"/>
                          <a:sym typeface="Arial"/>
                        </a:rPr>
                        <a:t>source</a:t>
                      </a:r>
                      <a:endParaRPr sz="1100">
                        <a:solidFill>
                          <a:schemeClr val="dk1"/>
                        </a:solidFill>
                        <a:latin typeface="Arial"/>
                        <a:ea typeface="Arial"/>
                        <a:cs typeface="Arial"/>
                        <a:sym typeface="Arial"/>
                      </a:endParaRPr>
                    </a:p>
                  </a:txBody>
                  <a:tcPr marL="72000" marR="72000" marT="72000" marB="720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7620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r>
                        <a:rPr lang="en-GB" sz="1100" b="1" dirty="0">
                          <a:solidFill>
                            <a:schemeClr val="dk1"/>
                          </a:solidFill>
                          <a:latin typeface="Arial"/>
                          <a:ea typeface="Arial"/>
                          <a:cs typeface="Arial"/>
                          <a:sym typeface="Arial"/>
                        </a:rPr>
                        <a:t>Scope 1</a:t>
                      </a:r>
                      <a:endParaRPr b="1" dirty="0"/>
                    </a:p>
                  </a:txBody>
                  <a:tcPr marL="72000" marR="72000" marT="72000" marB="720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100" b="1" i="0" dirty="0">
                          <a:solidFill>
                            <a:schemeClr val="dk1"/>
                          </a:solidFill>
                          <a:latin typeface="Arial"/>
                          <a:ea typeface="Arial"/>
                          <a:cs typeface="Arial"/>
                          <a:sym typeface="Arial"/>
                        </a:rPr>
                        <a:t>Scope 2</a:t>
                      </a:r>
                      <a:endParaRPr dirty="0"/>
                    </a:p>
                  </a:txBody>
                  <a:tcPr marL="72000" marR="72000" marT="72000" marB="720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100" b="1" i="0" dirty="0">
                          <a:solidFill>
                            <a:schemeClr val="dk1"/>
                          </a:solidFill>
                          <a:latin typeface="Arial"/>
                          <a:ea typeface="Arial"/>
                          <a:cs typeface="Arial"/>
                          <a:sym typeface="Arial"/>
                        </a:rPr>
                        <a:t>Scope 3</a:t>
                      </a:r>
                      <a:endParaRPr dirty="0"/>
                    </a:p>
                  </a:txBody>
                  <a:tcPr marL="72000" marR="72000" marT="72000" marB="720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744575">
                <a:tc>
                  <a:txBody>
                    <a:bodyPr/>
                    <a:lstStyle/>
                    <a:p>
                      <a:pPr marL="0" marR="0" lvl="0" indent="0" algn="l" rtl="0">
                        <a:spcBef>
                          <a:spcPts val="0"/>
                        </a:spcBef>
                        <a:spcAft>
                          <a:spcPts val="0"/>
                        </a:spcAft>
                        <a:buNone/>
                      </a:pPr>
                      <a:r>
                        <a:rPr lang="en-GB" sz="1100" b="1">
                          <a:solidFill>
                            <a:schemeClr val="lt1"/>
                          </a:solidFill>
                          <a:latin typeface="Arial"/>
                          <a:ea typeface="Arial"/>
                          <a:cs typeface="Arial"/>
                          <a:sym typeface="Arial"/>
                        </a:rPr>
                        <a:t>Transport</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7620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chemeClr val="accent1"/>
                    </a:solidFill>
                  </a:tcPr>
                </a:tc>
                <a:tc>
                  <a:txBody>
                    <a:bodyPr/>
                    <a:lstStyle/>
                    <a:p>
                      <a:pPr marL="171450" marR="0" lvl="0" indent="-171450" algn="l" rtl="0">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Tail-pipe emissions from cars, buses, etc.</a:t>
                      </a:r>
                      <a:endParaRPr/>
                    </a:p>
                    <a:p>
                      <a:pPr marL="171450" marR="0" lvl="0" indent="-101600" algn="l" rtl="0">
                        <a:spcBef>
                          <a:spcPts val="0"/>
                        </a:spcBef>
                        <a:spcAft>
                          <a:spcPts val="0"/>
                        </a:spcAft>
                        <a:buClr>
                          <a:schemeClr val="dk1"/>
                        </a:buClr>
                        <a:buSzPts val="1100"/>
                        <a:buFont typeface="Arial"/>
                        <a:buNone/>
                      </a:pPr>
                      <a:endParaRPr sz="1100">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lgDash"/>
                      <a:round/>
                      <a:headEnd type="none" w="sm" len="sm"/>
                      <a:tailEnd type="none" w="sm" len="sm"/>
                    </a:lnB>
                  </a:tcPr>
                </a:tc>
                <a:tc>
                  <a:txBody>
                    <a:bodyPr/>
                    <a:lstStyle/>
                    <a:p>
                      <a:pPr marL="171450" marR="0" lvl="0" indent="-171450" algn="l" rtl="0">
                        <a:spcBef>
                          <a:spcPts val="0"/>
                        </a:spcBef>
                        <a:spcAft>
                          <a:spcPts val="0"/>
                        </a:spcAft>
                        <a:buClr>
                          <a:schemeClr val="dk1"/>
                        </a:buClr>
                        <a:buSzPts val="1100"/>
                        <a:buFont typeface="Arial"/>
                        <a:buChar char="•"/>
                      </a:pPr>
                      <a:r>
                        <a:rPr lang="en-GB" sz="1100" dirty="0">
                          <a:solidFill>
                            <a:schemeClr val="dk1"/>
                          </a:solidFill>
                          <a:latin typeface="Arial"/>
                          <a:ea typeface="Arial"/>
                          <a:cs typeface="Arial"/>
                          <a:sym typeface="Arial"/>
                        </a:rPr>
                        <a:t>Emissions from electricity used in EVs, public transport etc.</a:t>
                      </a:r>
                      <a:endParaRPr dirty="0"/>
                    </a:p>
                    <a:p>
                      <a:pPr marL="171450" marR="0" lvl="0" indent="-101600" algn="l" rtl="0">
                        <a:spcBef>
                          <a:spcPts val="0"/>
                        </a:spcBef>
                        <a:spcAft>
                          <a:spcPts val="0"/>
                        </a:spcAft>
                        <a:buClr>
                          <a:schemeClr val="dk1"/>
                        </a:buClr>
                        <a:buSzPts val="1100"/>
                        <a:buFont typeface="Arial"/>
                        <a:buNone/>
                      </a:pPr>
                      <a:endParaRPr sz="1100" dirty="0">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lgDash"/>
                      <a:round/>
                      <a:headEnd type="none" w="sm" len="sm"/>
                      <a:tailEnd type="none" w="sm" len="sm"/>
                    </a:lnB>
                  </a:tcPr>
                </a:tc>
                <a:tc>
                  <a:txBody>
                    <a:bodyPr/>
                    <a:lstStyle/>
                    <a:p>
                      <a:pPr marL="171450" marR="0" lvl="0" indent="-171450" algn="l" rtl="0">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Materials emissions from production of vehicles</a:t>
                      </a:r>
                      <a:endParaRPr/>
                    </a:p>
                    <a:p>
                      <a:pPr marL="171450" marR="0" lvl="0" indent="-171450" algn="l" rtl="0">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Transportation of fuels</a:t>
                      </a:r>
                      <a:endParaRPr/>
                    </a:p>
                    <a:p>
                      <a:pPr marL="171450" marR="0" lvl="0" indent="-101600" algn="l" rtl="0">
                        <a:spcBef>
                          <a:spcPts val="0"/>
                        </a:spcBef>
                        <a:spcAft>
                          <a:spcPts val="0"/>
                        </a:spcAft>
                        <a:buClr>
                          <a:schemeClr val="dk1"/>
                        </a:buClr>
                        <a:buSzPts val="1100"/>
                        <a:buFont typeface="Arial"/>
                        <a:buNone/>
                      </a:pPr>
                      <a:endParaRPr sz="1100">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lgDash"/>
                      <a:round/>
                      <a:headEnd type="none" w="sm" len="sm"/>
                      <a:tailEnd type="none" w="sm" len="sm"/>
                    </a:lnB>
                  </a:tcPr>
                </a:tc>
                <a:extLst>
                  <a:ext uri="{0D108BD9-81ED-4DB2-BD59-A6C34878D82A}">
                    <a16:rowId xmlns:a16="http://schemas.microsoft.com/office/drawing/2014/main" val="10001"/>
                  </a:ext>
                </a:extLst>
              </a:tr>
              <a:tr h="744575">
                <a:tc>
                  <a:txBody>
                    <a:bodyPr/>
                    <a:lstStyle/>
                    <a:p>
                      <a:pPr marL="0" marR="0" lvl="0" indent="0" algn="l" rtl="0">
                        <a:spcBef>
                          <a:spcPts val="0"/>
                        </a:spcBef>
                        <a:spcAft>
                          <a:spcPts val="0"/>
                        </a:spcAft>
                        <a:buNone/>
                      </a:pPr>
                      <a:r>
                        <a:rPr lang="en-GB" sz="1100" b="1">
                          <a:solidFill>
                            <a:schemeClr val="lt1"/>
                          </a:solidFill>
                          <a:latin typeface="Arial"/>
                          <a:ea typeface="Arial"/>
                          <a:cs typeface="Arial"/>
                          <a:sym typeface="Arial"/>
                        </a:rPr>
                        <a:t>Buildings &amp; energy</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002268"/>
                    </a:solidFill>
                  </a:tcPr>
                </a:tc>
                <a:tc>
                  <a:txBody>
                    <a:bodyPr/>
                    <a:lstStyle/>
                    <a:p>
                      <a:pPr marL="171450" marR="0" lvl="0" indent="-171450" algn="l" rtl="0">
                        <a:lnSpc>
                          <a:spcPct val="100000"/>
                        </a:lnSpc>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Emissions from heat production </a:t>
                      </a:r>
                      <a:endParaRPr/>
                    </a:p>
                    <a:p>
                      <a:pPr marL="171450" marR="0" lvl="0" indent="-171450" algn="l" rtl="0">
                        <a:lnSpc>
                          <a:spcPct val="100000"/>
                        </a:lnSpc>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Emissions from construction machines</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9525" cap="flat" cmpd="sng">
                      <a:solidFill>
                        <a:schemeClr val="dk1"/>
                      </a:solidFill>
                      <a:prstDash val="lgDash"/>
                      <a:round/>
                      <a:headEnd type="none" w="sm" len="sm"/>
                      <a:tailEnd type="none" w="sm" len="sm"/>
                    </a:lnB>
                  </a:tcPr>
                </a:tc>
                <a:tc>
                  <a:txBody>
                    <a:bodyPr/>
                    <a:lstStyle/>
                    <a:p>
                      <a:pPr marL="171450" marR="0" lvl="0" indent="-171450" algn="l" rtl="0">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Electricity used for direct heating and heat pumps</a:t>
                      </a:r>
                      <a:endParaRPr/>
                    </a:p>
                    <a:p>
                      <a:pPr marL="171450" marR="0" lvl="0" indent="-171450" algn="l" rtl="0">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Electricity for appliances and lighting</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9525" cap="flat" cmpd="sng">
                      <a:solidFill>
                        <a:schemeClr val="dk1"/>
                      </a:solidFill>
                      <a:prstDash val="lgDash"/>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Material-related emissions, e.g. process emissions from cement production</a:t>
                      </a:r>
                      <a:endParaRPr/>
                    </a:p>
                    <a:p>
                      <a:pPr marL="171450" marR="0" lvl="0" indent="-101600" algn="l" rtl="0">
                        <a:lnSpc>
                          <a:spcPct val="100000"/>
                        </a:lnSpc>
                        <a:spcBef>
                          <a:spcPts val="0"/>
                        </a:spcBef>
                        <a:spcAft>
                          <a:spcPts val="0"/>
                        </a:spcAft>
                        <a:buClr>
                          <a:schemeClr val="dk1"/>
                        </a:buClr>
                        <a:buSzPts val="1100"/>
                        <a:buFont typeface="Arial"/>
                        <a:buNone/>
                      </a:pPr>
                      <a:endParaRPr sz="1100">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9525" cap="flat" cmpd="sng">
                      <a:solidFill>
                        <a:schemeClr val="dk1"/>
                      </a:solidFill>
                      <a:prstDash val="lgDash"/>
                      <a:round/>
                      <a:headEnd type="none" w="sm" len="sm"/>
                      <a:tailEnd type="none" w="sm" len="sm"/>
                    </a:lnB>
                  </a:tcPr>
                </a:tc>
                <a:extLst>
                  <a:ext uri="{0D108BD9-81ED-4DB2-BD59-A6C34878D82A}">
                    <a16:rowId xmlns:a16="http://schemas.microsoft.com/office/drawing/2014/main" val="10002"/>
                  </a:ext>
                </a:extLst>
              </a:tr>
              <a:tr h="744575">
                <a:tc>
                  <a:txBody>
                    <a:bodyPr/>
                    <a:lstStyle/>
                    <a:p>
                      <a:pPr marL="0" marR="0" lvl="0" indent="0" algn="l" rtl="0">
                        <a:spcBef>
                          <a:spcPts val="0"/>
                        </a:spcBef>
                        <a:spcAft>
                          <a:spcPts val="0"/>
                        </a:spcAft>
                        <a:buNone/>
                      </a:pPr>
                      <a:r>
                        <a:rPr lang="en-GB" sz="1100" b="1">
                          <a:solidFill>
                            <a:schemeClr val="lt1"/>
                          </a:solidFill>
                          <a:latin typeface="Arial"/>
                          <a:ea typeface="Arial"/>
                          <a:cs typeface="Arial"/>
                          <a:sym typeface="Arial"/>
                        </a:rPr>
                        <a:t>Waste</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chemeClr val="accent4"/>
                    </a:solidFill>
                  </a:tcPr>
                </a:tc>
                <a:tc>
                  <a:txBody>
                    <a:bodyPr/>
                    <a:lstStyle/>
                    <a:p>
                      <a:pPr marL="171450" marR="0" lvl="0" indent="-171450" algn="l" rtl="0">
                        <a:lnSpc>
                          <a:spcPct val="100000"/>
                        </a:lnSpc>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Emissions from waste logistics </a:t>
                      </a:r>
                      <a:endParaRPr/>
                    </a:p>
                    <a:p>
                      <a:pPr marL="171450" marR="0" lvl="0" indent="-171450" algn="l" rtl="0">
                        <a:lnSpc>
                          <a:spcPct val="100000"/>
                        </a:lnSpc>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CO₂ from waste incineration</a:t>
                      </a:r>
                      <a:endParaRPr sz="1100">
                        <a:solidFill>
                          <a:schemeClr val="dk1"/>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Methane from landfills</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9525" cap="flat" cmpd="sng">
                      <a:solidFill>
                        <a:schemeClr val="dk1"/>
                      </a:solidFill>
                      <a:prstDash val="lgDash"/>
                      <a:round/>
                      <a:headEnd type="none" w="sm" len="sm"/>
                      <a:tailEnd type="none" w="sm" len="sm"/>
                    </a:lnB>
                  </a:tcPr>
                </a:tc>
                <a:tc>
                  <a:txBody>
                    <a:bodyPr/>
                    <a:lstStyle/>
                    <a:p>
                      <a:pPr marL="171450" marR="0" lvl="0" indent="-171450" algn="l" rtl="0">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Electricity used in waste management</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9525" cap="flat" cmpd="sng">
                      <a:solidFill>
                        <a:schemeClr val="dk1"/>
                      </a:solidFill>
                      <a:prstDash val="lgDash"/>
                      <a:round/>
                      <a:headEnd type="none" w="sm" len="sm"/>
                      <a:tailEnd type="none" w="sm" len="sm"/>
                    </a:lnB>
                  </a:tcPr>
                </a:tc>
                <a:tc>
                  <a:txBody>
                    <a:bodyPr/>
                    <a:lstStyle/>
                    <a:p>
                      <a:pPr marL="171450" marR="0" lvl="0" indent="-171450" algn="l" rtl="0">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Material embedded emissions in waste (e.g. plastic packaging)</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9525" cap="flat" cmpd="sng">
                      <a:solidFill>
                        <a:schemeClr val="dk1"/>
                      </a:solidFill>
                      <a:prstDash val="lgDash"/>
                      <a:round/>
                      <a:headEnd type="none" w="sm" len="sm"/>
                      <a:tailEnd type="none" w="sm" len="sm"/>
                    </a:lnB>
                  </a:tcPr>
                </a:tc>
                <a:extLst>
                  <a:ext uri="{0D108BD9-81ED-4DB2-BD59-A6C34878D82A}">
                    <a16:rowId xmlns:a16="http://schemas.microsoft.com/office/drawing/2014/main" val="10003"/>
                  </a:ext>
                </a:extLst>
              </a:tr>
              <a:tr h="744575">
                <a:tc>
                  <a:txBody>
                    <a:bodyPr/>
                    <a:lstStyle/>
                    <a:p>
                      <a:pPr marL="0" marR="0" lvl="0" indent="0" algn="l" rtl="0">
                        <a:spcBef>
                          <a:spcPts val="0"/>
                        </a:spcBef>
                        <a:spcAft>
                          <a:spcPts val="0"/>
                        </a:spcAft>
                        <a:buNone/>
                      </a:pPr>
                      <a:r>
                        <a:rPr lang="en-GB" sz="1100" b="1">
                          <a:solidFill>
                            <a:schemeClr val="lt1"/>
                          </a:solidFill>
                          <a:latin typeface="Arial"/>
                          <a:ea typeface="Arial"/>
                          <a:cs typeface="Arial"/>
                          <a:sym typeface="Arial"/>
                        </a:rPr>
                        <a:t>Other</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BFBFBF"/>
                    </a:solidFill>
                  </a:tcPr>
                </a:tc>
                <a:tc>
                  <a:txBody>
                    <a:bodyPr/>
                    <a:lstStyle/>
                    <a:p>
                      <a:pPr marL="171450" marR="0" lvl="0" indent="-171450" algn="l" rtl="0">
                        <a:lnSpc>
                          <a:spcPct val="100000"/>
                        </a:lnSpc>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Emissions from agriculture (e.g. methane)</a:t>
                      </a:r>
                      <a:endParaRPr/>
                    </a:p>
                    <a:p>
                      <a:pPr marL="171450" marR="0" lvl="0" indent="-171450" algn="l" rtl="0">
                        <a:lnSpc>
                          <a:spcPct val="100000"/>
                        </a:lnSpc>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Emissions from industries located within city boundaries</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57150" cap="flat" cmpd="sng">
                      <a:solidFill>
                        <a:schemeClr val="lt1"/>
                      </a:solidFill>
                      <a:prstDash val="solid"/>
                      <a:round/>
                      <a:headEnd type="none" w="sm" len="sm"/>
                      <a:tailEnd type="none" w="sm" len="sm"/>
                    </a:lnB>
                  </a:tcPr>
                </a:tc>
                <a:tc>
                  <a:txBody>
                    <a:bodyPr/>
                    <a:lstStyle/>
                    <a:p>
                      <a:pPr marL="171450" marR="0" lvl="0" indent="-171450" algn="l" rtl="0">
                        <a:spcBef>
                          <a:spcPts val="0"/>
                        </a:spcBef>
                        <a:spcAft>
                          <a:spcPts val="0"/>
                        </a:spcAft>
                        <a:buClr>
                          <a:schemeClr val="dk1"/>
                        </a:buClr>
                        <a:buSzPts val="1100"/>
                        <a:buFont typeface="Arial"/>
                        <a:buChar char="•"/>
                      </a:pPr>
                      <a:r>
                        <a:rPr lang="en-GB" sz="1100">
                          <a:solidFill>
                            <a:schemeClr val="dk1"/>
                          </a:solidFill>
                          <a:latin typeface="Arial"/>
                          <a:ea typeface="Arial"/>
                          <a:cs typeface="Arial"/>
                          <a:sym typeface="Arial"/>
                        </a:rPr>
                        <a:t>Electricity used within city boundaries (non-transport, buildings, waste)</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57150" cap="flat" cmpd="sng">
                      <a:solidFill>
                        <a:schemeClr val="lt1"/>
                      </a:solidFill>
                      <a:prstDash val="solid"/>
                      <a:round/>
                      <a:headEnd type="none" w="sm" len="sm"/>
                      <a:tailEnd type="none" w="sm" len="sm"/>
                    </a:lnB>
                  </a:tcPr>
                </a:tc>
                <a:tc>
                  <a:txBody>
                    <a:bodyPr/>
                    <a:lstStyle/>
                    <a:p>
                      <a:pPr marL="171450" marR="0" lvl="0" indent="-171450" algn="l" rtl="0">
                        <a:spcBef>
                          <a:spcPts val="0"/>
                        </a:spcBef>
                        <a:spcAft>
                          <a:spcPts val="0"/>
                        </a:spcAft>
                        <a:buClr>
                          <a:schemeClr val="dk1"/>
                        </a:buClr>
                        <a:buSzPts val="1100"/>
                        <a:buFont typeface="Arial"/>
                        <a:buChar char="•"/>
                      </a:pPr>
                      <a:r>
                        <a:rPr lang="en-GB" sz="1100" dirty="0">
                          <a:solidFill>
                            <a:schemeClr val="dk1"/>
                          </a:solidFill>
                          <a:latin typeface="Arial"/>
                          <a:ea typeface="Arial"/>
                          <a:cs typeface="Arial"/>
                          <a:sym typeface="Arial"/>
                        </a:rPr>
                        <a:t>Food value chain emissions</a:t>
                      </a:r>
                      <a:endParaRPr dirty="0"/>
                    </a:p>
                    <a:p>
                      <a:pPr marL="171450" marR="0" lvl="0" indent="-171450" algn="l" rtl="0">
                        <a:spcBef>
                          <a:spcPts val="0"/>
                        </a:spcBef>
                        <a:spcAft>
                          <a:spcPts val="0"/>
                        </a:spcAft>
                        <a:buClr>
                          <a:schemeClr val="dk1"/>
                        </a:buClr>
                        <a:buSzPts val="1100"/>
                        <a:buFont typeface="Arial"/>
                        <a:buChar char="•"/>
                      </a:pPr>
                      <a:r>
                        <a:rPr lang="en-GB" sz="1100" dirty="0">
                          <a:solidFill>
                            <a:schemeClr val="dk1"/>
                          </a:solidFill>
                          <a:latin typeface="Arial"/>
                          <a:ea typeface="Arial"/>
                          <a:cs typeface="Arial"/>
                          <a:sym typeface="Arial"/>
                        </a:rPr>
                        <a:t>Other indirect emissions (non-electricity related)</a:t>
                      </a:r>
                      <a:endParaRPr dirty="0"/>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57150" cap="flat" cmpd="sng">
                      <a:solidFill>
                        <a:schemeClr val="lt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pic>
        <p:nvPicPr>
          <p:cNvPr id="80" name="Google Shape;80;p10" descr="Building"/>
          <p:cNvPicPr preferRelativeResize="0"/>
          <p:nvPr/>
        </p:nvPicPr>
        <p:blipFill rotWithShape="1">
          <a:blip r:embed="rId3">
            <a:alphaModFix/>
          </a:blip>
          <a:srcRect/>
          <a:stretch/>
        </p:blipFill>
        <p:spPr>
          <a:xfrm>
            <a:off x="1954297" y="2722669"/>
            <a:ext cx="402835" cy="402835"/>
          </a:xfrm>
          <a:prstGeom prst="rect">
            <a:avLst/>
          </a:prstGeom>
          <a:noFill/>
          <a:ln>
            <a:noFill/>
          </a:ln>
        </p:spPr>
      </p:pic>
      <p:pic>
        <p:nvPicPr>
          <p:cNvPr id="81" name="Google Shape;81;p10" descr="Factory"/>
          <p:cNvPicPr preferRelativeResize="0"/>
          <p:nvPr/>
        </p:nvPicPr>
        <p:blipFill rotWithShape="1">
          <a:blip r:embed="rId4">
            <a:alphaModFix/>
          </a:blip>
          <a:srcRect/>
          <a:stretch/>
        </p:blipFill>
        <p:spPr>
          <a:xfrm>
            <a:off x="1937167" y="4196326"/>
            <a:ext cx="470880" cy="470880"/>
          </a:xfrm>
          <a:prstGeom prst="rect">
            <a:avLst/>
          </a:prstGeom>
          <a:noFill/>
          <a:ln>
            <a:noFill/>
          </a:ln>
        </p:spPr>
      </p:pic>
      <p:pic>
        <p:nvPicPr>
          <p:cNvPr id="82" name="Google Shape;82;p10" descr="Recycle"/>
          <p:cNvPicPr preferRelativeResize="0"/>
          <p:nvPr/>
        </p:nvPicPr>
        <p:blipFill rotWithShape="1">
          <a:blip r:embed="rId5">
            <a:alphaModFix/>
          </a:blip>
          <a:srcRect/>
          <a:stretch/>
        </p:blipFill>
        <p:spPr>
          <a:xfrm>
            <a:off x="1928218" y="3404153"/>
            <a:ext cx="470880" cy="470880"/>
          </a:xfrm>
          <a:prstGeom prst="rect">
            <a:avLst/>
          </a:prstGeom>
          <a:noFill/>
          <a:ln>
            <a:noFill/>
          </a:ln>
        </p:spPr>
      </p:pic>
      <p:pic>
        <p:nvPicPr>
          <p:cNvPr id="83" name="Google Shape;83;p10" descr="Car"/>
          <p:cNvPicPr preferRelativeResize="0"/>
          <p:nvPr/>
        </p:nvPicPr>
        <p:blipFill rotWithShape="1">
          <a:blip r:embed="rId6">
            <a:alphaModFix/>
          </a:blip>
          <a:srcRect/>
          <a:stretch/>
        </p:blipFill>
        <p:spPr>
          <a:xfrm>
            <a:off x="1910535" y="1760846"/>
            <a:ext cx="554163" cy="554163"/>
          </a:xfrm>
          <a:prstGeom prst="rect">
            <a:avLst/>
          </a:prstGeom>
          <a:noFill/>
          <a:ln>
            <a:noFill/>
          </a:ln>
        </p:spPr>
      </p:pic>
      <p:grpSp>
        <p:nvGrpSpPr>
          <p:cNvPr id="84" name="Google Shape;84;p10"/>
          <p:cNvGrpSpPr/>
          <p:nvPr/>
        </p:nvGrpSpPr>
        <p:grpSpPr>
          <a:xfrm>
            <a:off x="2667283" y="4717510"/>
            <a:ext cx="7814584" cy="1852798"/>
            <a:chOff x="1297519" y="4619273"/>
            <a:chExt cx="7814584" cy="1852798"/>
          </a:xfrm>
        </p:grpSpPr>
        <p:sp>
          <p:nvSpPr>
            <p:cNvPr id="85" name="Google Shape;85;p10"/>
            <p:cNvSpPr/>
            <p:nvPr/>
          </p:nvSpPr>
          <p:spPr>
            <a:xfrm>
              <a:off x="1609344" y="4731504"/>
              <a:ext cx="7393511" cy="1645484"/>
            </a:xfrm>
            <a:prstGeom prst="rect">
              <a:avLst/>
            </a:prstGeom>
            <a:solidFill>
              <a:srgbClr val="F2F2F2"/>
            </a:solidFill>
            <a:ln w="127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86" name="Google Shape;86;p10"/>
            <p:cNvSpPr/>
            <p:nvPr/>
          </p:nvSpPr>
          <p:spPr>
            <a:xfrm>
              <a:off x="1829134" y="5655322"/>
              <a:ext cx="633045" cy="371440"/>
            </a:xfrm>
            <a:custGeom>
              <a:avLst/>
              <a:gdLst/>
              <a:ahLst/>
              <a:cxnLst/>
              <a:rect l="l" t="t" r="r" b="b"/>
              <a:pathLst>
                <a:path w="111156" h="37052" extrusionOk="0">
                  <a:moveTo>
                    <a:pt x="40758" y="3705"/>
                  </a:moveTo>
                  <a:cubicBezTo>
                    <a:pt x="37052" y="3705"/>
                    <a:pt x="29642" y="3705"/>
                    <a:pt x="25937" y="7410"/>
                  </a:cubicBezTo>
                  <a:cubicBezTo>
                    <a:pt x="22231" y="7410"/>
                    <a:pt x="18526" y="11116"/>
                    <a:pt x="18526" y="11116"/>
                  </a:cubicBezTo>
                  <a:cubicBezTo>
                    <a:pt x="18526" y="18526"/>
                    <a:pt x="11116" y="18526"/>
                    <a:pt x="7410" y="22231"/>
                  </a:cubicBezTo>
                  <a:cubicBezTo>
                    <a:pt x="3705" y="22231"/>
                    <a:pt x="3705" y="25937"/>
                    <a:pt x="0" y="25937"/>
                  </a:cubicBezTo>
                  <a:cubicBezTo>
                    <a:pt x="3705" y="29642"/>
                    <a:pt x="11116" y="33347"/>
                    <a:pt x="14821" y="37052"/>
                  </a:cubicBezTo>
                  <a:cubicBezTo>
                    <a:pt x="18526" y="40757"/>
                    <a:pt x="22231" y="44463"/>
                    <a:pt x="22231" y="51873"/>
                  </a:cubicBezTo>
                  <a:cubicBezTo>
                    <a:pt x="37052" y="51873"/>
                    <a:pt x="48168" y="55578"/>
                    <a:pt x="59284" y="55578"/>
                  </a:cubicBezTo>
                  <a:cubicBezTo>
                    <a:pt x="62989" y="55578"/>
                    <a:pt x="62989" y="55578"/>
                    <a:pt x="66694" y="59284"/>
                  </a:cubicBezTo>
                  <a:cubicBezTo>
                    <a:pt x="81515" y="66694"/>
                    <a:pt x="96336" y="66694"/>
                    <a:pt x="114862" y="62989"/>
                  </a:cubicBezTo>
                  <a:cubicBezTo>
                    <a:pt x="118567" y="62989"/>
                    <a:pt x="122273" y="59284"/>
                    <a:pt x="125978" y="55578"/>
                  </a:cubicBezTo>
                  <a:cubicBezTo>
                    <a:pt x="125978" y="48168"/>
                    <a:pt x="125978" y="44463"/>
                    <a:pt x="125978" y="37052"/>
                  </a:cubicBezTo>
                  <a:cubicBezTo>
                    <a:pt x="125978" y="29642"/>
                    <a:pt x="125978" y="22231"/>
                    <a:pt x="129683" y="14821"/>
                  </a:cubicBezTo>
                  <a:cubicBezTo>
                    <a:pt x="118567" y="7410"/>
                    <a:pt x="107452" y="3705"/>
                    <a:pt x="96336" y="14821"/>
                  </a:cubicBezTo>
                  <a:cubicBezTo>
                    <a:pt x="92631" y="18526"/>
                    <a:pt x="88925" y="18526"/>
                    <a:pt x="81515" y="18526"/>
                  </a:cubicBezTo>
                  <a:cubicBezTo>
                    <a:pt x="81515" y="18526"/>
                    <a:pt x="81515" y="18526"/>
                    <a:pt x="77810" y="14821"/>
                  </a:cubicBezTo>
                  <a:cubicBezTo>
                    <a:pt x="81515" y="11116"/>
                    <a:pt x="88925" y="11116"/>
                    <a:pt x="85220" y="3705"/>
                  </a:cubicBezTo>
                  <a:cubicBezTo>
                    <a:pt x="81515" y="3705"/>
                    <a:pt x="77810" y="0"/>
                    <a:pt x="70399" y="0"/>
                  </a:cubicBezTo>
                  <a:cubicBezTo>
                    <a:pt x="62989" y="3705"/>
                    <a:pt x="51873" y="3705"/>
                    <a:pt x="40758" y="3705"/>
                  </a:cubicBezTo>
                  <a:close/>
                </a:path>
              </a:pathLst>
            </a:custGeom>
            <a:solidFill>
              <a:schemeClr val="lt1"/>
            </a:solidFill>
            <a:ln>
              <a:noFill/>
            </a:ln>
          </p:spPr>
          <p:txBody>
            <a:bodyPr spcFirstLastPara="1" wrap="square" lIns="91425" tIns="45700" rIns="91425" bIns="45700" anchor="ctr" anchorCtr="0">
              <a:noAutofit/>
            </a:bodyPr>
            <a:lstStyle/>
            <a:p>
              <a:endParaRPr sz="1100">
                <a:solidFill>
                  <a:schemeClr val="dk1"/>
                </a:solidFill>
                <a:latin typeface="Arial"/>
                <a:ea typeface="Arial"/>
                <a:cs typeface="Arial"/>
              </a:endParaRPr>
            </a:p>
          </p:txBody>
        </p:sp>
        <p:sp>
          <p:nvSpPr>
            <p:cNvPr id="87" name="Google Shape;87;p10"/>
            <p:cNvSpPr/>
            <p:nvPr/>
          </p:nvSpPr>
          <p:spPr>
            <a:xfrm rot="10800000">
              <a:off x="1955228" y="5521354"/>
              <a:ext cx="155284" cy="372681"/>
            </a:xfrm>
            <a:prstGeom prst="downArrow">
              <a:avLst>
                <a:gd name="adj1" fmla="val 50000"/>
                <a:gd name="adj2" fmla="val 50000"/>
              </a:avLst>
            </a:prstGeom>
            <a:solidFill>
              <a:schemeClr val="accent1"/>
            </a:solidFill>
            <a:ln>
              <a:noFill/>
            </a:ln>
          </p:spPr>
          <p:txBody>
            <a:bodyPr spcFirstLastPara="1" wrap="square" lIns="91425" tIns="45700" rIns="91425" bIns="45700" anchor="t" anchorCtr="0">
              <a:noAutofit/>
            </a:bodyPr>
            <a:lstStyle/>
            <a:p>
              <a:endParaRPr sz="1100">
                <a:solidFill>
                  <a:schemeClr val="dk1"/>
                </a:solidFill>
                <a:latin typeface="Arial"/>
                <a:ea typeface="Arial"/>
                <a:cs typeface="Arial"/>
              </a:endParaRPr>
            </a:p>
          </p:txBody>
        </p:sp>
        <p:pic>
          <p:nvPicPr>
            <p:cNvPr id="88" name="Google Shape;88;p10" descr="Factory"/>
            <p:cNvPicPr preferRelativeResize="0"/>
            <p:nvPr/>
          </p:nvPicPr>
          <p:blipFill rotWithShape="1">
            <a:blip r:embed="rId7">
              <a:alphaModFix/>
            </a:blip>
            <a:srcRect/>
            <a:stretch/>
          </p:blipFill>
          <p:spPr>
            <a:xfrm>
              <a:off x="6855449" y="5707694"/>
              <a:ext cx="615769" cy="615769"/>
            </a:xfrm>
            <a:prstGeom prst="rect">
              <a:avLst/>
            </a:prstGeom>
            <a:noFill/>
            <a:ln>
              <a:noFill/>
            </a:ln>
          </p:spPr>
        </p:pic>
        <p:pic>
          <p:nvPicPr>
            <p:cNvPr id="89" name="Google Shape;89;p10" descr="A close up of a logo&#10;&#10;Description automatically generated"/>
            <p:cNvPicPr preferRelativeResize="0"/>
            <p:nvPr/>
          </p:nvPicPr>
          <p:blipFill rotWithShape="1">
            <a:blip r:embed="rId8">
              <a:alphaModFix/>
            </a:blip>
            <a:srcRect/>
            <a:stretch/>
          </p:blipFill>
          <p:spPr>
            <a:xfrm>
              <a:off x="4364377" y="5686816"/>
              <a:ext cx="510678" cy="596333"/>
            </a:xfrm>
            <a:prstGeom prst="rect">
              <a:avLst/>
            </a:prstGeom>
            <a:noFill/>
            <a:ln>
              <a:noFill/>
            </a:ln>
          </p:spPr>
        </p:pic>
        <p:sp>
          <p:nvSpPr>
            <p:cNvPr id="90" name="Google Shape;90;p10"/>
            <p:cNvSpPr/>
            <p:nvPr/>
          </p:nvSpPr>
          <p:spPr>
            <a:xfrm rot="10800000" flipH="1">
              <a:off x="1996358" y="5773818"/>
              <a:ext cx="2368019" cy="430338"/>
            </a:xfrm>
            <a:prstGeom prst="arc">
              <a:avLst>
                <a:gd name="adj1" fmla="val 11514183"/>
                <a:gd name="adj2" fmla="val 2"/>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sz="1100">
                <a:solidFill>
                  <a:schemeClr val="dk1"/>
                </a:solidFill>
                <a:latin typeface="Arial"/>
                <a:ea typeface="Arial"/>
                <a:cs typeface="Arial"/>
              </a:endParaRPr>
            </a:p>
          </p:txBody>
        </p:sp>
        <p:sp>
          <p:nvSpPr>
            <p:cNvPr id="91" name="Google Shape;91;p10"/>
            <p:cNvSpPr/>
            <p:nvPr/>
          </p:nvSpPr>
          <p:spPr>
            <a:xfrm rot="10800000">
              <a:off x="4310867" y="5521354"/>
              <a:ext cx="155284" cy="372681"/>
            </a:xfrm>
            <a:prstGeom prst="downArrow">
              <a:avLst>
                <a:gd name="adj1" fmla="val 50000"/>
                <a:gd name="adj2" fmla="val 50000"/>
              </a:avLst>
            </a:prstGeom>
            <a:solidFill>
              <a:schemeClr val="accent1"/>
            </a:solidFill>
            <a:ln>
              <a:noFill/>
            </a:ln>
          </p:spPr>
          <p:txBody>
            <a:bodyPr spcFirstLastPara="1" wrap="square" lIns="91425" tIns="45700" rIns="91425" bIns="45700" anchor="t" anchorCtr="0">
              <a:noAutofit/>
            </a:bodyPr>
            <a:lstStyle/>
            <a:p>
              <a:endParaRPr sz="1100">
                <a:solidFill>
                  <a:schemeClr val="dk1"/>
                </a:solidFill>
                <a:latin typeface="Arial"/>
                <a:ea typeface="Arial"/>
                <a:cs typeface="Arial"/>
              </a:endParaRPr>
            </a:p>
          </p:txBody>
        </p:sp>
        <p:sp>
          <p:nvSpPr>
            <p:cNvPr id="92" name="Google Shape;92;p10"/>
            <p:cNvSpPr/>
            <p:nvPr/>
          </p:nvSpPr>
          <p:spPr>
            <a:xfrm rot="10800000">
              <a:off x="6791754" y="5521354"/>
              <a:ext cx="155284" cy="372681"/>
            </a:xfrm>
            <a:prstGeom prst="downArrow">
              <a:avLst>
                <a:gd name="adj1" fmla="val 50000"/>
                <a:gd name="adj2" fmla="val 50000"/>
              </a:avLst>
            </a:prstGeom>
            <a:solidFill>
              <a:schemeClr val="accent1"/>
            </a:solidFill>
            <a:ln>
              <a:noFill/>
            </a:ln>
          </p:spPr>
          <p:txBody>
            <a:bodyPr spcFirstLastPara="1" wrap="square" lIns="91425" tIns="45700" rIns="91425" bIns="45700" anchor="t" anchorCtr="0">
              <a:noAutofit/>
            </a:bodyPr>
            <a:lstStyle/>
            <a:p>
              <a:endParaRPr sz="1100">
                <a:solidFill>
                  <a:schemeClr val="dk1"/>
                </a:solidFill>
                <a:latin typeface="Arial"/>
                <a:ea typeface="Arial"/>
                <a:cs typeface="Arial"/>
              </a:endParaRPr>
            </a:p>
          </p:txBody>
        </p:sp>
        <p:sp>
          <p:nvSpPr>
            <p:cNvPr id="93" name="Google Shape;93;p10"/>
            <p:cNvSpPr txBox="1"/>
            <p:nvPr/>
          </p:nvSpPr>
          <p:spPr>
            <a:xfrm>
              <a:off x="1687443" y="4722359"/>
              <a:ext cx="1980264" cy="600164"/>
            </a:xfrm>
            <a:prstGeom prst="rect">
              <a:avLst/>
            </a:prstGeom>
            <a:noFill/>
            <a:ln>
              <a:noFill/>
            </a:ln>
          </p:spPr>
          <p:txBody>
            <a:bodyPr spcFirstLastPara="1" wrap="square" lIns="91425" tIns="45700" rIns="91425" bIns="45700" anchor="t" anchorCtr="0">
              <a:noAutofit/>
            </a:bodyPr>
            <a:lstStyle/>
            <a:p>
              <a:r>
                <a:rPr lang="en-GB" sz="1100" b="1">
                  <a:solidFill>
                    <a:schemeClr val="accent1"/>
                  </a:solidFill>
                  <a:latin typeface="Arial"/>
                  <a:ea typeface="Arial"/>
                  <a:cs typeface="Arial"/>
                </a:rPr>
                <a:t>Scope 1 – direct emissions</a:t>
              </a:r>
              <a:endParaRPr/>
            </a:p>
            <a:p>
              <a:r>
                <a:rPr lang="en-GB" sz="1100">
                  <a:solidFill>
                    <a:schemeClr val="dk1"/>
                  </a:solidFill>
                  <a:latin typeface="Arial"/>
                  <a:ea typeface="Arial"/>
                  <a:cs typeface="Arial"/>
                </a:rPr>
                <a:t>Emissions occurring within city boundaries</a:t>
              </a:r>
              <a:endParaRPr/>
            </a:p>
          </p:txBody>
        </p:sp>
        <p:sp>
          <p:nvSpPr>
            <p:cNvPr id="94" name="Google Shape;94;p10"/>
            <p:cNvSpPr txBox="1"/>
            <p:nvPr/>
          </p:nvSpPr>
          <p:spPr>
            <a:xfrm>
              <a:off x="4185586" y="4722359"/>
              <a:ext cx="2286556" cy="769441"/>
            </a:xfrm>
            <a:prstGeom prst="rect">
              <a:avLst/>
            </a:prstGeom>
            <a:noFill/>
            <a:ln>
              <a:noFill/>
            </a:ln>
          </p:spPr>
          <p:txBody>
            <a:bodyPr spcFirstLastPara="1" wrap="square" lIns="91425" tIns="45700" rIns="91425" bIns="45700" anchor="t" anchorCtr="0">
              <a:noAutofit/>
            </a:bodyPr>
            <a:lstStyle/>
            <a:p>
              <a:r>
                <a:rPr lang="en-GB" sz="1100" b="1">
                  <a:solidFill>
                    <a:schemeClr val="accent1"/>
                  </a:solidFill>
                  <a:latin typeface="Arial"/>
                  <a:ea typeface="Arial"/>
                  <a:cs typeface="Arial"/>
                </a:rPr>
                <a:t>Scope 2 – electricity emissions</a:t>
              </a:r>
              <a:endParaRPr/>
            </a:p>
            <a:p>
              <a:r>
                <a:rPr lang="en-GB" sz="1100">
                  <a:solidFill>
                    <a:schemeClr val="dk1"/>
                  </a:solidFill>
                  <a:latin typeface="Arial"/>
                  <a:ea typeface="Arial"/>
                  <a:cs typeface="Arial"/>
                </a:rPr>
                <a:t>Emissions from generation of electricity used within city boundaries</a:t>
              </a:r>
              <a:endParaRPr/>
            </a:p>
          </p:txBody>
        </p:sp>
        <p:sp>
          <p:nvSpPr>
            <p:cNvPr id="95" name="Google Shape;95;p10"/>
            <p:cNvSpPr txBox="1"/>
            <p:nvPr/>
          </p:nvSpPr>
          <p:spPr>
            <a:xfrm>
              <a:off x="6649785" y="4722359"/>
              <a:ext cx="2462318" cy="769441"/>
            </a:xfrm>
            <a:prstGeom prst="rect">
              <a:avLst/>
            </a:prstGeom>
            <a:noFill/>
            <a:ln>
              <a:noFill/>
            </a:ln>
          </p:spPr>
          <p:txBody>
            <a:bodyPr spcFirstLastPara="1" wrap="square" lIns="91425" tIns="45700" rIns="91425" bIns="45700" anchor="t" anchorCtr="0">
              <a:noAutofit/>
            </a:bodyPr>
            <a:lstStyle/>
            <a:p>
              <a:r>
                <a:rPr lang="en-GB" sz="1100" b="1">
                  <a:solidFill>
                    <a:schemeClr val="accent1"/>
                  </a:solidFill>
                  <a:latin typeface="Arial"/>
                  <a:ea typeface="Arial"/>
                  <a:cs typeface="Arial"/>
                </a:rPr>
                <a:t>Scope 3 – value chain emissions</a:t>
              </a:r>
              <a:endParaRPr/>
            </a:p>
            <a:p>
              <a:r>
                <a:rPr lang="en-GB" sz="1100">
                  <a:solidFill>
                    <a:schemeClr val="dk1"/>
                  </a:solidFill>
                  <a:latin typeface="Arial"/>
                  <a:ea typeface="Arial"/>
                  <a:cs typeface="Arial"/>
                </a:rPr>
                <a:t>Non-electricity indirect emissions, e.g. production of cement to buildings built within city boundaries</a:t>
              </a:r>
              <a:endParaRPr/>
            </a:p>
          </p:txBody>
        </p:sp>
        <p:sp>
          <p:nvSpPr>
            <p:cNvPr id="96" name="Google Shape;96;p10"/>
            <p:cNvSpPr txBox="1"/>
            <p:nvPr/>
          </p:nvSpPr>
          <p:spPr>
            <a:xfrm>
              <a:off x="2502003" y="5421156"/>
              <a:ext cx="1165704" cy="261610"/>
            </a:xfrm>
            <a:prstGeom prst="rect">
              <a:avLst/>
            </a:prstGeom>
            <a:noFill/>
            <a:ln>
              <a:noFill/>
            </a:ln>
          </p:spPr>
          <p:txBody>
            <a:bodyPr spcFirstLastPara="1" wrap="square" lIns="91425" tIns="45700" rIns="91425" bIns="45700" anchor="t" anchorCtr="0">
              <a:noAutofit/>
            </a:bodyPr>
            <a:lstStyle/>
            <a:p>
              <a:r>
                <a:rPr lang="en-GB" sz="1100" i="1">
                  <a:solidFill>
                    <a:schemeClr val="dk1"/>
                  </a:solidFill>
                  <a:latin typeface="Arial"/>
                  <a:ea typeface="Arial"/>
                  <a:cs typeface="Arial"/>
                </a:rPr>
                <a:t>City boundaries</a:t>
              </a:r>
              <a:endParaRPr/>
            </a:p>
          </p:txBody>
        </p:sp>
        <p:cxnSp>
          <p:nvCxnSpPr>
            <p:cNvPr id="97" name="Google Shape;97;p10"/>
            <p:cNvCxnSpPr>
              <a:stCxn id="86" idx="12"/>
            </p:cNvCxnSpPr>
            <p:nvPr/>
          </p:nvCxnSpPr>
          <p:spPr>
            <a:xfrm rot="10800000" flipH="1">
              <a:off x="2567692" y="5629600"/>
              <a:ext cx="158400" cy="174300"/>
            </a:xfrm>
            <a:prstGeom prst="straightConnector1">
              <a:avLst/>
            </a:prstGeom>
            <a:noFill/>
            <a:ln w="9525" cap="flat" cmpd="sng">
              <a:solidFill>
                <a:schemeClr val="dk1"/>
              </a:solidFill>
              <a:prstDash val="solid"/>
              <a:round/>
              <a:headEnd type="none" w="sm" len="sm"/>
              <a:tailEnd type="none" w="sm" len="sm"/>
            </a:ln>
          </p:spPr>
        </p:cxnSp>
        <p:sp>
          <p:nvSpPr>
            <p:cNvPr id="98" name="Google Shape;98;p10"/>
            <p:cNvSpPr/>
            <p:nvPr/>
          </p:nvSpPr>
          <p:spPr>
            <a:xfrm rot="10800000" flipH="1">
              <a:off x="2138820" y="6083698"/>
              <a:ext cx="4838051" cy="251012"/>
            </a:xfrm>
            <a:prstGeom prst="arc">
              <a:avLst>
                <a:gd name="adj1" fmla="val 10888082"/>
                <a:gd name="adj2" fmla="val 21586548"/>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sz="1100">
                <a:solidFill>
                  <a:schemeClr val="dk1"/>
                </a:solidFill>
                <a:latin typeface="Arial"/>
                <a:ea typeface="Arial"/>
                <a:cs typeface="Arial"/>
              </a:endParaRPr>
            </a:p>
          </p:txBody>
        </p:sp>
        <p:sp>
          <p:nvSpPr>
            <p:cNvPr id="99" name="Google Shape;99;p10"/>
            <p:cNvSpPr txBox="1"/>
            <p:nvPr/>
          </p:nvSpPr>
          <p:spPr>
            <a:xfrm rot="-5400000">
              <a:off x="501925" y="5414867"/>
              <a:ext cx="1852798" cy="261610"/>
            </a:xfrm>
            <a:prstGeom prst="rect">
              <a:avLst/>
            </a:prstGeom>
            <a:noFill/>
            <a:ln>
              <a:noFill/>
            </a:ln>
          </p:spPr>
          <p:txBody>
            <a:bodyPr spcFirstLastPara="1" wrap="square" lIns="91425" tIns="45700" rIns="91425" bIns="45700" anchor="t" anchorCtr="0">
              <a:noAutofit/>
            </a:bodyPr>
            <a:lstStyle/>
            <a:p>
              <a:r>
                <a:rPr lang="en-GB" sz="1100" b="1">
                  <a:solidFill>
                    <a:schemeClr val="dk1"/>
                  </a:solidFill>
                  <a:latin typeface="Arial"/>
                  <a:ea typeface="Arial"/>
                  <a:cs typeface="Arial"/>
                </a:rPr>
                <a:t>Scope 1, 2 &amp; 3 explained</a:t>
              </a:r>
              <a:endParaRPr/>
            </a:p>
          </p:txBody>
        </p:sp>
      </p:grpSp>
      <p:sp>
        <p:nvSpPr>
          <p:cNvPr id="101" name="Google Shape;101;p10"/>
          <p:cNvSpPr txBox="1"/>
          <p:nvPr/>
        </p:nvSpPr>
        <p:spPr>
          <a:xfrm>
            <a:off x="9062495" y="1003365"/>
            <a:ext cx="1329210" cy="276999"/>
          </a:xfrm>
          <a:prstGeom prst="rect">
            <a:avLst/>
          </a:prstGeom>
          <a:noFill/>
          <a:ln w="19050" cap="flat" cmpd="sng">
            <a:solidFill>
              <a:srgbClr val="BFBFBF"/>
            </a:solidFill>
            <a:prstDash val="solid"/>
            <a:round/>
            <a:headEnd type="none" w="sm" len="sm"/>
            <a:tailEnd type="none" w="sm" len="sm"/>
          </a:ln>
        </p:spPr>
        <p:txBody>
          <a:bodyPr spcFirstLastPara="1" wrap="square" lIns="91425" tIns="45700" rIns="91425" bIns="45700" anchor="t" anchorCtr="0">
            <a:noAutofit/>
          </a:bodyPr>
          <a:lstStyle/>
          <a:p>
            <a:r>
              <a:rPr lang="en-GB" sz="1200" b="1">
                <a:solidFill>
                  <a:srgbClr val="A5A5A5"/>
                </a:solidFill>
                <a:latin typeface="Arial"/>
                <a:ea typeface="Arial"/>
                <a:cs typeface="Arial"/>
              </a:rPr>
              <a:t>Non-exhaustive</a:t>
            </a:r>
            <a:endParaRPr/>
          </a:p>
        </p:txBody>
      </p:sp>
      <p:sp>
        <p:nvSpPr>
          <p:cNvPr id="3" name="Slide Number Placeholder 2">
            <a:extLst>
              <a:ext uri="{FF2B5EF4-FFF2-40B4-BE49-F238E27FC236}">
                <a16:creationId xmlns:a16="http://schemas.microsoft.com/office/drawing/2014/main" id="{13599AE9-F21E-89A8-9C0E-7DF77874E627}"/>
              </a:ext>
            </a:extLst>
          </p:cNvPr>
          <p:cNvSpPr>
            <a:spLocks noGrp="1"/>
          </p:cNvSpPr>
          <p:nvPr>
            <p:ph type="sldNum" sz="quarter" idx="2"/>
          </p:nvPr>
        </p:nvSpPr>
        <p:spPr/>
        <p:txBody>
          <a:bodyPr/>
          <a:lstStyle/>
          <a:p>
            <a:fld id="{86CB4B4D-7CA3-9044-876B-883B54F8677D}" type="slidenum">
              <a:rPr lang="en-US" smtClean="0"/>
              <a:t>9</a:t>
            </a:fld>
            <a:endParaRPr lang="en-US"/>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13"/>
          <p:cNvSpPr txBox="1">
            <a:spLocks noGrp="1"/>
          </p:cNvSpPr>
          <p:nvPr>
            <p:ph type="title"/>
          </p:nvPr>
        </p:nvSpPr>
        <p:spPr>
          <a:xfrm>
            <a:off x="506104" y="921"/>
            <a:ext cx="10913020" cy="1325563"/>
          </a:xfrm>
          <a:prstGeom prst="rect">
            <a:avLst/>
          </a:prstGeom>
          <a:noFill/>
          <a:ln>
            <a:noFill/>
          </a:ln>
        </p:spPr>
        <p:txBody>
          <a:bodyPr spcFirstLastPara="1" wrap="square" lIns="0" tIns="0" rIns="0" bIns="0" anchor="ctr" anchorCtr="0">
            <a:noAutofit/>
          </a:bodyPr>
          <a:lstStyle/>
          <a:p>
            <a:pPr>
              <a:buSzPts val="2600"/>
            </a:pPr>
            <a:r>
              <a:rPr lang="en-GB" sz="3200" dirty="0"/>
              <a:t>13 decarbonization sub-sectors selected based on mitigation potential and cities’ influencing potential</a:t>
            </a:r>
            <a:endParaRPr sz="3200" dirty="0"/>
          </a:p>
        </p:txBody>
      </p:sp>
      <p:sp>
        <p:nvSpPr>
          <p:cNvPr id="143" name="Google Shape;143;p13"/>
          <p:cNvSpPr txBox="1">
            <a:spLocks noGrp="1"/>
          </p:cNvSpPr>
          <p:nvPr>
            <p:ph type="sldNum" sz="quarter" idx="2"/>
          </p:nvPr>
        </p:nvSpPr>
        <p:spPr>
          <a:prstGeom prst="rect">
            <a:avLst/>
          </a:prstGeom>
          <a:noFill/>
          <a:ln>
            <a:noFill/>
          </a:ln>
        </p:spPr>
        <p:txBody>
          <a:bodyPr spcFirstLastPara="1" wrap="square" lIns="0" tIns="0" rIns="0" bIns="0" anchor="ctr" anchorCtr="0">
            <a:noAutofit/>
          </a:bodyPr>
          <a:lstStyle/>
          <a:p>
            <a:fld id="{00000000-1234-1234-1234-123412341234}" type="slidenum">
              <a:rPr lang="en-GB"/>
              <a:pPr/>
              <a:t>10</a:t>
            </a:fld>
            <a:endParaRPr/>
          </a:p>
        </p:txBody>
      </p:sp>
      <p:cxnSp>
        <p:nvCxnSpPr>
          <p:cNvPr id="144" name="Google Shape;144;p13"/>
          <p:cNvCxnSpPr/>
          <p:nvPr/>
        </p:nvCxnSpPr>
        <p:spPr>
          <a:xfrm>
            <a:off x="2937463" y="2127854"/>
            <a:ext cx="2088000" cy="0"/>
          </a:xfrm>
          <a:prstGeom prst="straightConnector1">
            <a:avLst/>
          </a:prstGeom>
          <a:noFill/>
          <a:ln w="19050" cap="flat" cmpd="sng">
            <a:solidFill>
              <a:schemeClr val="accent1"/>
            </a:solidFill>
            <a:prstDash val="solid"/>
            <a:round/>
            <a:headEnd type="none" w="med" len="med"/>
            <a:tailEnd type="none" w="med" len="med"/>
          </a:ln>
        </p:spPr>
      </p:cxnSp>
      <p:sp>
        <p:nvSpPr>
          <p:cNvPr id="145" name="Google Shape;145;p13"/>
          <p:cNvSpPr/>
          <p:nvPr/>
        </p:nvSpPr>
        <p:spPr>
          <a:xfrm>
            <a:off x="2937463" y="1510474"/>
            <a:ext cx="2088000" cy="553998"/>
          </a:xfrm>
          <a:prstGeom prst="rect">
            <a:avLst/>
          </a:prstGeom>
          <a:noFill/>
          <a:ln>
            <a:noFill/>
          </a:ln>
        </p:spPr>
        <p:txBody>
          <a:bodyPr spcFirstLastPara="1" wrap="square" lIns="0" tIns="0" rIns="0" bIns="0" anchor="b" anchorCtr="0">
            <a:noAutofit/>
          </a:bodyPr>
          <a:lstStyle/>
          <a:p>
            <a:r>
              <a:rPr lang="en-GB" sz="1200" b="1" dirty="0">
                <a:solidFill>
                  <a:schemeClr val="dk1"/>
                </a:solidFill>
                <a:latin typeface="Arial"/>
                <a:ea typeface="Arial"/>
                <a:cs typeface="Arial"/>
              </a:rPr>
              <a:t>Long-list of CO₂ mitigation sub-sectors for scope 1 &amp; 2 emissions</a:t>
            </a:r>
            <a:endParaRPr dirty="0"/>
          </a:p>
        </p:txBody>
      </p:sp>
      <p:cxnSp>
        <p:nvCxnSpPr>
          <p:cNvPr id="146" name="Google Shape;146;p13"/>
          <p:cNvCxnSpPr/>
          <p:nvPr/>
        </p:nvCxnSpPr>
        <p:spPr>
          <a:xfrm>
            <a:off x="8150803" y="2127854"/>
            <a:ext cx="2088000" cy="0"/>
          </a:xfrm>
          <a:prstGeom prst="straightConnector1">
            <a:avLst/>
          </a:prstGeom>
          <a:noFill/>
          <a:ln w="19050" cap="flat" cmpd="sng">
            <a:solidFill>
              <a:schemeClr val="accent1"/>
            </a:solidFill>
            <a:prstDash val="solid"/>
            <a:round/>
            <a:headEnd type="none" w="med" len="med"/>
            <a:tailEnd type="none" w="med" len="med"/>
          </a:ln>
        </p:spPr>
      </p:cxnSp>
      <p:sp>
        <p:nvSpPr>
          <p:cNvPr id="147" name="Google Shape;147;p13"/>
          <p:cNvSpPr/>
          <p:nvPr/>
        </p:nvSpPr>
        <p:spPr>
          <a:xfrm>
            <a:off x="8150803" y="1510474"/>
            <a:ext cx="2088000" cy="553998"/>
          </a:xfrm>
          <a:prstGeom prst="rect">
            <a:avLst/>
          </a:prstGeom>
          <a:noFill/>
          <a:ln>
            <a:noFill/>
          </a:ln>
        </p:spPr>
        <p:txBody>
          <a:bodyPr spcFirstLastPara="1" wrap="square" lIns="0" tIns="0" rIns="0" bIns="0" anchor="b" anchorCtr="0">
            <a:noAutofit/>
          </a:bodyPr>
          <a:lstStyle/>
          <a:p>
            <a:r>
              <a:rPr lang="en-GB" sz="1200" b="1" dirty="0">
                <a:solidFill>
                  <a:schemeClr val="dk1"/>
                </a:solidFill>
                <a:latin typeface="Arial"/>
                <a:ea typeface="Arial"/>
                <a:cs typeface="Arial"/>
              </a:rPr>
              <a:t>Most promising feasible sub-sectors which cities can influence</a:t>
            </a:r>
            <a:endParaRPr dirty="0"/>
          </a:p>
        </p:txBody>
      </p:sp>
      <p:cxnSp>
        <p:nvCxnSpPr>
          <p:cNvPr id="148" name="Google Shape;148;p13"/>
          <p:cNvCxnSpPr/>
          <p:nvPr/>
        </p:nvCxnSpPr>
        <p:spPr>
          <a:xfrm>
            <a:off x="5544133" y="2127854"/>
            <a:ext cx="2088000" cy="0"/>
          </a:xfrm>
          <a:prstGeom prst="straightConnector1">
            <a:avLst/>
          </a:prstGeom>
          <a:noFill/>
          <a:ln w="19050" cap="flat" cmpd="sng">
            <a:solidFill>
              <a:schemeClr val="accent1"/>
            </a:solidFill>
            <a:prstDash val="solid"/>
            <a:round/>
            <a:headEnd type="none" w="med" len="med"/>
            <a:tailEnd type="none" w="med" len="med"/>
          </a:ln>
        </p:spPr>
      </p:cxnSp>
      <p:sp>
        <p:nvSpPr>
          <p:cNvPr id="149" name="Google Shape;149;p13"/>
          <p:cNvSpPr/>
          <p:nvPr/>
        </p:nvSpPr>
        <p:spPr>
          <a:xfrm>
            <a:off x="5544133" y="1510474"/>
            <a:ext cx="2088000" cy="553998"/>
          </a:xfrm>
          <a:prstGeom prst="rect">
            <a:avLst/>
          </a:prstGeom>
          <a:noFill/>
          <a:ln>
            <a:noFill/>
          </a:ln>
        </p:spPr>
        <p:txBody>
          <a:bodyPr spcFirstLastPara="1" wrap="square" lIns="0" tIns="0" rIns="0" bIns="0" anchor="b" anchorCtr="0">
            <a:noAutofit/>
          </a:bodyPr>
          <a:lstStyle/>
          <a:p>
            <a:r>
              <a:rPr lang="en-GB" sz="1200" b="1" dirty="0">
                <a:solidFill>
                  <a:schemeClr val="dk1"/>
                </a:solidFill>
                <a:latin typeface="Arial"/>
                <a:ea typeface="Arial"/>
                <a:cs typeface="Arial"/>
              </a:rPr>
              <a:t>Sub-sectors with high medium term</a:t>
            </a:r>
            <a:r>
              <a:rPr lang="en-GB" sz="1200" b="1" baseline="30000" dirty="0">
                <a:solidFill>
                  <a:schemeClr val="dk1"/>
                </a:solidFill>
                <a:latin typeface="Arial"/>
                <a:ea typeface="Arial"/>
                <a:cs typeface="Arial"/>
              </a:rPr>
              <a:t>1 </a:t>
            </a:r>
            <a:r>
              <a:rPr lang="en-GB" sz="1200" b="1" dirty="0">
                <a:solidFill>
                  <a:schemeClr val="dk1"/>
                </a:solidFill>
                <a:latin typeface="Arial"/>
                <a:ea typeface="Arial"/>
                <a:cs typeface="Arial"/>
              </a:rPr>
              <a:t>CO₂</a:t>
            </a:r>
            <a:r>
              <a:rPr lang="en-GB" sz="1200" b="1" baseline="-25000" dirty="0">
                <a:solidFill>
                  <a:schemeClr val="dk1"/>
                </a:solidFill>
                <a:latin typeface="Arial"/>
                <a:ea typeface="Arial"/>
                <a:cs typeface="Arial"/>
              </a:rPr>
              <a:t> </a:t>
            </a:r>
            <a:r>
              <a:rPr lang="en-GB" sz="1200" b="1" dirty="0">
                <a:solidFill>
                  <a:schemeClr val="dk1"/>
                </a:solidFill>
                <a:latin typeface="Arial"/>
                <a:ea typeface="Arial"/>
                <a:cs typeface="Arial"/>
              </a:rPr>
              <a:t>mitigation potential</a:t>
            </a:r>
            <a:endParaRPr dirty="0"/>
          </a:p>
        </p:txBody>
      </p:sp>
      <p:sp>
        <p:nvSpPr>
          <p:cNvPr id="150" name="Google Shape;150;p13"/>
          <p:cNvSpPr/>
          <p:nvPr/>
        </p:nvSpPr>
        <p:spPr>
          <a:xfrm>
            <a:off x="1382141" y="2202876"/>
            <a:ext cx="1560512" cy="648000"/>
          </a:xfrm>
          <a:prstGeom prst="rect">
            <a:avLst/>
          </a:prstGeom>
          <a:solidFill>
            <a:srgbClr val="A2D5D0"/>
          </a:solidFill>
          <a:ln>
            <a:noFill/>
          </a:ln>
        </p:spPr>
        <p:txBody>
          <a:bodyPr spcFirstLastPara="1" wrap="square" lIns="72000" tIns="72000" rIns="72000" bIns="72000" anchor="ctr" anchorCtr="0">
            <a:noAutofit/>
          </a:bodyPr>
          <a:lstStyle/>
          <a:p>
            <a:r>
              <a:rPr lang="en-GB" sz="1200" b="1" dirty="0">
                <a:solidFill>
                  <a:schemeClr val="bg1"/>
                </a:solidFill>
                <a:latin typeface="Arial"/>
                <a:ea typeface="Arial"/>
                <a:cs typeface="Arial"/>
              </a:rPr>
              <a:t>Transportation sub-sectors</a:t>
            </a:r>
            <a:endParaRPr dirty="0">
              <a:solidFill>
                <a:schemeClr val="bg1"/>
              </a:solidFill>
            </a:endParaRPr>
          </a:p>
        </p:txBody>
      </p:sp>
      <p:sp>
        <p:nvSpPr>
          <p:cNvPr id="151" name="Google Shape;151;p13"/>
          <p:cNvSpPr/>
          <p:nvPr/>
        </p:nvSpPr>
        <p:spPr>
          <a:xfrm>
            <a:off x="1382141" y="2932134"/>
            <a:ext cx="1560512" cy="648000"/>
          </a:xfrm>
          <a:prstGeom prst="rect">
            <a:avLst/>
          </a:prstGeom>
          <a:solidFill>
            <a:srgbClr val="002268"/>
          </a:solidFill>
          <a:ln>
            <a:noFill/>
          </a:ln>
        </p:spPr>
        <p:txBody>
          <a:bodyPr spcFirstLastPara="1" wrap="square" lIns="72000" tIns="72000" rIns="72000" bIns="72000" anchor="ctr" anchorCtr="0">
            <a:noAutofit/>
          </a:bodyPr>
          <a:lstStyle/>
          <a:p>
            <a:r>
              <a:rPr lang="en-GB" sz="1200" b="1" dirty="0">
                <a:solidFill>
                  <a:schemeClr val="lt1"/>
                </a:solidFill>
                <a:latin typeface="Arial"/>
                <a:ea typeface="Arial"/>
                <a:cs typeface="Arial"/>
              </a:rPr>
              <a:t>Buildings &amp; heating sub-sectors</a:t>
            </a:r>
            <a:endParaRPr dirty="0"/>
          </a:p>
        </p:txBody>
      </p:sp>
      <p:sp>
        <p:nvSpPr>
          <p:cNvPr id="152" name="Google Shape;152;p13"/>
          <p:cNvSpPr/>
          <p:nvPr/>
        </p:nvSpPr>
        <p:spPr>
          <a:xfrm>
            <a:off x="1382141" y="3661392"/>
            <a:ext cx="1560512" cy="648000"/>
          </a:xfrm>
          <a:prstGeom prst="rect">
            <a:avLst/>
          </a:prstGeom>
          <a:solidFill>
            <a:srgbClr val="F85A0C"/>
          </a:solidFill>
          <a:ln>
            <a:noFill/>
          </a:ln>
        </p:spPr>
        <p:txBody>
          <a:bodyPr spcFirstLastPara="1" wrap="square" lIns="72000" tIns="72000" rIns="72000" bIns="72000" anchor="ctr" anchorCtr="0">
            <a:noAutofit/>
          </a:bodyPr>
          <a:lstStyle/>
          <a:p>
            <a:r>
              <a:rPr lang="en-GB" sz="1200" b="1" dirty="0">
                <a:solidFill>
                  <a:schemeClr val="lt1"/>
                </a:solidFill>
                <a:latin typeface="Arial"/>
                <a:ea typeface="Arial"/>
                <a:cs typeface="Arial"/>
              </a:rPr>
              <a:t>Electricity sub-sectors</a:t>
            </a:r>
            <a:endParaRPr dirty="0"/>
          </a:p>
        </p:txBody>
      </p:sp>
      <p:sp>
        <p:nvSpPr>
          <p:cNvPr id="153" name="Google Shape;153;p13"/>
          <p:cNvSpPr/>
          <p:nvPr/>
        </p:nvSpPr>
        <p:spPr>
          <a:xfrm>
            <a:off x="1382141" y="4390650"/>
            <a:ext cx="1560512" cy="648000"/>
          </a:xfrm>
          <a:prstGeom prst="rect">
            <a:avLst/>
          </a:prstGeom>
          <a:solidFill>
            <a:srgbClr val="5D8793"/>
          </a:solidFill>
          <a:ln>
            <a:noFill/>
          </a:ln>
        </p:spPr>
        <p:txBody>
          <a:bodyPr spcFirstLastPara="1" wrap="square" lIns="72000" tIns="72000" rIns="72000" bIns="72000" anchor="ctr" anchorCtr="0">
            <a:noAutofit/>
          </a:bodyPr>
          <a:lstStyle/>
          <a:p>
            <a:r>
              <a:rPr lang="en-GB" sz="1200" b="1" dirty="0">
                <a:solidFill>
                  <a:schemeClr val="bg1"/>
                </a:solidFill>
                <a:latin typeface="Arial"/>
                <a:ea typeface="Arial"/>
                <a:cs typeface="Arial"/>
              </a:rPr>
              <a:t>Waste sub-sectors </a:t>
            </a:r>
            <a:endParaRPr dirty="0">
              <a:solidFill>
                <a:schemeClr val="bg1"/>
              </a:solidFill>
            </a:endParaRPr>
          </a:p>
        </p:txBody>
      </p:sp>
      <p:sp>
        <p:nvSpPr>
          <p:cNvPr id="154" name="Google Shape;154;p13"/>
          <p:cNvSpPr txBox="1"/>
          <p:nvPr/>
        </p:nvSpPr>
        <p:spPr>
          <a:xfrm>
            <a:off x="2937463" y="5119908"/>
            <a:ext cx="3620028" cy="1021561"/>
          </a:xfrm>
          <a:prstGeom prst="rect">
            <a:avLst/>
          </a:prstGeom>
          <a:solidFill>
            <a:srgbClr val="F2F2F2"/>
          </a:solidFill>
          <a:ln w="9525" cap="flat" cmpd="sng">
            <a:solidFill>
              <a:schemeClr val="accent1"/>
            </a:solidFill>
            <a:prstDash val="solid"/>
            <a:round/>
            <a:headEnd type="none" w="sm" len="sm"/>
            <a:tailEnd type="none" w="sm" len="sm"/>
          </a:ln>
        </p:spPr>
        <p:txBody>
          <a:bodyPr spcFirstLastPara="1" wrap="square" lIns="72000" tIns="72000" rIns="72000" bIns="72000" anchor="t" anchorCtr="0">
            <a:noAutofit/>
          </a:bodyPr>
          <a:lstStyle/>
          <a:p>
            <a:r>
              <a:rPr lang="en-GB" sz="1200" b="1" dirty="0">
                <a:solidFill>
                  <a:schemeClr val="dk1"/>
                </a:solidFill>
                <a:latin typeface="Arial"/>
                <a:ea typeface="Arial"/>
                <a:cs typeface="Arial"/>
              </a:rPr>
              <a:t>Mitigation potential</a:t>
            </a:r>
            <a:endParaRPr dirty="0"/>
          </a:p>
          <a:p>
            <a:pPr marL="180000" indent="-180000">
              <a:spcBef>
                <a:spcPts val="600"/>
              </a:spcBef>
              <a:buClr>
                <a:schemeClr val="accent1"/>
              </a:buClr>
              <a:buSzPts val="1200"/>
              <a:buFont typeface="Arial"/>
              <a:buChar char="•"/>
            </a:pPr>
            <a:r>
              <a:rPr lang="en-GB" sz="1200" dirty="0">
                <a:solidFill>
                  <a:schemeClr val="dk1"/>
                </a:solidFill>
                <a:latin typeface="Arial"/>
                <a:ea typeface="Arial"/>
                <a:cs typeface="Arial"/>
              </a:rPr>
              <a:t>Sub-sectors with generally moderate and high CO₂ mitigation potential</a:t>
            </a:r>
            <a:endParaRPr dirty="0"/>
          </a:p>
          <a:p>
            <a:pPr marL="180000" indent="-180000">
              <a:spcBef>
                <a:spcPts val="600"/>
              </a:spcBef>
              <a:buClr>
                <a:schemeClr val="accent1"/>
              </a:buClr>
              <a:buSzPts val="1200"/>
              <a:buFont typeface="Arial"/>
              <a:buChar char="•"/>
            </a:pPr>
            <a:r>
              <a:rPr lang="en-GB" sz="1200" dirty="0">
                <a:solidFill>
                  <a:schemeClr val="dk1"/>
                </a:solidFill>
                <a:latin typeface="Arial"/>
                <a:ea typeface="Arial"/>
                <a:cs typeface="Arial"/>
              </a:rPr>
              <a:t>Potential needs to be achieved in medium-term</a:t>
            </a:r>
            <a:endParaRPr dirty="0"/>
          </a:p>
        </p:txBody>
      </p:sp>
      <p:sp>
        <p:nvSpPr>
          <p:cNvPr id="155" name="Google Shape;155;p13"/>
          <p:cNvSpPr txBox="1"/>
          <p:nvPr/>
        </p:nvSpPr>
        <p:spPr>
          <a:xfrm>
            <a:off x="6626075" y="5119908"/>
            <a:ext cx="3612728" cy="1021395"/>
          </a:xfrm>
          <a:prstGeom prst="rect">
            <a:avLst/>
          </a:prstGeom>
          <a:solidFill>
            <a:srgbClr val="F2F2F2"/>
          </a:solidFill>
          <a:ln w="9525" cap="flat" cmpd="sng">
            <a:solidFill>
              <a:schemeClr val="accent1"/>
            </a:solidFill>
            <a:prstDash val="solid"/>
            <a:round/>
            <a:headEnd type="none" w="sm" len="sm"/>
            <a:tailEnd type="none" w="sm" len="sm"/>
          </a:ln>
        </p:spPr>
        <p:txBody>
          <a:bodyPr spcFirstLastPara="1" wrap="square" lIns="72000" tIns="72000" rIns="72000" bIns="72000" anchor="t" anchorCtr="0">
            <a:noAutofit/>
          </a:bodyPr>
          <a:lstStyle/>
          <a:p>
            <a:r>
              <a:rPr lang="en-GB" sz="1200" b="1" dirty="0">
                <a:solidFill>
                  <a:schemeClr val="dk1"/>
                </a:solidFill>
                <a:latin typeface="Arial"/>
                <a:ea typeface="Arial"/>
                <a:cs typeface="Arial"/>
              </a:rPr>
              <a:t>Cities’ influencing potential</a:t>
            </a:r>
            <a:endParaRPr dirty="0"/>
          </a:p>
          <a:p>
            <a:pPr marL="180000" indent="-180000">
              <a:spcBef>
                <a:spcPts val="600"/>
              </a:spcBef>
              <a:buClr>
                <a:schemeClr val="accent1"/>
              </a:buClr>
              <a:buSzPts val="1200"/>
              <a:buFont typeface="Arial"/>
              <a:buChar char="•"/>
            </a:pPr>
            <a:r>
              <a:rPr lang="en-GB" sz="1200" dirty="0">
                <a:solidFill>
                  <a:schemeClr val="dk1"/>
                </a:solidFill>
                <a:latin typeface="Arial"/>
                <a:ea typeface="Arial"/>
                <a:cs typeface="Arial"/>
              </a:rPr>
              <a:t>Sub-sectors where cities have high influence</a:t>
            </a:r>
            <a:endParaRPr dirty="0"/>
          </a:p>
          <a:p>
            <a:pPr marL="180000" indent="-180000">
              <a:spcBef>
                <a:spcPts val="600"/>
              </a:spcBef>
              <a:buClr>
                <a:schemeClr val="accent1"/>
              </a:buClr>
              <a:buSzPts val="1200"/>
              <a:buFont typeface="Arial"/>
              <a:buChar char="•"/>
            </a:pPr>
            <a:r>
              <a:rPr lang="en-GB" sz="1200" dirty="0">
                <a:solidFill>
                  <a:schemeClr val="dk1"/>
                </a:solidFill>
                <a:latin typeface="Arial"/>
                <a:ea typeface="Arial"/>
                <a:cs typeface="Arial"/>
              </a:rPr>
              <a:t>Feasibility for city to act on sub-sector</a:t>
            </a:r>
            <a:endParaRPr dirty="0"/>
          </a:p>
        </p:txBody>
      </p:sp>
      <p:grpSp>
        <p:nvGrpSpPr>
          <p:cNvPr id="156" name="Google Shape;156;p13"/>
          <p:cNvGrpSpPr/>
          <p:nvPr/>
        </p:nvGrpSpPr>
        <p:grpSpPr>
          <a:xfrm>
            <a:off x="5020274" y="1868694"/>
            <a:ext cx="529049" cy="2965663"/>
            <a:chOff x="3359332" y="1486107"/>
            <a:chExt cx="529049" cy="4178791"/>
          </a:xfrm>
        </p:grpSpPr>
        <p:grpSp>
          <p:nvGrpSpPr>
            <p:cNvPr id="157" name="Google Shape;157;p13"/>
            <p:cNvGrpSpPr/>
            <p:nvPr/>
          </p:nvGrpSpPr>
          <p:grpSpPr>
            <a:xfrm>
              <a:off x="3359332" y="1486107"/>
              <a:ext cx="529049" cy="1415196"/>
              <a:chOff x="3623857" y="1486107"/>
              <a:chExt cx="529049" cy="1415196"/>
            </a:xfrm>
          </p:grpSpPr>
          <p:sp>
            <p:nvSpPr>
              <p:cNvPr id="158" name="Google Shape;158;p13"/>
              <p:cNvSpPr/>
              <p:nvPr/>
            </p:nvSpPr>
            <p:spPr>
              <a:xfrm rot="-5400000">
                <a:off x="3646733" y="1463231"/>
                <a:ext cx="483298" cy="529049"/>
              </a:xfrm>
              <a:prstGeom prst="diagStripe">
                <a:avLst>
                  <a:gd name="adj" fmla="val 43988"/>
                </a:avLst>
              </a:prstGeom>
              <a:solidFill>
                <a:schemeClr val="accent1"/>
              </a:solidFill>
              <a:ln>
                <a:noFill/>
              </a:ln>
            </p:spPr>
            <p:txBody>
              <a:bodyPr spcFirstLastPara="1" wrap="square" lIns="91425" tIns="45700" rIns="91425" bIns="45700" anchor="ctr" anchorCtr="0">
                <a:noAutofit/>
              </a:bodyPr>
              <a:lstStyle/>
              <a:p>
                <a:pPr algn="ctr"/>
                <a:endParaRPr sz="1200">
                  <a:solidFill>
                    <a:schemeClr val="dk1"/>
                  </a:solidFill>
                  <a:latin typeface="Arial"/>
                  <a:ea typeface="Arial"/>
                  <a:cs typeface="Arial"/>
                </a:endParaRPr>
              </a:p>
            </p:txBody>
          </p:sp>
          <p:sp>
            <p:nvSpPr>
              <p:cNvPr id="159" name="Google Shape;159;p13"/>
              <p:cNvSpPr/>
              <p:nvPr/>
            </p:nvSpPr>
            <p:spPr>
              <a:xfrm>
                <a:off x="3856383" y="1964061"/>
                <a:ext cx="296524" cy="937242"/>
              </a:xfrm>
              <a:prstGeom prst="rect">
                <a:avLst/>
              </a:prstGeom>
              <a:solidFill>
                <a:schemeClr val="accent1"/>
              </a:solidFill>
              <a:ln>
                <a:noFill/>
              </a:ln>
            </p:spPr>
            <p:txBody>
              <a:bodyPr spcFirstLastPara="1" wrap="square" lIns="91425" tIns="45700" rIns="91425" bIns="45700" anchor="ctr" anchorCtr="0">
                <a:noAutofit/>
              </a:bodyPr>
              <a:lstStyle/>
              <a:p>
                <a:pPr algn="ctr"/>
                <a:endParaRPr sz="1200">
                  <a:solidFill>
                    <a:schemeClr val="lt1"/>
                  </a:solidFill>
                  <a:latin typeface="Arial"/>
                  <a:ea typeface="Arial"/>
                  <a:cs typeface="Arial"/>
                </a:endParaRPr>
              </a:p>
            </p:txBody>
          </p:sp>
        </p:grpSp>
        <p:grpSp>
          <p:nvGrpSpPr>
            <p:cNvPr id="160" name="Google Shape;160;p13"/>
            <p:cNvGrpSpPr/>
            <p:nvPr/>
          </p:nvGrpSpPr>
          <p:grpSpPr>
            <a:xfrm rot="10800000" flipH="1">
              <a:off x="3359332" y="4249701"/>
              <a:ext cx="529049" cy="1415197"/>
              <a:chOff x="3623857" y="3484241"/>
              <a:chExt cx="529049" cy="1415197"/>
            </a:xfrm>
          </p:grpSpPr>
          <p:sp>
            <p:nvSpPr>
              <p:cNvPr id="161" name="Google Shape;161;p13"/>
              <p:cNvSpPr/>
              <p:nvPr/>
            </p:nvSpPr>
            <p:spPr>
              <a:xfrm rot="-5400000">
                <a:off x="3646733" y="3461366"/>
                <a:ext cx="483298" cy="529049"/>
              </a:xfrm>
              <a:prstGeom prst="diagStripe">
                <a:avLst>
                  <a:gd name="adj" fmla="val 43988"/>
                </a:avLst>
              </a:prstGeom>
              <a:solidFill>
                <a:schemeClr val="accent1"/>
              </a:solidFill>
              <a:ln>
                <a:noFill/>
              </a:ln>
            </p:spPr>
            <p:txBody>
              <a:bodyPr spcFirstLastPara="1" wrap="square" lIns="91425" tIns="45700" rIns="91425" bIns="45700" anchor="ctr" anchorCtr="0">
                <a:noAutofit/>
              </a:bodyPr>
              <a:lstStyle/>
              <a:p>
                <a:pPr algn="ctr"/>
                <a:endParaRPr sz="1200">
                  <a:solidFill>
                    <a:schemeClr val="dk1"/>
                  </a:solidFill>
                  <a:latin typeface="Arial"/>
                  <a:ea typeface="Arial"/>
                  <a:cs typeface="Arial"/>
                </a:endParaRPr>
              </a:p>
            </p:txBody>
          </p:sp>
          <p:sp>
            <p:nvSpPr>
              <p:cNvPr id="162" name="Google Shape;162;p13"/>
              <p:cNvSpPr/>
              <p:nvPr/>
            </p:nvSpPr>
            <p:spPr>
              <a:xfrm>
                <a:off x="3856383" y="3962196"/>
                <a:ext cx="296524" cy="937242"/>
              </a:xfrm>
              <a:prstGeom prst="rect">
                <a:avLst/>
              </a:prstGeom>
              <a:solidFill>
                <a:schemeClr val="accent1"/>
              </a:solidFill>
              <a:ln>
                <a:noFill/>
              </a:ln>
            </p:spPr>
            <p:txBody>
              <a:bodyPr spcFirstLastPara="1" wrap="square" lIns="91425" tIns="45700" rIns="91425" bIns="45700" anchor="ctr" anchorCtr="0">
                <a:noAutofit/>
              </a:bodyPr>
              <a:lstStyle/>
              <a:p>
                <a:pPr algn="ctr"/>
                <a:endParaRPr sz="1200">
                  <a:solidFill>
                    <a:schemeClr val="lt1"/>
                  </a:solidFill>
                  <a:latin typeface="Arial"/>
                  <a:ea typeface="Arial"/>
                  <a:cs typeface="Arial"/>
                </a:endParaRPr>
              </a:p>
            </p:txBody>
          </p:sp>
        </p:grpSp>
        <p:cxnSp>
          <p:nvCxnSpPr>
            <p:cNvPr id="163" name="Google Shape;163;p13"/>
            <p:cNvCxnSpPr>
              <a:stCxn id="159" idx="2"/>
              <a:endCxn id="162" idx="2"/>
            </p:cNvCxnSpPr>
            <p:nvPr/>
          </p:nvCxnSpPr>
          <p:spPr>
            <a:xfrm>
              <a:off x="3740120" y="2901303"/>
              <a:ext cx="0" cy="1348500"/>
            </a:xfrm>
            <a:prstGeom prst="straightConnector1">
              <a:avLst/>
            </a:prstGeom>
            <a:noFill/>
            <a:ln w="38100" cap="flat" cmpd="sng">
              <a:solidFill>
                <a:schemeClr val="accent1"/>
              </a:solidFill>
              <a:prstDash val="dash"/>
              <a:round/>
              <a:headEnd type="none" w="sm" len="sm"/>
              <a:tailEnd type="none" w="sm" len="sm"/>
            </a:ln>
          </p:spPr>
        </p:cxnSp>
      </p:grpSp>
      <p:grpSp>
        <p:nvGrpSpPr>
          <p:cNvPr id="164" name="Google Shape;164;p13"/>
          <p:cNvGrpSpPr/>
          <p:nvPr/>
        </p:nvGrpSpPr>
        <p:grpSpPr>
          <a:xfrm>
            <a:off x="7743207" y="2054175"/>
            <a:ext cx="529049" cy="2594700"/>
            <a:chOff x="6107067" y="1486107"/>
            <a:chExt cx="529049" cy="4178791"/>
          </a:xfrm>
        </p:grpSpPr>
        <p:grpSp>
          <p:nvGrpSpPr>
            <p:cNvPr id="165" name="Google Shape;165;p13"/>
            <p:cNvGrpSpPr/>
            <p:nvPr/>
          </p:nvGrpSpPr>
          <p:grpSpPr>
            <a:xfrm>
              <a:off x="6107067" y="1486107"/>
              <a:ext cx="529049" cy="1415196"/>
              <a:chOff x="3623857" y="1486107"/>
              <a:chExt cx="529049" cy="1415196"/>
            </a:xfrm>
          </p:grpSpPr>
          <p:sp>
            <p:nvSpPr>
              <p:cNvPr id="166" name="Google Shape;166;p13"/>
              <p:cNvSpPr/>
              <p:nvPr/>
            </p:nvSpPr>
            <p:spPr>
              <a:xfrm rot="-5400000">
                <a:off x="3646733" y="1463231"/>
                <a:ext cx="483298" cy="529049"/>
              </a:xfrm>
              <a:prstGeom prst="diagStripe">
                <a:avLst>
                  <a:gd name="adj" fmla="val 43988"/>
                </a:avLst>
              </a:prstGeom>
              <a:solidFill>
                <a:schemeClr val="accent1"/>
              </a:solidFill>
              <a:ln>
                <a:noFill/>
              </a:ln>
            </p:spPr>
            <p:txBody>
              <a:bodyPr spcFirstLastPara="1" wrap="square" lIns="91425" tIns="45700" rIns="91425" bIns="45700" anchor="ctr" anchorCtr="0">
                <a:noAutofit/>
              </a:bodyPr>
              <a:lstStyle/>
              <a:p>
                <a:pPr algn="ctr"/>
                <a:endParaRPr sz="1200">
                  <a:solidFill>
                    <a:schemeClr val="dk1"/>
                  </a:solidFill>
                  <a:latin typeface="Arial"/>
                  <a:ea typeface="Arial"/>
                  <a:cs typeface="Arial"/>
                </a:endParaRPr>
              </a:p>
            </p:txBody>
          </p:sp>
          <p:sp>
            <p:nvSpPr>
              <p:cNvPr id="167" name="Google Shape;167;p13"/>
              <p:cNvSpPr/>
              <p:nvPr/>
            </p:nvSpPr>
            <p:spPr>
              <a:xfrm>
                <a:off x="3856383" y="1964061"/>
                <a:ext cx="296524" cy="937242"/>
              </a:xfrm>
              <a:prstGeom prst="rect">
                <a:avLst/>
              </a:prstGeom>
              <a:solidFill>
                <a:schemeClr val="accent1"/>
              </a:solidFill>
              <a:ln>
                <a:noFill/>
              </a:ln>
            </p:spPr>
            <p:txBody>
              <a:bodyPr spcFirstLastPara="1" wrap="square" lIns="91425" tIns="45700" rIns="91425" bIns="45700" anchor="ctr" anchorCtr="0">
                <a:noAutofit/>
              </a:bodyPr>
              <a:lstStyle/>
              <a:p>
                <a:pPr algn="ctr"/>
                <a:endParaRPr sz="1200">
                  <a:solidFill>
                    <a:schemeClr val="lt1"/>
                  </a:solidFill>
                  <a:latin typeface="Arial"/>
                  <a:ea typeface="Arial"/>
                  <a:cs typeface="Arial"/>
                </a:endParaRPr>
              </a:p>
            </p:txBody>
          </p:sp>
        </p:grpSp>
        <p:grpSp>
          <p:nvGrpSpPr>
            <p:cNvPr id="168" name="Google Shape;168;p13"/>
            <p:cNvGrpSpPr/>
            <p:nvPr/>
          </p:nvGrpSpPr>
          <p:grpSpPr>
            <a:xfrm rot="10800000" flipH="1">
              <a:off x="6107067" y="4249701"/>
              <a:ext cx="529049" cy="1415197"/>
              <a:chOff x="3623857" y="3484241"/>
              <a:chExt cx="529049" cy="1415197"/>
            </a:xfrm>
          </p:grpSpPr>
          <p:sp>
            <p:nvSpPr>
              <p:cNvPr id="169" name="Google Shape;169;p13"/>
              <p:cNvSpPr/>
              <p:nvPr/>
            </p:nvSpPr>
            <p:spPr>
              <a:xfrm rot="-5400000">
                <a:off x="3646733" y="3461366"/>
                <a:ext cx="483298" cy="529049"/>
              </a:xfrm>
              <a:prstGeom prst="diagStripe">
                <a:avLst>
                  <a:gd name="adj" fmla="val 43988"/>
                </a:avLst>
              </a:prstGeom>
              <a:solidFill>
                <a:schemeClr val="accent1"/>
              </a:solidFill>
              <a:ln>
                <a:noFill/>
              </a:ln>
            </p:spPr>
            <p:txBody>
              <a:bodyPr spcFirstLastPara="1" wrap="square" lIns="91425" tIns="45700" rIns="91425" bIns="45700" anchor="ctr" anchorCtr="0">
                <a:noAutofit/>
              </a:bodyPr>
              <a:lstStyle/>
              <a:p>
                <a:pPr algn="ctr"/>
                <a:endParaRPr sz="1200">
                  <a:solidFill>
                    <a:schemeClr val="dk1"/>
                  </a:solidFill>
                  <a:latin typeface="Arial"/>
                  <a:ea typeface="Arial"/>
                  <a:cs typeface="Arial"/>
                </a:endParaRPr>
              </a:p>
            </p:txBody>
          </p:sp>
          <p:sp>
            <p:nvSpPr>
              <p:cNvPr id="170" name="Google Shape;170;p13"/>
              <p:cNvSpPr/>
              <p:nvPr/>
            </p:nvSpPr>
            <p:spPr>
              <a:xfrm>
                <a:off x="3856383" y="3962196"/>
                <a:ext cx="296524" cy="937242"/>
              </a:xfrm>
              <a:prstGeom prst="rect">
                <a:avLst/>
              </a:prstGeom>
              <a:solidFill>
                <a:schemeClr val="accent1"/>
              </a:solidFill>
              <a:ln>
                <a:noFill/>
              </a:ln>
            </p:spPr>
            <p:txBody>
              <a:bodyPr spcFirstLastPara="1" wrap="square" lIns="91425" tIns="45700" rIns="91425" bIns="45700" anchor="ctr" anchorCtr="0">
                <a:noAutofit/>
              </a:bodyPr>
              <a:lstStyle/>
              <a:p>
                <a:pPr algn="ctr"/>
                <a:endParaRPr sz="1200">
                  <a:solidFill>
                    <a:schemeClr val="lt1"/>
                  </a:solidFill>
                  <a:latin typeface="Arial"/>
                  <a:ea typeface="Arial"/>
                  <a:cs typeface="Arial"/>
                </a:endParaRPr>
              </a:p>
            </p:txBody>
          </p:sp>
        </p:grpSp>
        <p:cxnSp>
          <p:nvCxnSpPr>
            <p:cNvPr id="171" name="Google Shape;171;p13"/>
            <p:cNvCxnSpPr>
              <a:stCxn id="167" idx="2"/>
              <a:endCxn id="170" idx="2"/>
            </p:cNvCxnSpPr>
            <p:nvPr/>
          </p:nvCxnSpPr>
          <p:spPr>
            <a:xfrm>
              <a:off x="6487855" y="2901303"/>
              <a:ext cx="0" cy="1348500"/>
            </a:xfrm>
            <a:prstGeom prst="straightConnector1">
              <a:avLst/>
            </a:prstGeom>
            <a:noFill/>
            <a:ln w="38100" cap="flat" cmpd="sng">
              <a:solidFill>
                <a:schemeClr val="accent1"/>
              </a:solidFill>
              <a:prstDash val="dash"/>
              <a:round/>
              <a:headEnd type="none" w="sm" len="sm"/>
              <a:tailEnd type="none" w="sm" len="sm"/>
            </a:ln>
          </p:spPr>
        </p:cxnSp>
      </p:grpSp>
      <p:grpSp>
        <p:nvGrpSpPr>
          <p:cNvPr id="172" name="Google Shape;172;p13"/>
          <p:cNvGrpSpPr/>
          <p:nvPr/>
        </p:nvGrpSpPr>
        <p:grpSpPr>
          <a:xfrm>
            <a:off x="3381104" y="2359739"/>
            <a:ext cx="1200721" cy="2413020"/>
            <a:chOff x="2124074" y="2116646"/>
            <a:chExt cx="1200721" cy="2413020"/>
          </a:xfrm>
        </p:grpSpPr>
        <p:sp>
          <p:nvSpPr>
            <p:cNvPr id="173" name="Google Shape;173;p13"/>
            <p:cNvSpPr/>
            <p:nvPr/>
          </p:nvSpPr>
          <p:spPr>
            <a:xfrm>
              <a:off x="2703253" y="2485625"/>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74" name="Google Shape;174;p13"/>
            <p:cNvSpPr/>
            <p:nvPr/>
          </p:nvSpPr>
          <p:spPr>
            <a:xfrm>
              <a:off x="3100058" y="2122446"/>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75" name="Google Shape;175;p13"/>
            <p:cNvSpPr/>
            <p:nvPr/>
          </p:nvSpPr>
          <p:spPr>
            <a:xfrm>
              <a:off x="3033142" y="2888260"/>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76" name="Google Shape;176;p13"/>
            <p:cNvSpPr/>
            <p:nvPr/>
          </p:nvSpPr>
          <p:spPr>
            <a:xfrm>
              <a:off x="2242400" y="2751907"/>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77" name="Google Shape;177;p13"/>
            <p:cNvSpPr/>
            <p:nvPr/>
          </p:nvSpPr>
          <p:spPr>
            <a:xfrm>
              <a:off x="2515326" y="3189929"/>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78" name="Google Shape;178;p13"/>
            <p:cNvSpPr/>
            <p:nvPr/>
          </p:nvSpPr>
          <p:spPr>
            <a:xfrm>
              <a:off x="2338283" y="3655348"/>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79" name="Google Shape;179;p13"/>
            <p:cNvSpPr/>
            <p:nvPr/>
          </p:nvSpPr>
          <p:spPr>
            <a:xfrm>
              <a:off x="3052605" y="4035443"/>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80" name="Google Shape;180;p13"/>
            <p:cNvSpPr/>
            <p:nvPr/>
          </p:nvSpPr>
          <p:spPr>
            <a:xfrm>
              <a:off x="2253598" y="4304929"/>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81" name="Google Shape;181;p13"/>
            <p:cNvSpPr/>
            <p:nvPr/>
          </p:nvSpPr>
          <p:spPr>
            <a:xfrm>
              <a:off x="2124074" y="2116646"/>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82" name="Google Shape;182;p13"/>
            <p:cNvSpPr/>
            <p:nvPr/>
          </p:nvSpPr>
          <p:spPr>
            <a:xfrm>
              <a:off x="2952600" y="3524904"/>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grpSp>
      <p:grpSp>
        <p:nvGrpSpPr>
          <p:cNvPr id="183" name="Google Shape;183;p13"/>
          <p:cNvGrpSpPr/>
          <p:nvPr/>
        </p:nvGrpSpPr>
        <p:grpSpPr>
          <a:xfrm>
            <a:off x="5861263" y="2534650"/>
            <a:ext cx="1453743" cy="1592577"/>
            <a:chOff x="4594427" y="2291556"/>
            <a:chExt cx="1453743" cy="1592577"/>
          </a:xfrm>
        </p:grpSpPr>
        <p:sp>
          <p:nvSpPr>
            <p:cNvPr id="184" name="Google Shape;184;p13"/>
            <p:cNvSpPr/>
            <p:nvPr/>
          </p:nvSpPr>
          <p:spPr>
            <a:xfrm>
              <a:off x="5330898" y="2494382"/>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85" name="Google Shape;185;p13"/>
            <p:cNvSpPr/>
            <p:nvPr/>
          </p:nvSpPr>
          <p:spPr>
            <a:xfrm>
              <a:off x="5764234" y="2923718"/>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86" name="Google Shape;186;p13"/>
            <p:cNvSpPr/>
            <p:nvPr/>
          </p:nvSpPr>
          <p:spPr>
            <a:xfrm>
              <a:off x="4754673" y="2900224"/>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87" name="Google Shape;187;p13"/>
            <p:cNvSpPr/>
            <p:nvPr/>
          </p:nvSpPr>
          <p:spPr>
            <a:xfrm>
              <a:off x="5252823" y="3288122"/>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88" name="Google Shape;188;p13"/>
            <p:cNvSpPr/>
            <p:nvPr/>
          </p:nvSpPr>
          <p:spPr>
            <a:xfrm>
              <a:off x="4766089" y="3655348"/>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89" name="Google Shape;189;p13"/>
            <p:cNvSpPr/>
            <p:nvPr/>
          </p:nvSpPr>
          <p:spPr>
            <a:xfrm>
              <a:off x="5823433" y="3659396"/>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90" name="Google Shape;190;p13"/>
            <p:cNvSpPr/>
            <p:nvPr/>
          </p:nvSpPr>
          <p:spPr>
            <a:xfrm>
              <a:off x="4594427" y="2291556"/>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grpSp>
      <p:grpSp>
        <p:nvGrpSpPr>
          <p:cNvPr id="191" name="Google Shape;191;p13"/>
          <p:cNvGrpSpPr/>
          <p:nvPr/>
        </p:nvGrpSpPr>
        <p:grpSpPr>
          <a:xfrm>
            <a:off x="8574091" y="2962234"/>
            <a:ext cx="1241427" cy="908764"/>
            <a:chOff x="7297647" y="2719141"/>
            <a:chExt cx="1241427" cy="908764"/>
          </a:xfrm>
        </p:grpSpPr>
        <p:sp>
          <p:nvSpPr>
            <p:cNvPr id="192" name="Google Shape;192;p13"/>
            <p:cNvSpPr/>
            <p:nvPr/>
          </p:nvSpPr>
          <p:spPr>
            <a:xfrm>
              <a:off x="7796073" y="2719141"/>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93" name="Google Shape;193;p13"/>
            <p:cNvSpPr/>
            <p:nvPr/>
          </p:nvSpPr>
          <p:spPr>
            <a:xfrm>
              <a:off x="8314337" y="2890803"/>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94" name="Google Shape;194;p13"/>
            <p:cNvSpPr/>
            <p:nvPr/>
          </p:nvSpPr>
          <p:spPr>
            <a:xfrm>
              <a:off x="7769429" y="3221401"/>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95" name="Google Shape;195;p13"/>
            <p:cNvSpPr/>
            <p:nvPr/>
          </p:nvSpPr>
          <p:spPr>
            <a:xfrm>
              <a:off x="8241212" y="3403168"/>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sp>
          <p:nvSpPr>
            <p:cNvPr id="196" name="Google Shape;196;p13"/>
            <p:cNvSpPr/>
            <p:nvPr/>
          </p:nvSpPr>
          <p:spPr>
            <a:xfrm>
              <a:off x="7297647" y="3039633"/>
              <a:ext cx="224737" cy="224737"/>
            </a:xfrm>
            <a:prstGeom prst="ellipse">
              <a:avLst/>
            </a:prstGeom>
            <a:solidFill>
              <a:schemeClr val="accent1"/>
            </a:solidFill>
            <a:ln>
              <a:noFill/>
            </a:ln>
          </p:spPr>
          <p:txBody>
            <a:bodyPr spcFirstLastPara="1" wrap="square" lIns="0" tIns="0" rIns="0" bIns="0" anchor="ctr" anchorCtr="1">
              <a:noAutofit/>
            </a:bodyPr>
            <a:lstStyle/>
            <a:p>
              <a:pPr algn="ctr"/>
              <a:endParaRPr sz="1200">
                <a:solidFill>
                  <a:schemeClr val="lt1"/>
                </a:solidFill>
                <a:latin typeface="Arial"/>
                <a:ea typeface="Arial"/>
                <a:cs typeface="Arial"/>
              </a:endParaRPr>
            </a:p>
          </p:txBody>
        </p:sp>
      </p:grpSp>
      <p:cxnSp>
        <p:nvCxnSpPr>
          <p:cNvPr id="197" name="Google Shape;197;p13"/>
          <p:cNvCxnSpPr>
            <a:stCxn id="161" idx="0"/>
            <a:endCxn id="198" idx="0"/>
          </p:cNvCxnSpPr>
          <p:nvPr/>
        </p:nvCxnSpPr>
        <p:spPr>
          <a:xfrm>
            <a:off x="5284798" y="4662859"/>
            <a:ext cx="0" cy="456900"/>
          </a:xfrm>
          <a:prstGeom prst="straightConnector1">
            <a:avLst/>
          </a:prstGeom>
          <a:noFill/>
          <a:ln w="12700" cap="flat" cmpd="sng">
            <a:solidFill>
              <a:schemeClr val="accent1"/>
            </a:solidFill>
            <a:prstDash val="solid"/>
            <a:round/>
            <a:headEnd type="none" w="sm" len="sm"/>
            <a:tailEnd type="none" w="sm" len="sm"/>
          </a:ln>
        </p:spPr>
      </p:cxnSp>
      <p:cxnSp>
        <p:nvCxnSpPr>
          <p:cNvPr id="199" name="Google Shape;199;p13"/>
          <p:cNvCxnSpPr>
            <a:stCxn id="169" idx="0"/>
            <a:endCxn id="200" idx="0"/>
          </p:cNvCxnSpPr>
          <p:nvPr/>
        </p:nvCxnSpPr>
        <p:spPr>
          <a:xfrm>
            <a:off x="8007731" y="4498829"/>
            <a:ext cx="0" cy="621000"/>
          </a:xfrm>
          <a:prstGeom prst="straightConnector1">
            <a:avLst/>
          </a:prstGeom>
          <a:noFill/>
          <a:ln w="12700" cap="flat" cmpd="sng">
            <a:solidFill>
              <a:schemeClr val="accent1"/>
            </a:solidFill>
            <a:prstDash val="solid"/>
            <a:round/>
            <a:headEnd type="none" w="sm" len="sm"/>
            <a:tailEnd type="none" w="sm" len="sm"/>
          </a:ln>
        </p:spPr>
      </p:cxnSp>
      <p:sp>
        <p:nvSpPr>
          <p:cNvPr id="201" name="Google Shape;201;p13"/>
          <p:cNvSpPr/>
          <p:nvPr/>
        </p:nvSpPr>
        <p:spPr>
          <a:xfrm>
            <a:off x="3315920" y="3584763"/>
            <a:ext cx="72000" cy="72000"/>
          </a:xfrm>
          <a:prstGeom prst="rect">
            <a:avLst/>
          </a:prstGeom>
          <a:noFill/>
          <a:ln>
            <a:noFill/>
          </a:ln>
        </p:spPr>
        <p:txBody>
          <a:bodyPr spcFirstLastPara="1" wrap="square" lIns="91425" tIns="45700" rIns="91425" bIns="45700" anchor="ctr" anchorCtr="0">
            <a:noAutofit/>
          </a:bodyPr>
          <a:lstStyle/>
          <a:p>
            <a:pPr algn="ctr"/>
            <a:endParaRPr sz="1200">
              <a:solidFill>
                <a:schemeClr val="lt1"/>
              </a:solidFill>
              <a:latin typeface="Arial"/>
              <a:ea typeface="Arial"/>
              <a:cs typeface="Arial"/>
            </a:endParaRPr>
          </a:p>
        </p:txBody>
      </p:sp>
      <p:sp>
        <p:nvSpPr>
          <p:cNvPr id="198" name="Google Shape;198;p13"/>
          <p:cNvSpPr/>
          <p:nvPr/>
        </p:nvSpPr>
        <p:spPr>
          <a:xfrm>
            <a:off x="5248798" y="5119907"/>
            <a:ext cx="72000" cy="72000"/>
          </a:xfrm>
          <a:prstGeom prst="rect">
            <a:avLst/>
          </a:prstGeom>
          <a:noFill/>
          <a:ln>
            <a:noFill/>
          </a:ln>
        </p:spPr>
        <p:txBody>
          <a:bodyPr spcFirstLastPara="1" wrap="square" lIns="91425" tIns="45700" rIns="91425" bIns="45700" anchor="ctr" anchorCtr="0">
            <a:noAutofit/>
          </a:bodyPr>
          <a:lstStyle/>
          <a:p>
            <a:pPr algn="ctr"/>
            <a:endParaRPr sz="1200">
              <a:solidFill>
                <a:schemeClr val="lt1"/>
              </a:solidFill>
              <a:latin typeface="Arial"/>
              <a:ea typeface="Arial"/>
              <a:cs typeface="Arial"/>
            </a:endParaRPr>
          </a:p>
        </p:txBody>
      </p:sp>
      <p:sp>
        <p:nvSpPr>
          <p:cNvPr id="200" name="Google Shape;200;p13"/>
          <p:cNvSpPr/>
          <p:nvPr/>
        </p:nvSpPr>
        <p:spPr>
          <a:xfrm>
            <a:off x="7971731" y="5119907"/>
            <a:ext cx="72000" cy="72000"/>
          </a:xfrm>
          <a:prstGeom prst="rect">
            <a:avLst/>
          </a:prstGeom>
          <a:noFill/>
          <a:ln>
            <a:noFill/>
          </a:ln>
        </p:spPr>
        <p:txBody>
          <a:bodyPr spcFirstLastPara="1" wrap="square" lIns="91425" tIns="45700" rIns="91425" bIns="45700" anchor="ctr" anchorCtr="0">
            <a:noAutofit/>
          </a:bodyPr>
          <a:lstStyle/>
          <a:p>
            <a:pPr algn="ctr"/>
            <a:endParaRPr sz="1200">
              <a:solidFill>
                <a:schemeClr val="lt1"/>
              </a:solidFill>
              <a:latin typeface="Arial"/>
              <a:ea typeface="Arial"/>
              <a:cs typeface="Arial"/>
            </a:endParaRPr>
          </a:p>
        </p:txBody>
      </p:sp>
      <p:cxnSp>
        <p:nvCxnSpPr>
          <p:cNvPr id="202" name="Google Shape;202;p13"/>
          <p:cNvCxnSpPr>
            <a:stCxn id="150" idx="3"/>
            <a:endCxn id="201" idx="1"/>
          </p:cNvCxnSpPr>
          <p:nvPr/>
        </p:nvCxnSpPr>
        <p:spPr>
          <a:xfrm>
            <a:off x="2942653" y="2526876"/>
            <a:ext cx="373200" cy="1093800"/>
          </a:xfrm>
          <a:prstGeom prst="bentConnector3">
            <a:avLst>
              <a:gd name="adj1" fmla="val 50009"/>
            </a:avLst>
          </a:prstGeom>
          <a:noFill/>
          <a:ln w="19050" cap="flat" cmpd="sng">
            <a:solidFill>
              <a:schemeClr val="accent1"/>
            </a:solidFill>
            <a:prstDash val="solid"/>
            <a:round/>
            <a:headEnd type="none" w="sm" len="sm"/>
            <a:tailEnd type="triangle" w="med" len="med"/>
          </a:ln>
        </p:spPr>
      </p:cxnSp>
      <p:cxnSp>
        <p:nvCxnSpPr>
          <p:cNvPr id="203" name="Google Shape;203;p13"/>
          <p:cNvCxnSpPr>
            <a:stCxn id="151" idx="3"/>
          </p:cNvCxnSpPr>
          <p:nvPr/>
        </p:nvCxnSpPr>
        <p:spPr>
          <a:xfrm>
            <a:off x="2942653" y="3256134"/>
            <a:ext cx="373200" cy="364500"/>
          </a:xfrm>
          <a:prstGeom prst="bentConnector3">
            <a:avLst>
              <a:gd name="adj1" fmla="val 50009"/>
            </a:avLst>
          </a:prstGeom>
          <a:noFill/>
          <a:ln w="19050" cap="flat" cmpd="sng">
            <a:solidFill>
              <a:schemeClr val="accent1"/>
            </a:solidFill>
            <a:prstDash val="solid"/>
            <a:round/>
            <a:headEnd type="none" w="sm" len="sm"/>
            <a:tailEnd type="triangle" w="med" len="med"/>
          </a:ln>
        </p:spPr>
      </p:cxnSp>
      <p:cxnSp>
        <p:nvCxnSpPr>
          <p:cNvPr id="204" name="Google Shape;204;p13"/>
          <p:cNvCxnSpPr>
            <a:stCxn id="152" idx="3"/>
          </p:cNvCxnSpPr>
          <p:nvPr/>
        </p:nvCxnSpPr>
        <p:spPr>
          <a:xfrm rot="10800000" flipH="1">
            <a:off x="2942653" y="3620892"/>
            <a:ext cx="373200" cy="364500"/>
          </a:xfrm>
          <a:prstGeom prst="bentConnector3">
            <a:avLst>
              <a:gd name="adj1" fmla="val 50009"/>
            </a:avLst>
          </a:prstGeom>
          <a:noFill/>
          <a:ln w="19050" cap="flat" cmpd="sng">
            <a:solidFill>
              <a:schemeClr val="accent1"/>
            </a:solidFill>
            <a:prstDash val="solid"/>
            <a:round/>
            <a:headEnd type="none" w="sm" len="sm"/>
            <a:tailEnd type="triangle" w="med" len="med"/>
          </a:ln>
        </p:spPr>
      </p:cxnSp>
      <p:cxnSp>
        <p:nvCxnSpPr>
          <p:cNvPr id="205" name="Google Shape;205;p13"/>
          <p:cNvCxnSpPr>
            <a:stCxn id="153" idx="3"/>
            <a:endCxn id="201" idx="1"/>
          </p:cNvCxnSpPr>
          <p:nvPr/>
        </p:nvCxnSpPr>
        <p:spPr>
          <a:xfrm rot="10800000" flipH="1">
            <a:off x="2942653" y="3620850"/>
            <a:ext cx="373200" cy="1093800"/>
          </a:xfrm>
          <a:prstGeom prst="bentConnector3">
            <a:avLst>
              <a:gd name="adj1" fmla="val 50009"/>
            </a:avLst>
          </a:prstGeom>
          <a:noFill/>
          <a:ln w="19050" cap="flat" cmpd="sng">
            <a:solidFill>
              <a:schemeClr val="accent1"/>
            </a:solidFill>
            <a:prstDash val="solid"/>
            <a:round/>
            <a:headEnd type="none" w="sm" len="sm"/>
            <a:tailEnd type="triangle" w="med" len="med"/>
          </a:ln>
        </p:spPr>
      </p:cxnSp>
      <p:sp>
        <p:nvSpPr>
          <p:cNvPr id="206" name="Google Shape;206;p13"/>
          <p:cNvSpPr/>
          <p:nvPr/>
        </p:nvSpPr>
        <p:spPr>
          <a:xfrm>
            <a:off x="1430788" y="6177330"/>
            <a:ext cx="6575852" cy="153888"/>
          </a:xfrm>
          <a:prstGeom prst="rect">
            <a:avLst/>
          </a:prstGeom>
          <a:noFill/>
          <a:ln>
            <a:noFill/>
          </a:ln>
        </p:spPr>
        <p:txBody>
          <a:bodyPr spcFirstLastPara="1" wrap="square" lIns="0" tIns="0" rIns="0" bIns="0" anchor="b" anchorCtr="0">
            <a:noAutofit/>
          </a:bodyPr>
          <a:lstStyle/>
          <a:p>
            <a:pPr marL="469900" indent="-469900"/>
            <a:r>
              <a:rPr lang="en-GB" sz="1000" dirty="0">
                <a:latin typeface="Arial"/>
                <a:ea typeface="Arial"/>
                <a:cs typeface="Arial"/>
              </a:rPr>
              <a:t>1. Until 2030</a:t>
            </a:r>
            <a:endParaRPr sz="1000" dirty="0">
              <a:latin typeface="Arial"/>
              <a:ea typeface="Arial"/>
              <a:cs typeface="Arial"/>
            </a:endParaRP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graphicFrame>
        <p:nvGraphicFramePr>
          <p:cNvPr id="121" name="Google Shape;121;p12"/>
          <p:cNvGraphicFramePr/>
          <p:nvPr>
            <p:extLst>
              <p:ext uri="{D42A27DB-BD31-4B8C-83A1-F6EECF244321}">
                <p14:modId xmlns:p14="http://schemas.microsoft.com/office/powerpoint/2010/main" val="3141393033"/>
              </p:ext>
            </p:extLst>
          </p:nvPr>
        </p:nvGraphicFramePr>
        <p:xfrm>
          <a:off x="1220536" y="1929916"/>
          <a:ext cx="8841475" cy="4240440"/>
        </p:xfrm>
        <a:graphic>
          <a:graphicData uri="http://schemas.openxmlformats.org/drawingml/2006/table">
            <a:tbl>
              <a:tblPr firstRow="1" bandRow="1">
                <a:noFill/>
              </a:tblPr>
              <a:tblGrid>
                <a:gridCol w="1302250">
                  <a:extLst>
                    <a:ext uri="{9D8B030D-6E8A-4147-A177-3AD203B41FA5}">
                      <a16:colId xmlns:a16="http://schemas.microsoft.com/office/drawing/2014/main" val="20000"/>
                    </a:ext>
                  </a:extLst>
                </a:gridCol>
                <a:gridCol w="2513075">
                  <a:extLst>
                    <a:ext uri="{9D8B030D-6E8A-4147-A177-3AD203B41FA5}">
                      <a16:colId xmlns:a16="http://schemas.microsoft.com/office/drawing/2014/main" val="20001"/>
                    </a:ext>
                  </a:extLst>
                </a:gridCol>
                <a:gridCol w="2513075">
                  <a:extLst>
                    <a:ext uri="{9D8B030D-6E8A-4147-A177-3AD203B41FA5}">
                      <a16:colId xmlns:a16="http://schemas.microsoft.com/office/drawing/2014/main" val="20002"/>
                    </a:ext>
                  </a:extLst>
                </a:gridCol>
                <a:gridCol w="2513075">
                  <a:extLst>
                    <a:ext uri="{9D8B030D-6E8A-4147-A177-3AD203B41FA5}">
                      <a16:colId xmlns:a16="http://schemas.microsoft.com/office/drawing/2014/main" val="20003"/>
                    </a:ext>
                  </a:extLst>
                </a:gridCol>
              </a:tblGrid>
              <a:tr h="284875">
                <a:tc>
                  <a:txBody>
                    <a:bodyPr/>
                    <a:lstStyle/>
                    <a:p>
                      <a:pPr marL="0" marR="0" lvl="0" indent="0" algn="l" rtl="0">
                        <a:lnSpc>
                          <a:spcPct val="100000"/>
                        </a:lnSpc>
                        <a:spcBef>
                          <a:spcPts val="0"/>
                        </a:spcBef>
                        <a:spcAft>
                          <a:spcPts val="0"/>
                        </a:spcAft>
                        <a:buClr>
                          <a:schemeClr val="dk1"/>
                        </a:buClr>
                        <a:buSzPts val="1100"/>
                        <a:buFont typeface="Arial"/>
                        <a:buNone/>
                      </a:pPr>
                      <a:r>
                        <a:rPr lang="en-GB" sz="1100">
                          <a:solidFill>
                            <a:schemeClr val="dk1"/>
                          </a:solidFill>
                          <a:latin typeface="Arial"/>
                          <a:ea typeface="Arial"/>
                          <a:cs typeface="Arial"/>
                          <a:sym typeface="Arial"/>
                        </a:rPr>
                        <a:t>CO₂</a:t>
                      </a:r>
                      <a:r>
                        <a:rPr lang="en-GB" sz="1100" baseline="-25000">
                          <a:solidFill>
                            <a:schemeClr val="dk1"/>
                          </a:solidFill>
                          <a:latin typeface="Arial"/>
                          <a:ea typeface="Arial"/>
                          <a:cs typeface="Arial"/>
                          <a:sym typeface="Arial"/>
                        </a:rPr>
                        <a:t> </a:t>
                      </a:r>
                      <a:r>
                        <a:rPr lang="en-GB" sz="1100">
                          <a:solidFill>
                            <a:schemeClr val="dk1"/>
                          </a:solidFill>
                          <a:latin typeface="Arial"/>
                          <a:ea typeface="Arial"/>
                          <a:cs typeface="Arial"/>
                          <a:sym typeface="Arial"/>
                        </a:rPr>
                        <a:t>source</a:t>
                      </a:r>
                      <a:endParaRPr sz="1100">
                        <a:solidFill>
                          <a:schemeClr val="dk1"/>
                        </a:solidFill>
                        <a:latin typeface="Arial"/>
                        <a:ea typeface="Arial"/>
                        <a:cs typeface="Arial"/>
                        <a:sym typeface="Arial"/>
                      </a:endParaRPr>
                    </a:p>
                  </a:txBody>
                  <a:tcPr marL="72000" marR="72000" marT="72000" marB="720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7620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r>
                        <a:rPr lang="en-GB" sz="1100">
                          <a:solidFill>
                            <a:schemeClr val="dk1"/>
                          </a:solidFill>
                          <a:latin typeface="Arial"/>
                          <a:ea typeface="Arial"/>
                          <a:cs typeface="Arial"/>
                          <a:sym typeface="Arial"/>
                        </a:rPr>
                        <a:t>Scope 1</a:t>
                      </a:r>
                      <a:endParaRPr/>
                    </a:p>
                  </a:txBody>
                  <a:tcPr marL="72000" marR="72000" marT="72000" marB="720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100" b="1" i="0">
                          <a:solidFill>
                            <a:schemeClr val="dk1"/>
                          </a:solidFill>
                          <a:latin typeface="Arial"/>
                          <a:ea typeface="Arial"/>
                          <a:cs typeface="Arial"/>
                          <a:sym typeface="Arial"/>
                        </a:rPr>
                        <a:t>Scope 2</a:t>
                      </a:r>
                      <a:endParaRPr/>
                    </a:p>
                  </a:txBody>
                  <a:tcPr marL="72000" marR="72000" marT="72000" marB="720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100" b="1" i="0">
                          <a:solidFill>
                            <a:schemeClr val="dk1"/>
                          </a:solidFill>
                          <a:latin typeface="Arial"/>
                          <a:ea typeface="Arial"/>
                          <a:cs typeface="Arial"/>
                          <a:sym typeface="Arial"/>
                        </a:rPr>
                        <a:t>Scope 3</a:t>
                      </a:r>
                      <a:endParaRPr/>
                    </a:p>
                  </a:txBody>
                  <a:tcPr marL="72000" marR="72000" marT="72000" marB="720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744575">
                <a:tc>
                  <a:txBody>
                    <a:bodyPr/>
                    <a:lstStyle/>
                    <a:p>
                      <a:pPr marL="0" marR="0" lvl="0" indent="0" algn="l" rtl="0">
                        <a:spcBef>
                          <a:spcPts val="0"/>
                        </a:spcBef>
                        <a:spcAft>
                          <a:spcPts val="0"/>
                        </a:spcAft>
                        <a:buNone/>
                      </a:pPr>
                      <a:r>
                        <a:rPr lang="en-GB" sz="1100" b="1" dirty="0">
                          <a:solidFill>
                            <a:schemeClr val="lt1"/>
                          </a:solidFill>
                          <a:latin typeface="Arial"/>
                          <a:ea typeface="Arial"/>
                          <a:cs typeface="Arial"/>
                          <a:sym typeface="Arial"/>
                        </a:rPr>
                        <a:t>Transport</a:t>
                      </a:r>
                      <a:endParaRPr dirty="0"/>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7620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A2D5D0"/>
                    </a:solidFill>
                  </a:tcPr>
                </a:tc>
                <a:tc>
                  <a:txBody>
                    <a:bodyPr/>
                    <a:lstStyle/>
                    <a:p>
                      <a:pPr marL="0" marR="0" lvl="0" indent="0" algn="l" rtl="0">
                        <a:spcBef>
                          <a:spcPts val="0"/>
                        </a:spcBef>
                        <a:spcAft>
                          <a:spcPts val="0"/>
                        </a:spcAft>
                        <a:buClr>
                          <a:schemeClr val="dk1"/>
                        </a:buClr>
                        <a:buSzPts val="1100"/>
                        <a:buFont typeface="Arial"/>
                        <a:buNone/>
                      </a:pPr>
                      <a:r>
                        <a:rPr lang="en-GB" sz="1100" b="1">
                          <a:solidFill>
                            <a:schemeClr val="dk1"/>
                          </a:solidFill>
                          <a:latin typeface="Arial"/>
                          <a:ea typeface="Arial"/>
                          <a:cs typeface="Arial"/>
                          <a:sym typeface="Arial"/>
                        </a:rPr>
                        <a:t>High</a:t>
                      </a:r>
                      <a:r>
                        <a:rPr lang="en-GB" sz="1100" b="0">
                          <a:solidFill>
                            <a:schemeClr val="dk1"/>
                          </a:solidFill>
                          <a:latin typeface="Arial"/>
                          <a:ea typeface="Arial"/>
                          <a:cs typeface="Arial"/>
                          <a:sym typeface="Arial"/>
                        </a:rPr>
                        <a:t> –G</a:t>
                      </a:r>
                      <a:r>
                        <a:rPr lang="en-GB" sz="1100">
                          <a:solidFill>
                            <a:schemeClr val="dk1"/>
                          </a:solidFill>
                          <a:latin typeface="Arial"/>
                          <a:ea typeface="Arial"/>
                          <a:cs typeface="Arial"/>
                          <a:sym typeface="Arial"/>
                        </a:rPr>
                        <a:t>eographical regulations (e.g. “environmental zones”), however no influence on fuel efficiency</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lgDash"/>
                      <a:round/>
                      <a:headEnd type="none" w="sm" len="sm"/>
                      <a:tailEnd type="none" w="sm" len="sm"/>
                    </a:lnB>
                    <a:solidFill>
                      <a:srgbClr val="ECF8E0"/>
                    </a:solidFill>
                  </a:tcPr>
                </a:tc>
                <a:tc>
                  <a:txBody>
                    <a:bodyPr/>
                    <a:lstStyle/>
                    <a:p>
                      <a:pPr marL="0" marR="0" lvl="0" indent="0" algn="l" rtl="0">
                        <a:spcBef>
                          <a:spcPts val="0"/>
                        </a:spcBef>
                        <a:spcAft>
                          <a:spcPts val="0"/>
                        </a:spcAft>
                        <a:buClr>
                          <a:schemeClr val="dk1"/>
                        </a:buClr>
                        <a:buSzPts val="1100"/>
                        <a:buFont typeface="Arial"/>
                        <a:buNone/>
                      </a:pPr>
                      <a:r>
                        <a:rPr lang="en-GB" sz="1100" b="1" dirty="0">
                          <a:solidFill>
                            <a:schemeClr val="dk1"/>
                          </a:solidFill>
                          <a:latin typeface="Arial"/>
                          <a:ea typeface="Arial"/>
                          <a:cs typeface="Arial"/>
                          <a:sym typeface="Arial"/>
                        </a:rPr>
                        <a:t>Moderate</a:t>
                      </a:r>
                      <a:r>
                        <a:rPr lang="en-GB" sz="1100" b="0" dirty="0">
                          <a:solidFill>
                            <a:schemeClr val="dk1"/>
                          </a:solidFill>
                          <a:latin typeface="Arial"/>
                          <a:ea typeface="Arial"/>
                          <a:cs typeface="Arial"/>
                          <a:sym typeface="Arial"/>
                        </a:rPr>
                        <a:t> – City able to promote and invest in local, decentralized renewable electricity production</a:t>
                      </a:r>
                      <a:endParaRPr sz="1100" b="1" dirty="0">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lgDash"/>
                      <a:round/>
                      <a:headEnd type="none" w="sm" len="sm"/>
                      <a:tailEnd type="none" w="sm" len="sm"/>
                    </a:lnB>
                    <a:solidFill>
                      <a:srgbClr val="ECF8E0"/>
                    </a:solidFill>
                  </a:tcPr>
                </a:tc>
                <a:tc>
                  <a:txBody>
                    <a:bodyPr/>
                    <a:lstStyle/>
                    <a:p>
                      <a:pPr marL="0" marR="0" lvl="0" indent="0" algn="l" rtl="0">
                        <a:spcBef>
                          <a:spcPts val="0"/>
                        </a:spcBef>
                        <a:spcAft>
                          <a:spcPts val="0"/>
                        </a:spcAft>
                        <a:buClr>
                          <a:schemeClr val="dk1"/>
                        </a:buClr>
                        <a:buSzPts val="1100"/>
                        <a:buFont typeface="Arial"/>
                        <a:buNone/>
                      </a:pPr>
                      <a:r>
                        <a:rPr lang="en-GB" sz="1100" b="1">
                          <a:solidFill>
                            <a:schemeClr val="dk1"/>
                          </a:solidFill>
                          <a:latin typeface="Arial"/>
                          <a:ea typeface="Arial"/>
                          <a:cs typeface="Arial"/>
                          <a:sym typeface="Arial"/>
                        </a:rPr>
                        <a:t>Low</a:t>
                      </a:r>
                      <a:r>
                        <a:rPr lang="en-GB" sz="1100" b="0">
                          <a:solidFill>
                            <a:schemeClr val="dk1"/>
                          </a:solidFill>
                          <a:latin typeface="Arial"/>
                          <a:ea typeface="Arial"/>
                          <a:cs typeface="Arial"/>
                          <a:sym typeface="Arial"/>
                        </a:rPr>
                        <a:t> – Limited possibility to influence how vehicles are produced (e.g. low-CO₂ materials), except for vehicles procured by the city itself or contractors</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lgDash"/>
                      <a:round/>
                      <a:headEnd type="none" w="sm" len="sm"/>
                      <a:tailEnd type="none" w="sm" len="sm"/>
                    </a:lnB>
                  </a:tcPr>
                </a:tc>
                <a:extLst>
                  <a:ext uri="{0D108BD9-81ED-4DB2-BD59-A6C34878D82A}">
                    <a16:rowId xmlns:a16="http://schemas.microsoft.com/office/drawing/2014/main" val="10001"/>
                  </a:ext>
                </a:extLst>
              </a:tr>
              <a:tr h="744575">
                <a:tc>
                  <a:txBody>
                    <a:bodyPr/>
                    <a:lstStyle/>
                    <a:p>
                      <a:pPr marL="0" marR="0" lvl="0" indent="0" algn="l" rtl="0">
                        <a:spcBef>
                          <a:spcPts val="0"/>
                        </a:spcBef>
                        <a:spcAft>
                          <a:spcPts val="0"/>
                        </a:spcAft>
                        <a:buNone/>
                      </a:pPr>
                      <a:r>
                        <a:rPr lang="en-GB" sz="1100" b="1">
                          <a:solidFill>
                            <a:schemeClr val="lt1"/>
                          </a:solidFill>
                          <a:latin typeface="Arial"/>
                          <a:ea typeface="Arial"/>
                          <a:cs typeface="Arial"/>
                          <a:sym typeface="Arial"/>
                        </a:rPr>
                        <a:t>Buildings</a:t>
                      </a:r>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002268"/>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1">
                          <a:solidFill>
                            <a:schemeClr val="dk1"/>
                          </a:solidFill>
                          <a:latin typeface="Arial"/>
                          <a:ea typeface="Arial"/>
                          <a:cs typeface="Arial"/>
                          <a:sym typeface="Arial"/>
                        </a:rPr>
                        <a:t>High</a:t>
                      </a:r>
                      <a:r>
                        <a:rPr lang="en-GB" sz="1100" b="0">
                          <a:solidFill>
                            <a:schemeClr val="dk1"/>
                          </a:solidFill>
                          <a:latin typeface="Arial"/>
                          <a:ea typeface="Arial"/>
                          <a:cs typeface="Arial"/>
                          <a:sym typeface="Arial"/>
                        </a:rPr>
                        <a:t> – Investments in low-CO₂  and efficient heating (e.g. district heating) and regulation (e.g. ban on oil-based local heating). </a:t>
                      </a:r>
                      <a:endParaRPr sz="1100" b="1">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9525" cap="flat" cmpd="sng">
                      <a:solidFill>
                        <a:schemeClr val="dk1"/>
                      </a:solidFill>
                      <a:prstDash val="lgDash"/>
                      <a:round/>
                      <a:headEnd type="none" w="sm" len="sm"/>
                      <a:tailEnd type="none" w="sm" len="sm"/>
                    </a:lnB>
                    <a:solidFill>
                      <a:srgbClr val="ECF8E0"/>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1">
                          <a:solidFill>
                            <a:schemeClr val="dk1"/>
                          </a:solidFill>
                          <a:latin typeface="Arial"/>
                          <a:ea typeface="Arial"/>
                          <a:cs typeface="Arial"/>
                          <a:sym typeface="Arial"/>
                        </a:rPr>
                        <a:t>High</a:t>
                      </a:r>
                      <a:r>
                        <a:rPr lang="en-GB" sz="1100" b="0">
                          <a:solidFill>
                            <a:schemeClr val="dk1"/>
                          </a:solidFill>
                          <a:latin typeface="Arial"/>
                          <a:ea typeface="Arial"/>
                          <a:cs typeface="Arial"/>
                          <a:sym typeface="Arial"/>
                        </a:rPr>
                        <a:t> – Energy-efficiency programs, investments in local renewable electricity production. Low influence on electricity use for lighting/appliances</a:t>
                      </a:r>
                      <a:endParaRPr sz="1100" b="1">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9525" cap="flat" cmpd="sng">
                      <a:solidFill>
                        <a:schemeClr val="dk1"/>
                      </a:solidFill>
                      <a:prstDash val="lgDash"/>
                      <a:round/>
                      <a:headEnd type="none" w="sm" len="sm"/>
                      <a:tailEnd type="none" w="sm" len="sm"/>
                    </a:lnB>
                    <a:solidFill>
                      <a:srgbClr val="ECF8E0"/>
                    </a:solidFill>
                  </a:tcPr>
                </a:tc>
                <a:tc>
                  <a:txBody>
                    <a:bodyPr/>
                    <a:lstStyle/>
                    <a:p>
                      <a:pPr marL="0" marR="0" lvl="0" indent="0" algn="l" rtl="0">
                        <a:spcBef>
                          <a:spcPts val="0"/>
                        </a:spcBef>
                        <a:spcAft>
                          <a:spcPts val="0"/>
                        </a:spcAft>
                        <a:buClr>
                          <a:schemeClr val="dk1"/>
                        </a:buClr>
                        <a:buSzPts val="1100"/>
                        <a:buFont typeface="Arial"/>
                        <a:buNone/>
                      </a:pPr>
                      <a:r>
                        <a:rPr lang="en-GB" sz="1100" b="1" dirty="0">
                          <a:solidFill>
                            <a:schemeClr val="dk1"/>
                          </a:solidFill>
                          <a:latin typeface="Arial"/>
                          <a:ea typeface="Arial"/>
                          <a:cs typeface="Arial"/>
                          <a:sym typeface="Arial"/>
                        </a:rPr>
                        <a:t>Moderate/Low</a:t>
                      </a:r>
                      <a:r>
                        <a:rPr lang="en-GB" sz="1100" b="0" dirty="0">
                          <a:solidFill>
                            <a:schemeClr val="dk1"/>
                          </a:solidFill>
                          <a:latin typeface="Arial"/>
                          <a:ea typeface="Arial"/>
                          <a:cs typeface="Arial"/>
                          <a:sym typeface="Arial"/>
                        </a:rPr>
                        <a:t> – Generally low influence, however cities could influence material choices in buildings in the local planning process or when the city sells properties to contractors</a:t>
                      </a:r>
                      <a:endParaRPr sz="1100" b="1" dirty="0">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9525" cap="flat" cmpd="sng">
                      <a:solidFill>
                        <a:schemeClr val="dk1"/>
                      </a:solidFill>
                      <a:prstDash val="lgDash"/>
                      <a:round/>
                      <a:headEnd type="none" w="sm" len="sm"/>
                      <a:tailEnd type="none" w="sm" len="sm"/>
                    </a:lnB>
                    <a:noFill/>
                  </a:tcPr>
                </a:tc>
                <a:extLst>
                  <a:ext uri="{0D108BD9-81ED-4DB2-BD59-A6C34878D82A}">
                    <a16:rowId xmlns:a16="http://schemas.microsoft.com/office/drawing/2014/main" val="10002"/>
                  </a:ext>
                </a:extLst>
              </a:tr>
              <a:tr h="744575">
                <a:tc>
                  <a:txBody>
                    <a:bodyPr/>
                    <a:lstStyle/>
                    <a:p>
                      <a:pPr marL="0" marR="0" lvl="0" indent="0" algn="l" rtl="0">
                        <a:spcBef>
                          <a:spcPts val="0"/>
                        </a:spcBef>
                        <a:spcAft>
                          <a:spcPts val="0"/>
                        </a:spcAft>
                        <a:buNone/>
                      </a:pPr>
                      <a:r>
                        <a:rPr lang="en-GB" sz="1100" b="1" dirty="0">
                          <a:solidFill>
                            <a:schemeClr val="lt1"/>
                          </a:solidFill>
                          <a:latin typeface="Arial"/>
                          <a:ea typeface="Arial"/>
                          <a:cs typeface="Arial"/>
                          <a:sym typeface="Arial"/>
                        </a:rPr>
                        <a:t>Waste</a:t>
                      </a:r>
                      <a:endParaRPr dirty="0"/>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5D8793"/>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1">
                          <a:solidFill>
                            <a:schemeClr val="dk1"/>
                          </a:solidFill>
                          <a:latin typeface="Arial"/>
                          <a:ea typeface="Arial"/>
                          <a:cs typeface="Arial"/>
                          <a:sym typeface="Arial"/>
                        </a:rPr>
                        <a:t>High</a:t>
                      </a:r>
                      <a:r>
                        <a:rPr lang="en-GB" sz="1100" b="0">
                          <a:solidFill>
                            <a:schemeClr val="dk1"/>
                          </a:solidFill>
                          <a:latin typeface="Arial"/>
                          <a:ea typeface="Arial"/>
                          <a:cs typeface="Arial"/>
                          <a:sym typeface="Arial"/>
                        </a:rPr>
                        <a:t> – Procurement of  low-CO₂ logistics, investments in efficient waste management facilities, increase recycling to reduce incineration and landfill</a:t>
                      </a:r>
                      <a:endParaRPr sz="1100" b="1">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9525" cap="flat" cmpd="sng">
                      <a:solidFill>
                        <a:schemeClr val="dk1"/>
                      </a:solidFill>
                      <a:prstDash val="lgDash"/>
                      <a:round/>
                      <a:headEnd type="none" w="sm" len="sm"/>
                      <a:tailEnd type="none" w="sm" len="sm"/>
                    </a:lnB>
                    <a:solidFill>
                      <a:srgbClr val="ECF8E0"/>
                    </a:solidFill>
                  </a:tcPr>
                </a:tc>
                <a:tc>
                  <a:txBody>
                    <a:bodyPr/>
                    <a:lstStyle/>
                    <a:p>
                      <a:pPr marL="0" marR="0" lvl="0" indent="0" algn="l" rtl="0">
                        <a:spcBef>
                          <a:spcPts val="0"/>
                        </a:spcBef>
                        <a:spcAft>
                          <a:spcPts val="0"/>
                        </a:spcAft>
                        <a:buClr>
                          <a:schemeClr val="dk1"/>
                        </a:buClr>
                        <a:buSzPts val="1100"/>
                        <a:buFont typeface="Arial"/>
                        <a:buNone/>
                      </a:pPr>
                      <a:r>
                        <a:rPr lang="en-GB" sz="1100" b="1" dirty="0">
                          <a:solidFill>
                            <a:schemeClr val="dk1"/>
                          </a:solidFill>
                          <a:latin typeface="Arial"/>
                          <a:ea typeface="Arial"/>
                          <a:cs typeface="Arial"/>
                          <a:sym typeface="Arial"/>
                        </a:rPr>
                        <a:t>Moderate</a:t>
                      </a:r>
                      <a:r>
                        <a:rPr lang="en-GB" sz="1100" b="0" dirty="0">
                          <a:solidFill>
                            <a:schemeClr val="dk1"/>
                          </a:solidFill>
                          <a:latin typeface="Arial"/>
                          <a:ea typeface="Arial"/>
                          <a:cs typeface="Arial"/>
                          <a:sym typeface="Arial"/>
                        </a:rPr>
                        <a:t> – Investments in local renewable electricity production</a:t>
                      </a:r>
                      <a:endParaRPr sz="1100" b="1" dirty="0">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9525" cap="flat" cmpd="sng">
                      <a:solidFill>
                        <a:schemeClr val="dk1"/>
                      </a:solidFill>
                      <a:prstDash val="lgDash"/>
                      <a:round/>
                      <a:headEnd type="none" w="sm" len="sm"/>
                      <a:tailEnd type="none" w="sm" len="sm"/>
                    </a:lnB>
                    <a:solidFill>
                      <a:srgbClr val="ECF8E0"/>
                    </a:solidFill>
                  </a:tcPr>
                </a:tc>
                <a:tc>
                  <a:txBody>
                    <a:bodyPr/>
                    <a:lstStyle/>
                    <a:p>
                      <a:pPr marL="0" marR="0" lvl="0" indent="0" algn="l" rtl="0">
                        <a:spcBef>
                          <a:spcPts val="0"/>
                        </a:spcBef>
                        <a:spcAft>
                          <a:spcPts val="0"/>
                        </a:spcAft>
                        <a:buClr>
                          <a:schemeClr val="dk1"/>
                        </a:buClr>
                        <a:buSzPts val="1100"/>
                        <a:buFont typeface="Arial"/>
                        <a:buNone/>
                      </a:pPr>
                      <a:r>
                        <a:rPr lang="en-GB" sz="1100" b="1" dirty="0">
                          <a:solidFill>
                            <a:schemeClr val="dk1"/>
                          </a:solidFill>
                          <a:latin typeface="Arial"/>
                          <a:ea typeface="Arial"/>
                          <a:cs typeface="Arial"/>
                          <a:sym typeface="Arial"/>
                        </a:rPr>
                        <a:t>Moderate/Low</a:t>
                      </a:r>
                      <a:r>
                        <a:rPr lang="en-GB" sz="1100" b="0" dirty="0">
                          <a:solidFill>
                            <a:schemeClr val="dk1"/>
                          </a:solidFill>
                          <a:latin typeface="Arial"/>
                          <a:ea typeface="Arial"/>
                          <a:cs typeface="Arial"/>
                          <a:sym typeface="Arial"/>
                        </a:rPr>
                        <a:t> – Influence waste management outside of city boundaries.  Limited possibility to influence how materials ending up in municipal waste are produced.</a:t>
                      </a:r>
                      <a:endParaRPr sz="1100" b="1" dirty="0">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9525" cap="flat" cmpd="sng">
                      <a:solidFill>
                        <a:schemeClr val="dk1"/>
                      </a:solidFill>
                      <a:prstDash val="lgDash"/>
                      <a:round/>
                      <a:headEnd type="none" w="sm" len="sm"/>
                      <a:tailEnd type="none" w="sm" len="sm"/>
                    </a:lnB>
                    <a:solidFill>
                      <a:srgbClr val="ECF8E0"/>
                    </a:solidFill>
                  </a:tcPr>
                </a:tc>
                <a:extLst>
                  <a:ext uri="{0D108BD9-81ED-4DB2-BD59-A6C34878D82A}">
                    <a16:rowId xmlns:a16="http://schemas.microsoft.com/office/drawing/2014/main" val="10003"/>
                  </a:ext>
                </a:extLst>
              </a:tr>
              <a:tr h="744575">
                <a:tc>
                  <a:txBody>
                    <a:bodyPr/>
                    <a:lstStyle/>
                    <a:p>
                      <a:pPr marL="0" marR="0" lvl="0" indent="0" algn="l" rtl="0">
                        <a:spcBef>
                          <a:spcPts val="0"/>
                        </a:spcBef>
                        <a:spcAft>
                          <a:spcPts val="0"/>
                        </a:spcAft>
                        <a:buNone/>
                      </a:pPr>
                      <a:r>
                        <a:rPr lang="en-GB" sz="1100" b="1" dirty="0">
                          <a:solidFill>
                            <a:schemeClr val="lt1"/>
                          </a:solidFill>
                          <a:latin typeface="Arial"/>
                          <a:ea typeface="Arial"/>
                          <a:cs typeface="Arial"/>
                          <a:sym typeface="Arial"/>
                        </a:rPr>
                        <a:t>Other</a:t>
                      </a:r>
                      <a:endParaRPr dirty="0"/>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BFBFBF"/>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1" dirty="0">
                          <a:solidFill>
                            <a:schemeClr val="dk1"/>
                          </a:solidFill>
                          <a:latin typeface="Arial"/>
                          <a:ea typeface="Arial"/>
                          <a:cs typeface="Arial"/>
                          <a:sym typeface="Arial"/>
                        </a:rPr>
                        <a:t>Moderate</a:t>
                      </a:r>
                      <a:r>
                        <a:rPr lang="en-GB" sz="1100" b="0" dirty="0">
                          <a:solidFill>
                            <a:schemeClr val="dk1"/>
                          </a:solidFill>
                          <a:latin typeface="Arial"/>
                          <a:ea typeface="Arial"/>
                          <a:cs typeface="Arial"/>
                          <a:sym typeface="Arial"/>
                        </a:rPr>
                        <a:t> – CO₂ regulations on</a:t>
                      </a:r>
                      <a:r>
                        <a:rPr lang="en-GB" sz="1100" b="0" baseline="-25000" dirty="0">
                          <a:solidFill>
                            <a:schemeClr val="dk1"/>
                          </a:solidFill>
                          <a:latin typeface="Arial"/>
                          <a:ea typeface="Arial"/>
                          <a:cs typeface="Arial"/>
                          <a:sym typeface="Arial"/>
                        </a:rPr>
                        <a:t> </a:t>
                      </a:r>
                      <a:r>
                        <a:rPr lang="en-GB" sz="1100" b="0" dirty="0">
                          <a:solidFill>
                            <a:schemeClr val="dk1"/>
                          </a:solidFill>
                          <a:latin typeface="Arial"/>
                          <a:ea typeface="Arial"/>
                          <a:cs typeface="Arial"/>
                          <a:sym typeface="Arial"/>
                        </a:rPr>
                        <a:t>industries and other sectors, however could lead to industries emigrating the city </a:t>
                      </a:r>
                      <a:endParaRPr dirty="0"/>
                    </a:p>
                    <a:p>
                      <a:pPr marL="0" marR="0" lvl="0" indent="0" algn="l" rtl="0">
                        <a:lnSpc>
                          <a:spcPct val="100000"/>
                        </a:lnSpc>
                        <a:spcBef>
                          <a:spcPts val="0"/>
                        </a:spcBef>
                        <a:spcAft>
                          <a:spcPts val="0"/>
                        </a:spcAft>
                        <a:buClr>
                          <a:schemeClr val="dk1"/>
                        </a:buClr>
                        <a:buSzPts val="1100"/>
                        <a:buFont typeface="Arial"/>
                        <a:buNone/>
                      </a:pPr>
                      <a:endParaRPr sz="1100" b="1" dirty="0">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57150" cap="flat" cmpd="sng">
                      <a:solidFill>
                        <a:schemeClr val="lt1"/>
                      </a:solidFill>
                      <a:prstDash val="solid"/>
                      <a:round/>
                      <a:headEnd type="none" w="sm" len="sm"/>
                      <a:tailEnd type="none" w="sm" len="sm"/>
                    </a:lnB>
                    <a:solidFill>
                      <a:srgbClr val="F2F2F2"/>
                    </a:solidFill>
                  </a:tcPr>
                </a:tc>
                <a:tc>
                  <a:txBody>
                    <a:bodyPr/>
                    <a:lstStyle/>
                    <a:p>
                      <a:pPr marL="0" marR="0" lvl="0" indent="0" algn="l" rtl="0">
                        <a:spcBef>
                          <a:spcPts val="0"/>
                        </a:spcBef>
                        <a:spcAft>
                          <a:spcPts val="0"/>
                        </a:spcAft>
                        <a:buClr>
                          <a:schemeClr val="dk1"/>
                        </a:buClr>
                        <a:buSzPts val="1100"/>
                        <a:buFont typeface="Arial"/>
                        <a:buNone/>
                      </a:pPr>
                      <a:r>
                        <a:rPr lang="en-GB" sz="1100" b="1" dirty="0">
                          <a:solidFill>
                            <a:schemeClr val="dk1"/>
                          </a:solidFill>
                          <a:latin typeface="Arial"/>
                          <a:ea typeface="Arial"/>
                          <a:cs typeface="Arial"/>
                          <a:sym typeface="Arial"/>
                        </a:rPr>
                        <a:t>Moderate</a:t>
                      </a:r>
                      <a:r>
                        <a:rPr lang="en-GB" sz="1100" b="0" dirty="0">
                          <a:solidFill>
                            <a:schemeClr val="dk1"/>
                          </a:solidFill>
                          <a:latin typeface="Arial"/>
                          <a:ea typeface="Arial"/>
                          <a:cs typeface="Arial"/>
                          <a:sym typeface="Arial"/>
                        </a:rPr>
                        <a:t> – Investments in local renewable electricity production</a:t>
                      </a:r>
                      <a:endParaRPr sz="1100" b="1" dirty="0">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57150" cap="flat" cmpd="sng">
                      <a:solidFill>
                        <a:schemeClr val="lt1"/>
                      </a:solidFill>
                      <a:prstDash val="solid"/>
                      <a:round/>
                      <a:headEnd type="none" w="sm" len="sm"/>
                      <a:tailEnd type="none" w="sm" len="sm"/>
                    </a:lnB>
                    <a:solidFill>
                      <a:srgbClr val="F2F2F2"/>
                    </a:solidFill>
                  </a:tcPr>
                </a:tc>
                <a:tc>
                  <a:txBody>
                    <a:bodyPr/>
                    <a:lstStyle/>
                    <a:p>
                      <a:pPr marL="0" marR="0" lvl="0" indent="0" algn="l" rtl="0">
                        <a:spcBef>
                          <a:spcPts val="0"/>
                        </a:spcBef>
                        <a:spcAft>
                          <a:spcPts val="0"/>
                        </a:spcAft>
                        <a:buClr>
                          <a:schemeClr val="dk1"/>
                        </a:buClr>
                        <a:buSzPts val="1100"/>
                        <a:buFont typeface="Arial"/>
                        <a:buNone/>
                      </a:pPr>
                      <a:r>
                        <a:rPr lang="en-GB" sz="1100" b="1" dirty="0">
                          <a:solidFill>
                            <a:schemeClr val="dk1"/>
                          </a:solidFill>
                          <a:latin typeface="Arial"/>
                          <a:ea typeface="Arial"/>
                          <a:cs typeface="Arial"/>
                          <a:sym typeface="Arial"/>
                        </a:rPr>
                        <a:t>Moderate/Low</a:t>
                      </a:r>
                      <a:r>
                        <a:rPr lang="en-GB" sz="1100" b="0" dirty="0">
                          <a:solidFill>
                            <a:schemeClr val="dk1"/>
                          </a:solidFill>
                          <a:latin typeface="Arial"/>
                          <a:ea typeface="Arial"/>
                          <a:cs typeface="Arial"/>
                          <a:sym typeface="Arial"/>
                        </a:rPr>
                        <a:t> – Food efficiency through information, procurement etc. Other sectors’ indirect emissions generally hard to influence</a:t>
                      </a:r>
                      <a:endParaRPr sz="1100" dirty="0">
                        <a:solidFill>
                          <a:schemeClr val="dk1"/>
                        </a:solidFill>
                        <a:latin typeface="Arial"/>
                        <a:ea typeface="Arial"/>
                        <a:cs typeface="Arial"/>
                        <a:sym typeface="Arial"/>
                      </a:endParaRPr>
                    </a:p>
                  </a:txBody>
                  <a:tcPr marL="72000" marR="72000" marT="72000" marB="72000">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9525" cap="flat" cmpd="sng">
                      <a:solidFill>
                        <a:schemeClr val="dk1"/>
                      </a:solidFill>
                      <a:prstDash val="lgDash"/>
                      <a:round/>
                      <a:headEnd type="none" w="sm" len="sm"/>
                      <a:tailEnd type="none" w="sm" len="sm"/>
                    </a:lnT>
                    <a:lnB w="5715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4"/>
                  </a:ext>
                </a:extLst>
              </a:tr>
            </a:tbl>
          </a:graphicData>
        </a:graphic>
      </p:graphicFrame>
      <p:sp>
        <p:nvSpPr>
          <p:cNvPr id="122" name="Google Shape;122;p12"/>
          <p:cNvSpPr txBox="1">
            <a:spLocks noGrp="1"/>
          </p:cNvSpPr>
          <p:nvPr>
            <p:ph type="title"/>
          </p:nvPr>
        </p:nvSpPr>
        <p:spPr>
          <a:xfrm>
            <a:off x="330506" y="-32755"/>
            <a:ext cx="10692788" cy="1325563"/>
          </a:xfrm>
          <a:prstGeom prst="rect">
            <a:avLst/>
          </a:prstGeom>
          <a:noFill/>
          <a:ln>
            <a:noFill/>
          </a:ln>
        </p:spPr>
        <p:txBody>
          <a:bodyPr spcFirstLastPara="1" wrap="square" lIns="0" tIns="0" rIns="0" bIns="0" anchor="ctr" anchorCtr="0">
            <a:noAutofit/>
          </a:bodyPr>
          <a:lstStyle/>
          <a:p>
            <a:r>
              <a:rPr lang="en-GB" sz="3200" dirty="0"/>
              <a:t>Economic case quantifies carbon abatement and costs for emissions that city can more easily influence</a:t>
            </a:r>
            <a:endParaRPr sz="3200" dirty="0"/>
          </a:p>
        </p:txBody>
      </p:sp>
      <p:pic>
        <p:nvPicPr>
          <p:cNvPr id="124" name="Google Shape;124;p12" descr="Building"/>
          <p:cNvPicPr preferRelativeResize="0"/>
          <p:nvPr/>
        </p:nvPicPr>
        <p:blipFill rotWithShape="1">
          <a:blip r:embed="rId3">
            <a:alphaModFix/>
          </a:blip>
          <a:srcRect/>
          <a:stretch/>
        </p:blipFill>
        <p:spPr>
          <a:xfrm>
            <a:off x="1735895" y="3625855"/>
            <a:ext cx="402835" cy="402835"/>
          </a:xfrm>
          <a:prstGeom prst="rect">
            <a:avLst/>
          </a:prstGeom>
          <a:noFill/>
          <a:ln>
            <a:noFill/>
          </a:ln>
        </p:spPr>
      </p:pic>
      <p:pic>
        <p:nvPicPr>
          <p:cNvPr id="125" name="Google Shape;125;p12" descr="Factory"/>
          <p:cNvPicPr preferRelativeResize="0"/>
          <p:nvPr/>
        </p:nvPicPr>
        <p:blipFill rotWithShape="1">
          <a:blip r:embed="rId4">
            <a:alphaModFix/>
          </a:blip>
          <a:srcRect/>
          <a:stretch/>
        </p:blipFill>
        <p:spPr>
          <a:xfrm>
            <a:off x="1630629" y="5407738"/>
            <a:ext cx="470880" cy="470880"/>
          </a:xfrm>
          <a:prstGeom prst="rect">
            <a:avLst/>
          </a:prstGeom>
          <a:noFill/>
          <a:ln>
            <a:noFill/>
          </a:ln>
        </p:spPr>
      </p:pic>
      <p:pic>
        <p:nvPicPr>
          <p:cNvPr id="126" name="Google Shape;126;p12" descr="Recycle"/>
          <p:cNvPicPr preferRelativeResize="0"/>
          <p:nvPr/>
        </p:nvPicPr>
        <p:blipFill rotWithShape="1">
          <a:blip r:embed="rId5">
            <a:alphaModFix/>
          </a:blip>
          <a:srcRect/>
          <a:stretch/>
        </p:blipFill>
        <p:spPr>
          <a:xfrm>
            <a:off x="1709816" y="4539351"/>
            <a:ext cx="470880" cy="470880"/>
          </a:xfrm>
          <a:prstGeom prst="rect">
            <a:avLst/>
          </a:prstGeom>
          <a:noFill/>
          <a:ln>
            <a:noFill/>
          </a:ln>
        </p:spPr>
      </p:pic>
      <p:pic>
        <p:nvPicPr>
          <p:cNvPr id="127" name="Google Shape;127;p12" descr="Car"/>
          <p:cNvPicPr preferRelativeResize="0"/>
          <p:nvPr/>
        </p:nvPicPr>
        <p:blipFill rotWithShape="1">
          <a:blip r:embed="rId6">
            <a:alphaModFix/>
          </a:blip>
          <a:srcRect/>
          <a:stretch/>
        </p:blipFill>
        <p:spPr>
          <a:xfrm>
            <a:off x="1692133" y="2561030"/>
            <a:ext cx="554163" cy="554163"/>
          </a:xfrm>
          <a:prstGeom prst="rect">
            <a:avLst/>
          </a:prstGeom>
          <a:noFill/>
          <a:ln>
            <a:noFill/>
          </a:ln>
        </p:spPr>
      </p:pic>
      <p:grpSp>
        <p:nvGrpSpPr>
          <p:cNvPr id="128" name="Google Shape;128;p12"/>
          <p:cNvGrpSpPr/>
          <p:nvPr/>
        </p:nvGrpSpPr>
        <p:grpSpPr>
          <a:xfrm>
            <a:off x="330506" y="1180989"/>
            <a:ext cx="10521109" cy="430887"/>
            <a:chOff x="915" y="914"/>
            <a:chExt cx="2700" cy="116"/>
          </a:xfrm>
        </p:grpSpPr>
        <p:cxnSp>
          <p:nvCxnSpPr>
            <p:cNvPr id="129" name="Google Shape;129;p12"/>
            <p:cNvCxnSpPr>
              <a:cxnSpLocks/>
              <a:stCxn id="130" idx="4"/>
              <a:endCxn id="130" idx="6"/>
            </p:cNvCxnSpPr>
            <p:nvPr/>
          </p:nvCxnSpPr>
          <p:spPr>
            <a:xfrm>
              <a:off x="915" y="914"/>
              <a:ext cx="2700" cy="0"/>
            </a:xfrm>
            <a:prstGeom prst="straightConnector1">
              <a:avLst/>
            </a:prstGeom>
            <a:noFill/>
            <a:ln w="19050" cap="flat" cmpd="sng">
              <a:solidFill>
                <a:schemeClr val="accent1"/>
              </a:solidFill>
              <a:prstDash val="solid"/>
              <a:round/>
              <a:headEnd type="none" w="med" len="med"/>
              <a:tailEnd type="none" w="med" len="med"/>
            </a:ln>
          </p:spPr>
        </p:cxnSp>
        <p:sp>
          <p:nvSpPr>
            <p:cNvPr id="130" name="Google Shape;130;p12"/>
            <p:cNvSpPr/>
            <p:nvPr/>
          </p:nvSpPr>
          <p:spPr>
            <a:xfrm>
              <a:off x="915" y="914"/>
              <a:ext cx="2686" cy="116"/>
            </a:xfrm>
            <a:prstGeom prst="leftRightArrow">
              <a:avLst>
                <a:gd name="adj1" fmla="val 100000"/>
                <a:gd name="adj2" fmla="val 0"/>
              </a:avLst>
            </a:prstGeom>
            <a:noFill/>
            <a:ln>
              <a:noFill/>
            </a:ln>
          </p:spPr>
          <p:txBody>
            <a:bodyPr spcFirstLastPara="1" wrap="square" lIns="0" tIns="0" rIns="0" bIns="18275" anchor="b" anchorCtr="0">
              <a:noAutofit/>
            </a:bodyPr>
            <a:lstStyle/>
            <a:p>
              <a:r>
                <a:rPr lang="en-GB" sz="1100" b="1" dirty="0">
                  <a:solidFill>
                    <a:schemeClr val="dk1"/>
                  </a:solidFill>
                  <a:latin typeface="Arial"/>
                  <a:ea typeface="Arial"/>
                  <a:cs typeface="Arial"/>
                </a:rPr>
                <a:t>A city’s possibility to influence greenhouse gas emission sources</a:t>
              </a:r>
              <a:endParaRPr dirty="0"/>
            </a:p>
          </p:txBody>
        </p:sp>
      </p:grpSp>
      <p:sp>
        <p:nvSpPr>
          <p:cNvPr id="132" name="Google Shape;132;p12"/>
          <p:cNvSpPr/>
          <p:nvPr/>
        </p:nvSpPr>
        <p:spPr>
          <a:xfrm>
            <a:off x="1698947" y="52749"/>
            <a:ext cx="775853" cy="184666"/>
          </a:xfrm>
          <a:prstGeom prst="rect">
            <a:avLst/>
          </a:prstGeom>
          <a:noFill/>
          <a:ln>
            <a:noFill/>
          </a:ln>
        </p:spPr>
        <p:txBody>
          <a:bodyPr spcFirstLastPara="1" wrap="square" lIns="0" tIns="0" rIns="0" bIns="0" anchor="t" anchorCtr="0">
            <a:noAutofit/>
          </a:bodyPr>
          <a:lstStyle/>
          <a:p>
            <a:r>
              <a:rPr lang="en-GB" sz="1200" b="1">
                <a:solidFill>
                  <a:schemeClr val="lt1"/>
                </a:solidFill>
                <a:latin typeface="Arial"/>
                <a:ea typeface="Arial"/>
                <a:cs typeface="Arial"/>
              </a:rPr>
              <a:t>CO₂ scope</a:t>
            </a:r>
            <a:endParaRPr sz="1200" b="1">
              <a:solidFill>
                <a:schemeClr val="lt1"/>
              </a:solidFill>
              <a:latin typeface="Arial"/>
              <a:ea typeface="Arial"/>
              <a:cs typeface="Arial"/>
            </a:endParaRPr>
          </a:p>
        </p:txBody>
      </p:sp>
      <p:cxnSp>
        <p:nvCxnSpPr>
          <p:cNvPr id="135" name="Google Shape;135;p12"/>
          <p:cNvCxnSpPr>
            <a:cxnSpLocks/>
          </p:cNvCxnSpPr>
          <p:nvPr/>
        </p:nvCxnSpPr>
        <p:spPr>
          <a:xfrm>
            <a:off x="8813672" y="6171013"/>
            <a:ext cx="0" cy="96300"/>
          </a:xfrm>
          <a:prstGeom prst="straightConnector1">
            <a:avLst/>
          </a:prstGeom>
          <a:noFill/>
          <a:ln w="9525" cap="flat" cmpd="sng">
            <a:solidFill>
              <a:schemeClr val="accent1"/>
            </a:solidFill>
            <a:prstDash val="solid"/>
            <a:round/>
            <a:headEnd type="none" w="sm" len="sm"/>
            <a:tailEnd type="none" w="sm" len="sm"/>
          </a:ln>
        </p:spPr>
      </p:cxnSp>
      <p:cxnSp>
        <p:nvCxnSpPr>
          <p:cNvPr id="136" name="Google Shape;136;p12"/>
          <p:cNvCxnSpPr>
            <a:cxnSpLocks/>
          </p:cNvCxnSpPr>
          <p:nvPr/>
        </p:nvCxnSpPr>
        <p:spPr>
          <a:xfrm>
            <a:off x="5024407" y="6171013"/>
            <a:ext cx="0" cy="96300"/>
          </a:xfrm>
          <a:prstGeom prst="straightConnector1">
            <a:avLst/>
          </a:prstGeom>
          <a:noFill/>
          <a:ln w="9525" cap="flat" cmpd="sng">
            <a:solidFill>
              <a:schemeClr val="accent1"/>
            </a:solidFill>
            <a:prstDash val="solid"/>
            <a:round/>
            <a:headEnd type="none" w="sm" len="sm"/>
            <a:tailEnd type="none" w="sm" len="sm"/>
          </a:ln>
        </p:spPr>
      </p:cxnSp>
      <p:sp>
        <p:nvSpPr>
          <p:cNvPr id="3" name="Slide Number Placeholder 2">
            <a:extLst>
              <a:ext uri="{FF2B5EF4-FFF2-40B4-BE49-F238E27FC236}">
                <a16:creationId xmlns:a16="http://schemas.microsoft.com/office/drawing/2014/main" id="{E22B9D9C-175F-4945-D3A4-346EBD6D7910}"/>
              </a:ext>
            </a:extLst>
          </p:cNvPr>
          <p:cNvSpPr>
            <a:spLocks noGrp="1"/>
          </p:cNvSpPr>
          <p:nvPr>
            <p:ph type="sldNum" sz="quarter" idx="2"/>
          </p:nvPr>
        </p:nvSpPr>
        <p:spPr/>
        <p:txBody>
          <a:bodyPr/>
          <a:lstStyle/>
          <a:p>
            <a:fld id="{86CB4B4D-7CA3-9044-876B-883B54F8677D}" type="slidenum">
              <a:rPr lang="en-US" smtClean="0"/>
              <a:t>11</a:t>
            </a:fld>
            <a:endParaRPr lang="en-US"/>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14"/>
          <p:cNvSpPr txBox="1">
            <a:spLocks noGrp="1"/>
          </p:cNvSpPr>
          <p:nvPr>
            <p:ph type="title"/>
          </p:nvPr>
        </p:nvSpPr>
        <p:spPr>
          <a:xfrm>
            <a:off x="444342" y="114905"/>
            <a:ext cx="10515600" cy="1325563"/>
          </a:xfrm>
          <a:prstGeom prst="rect">
            <a:avLst/>
          </a:prstGeom>
          <a:noFill/>
          <a:ln>
            <a:noFill/>
          </a:ln>
        </p:spPr>
        <p:txBody>
          <a:bodyPr spcFirstLastPara="1" wrap="square" lIns="0" tIns="0" rIns="0" bIns="0" anchor="ctr" anchorCtr="0">
            <a:noAutofit/>
          </a:bodyPr>
          <a:lstStyle/>
          <a:p>
            <a:pPr>
              <a:buSzPts val="2600"/>
            </a:pPr>
            <a:r>
              <a:rPr lang="en-GB" sz="3200" dirty="0"/>
              <a:t>When building an economic case for decarbonization, different types of costs and benefits are considered</a:t>
            </a:r>
            <a:endParaRPr sz="3200" dirty="0"/>
          </a:p>
        </p:txBody>
      </p:sp>
      <p:sp>
        <p:nvSpPr>
          <p:cNvPr id="213" name="Google Shape;213;p14"/>
          <p:cNvSpPr txBox="1">
            <a:spLocks noGrp="1"/>
          </p:cNvSpPr>
          <p:nvPr>
            <p:ph type="sldNum" sz="quarter" idx="2"/>
          </p:nvPr>
        </p:nvSpPr>
        <p:spPr>
          <a:xfrm>
            <a:off x="11339646" y="6418877"/>
            <a:ext cx="279881" cy="276995"/>
          </a:xfrm>
          <a:prstGeom prst="rect">
            <a:avLst/>
          </a:prstGeom>
          <a:noFill/>
          <a:ln>
            <a:noFill/>
          </a:ln>
        </p:spPr>
        <p:txBody>
          <a:bodyPr spcFirstLastPara="1" wrap="square" lIns="0" tIns="0" rIns="0" bIns="0" anchor="ctr" anchorCtr="0">
            <a:noAutofit/>
          </a:bodyPr>
          <a:lstStyle/>
          <a:p>
            <a:fld id="{00000000-1234-1234-1234-123412341234}" type="slidenum">
              <a:rPr lang="en-GB"/>
              <a:pPr/>
              <a:t>12</a:t>
            </a:fld>
            <a:endParaRPr/>
          </a:p>
        </p:txBody>
      </p:sp>
      <p:sp>
        <p:nvSpPr>
          <p:cNvPr id="214" name="Google Shape;214;p14"/>
          <p:cNvSpPr txBox="1"/>
          <p:nvPr/>
        </p:nvSpPr>
        <p:spPr>
          <a:xfrm>
            <a:off x="1518713" y="1584887"/>
            <a:ext cx="8600519" cy="1323439"/>
          </a:xfrm>
          <a:prstGeom prst="rect">
            <a:avLst/>
          </a:prstGeom>
          <a:noFill/>
          <a:ln>
            <a:noFill/>
          </a:ln>
        </p:spPr>
        <p:txBody>
          <a:bodyPr spcFirstLastPara="1" wrap="square" lIns="91425" tIns="45700" rIns="91425" bIns="45700" anchor="t" anchorCtr="0">
            <a:noAutofit/>
          </a:bodyPr>
          <a:lstStyle/>
          <a:p>
            <a:r>
              <a:rPr lang="en-GB" sz="1600" b="1" dirty="0">
                <a:solidFill>
                  <a:schemeClr val="dk1"/>
                </a:solidFill>
                <a:latin typeface="Arial"/>
                <a:ea typeface="Arial"/>
                <a:cs typeface="Arial"/>
              </a:rPr>
              <a:t>Underlying principles for costs and benefits</a:t>
            </a:r>
            <a:endParaRPr dirty="0"/>
          </a:p>
          <a:p>
            <a:pPr marL="171450" indent="-171450">
              <a:buClr>
                <a:schemeClr val="dk1"/>
              </a:buClr>
              <a:buSzPts val="1600"/>
              <a:buFont typeface="Arial"/>
              <a:buChar char="•"/>
            </a:pPr>
            <a:r>
              <a:rPr lang="en-GB" sz="1600" dirty="0">
                <a:solidFill>
                  <a:schemeClr val="dk1"/>
                </a:solidFill>
                <a:latin typeface="Arial"/>
                <a:ea typeface="Arial"/>
                <a:cs typeface="Arial"/>
              </a:rPr>
              <a:t>Holistic view, including costs and benefits for citizens, businesses, and city</a:t>
            </a:r>
            <a:endParaRPr dirty="0"/>
          </a:p>
          <a:p>
            <a:pPr marL="171450" indent="-171450">
              <a:buClr>
                <a:schemeClr val="dk1"/>
              </a:buClr>
              <a:buSzPts val="1600"/>
              <a:buFont typeface="Arial"/>
              <a:buChar char="•"/>
            </a:pPr>
            <a:r>
              <a:rPr lang="en-GB" sz="1600" dirty="0">
                <a:solidFill>
                  <a:schemeClr val="dk1"/>
                </a:solidFill>
                <a:latin typeface="Arial"/>
                <a:ea typeface="Arial"/>
                <a:cs typeface="Arial"/>
              </a:rPr>
              <a:t>Both costs and benefits are discounted, NPV 2020-2030/40/50 depending on the cost/benefit</a:t>
            </a:r>
            <a:endParaRPr sz="1600" dirty="0">
              <a:solidFill>
                <a:schemeClr val="dk1"/>
              </a:solidFill>
              <a:latin typeface="Arial"/>
              <a:ea typeface="Arial"/>
              <a:cs typeface="Arial"/>
            </a:endParaRPr>
          </a:p>
          <a:p>
            <a:pPr marL="171450" indent="-171450">
              <a:buClr>
                <a:schemeClr val="dk1"/>
              </a:buClr>
              <a:buSzPts val="1600"/>
              <a:buFont typeface="Arial"/>
              <a:buChar char="•"/>
            </a:pPr>
            <a:r>
              <a:rPr lang="en-GB" sz="1600" dirty="0">
                <a:solidFill>
                  <a:schemeClr val="dk1"/>
                </a:solidFill>
                <a:latin typeface="Arial"/>
                <a:ea typeface="Arial"/>
                <a:cs typeface="Arial"/>
              </a:rPr>
              <a:t>Only co-benefits with reliable &amp; established cost data are quantified in the project</a:t>
            </a:r>
            <a:endParaRPr dirty="0"/>
          </a:p>
        </p:txBody>
      </p:sp>
      <p:sp>
        <p:nvSpPr>
          <p:cNvPr id="215" name="Google Shape;215;p14"/>
          <p:cNvSpPr/>
          <p:nvPr/>
        </p:nvSpPr>
        <p:spPr>
          <a:xfrm>
            <a:off x="4432898" y="3565039"/>
            <a:ext cx="2500848" cy="914159"/>
          </a:xfrm>
          <a:prstGeom prst="rect">
            <a:avLst/>
          </a:prstGeom>
          <a:solidFill>
            <a:schemeClr val="accent1"/>
          </a:solidFill>
          <a:ln>
            <a:noFill/>
          </a:ln>
        </p:spPr>
        <p:txBody>
          <a:bodyPr spcFirstLastPara="1" wrap="square" lIns="91425" tIns="180000" rIns="91425" bIns="45700" anchor="t" anchorCtr="0">
            <a:noAutofit/>
          </a:bodyPr>
          <a:lstStyle/>
          <a:p>
            <a:pPr algn="ctr"/>
            <a:r>
              <a:rPr lang="en-GB" sz="1600" b="1">
                <a:solidFill>
                  <a:schemeClr val="lt1"/>
                </a:solidFill>
                <a:latin typeface="Arial"/>
                <a:ea typeface="Arial"/>
                <a:cs typeface="Arial"/>
              </a:rPr>
              <a:t>Quantifiable co-benefits</a:t>
            </a:r>
            <a:endParaRPr sz="1600">
              <a:solidFill>
                <a:schemeClr val="lt1"/>
              </a:solidFill>
              <a:latin typeface="Arial"/>
              <a:ea typeface="Arial"/>
              <a:cs typeface="Arial"/>
            </a:endParaRPr>
          </a:p>
        </p:txBody>
      </p:sp>
      <p:sp>
        <p:nvSpPr>
          <p:cNvPr id="216" name="Google Shape;216;p14"/>
          <p:cNvSpPr/>
          <p:nvPr/>
        </p:nvSpPr>
        <p:spPr>
          <a:xfrm>
            <a:off x="5475613" y="3290580"/>
            <a:ext cx="415418" cy="414803"/>
          </a:xfrm>
          <a:prstGeom prst="ellipse">
            <a:avLst/>
          </a:prstGeom>
          <a:solidFill>
            <a:srgbClr val="205364"/>
          </a:solidFill>
          <a:ln w="28575"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600" b="1">
                <a:solidFill>
                  <a:schemeClr val="lt1"/>
                </a:solidFill>
                <a:latin typeface="Arial"/>
                <a:ea typeface="Arial"/>
                <a:cs typeface="Arial"/>
              </a:rPr>
              <a:t>B</a:t>
            </a:r>
            <a:endParaRPr/>
          </a:p>
        </p:txBody>
      </p:sp>
      <p:sp>
        <p:nvSpPr>
          <p:cNvPr id="217" name="Google Shape;217;p14"/>
          <p:cNvSpPr txBox="1"/>
          <p:nvPr/>
        </p:nvSpPr>
        <p:spPr>
          <a:xfrm>
            <a:off x="4432899" y="4615157"/>
            <a:ext cx="2500848" cy="1323439"/>
          </a:xfrm>
          <a:prstGeom prst="rect">
            <a:avLst/>
          </a:prstGeom>
          <a:noFill/>
          <a:ln>
            <a:noFill/>
          </a:ln>
        </p:spPr>
        <p:txBody>
          <a:bodyPr spcFirstLastPara="1" wrap="square" lIns="91425" tIns="45700" rIns="91425" bIns="45700" anchor="t" anchorCtr="0">
            <a:noAutofit/>
          </a:bodyPr>
          <a:lstStyle/>
          <a:p>
            <a:pPr marL="285750" indent="-285750">
              <a:buClr>
                <a:schemeClr val="dk1"/>
              </a:buClr>
              <a:buSzPts val="1600"/>
              <a:buFont typeface="Arial"/>
              <a:buChar char="•"/>
            </a:pPr>
            <a:r>
              <a:rPr lang="en-GB" sz="1600" i="1">
                <a:solidFill>
                  <a:schemeClr val="dk1"/>
                </a:solidFill>
                <a:latin typeface="Arial"/>
                <a:ea typeface="Arial"/>
                <a:cs typeface="Arial"/>
              </a:rPr>
              <a:t>Reduction of negative externalities </a:t>
            </a:r>
            <a:endParaRPr/>
          </a:p>
          <a:p>
            <a:pPr marL="285750" indent="-285750">
              <a:buClr>
                <a:schemeClr val="dk1"/>
              </a:buClr>
              <a:buSzPts val="1600"/>
              <a:buFont typeface="Arial"/>
              <a:buChar char="•"/>
            </a:pPr>
            <a:r>
              <a:rPr lang="en-GB" sz="1600" i="1">
                <a:solidFill>
                  <a:schemeClr val="dk1"/>
                </a:solidFill>
                <a:latin typeface="Arial"/>
                <a:ea typeface="Arial"/>
                <a:cs typeface="Arial"/>
              </a:rPr>
              <a:t>Generation of positive externalities</a:t>
            </a:r>
            <a:endParaRPr/>
          </a:p>
          <a:p>
            <a:pPr marL="171450" indent="-69850">
              <a:buClr>
                <a:schemeClr val="dk1"/>
              </a:buClr>
              <a:buSzPts val="1600"/>
            </a:pPr>
            <a:endParaRPr sz="1600" i="1">
              <a:solidFill>
                <a:schemeClr val="dk1"/>
              </a:solidFill>
              <a:latin typeface="Arial"/>
              <a:ea typeface="Arial"/>
              <a:cs typeface="Arial"/>
            </a:endParaRPr>
          </a:p>
        </p:txBody>
      </p:sp>
      <p:sp>
        <p:nvSpPr>
          <p:cNvPr id="218" name="Google Shape;218;p14"/>
          <p:cNvSpPr/>
          <p:nvPr/>
        </p:nvSpPr>
        <p:spPr>
          <a:xfrm>
            <a:off x="7347084" y="3565039"/>
            <a:ext cx="2500848" cy="914159"/>
          </a:xfrm>
          <a:prstGeom prst="rect">
            <a:avLst/>
          </a:prstGeom>
          <a:solidFill>
            <a:schemeClr val="accent1"/>
          </a:solidFill>
          <a:ln>
            <a:noFill/>
          </a:ln>
        </p:spPr>
        <p:txBody>
          <a:bodyPr spcFirstLastPara="1" wrap="square" lIns="91425" tIns="180000" rIns="91425" bIns="45700" anchor="t" anchorCtr="0">
            <a:noAutofit/>
          </a:bodyPr>
          <a:lstStyle/>
          <a:p>
            <a:pPr algn="ctr"/>
            <a:r>
              <a:rPr lang="en-GB" sz="1600" b="1">
                <a:solidFill>
                  <a:schemeClr val="lt1"/>
                </a:solidFill>
                <a:latin typeface="Arial"/>
                <a:ea typeface="Arial"/>
                <a:cs typeface="Arial"/>
              </a:rPr>
              <a:t>Qualitative co-benefits</a:t>
            </a:r>
            <a:endParaRPr sz="1600">
              <a:solidFill>
                <a:schemeClr val="lt1"/>
              </a:solidFill>
              <a:latin typeface="Arial"/>
              <a:ea typeface="Arial"/>
              <a:cs typeface="Arial"/>
            </a:endParaRPr>
          </a:p>
        </p:txBody>
      </p:sp>
      <p:sp>
        <p:nvSpPr>
          <p:cNvPr id="219" name="Google Shape;219;p14"/>
          <p:cNvSpPr/>
          <p:nvPr/>
        </p:nvSpPr>
        <p:spPr>
          <a:xfrm>
            <a:off x="8399906" y="3290580"/>
            <a:ext cx="415418" cy="414803"/>
          </a:xfrm>
          <a:prstGeom prst="ellipse">
            <a:avLst/>
          </a:prstGeom>
          <a:solidFill>
            <a:srgbClr val="205364"/>
          </a:solidFill>
          <a:ln w="28575"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600" b="1">
                <a:solidFill>
                  <a:schemeClr val="lt1"/>
                </a:solidFill>
                <a:latin typeface="Arial"/>
                <a:ea typeface="Arial"/>
                <a:cs typeface="Arial"/>
              </a:rPr>
              <a:t>C</a:t>
            </a:r>
            <a:endParaRPr/>
          </a:p>
        </p:txBody>
      </p:sp>
      <p:sp>
        <p:nvSpPr>
          <p:cNvPr id="220" name="Google Shape;220;p14"/>
          <p:cNvSpPr txBox="1"/>
          <p:nvPr/>
        </p:nvSpPr>
        <p:spPr>
          <a:xfrm>
            <a:off x="7357191" y="4615156"/>
            <a:ext cx="2500848" cy="1077218"/>
          </a:xfrm>
          <a:prstGeom prst="rect">
            <a:avLst/>
          </a:prstGeom>
          <a:noFill/>
          <a:ln>
            <a:noFill/>
          </a:ln>
        </p:spPr>
        <p:txBody>
          <a:bodyPr spcFirstLastPara="1" wrap="square" lIns="91425" tIns="45700" rIns="91425" bIns="45700" anchor="t" anchorCtr="0">
            <a:noAutofit/>
          </a:bodyPr>
          <a:lstStyle/>
          <a:p>
            <a:pPr marL="285750" indent="-285750">
              <a:buClr>
                <a:schemeClr val="dk1"/>
              </a:buClr>
              <a:buSzPts val="1600"/>
              <a:buFont typeface="Arial"/>
              <a:buChar char="•"/>
            </a:pPr>
            <a:r>
              <a:rPr lang="en-GB" sz="1600" i="1">
                <a:solidFill>
                  <a:schemeClr val="dk1"/>
                </a:solidFill>
                <a:latin typeface="Arial"/>
                <a:ea typeface="Arial"/>
                <a:cs typeface="Arial"/>
              </a:rPr>
              <a:t>Reduction of negative externalities </a:t>
            </a:r>
            <a:endParaRPr/>
          </a:p>
          <a:p>
            <a:pPr marL="285750" indent="-285750">
              <a:buClr>
                <a:schemeClr val="dk1"/>
              </a:buClr>
              <a:buSzPts val="1600"/>
              <a:buFont typeface="Arial"/>
              <a:buChar char="•"/>
            </a:pPr>
            <a:r>
              <a:rPr lang="en-GB" sz="1600" i="1">
                <a:solidFill>
                  <a:schemeClr val="dk1"/>
                </a:solidFill>
                <a:latin typeface="Arial"/>
                <a:ea typeface="Arial"/>
                <a:cs typeface="Arial"/>
              </a:rPr>
              <a:t>Generation of positive externalities</a:t>
            </a:r>
            <a:endParaRPr/>
          </a:p>
        </p:txBody>
      </p:sp>
      <p:sp>
        <p:nvSpPr>
          <p:cNvPr id="221" name="Google Shape;221;p14"/>
          <p:cNvSpPr/>
          <p:nvPr/>
        </p:nvSpPr>
        <p:spPr>
          <a:xfrm>
            <a:off x="1518713" y="3565039"/>
            <a:ext cx="2500848" cy="914159"/>
          </a:xfrm>
          <a:prstGeom prst="rect">
            <a:avLst/>
          </a:prstGeom>
          <a:solidFill>
            <a:schemeClr val="accent1"/>
          </a:solidFill>
          <a:ln>
            <a:noFill/>
          </a:ln>
        </p:spPr>
        <p:txBody>
          <a:bodyPr spcFirstLastPara="1" wrap="square" lIns="91425" tIns="180000" rIns="91425" bIns="45700" anchor="t" anchorCtr="0">
            <a:noAutofit/>
          </a:bodyPr>
          <a:lstStyle/>
          <a:p>
            <a:pPr algn="ctr"/>
            <a:r>
              <a:rPr lang="en-GB" sz="1600" b="1">
                <a:solidFill>
                  <a:schemeClr val="lt1"/>
                </a:solidFill>
                <a:latin typeface="Arial"/>
                <a:ea typeface="Arial"/>
                <a:cs typeface="Arial"/>
              </a:rPr>
              <a:t>Financial costs and benefits</a:t>
            </a:r>
            <a:endParaRPr sz="1600">
              <a:solidFill>
                <a:schemeClr val="lt1"/>
              </a:solidFill>
              <a:latin typeface="Arial"/>
              <a:ea typeface="Arial"/>
              <a:cs typeface="Arial"/>
            </a:endParaRPr>
          </a:p>
        </p:txBody>
      </p:sp>
      <p:sp>
        <p:nvSpPr>
          <p:cNvPr id="222" name="Google Shape;222;p14"/>
          <p:cNvSpPr/>
          <p:nvPr/>
        </p:nvSpPr>
        <p:spPr>
          <a:xfrm>
            <a:off x="2561428" y="3290580"/>
            <a:ext cx="415418" cy="414803"/>
          </a:xfrm>
          <a:prstGeom prst="ellipse">
            <a:avLst/>
          </a:prstGeom>
          <a:solidFill>
            <a:srgbClr val="205364"/>
          </a:solidFill>
          <a:ln w="28575"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600" b="1">
                <a:solidFill>
                  <a:schemeClr val="lt1"/>
                </a:solidFill>
                <a:latin typeface="Arial"/>
                <a:ea typeface="Arial"/>
                <a:cs typeface="Arial"/>
              </a:rPr>
              <a:t>A</a:t>
            </a:r>
            <a:endParaRPr/>
          </a:p>
        </p:txBody>
      </p:sp>
      <p:sp>
        <p:nvSpPr>
          <p:cNvPr id="223" name="Google Shape;223;p14"/>
          <p:cNvSpPr txBox="1"/>
          <p:nvPr/>
        </p:nvSpPr>
        <p:spPr>
          <a:xfrm>
            <a:off x="1518712" y="4615157"/>
            <a:ext cx="2500848" cy="1323439"/>
          </a:xfrm>
          <a:prstGeom prst="rect">
            <a:avLst/>
          </a:prstGeom>
          <a:noFill/>
          <a:ln>
            <a:noFill/>
          </a:ln>
        </p:spPr>
        <p:txBody>
          <a:bodyPr spcFirstLastPara="1" wrap="square" lIns="91425" tIns="45700" rIns="91425" bIns="45700" anchor="t" anchorCtr="0">
            <a:noAutofit/>
          </a:bodyPr>
          <a:lstStyle/>
          <a:p>
            <a:pPr marL="285750" indent="-285750">
              <a:buClr>
                <a:schemeClr val="dk1"/>
              </a:buClr>
              <a:buSzPts val="1600"/>
              <a:buFont typeface="Arial"/>
              <a:buChar char="•"/>
            </a:pPr>
            <a:r>
              <a:rPr lang="en-GB" sz="1600" i="1">
                <a:solidFill>
                  <a:schemeClr val="dk1"/>
                </a:solidFill>
                <a:latin typeface="Arial"/>
                <a:ea typeface="Arial"/>
                <a:cs typeface="Arial"/>
              </a:rPr>
              <a:t>Upfront investments (CAPEX delta)</a:t>
            </a:r>
            <a:endParaRPr/>
          </a:p>
          <a:p>
            <a:pPr marL="285750" indent="-285750">
              <a:buClr>
                <a:schemeClr val="dk1"/>
              </a:buClr>
              <a:buSzPts val="1600"/>
              <a:buFont typeface="Arial"/>
              <a:buChar char="•"/>
            </a:pPr>
            <a:r>
              <a:rPr lang="en-GB" sz="1600" i="1">
                <a:solidFill>
                  <a:schemeClr val="dk1"/>
                </a:solidFill>
                <a:latin typeface="Arial"/>
                <a:ea typeface="Arial"/>
                <a:cs typeface="Arial"/>
              </a:rPr>
              <a:t>Net recurring costs (net OPEX delta)</a:t>
            </a:r>
            <a:endParaRPr/>
          </a:p>
          <a:p>
            <a:pPr marL="171450" indent="-69850">
              <a:buClr>
                <a:schemeClr val="dk1"/>
              </a:buClr>
              <a:buSzPts val="1600"/>
            </a:pPr>
            <a:endParaRPr sz="1600" i="1">
              <a:solidFill>
                <a:schemeClr val="dk1"/>
              </a:solidFill>
              <a:latin typeface="Arial"/>
              <a:ea typeface="Arial"/>
              <a:cs typeface="Arial"/>
            </a:endParaRPr>
          </a:p>
        </p:txBody>
      </p:sp>
      <p:sp>
        <p:nvSpPr>
          <p:cNvPr id="224" name="Google Shape;224;p14"/>
          <p:cNvSpPr txBox="1"/>
          <p:nvPr/>
        </p:nvSpPr>
        <p:spPr>
          <a:xfrm>
            <a:off x="2046824" y="2881855"/>
            <a:ext cx="1444627" cy="461665"/>
          </a:xfrm>
          <a:prstGeom prst="rect">
            <a:avLst/>
          </a:prstGeom>
          <a:noFill/>
          <a:ln>
            <a:noFill/>
          </a:ln>
        </p:spPr>
        <p:txBody>
          <a:bodyPr spcFirstLastPara="1" wrap="square" lIns="91425" tIns="45700" rIns="91425" bIns="45700" anchor="t" anchorCtr="0">
            <a:noAutofit/>
          </a:bodyPr>
          <a:lstStyle/>
          <a:p>
            <a:pPr algn="ctr"/>
            <a:r>
              <a:rPr lang="en-GB" sz="1200" b="1">
                <a:solidFill>
                  <a:schemeClr val="dk1"/>
                </a:solidFill>
                <a:latin typeface="Arial"/>
                <a:ea typeface="Arial"/>
                <a:cs typeface="Arial"/>
              </a:rPr>
              <a:t>The “traditional” </a:t>
            </a:r>
            <a:br>
              <a:rPr lang="en-GB" sz="1200" b="1">
                <a:solidFill>
                  <a:schemeClr val="dk1"/>
                </a:solidFill>
                <a:latin typeface="Arial"/>
                <a:ea typeface="Arial"/>
                <a:cs typeface="Arial"/>
              </a:rPr>
            </a:br>
            <a:r>
              <a:rPr lang="en-GB" sz="1200" b="1">
                <a:solidFill>
                  <a:schemeClr val="dk1"/>
                </a:solidFill>
                <a:latin typeface="Arial"/>
                <a:ea typeface="Arial"/>
                <a:cs typeface="Arial"/>
              </a:rPr>
              <a:t>economic case</a:t>
            </a:r>
            <a:endParaRPr/>
          </a:p>
        </p:txBody>
      </p:sp>
      <p:sp>
        <p:nvSpPr>
          <p:cNvPr id="225" name="Google Shape;225;p14"/>
          <p:cNvSpPr txBox="1"/>
          <p:nvPr/>
        </p:nvSpPr>
        <p:spPr>
          <a:xfrm>
            <a:off x="7626733" y="2881855"/>
            <a:ext cx="1973618" cy="461665"/>
          </a:xfrm>
          <a:prstGeom prst="rect">
            <a:avLst/>
          </a:prstGeom>
          <a:noFill/>
          <a:ln>
            <a:noFill/>
          </a:ln>
        </p:spPr>
        <p:txBody>
          <a:bodyPr spcFirstLastPara="1" wrap="square" lIns="91425" tIns="45700" rIns="91425" bIns="45700" anchor="t" anchorCtr="0">
            <a:noAutofit/>
          </a:bodyPr>
          <a:lstStyle/>
          <a:p>
            <a:pPr algn="ctr"/>
            <a:r>
              <a:rPr lang="en-GB" sz="1200" b="1">
                <a:solidFill>
                  <a:schemeClr val="dk1"/>
                </a:solidFill>
                <a:latin typeface="Arial"/>
                <a:ea typeface="Arial"/>
                <a:cs typeface="Arial"/>
              </a:rPr>
              <a:t>Social value is clear but </a:t>
            </a:r>
            <a:br>
              <a:rPr lang="en-GB" sz="1200" b="1">
                <a:solidFill>
                  <a:schemeClr val="dk1"/>
                </a:solidFill>
                <a:latin typeface="Arial"/>
                <a:ea typeface="Arial"/>
                <a:cs typeface="Arial"/>
              </a:rPr>
            </a:br>
            <a:r>
              <a:rPr lang="en-GB" sz="1200" b="1">
                <a:solidFill>
                  <a:schemeClr val="dk1"/>
                </a:solidFill>
                <a:latin typeface="Arial"/>
                <a:ea typeface="Arial"/>
                <a:cs typeface="Arial"/>
              </a:rPr>
              <a:t>unclear monetary value</a:t>
            </a:r>
            <a:endParaRPr/>
          </a:p>
        </p:txBody>
      </p:sp>
      <p:sp>
        <p:nvSpPr>
          <p:cNvPr id="227" name="Google Shape;227;p14"/>
          <p:cNvSpPr txBox="1"/>
          <p:nvPr/>
        </p:nvSpPr>
        <p:spPr>
          <a:xfrm>
            <a:off x="4565453" y="2881855"/>
            <a:ext cx="2273379" cy="646331"/>
          </a:xfrm>
          <a:prstGeom prst="rect">
            <a:avLst/>
          </a:prstGeom>
          <a:noFill/>
          <a:ln>
            <a:noFill/>
          </a:ln>
        </p:spPr>
        <p:txBody>
          <a:bodyPr spcFirstLastPara="1" wrap="square" lIns="91425" tIns="45700" rIns="91425" bIns="45700" anchor="t" anchorCtr="0">
            <a:noAutofit/>
          </a:bodyPr>
          <a:lstStyle/>
          <a:p>
            <a:pPr algn="ctr"/>
            <a:r>
              <a:rPr lang="en-GB" sz="1200" b="1">
                <a:solidFill>
                  <a:schemeClr val="dk1"/>
                </a:solidFill>
                <a:latin typeface="Arial"/>
                <a:ea typeface="Arial"/>
                <a:cs typeface="Arial"/>
              </a:rPr>
              <a:t>Co-benefits with established</a:t>
            </a:r>
            <a:br>
              <a:rPr lang="en-GB" sz="1200" b="1">
                <a:solidFill>
                  <a:schemeClr val="dk1"/>
                </a:solidFill>
                <a:latin typeface="Arial"/>
                <a:ea typeface="Arial"/>
                <a:cs typeface="Arial"/>
              </a:rPr>
            </a:br>
            <a:r>
              <a:rPr lang="en-GB" sz="1200" b="1">
                <a:solidFill>
                  <a:schemeClr val="dk1"/>
                </a:solidFill>
                <a:latin typeface="Arial"/>
                <a:ea typeface="Arial"/>
                <a:cs typeface="Arial"/>
              </a:rPr>
              <a:t>monetary value</a:t>
            </a:r>
            <a:br>
              <a:rPr lang="en-GB" sz="1200" b="1">
                <a:solidFill>
                  <a:schemeClr val="dk1"/>
                </a:solidFill>
                <a:latin typeface="Arial"/>
                <a:ea typeface="Arial"/>
                <a:cs typeface="Arial"/>
              </a:rPr>
            </a:br>
            <a:r>
              <a:rPr lang="en-GB" sz="1200" b="1">
                <a:solidFill>
                  <a:schemeClr val="dk1"/>
                </a:solidFill>
                <a:latin typeface="Arial"/>
                <a:ea typeface="Arial"/>
                <a:cs typeface="Arial"/>
              </a:rPr>
              <a:t>  </a:t>
            </a:r>
            <a:endParaRPr/>
          </a:p>
        </p:txBody>
      </p:sp>
      <p:sp>
        <p:nvSpPr>
          <p:cNvPr id="228" name="Google Shape;228;p14"/>
          <p:cNvSpPr/>
          <p:nvPr/>
        </p:nvSpPr>
        <p:spPr>
          <a:xfrm rot="-5400000">
            <a:off x="4086948" y="2978178"/>
            <a:ext cx="214828" cy="5480433"/>
          </a:xfrm>
          <a:prstGeom prst="leftBrace">
            <a:avLst>
              <a:gd name="adj1" fmla="val 8333"/>
              <a:gd name="adj2" fmla="val 50000"/>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dk1"/>
              </a:solidFill>
              <a:latin typeface="Arial"/>
              <a:ea typeface="Arial"/>
              <a:cs typeface="Arial"/>
            </a:endParaRPr>
          </a:p>
        </p:txBody>
      </p:sp>
      <p:sp>
        <p:nvSpPr>
          <p:cNvPr id="229" name="Google Shape;229;p14"/>
          <p:cNvSpPr/>
          <p:nvPr/>
        </p:nvSpPr>
        <p:spPr>
          <a:xfrm rot="-5400000">
            <a:off x="8490094" y="4312230"/>
            <a:ext cx="214828" cy="2812329"/>
          </a:xfrm>
          <a:prstGeom prst="leftBrace">
            <a:avLst>
              <a:gd name="adj1" fmla="val 8333"/>
              <a:gd name="adj2" fmla="val 50000"/>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dk1"/>
              </a:solidFill>
              <a:latin typeface="Arial"/>
              <a:ea typeface="Arial"/>
              <a:cs typeface="Arial"/>
            </a:endParaRPr>
          </a:p>
        </p:txBody>
      </p:sp>
      <p:sp>
        <p:nvSpPr>
          <p:cNvPr id="230" name="Google Shape;230;p14"/>
          <p:cNvSpPr txBox="1"/>
          <p:nvPr/>
        </p:nvSpPr>
        <p:spPr>
          <a:xfrm>
            <a:off x="2458150" y="5869022"/>
            <a:ext cx="3472425" cy="276999"/>
          </a:xfrm>
          <a:prstGeom prst="rect">
            <a:avLst/>
          </a:prstGeom>
          <a:noFill/>
          <a:ln>
            <a:noFill/>
          </a:ln>
        </p:spPr>
        <p:txBody>
          <a:bodyPr spcFirstLastPara="1" wrap="square" lIns="91425" tIns="45700" rIns="91425" bIns="45700" anchor="t" anchorCtr="0">
            <a:noAutofit/>
          </a:bodyPr>
          <a:lstStyle/>
          <a:p>
            <a:r>
              <a:rPr lang="en-GB" sz="1200" b="1">
                <a:solidFill>
                  <a:schemeClr val="dk1"/>
                </a:solidFill>
                <a:latin typeface="Arial"/>
                <a:ea typeface="Arial"/>
                <a:cs typeface="Arial"/>
              </a:rPr>
              <a:t>Included in quantitative cost-benefit analysis</a:t>
            </a:r>
            <a:endParaRPr/>
          </a:p>
        </p:txBody>
      </p:sp>
      <p:sp>
        <p:nvSpPr>
          <p:cNvPr id="231" name="Google Shape;231;p14"/>
          <p:cNvSpPr txBox="1"/>
          <p:nvPr/>
        </p:nvSpPr>
        <p:spPr>
          <a:xfrm>
            <a:off x="7306811" y="5869022"/>
            <a:ext cx="2824812" cy="276999"/>
          </a:xfrm>
          <a:prstGeom prst="rect">
            <a:avLst/>
          </a:prstGeom>
          <a:noFill/>
          <a:ln>
            <a:noFill/>
          </a:ln>
        </p:spPr>
        <p:txBody>
          <a:bodyPr spcFirstLastPara="1" wrap="square" lIns="91425" tIns="45700" rIns="91425" bIns="45700" anchor="t" anchorCtr="0">
            <a:noAutofit/>
          </a:bodyPr>
          <a:lstStyle/>
          <a:p>
            <a:r>
              <a:rPr lang="en-GB" sz="1200" b="1" dirty="0">
                <a:solidFill>
                  <a:schemeClr val="dk1"/>
                </a:solidFill>
                <a:latin typeface="Arial"/>
                <a:cs typeface="Arial"/>
              </a:rPr>
              <a:t>Not included in economic case</a:t>
            </a:r>
            <a:endParaRPr dirty="0"/>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8" name="Google Shape;238;p15"/>
          <p:cNvSpPr txBox="1">
            <a:spLocks noGrp="1"/>
          </p:cNvSpPr>
          <p:nvPr>
            <p:ph type="title"/>
          </p:nvPr>
        </p:nvSpPr>
        <p:spPr>
          <a:xfrm>
            <a:off x="310999" y="28194"/>
            <a:ext cx="10515600" cy="1325563"/>
          </a:xfrm>
          <a:prstGeom prst="rect">
            <a:avLst/>
          </a:prstGeom>
          <a:noFill/>
          <a:ln>
            <a:noFill/>
          </a:ln>
        </p:spPr>
        <p:txBody>
          <a:bodyPr spcFirstLastPara="1" wrap="square" lIns="468000" tIns="0" rIns="0" bIns="0" anchor="ctr" anchorCtr="0">
            <a:noAutofit/>
          </a:bodyPr>
          <a:lstStyle/>
          <a:p>
            <a:r>
              <a:rPr lang="en-GB" sz="3200" dirty="0"/>
              <a:t>Financial costs have been quantified for each sub-sector taking a societal perspective</a:t>
            </a:r>
            <a:endParaRPr sz="3200" dirty="0"/>
          </a:p>
        </p:txBody>
      </p:sp>
      <p:sp>
        <p:nvSpPr>
          <p:cNvPr id="237" name="Google Shape;237;p15"/>
          <p:cNvSpPr txBox="1">
            <a:spLocks noGrp="1"/>
          </p:cNvSpPr>
          <p:nvPr>
            <p:ph type="sldNum" sz="quarter" idx="2"/>
          </p:nvPr>
        </p:nvSpPr>
        <p:spPr>
          <a:prstGeom prst="rect">
            <a:avLst/>
          </a:prstGeom>
          <a:noFill/>
          <a:ln>
            <a:noFill/>
          </a:ln>
        </p:spPr>
        <p:txBody>
          <a:bodyPr spcFirstLastPara="1" wrap="square" lIns="0" tIns="0" rIns="0" bIns="0" anchor="ctr" anchorCtr="0">
            <a:noAutofit/>
          </a:bodyPr>
          <a:lstStyle/>
          <a:p>
            <a:fld id="{00000000-1234-1234-1234-123412341234}" type="slidenum">
              <a:rPr lang="en-GB"/>
              <a:pPr/>
              <a:t>13</a:t>
            </a:fld>
            <a:endParaRPr/>
          </a:p>
        </p:txBody>
      </p:sp>
      <p:sp>
        <p:nvSpPr>
          <p:cNvPr id="239" name="Google Shape;239;p15"/>
          <p:cNvSpPr txBox="1"/>
          <p:nvPr/>
        </p:nvSpPr>
        <p:spPr>
          <a:xfrm>
            <a:off x="8712453" y="6500646"/>
            <a:ext cx="235171" cy="184666"/>
          </a:xfrm>
          <a:prstGeom prst="rect">
            <a:avLst/>
          </a:prstGeom>
          <a:noFill/>
          <a:ln>
            <a:noFill/>
          </a:ln>
        </p:spPr>
        <p:txBody>
          <a:bodyPr spcFirstLastPara="1" wrap="square" lIns="0" tIns="0" rIns="0" bIns="0" anchor="ctr" anchorCtr="0">
            <a:noAutofit/>
          </a:bodyPr>
          <a:lstStyle/>
          <a:p>
            <a:pPr algn="r"/>
            <a:fld id="{00000000-1234-1234-1234-123412341234}" type="slidenum">
              <a:rPr lang="en-GB" sz="1200">
                <a:solidFill>
                  <a:schemeClr val="dk1"/>
                </a:solidFill>
                <a:latin typeface="Arial"/>
                <a:ea typeface="Arial"/>
                <a:cs typeface="Arial"/>
              </a:rPr>
              <a:pPr algn="r"/>
              <a:t>13</a:t>
            </a:fld>
            <a:endParaRPr sz="1200">
              <a:solidFill>
                <a:schemeClr val="dk1"/>
              </a:solidFill>
              <a:latin typeface="Arial"/>
              <a:ea typeface="Arial"/>
              <a:cs typeface="Arial"/>
            </a:endParaRPr>
          </a:p>
        </p:txBody>
      </p:sp>
      <p:sp>
        <p:nvSpPr>
          <p:cNvPr id="241" name="Google Shape;241;p15"/>
          <p:cNvSpPr txBox="1"/>
          <p:nvPr/>
        </p:nvSpPr>
        <p:spPr>
          <a:xfrm>
            <a:off x="5513581" y="2298864"/>
            <a:ext cx="4997451" cy="3207010"/>
          </a:xfrm>
          <a:prstGeom prst="rect">
            <a:avLst/>
          </a:prstGeom>
          <a:noFill/>
          <a:ln>
            <a:noFill/>
          </a:ln>
        </p:spPr>
        <p:txBody>
          <a:bodyPr spcFirstLastPara="1" wrap="square" lIns="0" tIns="0" rIns="0" bIns="0" anchor="t" anchorCtr="0">
            <a:noAutofit/>
          </a:bodyPr>
          <a:lstStyle/>
          <a:p>
            <a:pPr marL="180000" indent="-180000">
              <a:buClr>
                <a:srgbClr val="A6002A"/>
              </a:buClr>
              <a:buSzPts val="1600"/>
              <a:buFont typeface="Georgia"/>
              <a:buChar char="•"/>
            </a:pPr>
            <a:r>
              <a:rPr lang="en-GB" sz="1600" dirty="0">
                <a:solidFill>
                  <a:schemeClr val="dk1"/>
                </a:solidFill>
                <a:latin typeface="Arial"/>
                <a:ea typeface="Arial"/>
                <a:cs typeface="Arial"/>
              </a:rPr>
              <a:t>Calculated with “total societal cost” approach (depending on literature), e.g. cost of a modal shift to public transport = cost of private cars vs public transport per person</a:t>
            </a:r>
            <a:endParaRPr dirty="0"/>
          </a:p>
          <a:p>
            <a:pPr marL="180000" indent="-180000">
              <a:spcBef>
                <a:spcPts val="300"/>
              </a:spcBef>
              <a:buClr>
                <a:srgbClr val="A6002A"/>
              </a:buClr>
              <a:buSzPts val="1600"/>
              <a:buFont typeface="Georgia"/>
              <a:buChar char="•"/>
            </a:pPr>
            <a:r>
              <a:rPr lang="en-GB" sz="1600" dirty="0">
                <a:solidFill>
                  <a:schemeClr val="dk1"/>
                </a:solidFill>
                <a:latin typeface="Arial"/>
                <a:ea typeface="Arial"/>
                <a:cs typeface="Arial"/>
              </a:rPr>
              <a:t>Net CAPEX delta: Difference between investments required to realize sub-sector vs. baseline development </a:t>
            </a:r>
            <a:endParaRPr lang="en-GB" sz="1600" dirty="0"/>
          </a:p>
          <a:p>
            <a:pPr marL="180000" indent="-180000">
              <a:spcBef>
                <a:spcPts val="300"/>
              </a:spcBef>
              <a:buClr>
                <a:srgbClr val="A6002A"/>
              </a:buClr>
              <a:buSzPts val="1600"/>
              <a:buFont typeface="Georgia"/>
              <a:buChar char="•"/>
            </a:pPr>
            <a:r>
              <a:rPr lang="en-GB" sz="1600" dirty="0">
                <a:solidFill>
                  <a:schemeClr val="dk1"/>
                </a:solidFill>
                <a:latin typeface="Arial"/>
                <a:ea typeface="Arial"/>
                <a:cs typeface="Arial"/>
              </a:rPr>
              <a:t>Net OPEX delta: Difference between recurring net costs (including potential savings) required to realize sub-sector vs. maintaining existing system</a:t>
            </a:r>
            <a:endParaRPr dirty="0"/>
          </a:p>
          <a:p>
            <a:pPr marL="180000" indent="-180000">
              <a:spcBef>
                <a:spcPts val="300"/>
              </a:spcBef>
              <a:buClr>
                <a:srgbClr val="A6002A"/>
              </a:buClr>
              <a:buSzPts val="1600"/>
              <a:buFont typeface="Georgia"/>
              <a:buChar char="•"/>
            </a:pPr>
            <a:r>
              <a:rPr lang="en-GB" sz="1600" dirty="0">
                <a:solidFill>
                  <a:schemeClr val="dk1"/>
                </a:solidFill>
                <a:latin typeface="Arial"/>
                <a:ea typeface="Arial"/>
                <a:cs typeface="Arial"/>
              </a:rPr>
              <a:t>Assumptions are developed for each sub-sector and confirmed with city</a:t>
            </a:r>
            <a:endParaRPr dirty="0"/>
          </a:p>
        </p:txBody>
      </p:sp>
      <p:grpSp>
        <p:nvGrpSpPr>
          <p:cNvPr id="242" name="Google Shape;242;p15"/>
          <p:cNvGrpSpPr/>
          <p:nvPr/>
        </p:nvGrpSpPr>
        <p:grpSpPr>
          <a:xfrm>
            <a:off x="809695" y="1260642"/>
            <a:ext cx="10016904" cy="265027"/>
            <a:chOff x="915" y="920"/>
            <a:chExt cx="2700" cy="110"/>
          </a:xfrm>
        </p:grpSpPr>
        <p:cxnSp>
          <p:nvCxnSpPr>
            <p:cNvPr id="243" name="Google Shape;243;p15"/>
            <p:cNvCxnSpPr>
              <a:stCxn id="244" idx="4"/>
              <a:endCxn id="244" idx="6"/>
            </p:cNvCxnSpPr>
            <p:nvPr/>
          </p:nvCxnSpPr>
          <p:spPr>
            <a:xfrm>
              <a:off x="915" y="920"/>
              <a:ext cx="2700" cy="0"/>
            </a:xfrm>
            <a:prstGeom prst="straightConnector1">
              <a:avLst/>
            </a:prstGeom>
            <a:noFill/>
            <a:ln w="19050" cap="flat" cmpd="sng">
              <a:solidFill>
                <a:schemeClr val="accent1"/>
              </a:solidFill>
              <a:prstDash val="solid"/>
              <a:round/>
              <a:headEnd type="none" w="med" len="med"/>
              <a:tailEnd type="none" w="med" len="med"/>
            </a:ln>
          </p:spPr>
        </p:cxnSp>
        <p:sp>
          <p:nvSpPr>
            <p:cNvPr id="244" name="Google Shape;244;p15"/>
            <p:cNvSpPr/>
            <p:nvPr/>
          </p:nvSpPr>
          <p:spPr>
            <a:xfrm>
              <a:off x="915" y="920"/>
              <a:ext cx="2686" cy="110"/>
            </a:xfrm>
            <a:prstGeom prst="leftRightArrow">
              <a:avLst>
                <a:gd name="adj1" fmla="val 100000"/>
                <a:gd name="adj2" fmla="val 0"/>
              </a:avLst>
            </a:prstGeom>
            <a:noFill/>
            <a:ln>
              <a:noFill/>
            </a:ln>
          </p:spPr>
          <p:txBody>
            <a:bodyPr spcFirstLastPara="1" wrap="square" lIns="0" tIns="0" rIns="0" bIns="18275" anchor="b" anchorCtr="0">
              <a:noAutofit/>
            </a:bodyPr>
            <a:lstStyle/>
            <a:p>
              <a:r>
                <a:rPr lang="en-GB" sz="1600" b="1" dirty="0">
                  <a:solidFill>
                    <a:schemeClr val="dk1"/>
                  </a:solidFill>
                  <a:latin typeface="Arial"/>
                  <a:ea typeface="Arial"/>
                  <a:cs typeface="Arial"/>
                </a:rPr>
                <a:t>Scope of financial costs and benefits</a:t>
              </a:r>
              <a:endParaRPr dirty="0"/>
            </a:p>
          </p:txBody>
        </p:sp>
      </p:grpSp>
      <p:pic>
        <p:nvPicPr>
          <p:cNvPr id="246" name="Google Shape;246;p15"/>
          <p:cNvPicPr preferRelativeResize="0"/>
          <p:nvPr/>
        </p:nvPicPr>
        <p:blipFill rotWithShape="1">
          <a:blip r:embed="rId3">
            <a:alphaModFix/>
          </a:blip>
          <a:srcRect/>
          <a:stretch/>
        </p:blipFill>
        <p:spPr>
          <a:xfrm>
            <a:off x="1802157" y="1732252"/>
            <a:ext cx="3040062" cy="4152900"/>
          </a:xfrm>
          <a:prstGeom prst="rect">
            <a:avLst/>
          </a:prstGeom>
          <a:noFill/>
          <a:ln>
            <a:noFill/>
          </a:ln>
        </p:spPr>
      </p:pic>
      <p:sp>
        <p:nvSpPr>
          <p:cNvPr id="247" name="Google Shape;247;p15"/>
          <p:cNvSpPr/>
          <p:nvPr/>
        </p:nvSpPr>
        <p:spPr>
          <a:xfrm>
            <a:off x="2073411" y="5825534"/>
            <a:ext cx="1096963" cy="488950"/>
          </a:xfrm>
          <a:prstGeom prst="rect">
            <a:avLst/>
          </a:prstGeom>
          <a:noFill/>
          <a:ln>
            <a:noFill/>
          </a:ln>
        </p:spPr>
        <p:txBody>
          <a:bodyPr spcFirstLastPara="1" wrap="square" lIns="0" tIns="0" rIns="0" bIns="0" anchor="t" anchorCtr="0">
            <a:noAutofit/>
          </a:bodyPr>
          <a:lstStyle/>
          <a:p>
            <a:pPr algn="ctr">
              <a:buClr>
                <a:srgbClr val="A6002A"/>
              </a:buClr>
              <a:buSzPts val="1600"/>
            </a:pPr>
            <a:r>
              <a:rPr lang="en-GB" sz="1600" dirty="0">
                <a:solidFill>
                  <a:schemeClr val="dk1"/>
                </a:solidFill>
                <a:latin typeface="Arial"/>
                <a:ea typeface="Arial"/>
                <a:cs typeface="Arial"/>
              </a:rPr>
              <a:t>Upfront Investments</a:t>
            </a:r>
            <a:endParaRPr sz="1600" dirty="0">
              <a:solidFill>
                <a:schemeClr val="dk1"/>
              </a:solidFill>
              <a:latin typeface="Arial"/>
              <a:ea typeface="Arial"/>
              <a:cs typeface="Arial"/>
            </a:endParaRPr>
          </a:p>
        </p:txBody>
      </p:sp>
      <p:sp>
        <p:nvSpPr>
          <p:cNvPr id="248" name="Google Shape;248;p15"/>
          <p:cNvSpPr/>
          <p:nvPr/>
        </p:nvSpPr>
        <p:spPr>
          <a:xfrm>
            <a:off x="3684723" y="5825535"/>
            <a:ext cx="746125" cy="244475"/>
          </a:xfrm>
          <a:prstGeom prst="rect">
            <a:avLst/>
          </a:prstGeom>
          <a:noFill/>
          <a:ln>
            <a:noFill/>
          </a:ln>
        </p:spPr>
        <p:txBody>
          <a:bodyPr spcFirstLastPara="1" wrap="square" lIns="0" tIns="0" rIns="0" bIns="0" anchor="t" anchorCtr="0">
            <a:noAutofit/>
          </a:bodyPr>
          <a:lstStyle/>
          <a:p>
            <a:pPr algn="ctr">
              <a:buClr>
                <a:srgbClr val="A6002A"/>
              </a:buClr>
              <a:buSzPts val="1600"/>
            </a:pPr>
            <a:r>
              <a:rPr lang="en-GB" sz="1600">
                <a:solidFill>
                  <a:schemeClr val="dk1"/>
                </a:solidFill>
                <a:latin typeface="Arial"/>
                <a:ea typeface="Arial"/>
                <a:cs typeface="Arial"/>
              </a:rPr>
              <a:t>Benefits</a:t>
            </a:r>
            <a:endParaRPr sz="1600">
              <a:solidFill>
                <a:schemeClr val="dk1"/>
              </a:solidFill>
              <a:latin typeface="Arial"/>
              <a:ea typeface="Arial"/>
              <a:cs typeface="Arial"/>
            </a:endParaRP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97" name="Google Shape;297;p16"/>
          <p:cNvSpPr txBox="1">
            <a:spLocks noGrp="1"/>
          </p:cNvSpPr>
          <p:nvPr>
            <p:ph type="title"/>
          </p:nvPr>
        </p:nvSpPr>
        <p:spPr>
          <a:xfrm>
            <a:off x="381403" y="135440"/>
            <a:ext cx="10515600" cy="1325563"/>
          </a:xfrm>
          <a:prstGeom prst="rect">
            <a:avLst/>
          </a:prstGeom>
          <a:noFill/>
          <a:ln>
            <a:noFill/>
          </a:ln>
        </p:spPr>
        <p:txBody>
          <a:bodyPr spcFirstLastPara="1" wrap="square" lIns="468000" tIns="0" rIns="0" bIns="0" anchor="ctr" anchorCtr="0">
            <a:noAutofit/>
          </a:bodyPr>
          <a:lstStyle/>
          <a:p>
            <a:pPr>
              <a:buSzPts val="2700"/>
            </a:pPr>
            <a:r>
              <a:rPr lang="en-GB" sz="3200" dirty="0"/>
              <a:t>Economic case includes a number of quantifiable co-benefits arising from decarbonization</a:t>
            </a:r>
            <a:endParaRPr sz="3200" dirty="0"/>
          </a:p>
        </p:txBody>
      </p:sp>
      <p:sp>
        <p:nvSpPr>
          <p:cNvPr id="253" name="Google Shape;253;p16"/>
          <p:cNvSpPr txBox="1">
            <a:spLocks noGrp="1"/>
          </p:cNvSpPr>
          <p:nvPr>
            <p:ph type="sldNum" sz="quarter" idx="2"/>
          </p:nvPr>
        </p:nvSpPr>
        <p:spPr>
          <a:prstGeom prst="rect">
            <a:avLst/>
          </a:prstGeom>
          <a:noFill/>
          <a:ln>
            <a:noFill/>
          </a:ln>
        </p:spPr>
        <p:txBody>
          <a:bodyPr spcFirstLastPara="1" wrap="square" lIns="0" tIns="0" rIns="0" bIns="0" anchor="ctr" anchorCtr="0">
            <a:noAutofit/>
          </a:bodyPr>
          <a:lstStyle/>
          <a:p>
            <a:fld id="{00000000-1234-1234-1234-123412341234}" type="slidenum">
              <a:rPr lang="en-GB"/>
              <a:pPr/>
              <a:t>14</a:t>
            </a:fld>
            <a:endParaRPr/>
          </a:p>
        </p:txBody>
      </p:sp>
      <p:sp>
        <p:nvSpPr>
          <p:cNvPr id="254" name="Google Shape;254;p16"/>
          <p:cNvSpPr/>
          <p:nvPr/>
        </p:nvSpPr>
        <p:spPr>
          <a:xfrm>
            <a:off x="2906674" y="1579157"/>
            <a:ext cx="1745332" cy="413789"/>
          </a:xfrm>
          <a:prstGeom prst="rect">
            <a:avLst/>
          </a:prstGeom>
          <a:noFill/>
          <a:ln w="1905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algn="ctr"/>
            <a:r>
              <a:rPr lang="en-GB" sz="1200" b="1">
                <a:solidFill>
                  <a:schemeClr val="dk1"/>
                </a:solidFill>
                <a:latin typeface="Arial"/>
                <a:ea typeface="Arial"/>
                <a:cs typeface="Arial"/>
              </a:rPr>
              <a:t>Economic growth</a:t>
            </a:r>
            <a:endParaRPr/>
          </a:p>
        </p:txBody>
      </p:sp>
      <p:sp>
        <p:nvSpPr>
          <p:cNvPr id="255" name="Google Shape;255;p16"/>
          <p:cNvSpPr/>
          <p:nvPr/>
        </p:nvSpPr>
        <p:spPr>
          <a:xfrm>
            <a:off x="4708382" y="1579157"/>
            <a:ext cx="3118390" cy="413789"/>
          </a:xfrm>
          <a:prstGeom prst="rect">
            <a:avLst/>
          </a:prstGeom>
          <a:noFill/>
          <a:ln w="1905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algn="ctr"/>
            <a:r>
              <a:rPr lang="en-GB" sz="1200" b="1">
                <a:solidFill>
                  <a:schemeClr val="dk1"/>
                </a:solidFill>
                <a:latin typeface="Arial"/>
                <a:ea typeface="Arial"/>
                <a:cs typeface="Arial"/>
              </a:rPr>
              <a:t>Health</a:t>
            </a:r>
            <a:endParaRPr/>
          </a:p>
        </p:txBody>
      </p:sp>
      <p:sp>
        <p:nvSpPr>
          <p:cNvPr id="256" name="Google Shape;256;p16"/>
          <p:cNvSpPr/>
          <p:nvPr/>
        </p:nvSpPr>
        <p:spPr>
          <a:xfrm>
            <a:off x="7891180" y="1579157"/>
            <a:ext cx="1208811" cy="413789"/>
          </a:xfrm>
          <a:prstGeom prst="rect">
            <a:avLst/>
          </a:prstGeom>
          <a:noFill/>
          <a:ln w="19050" cap="flat" cmpd="sng">
            <a:solidFill>
              <a:schemeClr val="accent1"/>
            </a:solidFill>
            <a:prstDash val="solid"/>
            <a:round/>
            <a:headEnd type="none" w="sm" len="sm"/>
            <a:tailEnd type="none" w="sm" len="sm"/>
          </a:ln>
        </p:spPr>
        <p:txBody>
          <a:bodyPr spcFirstLastPara="1" wrap="square" lIns="0" tIns="45700" rIns="0" bIns="45700" anchor="ctr" anchorCtr="0">
            <a:noAutofit/>
          </a:bodyPr>
          <a:lstStyle/>
          <a:p>
            <a:pPr algn="ctr"/>
            <a:r>
              <a:rPr lang="en-GB" sz="1200" b="1">
                <a:solidFill>
                  <a:schemeClr val="dk1"/>
                </a:solidFill>
                <a:latin typeface="Arial"/>
                <a:ea typeface="Arial"/>
                <a:cs typeface="Arial"/>
              </a:rPr>
              <a:t>Inclusivity</a:t>
            </a:r>
            <a:endParaRPr/>
          </a:p>
        </p:txBody>
      </p:sp>
      <p:graphicFrame>
        <p:nvGraphicFramePr>
          <p:cNvPr id="257" name="Google Shape;257;p16"/>
          <p:cNvGraphicFramePr/>
          <p:nvPr>
            <p:extLst>
              <p:ext uri="{D42A27DB-BD31-4B8C-83A1-F6EECF244321}">
                <p14:modId xmlns:p14="http://schemas.microsoft.com/office/powerpoint/2010/main" val="2876916777"/>
              </p:ext>
            </p:extLst>
          </p:nvPr>
        </p:nvGraphicFramePr>
        <p:xfrm>
          <a:off x="1685360" y="3112089"/>
          <a:ext cx="7441250" cy="2111925"/>
        </p:xfrm>
        <a:graphic>
          <a:graphicData uri="http://schemas.openxmlformats.org/drawingml/2006/table">
            <a:tbl>
              <a:tblPr firstRow="1" bandRow="1">
                <a:noFill/>
              </a:tblPr>
              <a:tblGrid>
                <a:gridCol w="1090750">
                  <a:extLst>
                    <a:ext uri="{9D8B030D-6E8A-4147-A177-3AD203B41FA5}">
                      <a16:colId xmlns:a16="http://schemas.microsoft.com/office/drawing/2014/main" val="20000"/>
                    </a:ext>
                  </a:extLst>
                </a:gridCol>
                <a:gridCol w="635050">
                  <a:extLst>
                    <a:ext uri="{9D8B030D-6E8A-4147-A177-3AD203B41FA5}">
                      <a16:colId xmlns:a16="http://schemas.microsoft.com/office/drawing/2014/main" val="20001"/>
                    </a:ext>
                  </a:extLst>
                </a:gridCol>
                <a:gridCol w="635050">
                  <a:extLst>
                    <a:ext uri="{9D8B030D-6E8A-4147-A177-3AD203B41FA5}">
                      <a16:colId xmlns:a16="http://schemas.microsoft.com/office/drawing/2014/main" val="20002"/>
                    </a:ext>
                  </a:extLst>
                </a:gridCol>
                <a:gridCol w="635050">
                  <a:extLst>
                    <a:ext uri="{9D8B030D-6E8A-4147-A177-3AD203B41FA5}">
                      <a16:colId xmlns:a16="http://schemas.microsoft.com/office/drawing/2014/main" val="20003"/>
                    </a:ext>
                  </a:extLst>
                </a:gridCol>
                <a:gridCol w="635050">
                  <a:extLst>
                    <a:ext uri="{9D8B030D-6E8A-4147-A177-3AD203B41FA5}">
                      <a16:colId xmlns:a16="http://schemas.microsoft.com/office/drawing/2014/main" val="20004"/>
                    </a:ext>
                  </a:extLst>
                </a:gridCol>
                <a:gridCol w="635050">
                  <a:extLst>
                    <a:ext uri="{9D8B030D-6E8A-4147-A177-3AD203B41FA5}">
                      <a16:colId xmlns:a16="http://schemas.microsoft.com/office/drawing/2014/main" val="20005"/>
                    </a:ext>
                  </a:extLst>
                </a:gridCol>
                <a:gridCol w="635050">
                  <a:extLst>
                    <a:ext uri="{9D8B030D-6E8A-4147-A177-3AD203B41FA5}">
                      <a16:colId xmlns:a16="http://schemas.microsoft.com/office/drawing/2014/main" val="20006"/>
                    </a:ext>
                  </a:extLst>
                </a:gridCol>
                <a:gridCol w="635050">
                  <a:extLst>
                    <a:ext uri="{9D8B030D-6E8A-4147-A177-3AD203B41FA5}">
                      <a16:colId xmlns:a16="http://schemas.microsoft.com/office/drawing/2014/main" val="20007"/>
                    </a:ext>
                  </a:extLst>
                </a:gridCol>
                <a:gridCol w="635050">
                  <a:extLst>
                    <a:ext uri="{9D8B030D-6E8A-4147-A177-3AD203B41FA5}">
                      <a16:colId xmlns:a16="http://schemas.microsoft.com/office/drawing/2014/main" val="20008"/>
                    </a:ext>
                  </a:extLst>
                </a:gridCol>
                <a:gridCol w="635050">
                  <a:extLst>
                    <a:ext uri="{9D8B030D-6E8A-4147-A177-3AD203B41FA5}">
                      <a16:colId xmlns:a16="http://schemas.microsoft.com/office/drawing/2014/main" val="20009"/>
                    </a:ext>
                  </a:extLst>
                </a:gridCol>
                <a:gridCol w="635050">
                  <a:extLst>
                    <a:ext uri="{9D8B030D-6E8A-4147-A177-3AD203B41FA5}">
                      <a16:colId xmlns:a16="http://schemas.microsoft.com/office/drawing/2014/main" val="20010"/>
                    </a:ext>
                  </a:extLst>
                </a:gridCol>
              </a:tblGrid>
              <a:tr h="703975">
                <a:tc>
                  <a:txBody>
                    <a:bodyPr/>
                    <a:lstStyle/>
                    <a:p>
                      <a:pPr marL="0" marR="0" lvl="0" indent="0" algn="l" rtl="0">
                        <a:spcBef>
                          <a:spcPts val="0"/>
                        </a:spcBef>
                        <a:spcAft>
                          <a:spcPts val="0"/>
                        </a:spcAft>
                        <a:buNone/>
                      </a:pPr>
                      <a:r>
                        <a:rPr lang="en-GB" sz="1200" b="1" i="0">
                          <a:solidFill>
                            <a:schemeClr val="lt1"/>
                          </a:solidFill>
                        </a:rPr>
                        <a:t>Transport</a:t>
                      </a:r>
                      <a:endParaRPr/>
                    </a:p>
                  </a:txBody>
                  <a:tcPr marL="91450" marR="91450" marT="45725" marB="45725">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chemeClr val="accent1"/>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a:solidFill>
                          <a:schemeClr val="dk1"/>
                        </a:solidFill>
                        <a:latin typeface="Arial"/>
                        <a:ea typeface="Arial"/>
                        <a:cs typeface="Arial"/>
                        <a:sym typeface="Aria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ECF8E0"/>
                    </a:solidFill>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ECF8E0"/>
                    </a:solidFill>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ECF8E0"/>
                    </a:solidFill>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ECF8E0"/>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extLst>
                  <a:ext uri="{0D108BD9-81ED-4DB2-BD59-A6C34878D82A}">
                    <a16:rowId xmlns:a16="http://schemas.microsoft.com/office/drawing/2014/main" val="10000"/>
                  </a:ext>
                </a:extLst>
              </a:tr>
              <a:tr h="703975">
                <a:tc>
                  <a:txBody>
                    <a:bodyPr/>
                    <a:lstStyle/>
                    <a:p>
                      <a:pPr marL="0" marR="0" lvl="0" indent="0" algn="l" rtl="0">
                        <a:spcBef>
                          <a:spcPts val="0"/>
                        </a:spcBef>
                        <a:spcAft>
                          <a:spcPts val="0"/>
                        </a:spcAft>
                        <a:buNone/>
                      </a:pPr>
                      <a:r>
                        <a:rPr lang="en-GB" sz="1200" b="1" i="0" dirty="0">
                          <a:solidFill>
                            <a:schemeClr val="lt1"/>
                          </a:solidFill>
                        </a:rPr>
                        <a:t>Buildings &amp; Energy</a:t>
                      </a:r>
                      <a:endParaRPr dirty="0"/>
                    </a:p>
                  </a:txBody>
                  <a:tcPr marL="91450" marR="91450" marT="45725" marB="45725">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002569"/>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ECF8E0"/>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extLst>
                  <a:ext uri="{0D108BD9-81ED-4DB2-BD59-A6C34878D82A}">
                    <a16:rowId xmlns:a16="http://schemas.microsoft.com/office/drawing/2014/main" val="10001"/>
                  </a:ext>
                </a:extLst>
              </a:tr>
              <a:tr h="703975">
                <a:tc>
                  <a:txBody>
                    <a:bodyPr/>
                    <a:lstStyle/>
                    <a:p>
                      <a:pPr marL="0" marR="0" lvl="0" indent="0" algn="l" rtl="0">
                        <a:spcBef>
                          <a:spcPts val="0"/>
                        </a:spcBef>
                        <a:spcAft>
                          <a:spcPts val="0"/>
                        </a:spcAft>
                        <a:buNone/>
                      </a:pPr>
                      <a:r>
                        <a:rPr lang="en-GB" sz="1200" b="1" i="0">
                          <a:solidFill>
                            <a:schemeClr val="lt1"/>
                          </a:solidFill>
                        </a:rPr>
                        <a:t>Waste</a:t>
                      </a:r>
                      <a:endParaRPr/>
                    </a:p>
                  </a:txBody>
                  <a:tcPr marL="91450" marR="91450" marT="45725" marB="45725">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chemeClr val="accent4"/>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ECF8E0"/>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grpSp>
        <p:nvGrpSpPr>
          <p:cNvPr id="258" name="Google Shape;258;p16"/>
          <p:cNvGrpSpPr/>
          <p:nvPr/>
        </p:nvGrpSpPr>
        <p:grpSpPr>
          <a:xfrm>
            <a:off x="3504416" y="5554239"/>
            <a:ext cx="2822605" cy="646331"/>
            <a:chOff x="233596" y="5953121"/>
            <a:chExt cx="2822605" cy="646331"/>
          </a:xfrm>
        </p:grpSpPr>
        <p:sp>
          <p:nvSpPr>
            <p:cNvPr id="259" name="Google Shape;259;p16"/>
            <p:cNvSpPr txBox="1"/>
            <p:nvPr/>
          </p:nvSpPr>
          <p:spPr>
            <a:xfrm>
              <a:off x="583125" y="5953121"/>
              <a:ext cx="2473076" cy="646331"/>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Quantifiable benefits where reliable monetary interpretations exist in literature </a:t>
              </a:r>
              <a:endParaRPr/>
            </a:p>
          </p:txBody>
        </p:sp>
        <p:sp>
          <p:nvSpPr>
            <p:cNvPr id="260" name="Google Shape;260;p16"/>
            <p:cNvSpPr/>
            <p:nvPr/>
          </p:nvSpPr>
          <p:spPr>
            <a:xfrm>
              <a:off x="233596" y="6013330"/>
              <a:ext cx="332629" cy="312969"/>
            </a:xfrm>
            <a:prstGeom prst="rect">
              <a:avLst/>
            </a:prstGeom>
            <a:solidFill>
              <a:srgbClr val="ECF8E0"/>
            </a:solidFill>
            <a:ln>
              <a:noFill/>
            </a:ln>
          </p:spPr>
          <p:txBody>
            <a:bodyPr spcFirstLastPara="1" wrap="square" lIns="0" tIns="45700" rIns="0" bIns="45700" anchor="ctr" anchorCtr="0">
              <a:noAutofit/>
            </a:bodyPr>
            <a:lstStyle/>
            <a:p>
              <a:pPr algn="ctr"/>
              <a:endParaRPr sz="1200" b="1">
                <a:solidFill>
                  <a:schemeClr val="lt1"/>
                </a:solidFill>
                <a:latin typeface="Arial"/>
                <a:ea typeface="Arial"/>
                <a:cs typeface="Arial"/>
              </a:endParaRPr>
            </a:p>
          </p:txBody>
        </p:sp>
      </p:grpSp>
      <p:pic>
        <p:nvPicPr>
          <p:cNvPr id="261" name="Google Shape;261;p16" descr="Building"/>
          <p:cNvPicPr preferRelativeResize="0"/>
          <p:nvPr/>
        </p:nvPicPr>
        <p:blipFill rotWithShape="1">
          <a:blip r:embed="rId3">
            <a:alphaModFix/>
          </a:blip>
          <a:srcRect/>
          <a:stretch/>
        </p:blipFill>
        <p:spPr>
          <a:xfrm>
            <a:off x="2349334" y="4126623"/>
            <a:ext cx="243800" cy="243800"/>
          </a:xfrm>
          <a:prstGeom prst="rect">
            <a:avLst/>
          </a:prstGeom>
          <a:noFill/>
          <a:ln>
            <a:noFill/>
          </a:ln>
        </p:spPr>
      </p:pic>
      <p:pic>
        <p:nvPicPr>
          <p:cNvPr id="262" name="Google Shape;262;p16" descr="Recycle"/>
          <p:cNvPicPr preferRelativeResize="0"/>
          <p:nvPr/>
        </p:nvPicPr>
        <p:blipFill rotWithShape="1">
          <a:blip r:embed="rId4">
            <a:alphaModFix/>
          </a:blip>
          <a:srcRect/>
          <a:stretch/>
        </p:blipFill>
        <p:spPr>
          <a:xfrm>
            <a:off x="2298820" y="4775735"/>
            <a:ext cx="344828" cy="344828"/>
          </a:xfrm>
          <a:prstGeom prst="rect">
            <a:avLst/>
          </a:prstGeom>
          <a:noFill/>
          <a:ln>
            <a:noFill/>
          </a:ln>
        </p:spPr>
      </p:pic>
      <p:pic>
        <p:nvPicPr>
          <p:cNvPr id="263" name="Google Shape;263;p16" descr="Car"/>
          <p:cNvPicPr preferRelativeResize="0"/>
          <p:nvPr/>
        </p:nvPicPr>
        <p:blipFill rotWithShape="1">
          <a:blip r:embed="rId5">
            <a:alphaModFix/>
          </a:blip>
          <a:srcRect/>
          <a:stretch/>
        </p:blipFill>
        <p:spPr>
          <a:xfrm>
            <a:off x="2268327" y="3312286"/>
            <a:ext cx="405817" cy="405817"/>
          </a:xfrm>
          <a:prstGeom prst="rect">
            <a:avLst/>
          </a:prstGeom>
          <a:noFill/>
          <a:ln>
            <a:noFill/>
          </a:ln>
        </p:spPr>
      </p:pic>
      <p:grpSp>
        <p:nvGrpSpPr>
          <p:cNvPr id="264" name="Google Shape;264;p16"/>
          <p:cNvGrpSpPr/>
          <p:nvPr/>
        </p:nvGrpSpPr>
        <p:grpSpPr>
          <a:xfrm>
            <a:off x="2767145" y="2065841"/>
            <a:ext cx="782539" cy="1013189"/>
            <a:chOff x="1345319" y="1857393"/>
            <a:chExt cx="841086" cy="1013189"/>
          </a:xfrm>
        </p:grpSpPr>
        <p:sp>
          <p:nvSpPr>
            <p:cNvPr id="265" name="Google Shape;265;p16"/>
            <p:cNvSpPr txBox="1"/>
            <p:nvPr/>
          </p:nvSpPr>
          <p:spPr>
            <a:xfrm rot="-3272520">
              <a:off x="1249940" y="2215126"/>
              <a:ext cx="1031843"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Employment</a:t>
              </a:r>
              <a:endParaRPr/>
            </a:p>
          </p:txBody>
        </p:sp>
        <p:cxnSp>
          <p:nvCxnSpPr>
            <p:cNvPr id="266" name="Google Shape;266;p16"/>
            <p:cNvCxnSpPr/>
            <p:nvPr/>
          </p:nvCxnSpPr>
          <p:spPr>
            <a:xfrm>
              <a:off x="1382673"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67" name="Google Shape;267;p16"/>
          <p:cNvGrpSpPr/>
          <p:nvPr/>
        </p:nvGrpSpPr>
        <p:grpSpPr>
          <a:xfrm>
            <a:off x="3442185" y="1962469"/>
            <a:ext cx="831890" cy="1069951"/>
            <a:chOff x="2070864" y="1754021"/>
            <a:chExt cx="894129" cy="1069951"/>
          </a:xfrm>
        </p:grpSpPr>
        <p:sp>
          <p:nvSpPr>
            <p:cNvPr id="268" name="Google Shape;268;p16"/>
            <p:cNvSpPr txBox="1"/>
            <p:nvPr/>
          </p:nvSpPr>
          <p:spPr>
            <a:xfrm rot="-3272520">
              <a:off x="1973474" y="2140135"/>
              <a:ext cx="1101528"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Time savings</a:t>
              </a:r>
              <a:endParaRPr/>
            </a:p>
          </p:txBody>
        </p:sp>
        <p:cxnSp>
          <p:nvCxnSpPr>
            <p:cNvPr id="269" name="Google Shape;269;p16"/>
            <p:cNvCxnSpPr/>
            <p:nvPr/>
          </p:nvCxnSpPr>
          <p:spPr>
            <a:xfrm>
              <a:off x="2070864"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70" name="Google Shape;270;p16"/>
          <p:cNvGrpSpPr/>
          <p:nvPr/>
        </p:nvGrpSpPr>
        <p:grpSpPr>
          <a:xfrm>
            <a:off x="5347882" y="2055817"/>
            <a:ext cx="692885" cy="951104"/>
            <a:chOff x="4119138" y="1847370"/>
            <a:chExt cx="744725" cy="951104"/>
          </a:xfrm>
        </p:grpSpPr>
        <p:sp>
          <p:nvSpPr>
            <p:cNvPr id="271" name="Google Shape;271;p16"/>
            <p:cNvSpPr txBox="1"/>
            <p:nvPr/>
          </p:nvSpPr>
          <p:spPr>
            <a:xfrm rot="-3272520">
              <a:off x="4058634" y="2137452"/>
              <a:ext cx="865734"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Noise</a:t>
              </a:r>
              <a:endParaRPr/>
            </a:p>
          </p:txBody>
        </p:sp>
        <p:cxnSp>
          <p:nvCxnSpPr>
            <p:cNvPr id="272" name="Google Shape;272;p16"/>
            <p:cNvCxnSpPr/>
            <p:nvPr/>
          </p:nvCxnSpPr>
          <p:spPr>
            <a:xfrm>
              <a:off x="4126182"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73" name="Google Shape;273;p16"/>
          <p:cNvGrpSpPr/>
          <p:nvPr/>
        </p:nvGrpSpPr>
        <p:grpSpPr>
          <a:xfrm>
            <a:off x="7204988" y="2047235"/>
            <a:ext cx="734064" cy="959687"/>
            <a:chOff x="5425422" y="1838787"/>
            <a:chExt cx="788984" cy="959687"/>
          </a:xfrm>
        </p:grpSpPr>
        <p:sp>
          <p:nvSpPr>
            <p:cNvPr id="274" name="Google Shape;274;p16"/>
            <p:cNvSpPr txBox="1"/>
            <p:nvPr/>
          </p:nvSpPr>
          <p:spPr>
            <a:xfrm rot="-3272520">
              <a:off x="5348900" y="2159942"/>
              <a:ext cx="942029"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Well-being</a:t>
              </a:r>
              <a:endParaRPr/>
            </a:p>
          </p:txBody>
        </p:sp>
        <p:cxnSp>
          <p:nvCxnSpPr>
            <p:cNvPr id="275" name="Google Shape;275;p16"/>
            <p:cNvCxnSpPr/>
            <p:nvPr/>
          </p:nvCxnSpPr>
          <p:spPr>
            <a:xfrm>
              <a:off x="5481579"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76" name="Google Shape;276;p16"/>
          <p:cNvGrpSpPr/>
          <p:nvPr/>
        </p:nvGrpSpPr>
        <p:grpSpPr>
          <a:xfrm>
            <a:off x="3975880" y="2046082"/>
            <a:ext cx="847098" cy="998754"/>
            <a:chOff x="2644490" y="1837635"/>
            <a:chExt cx="910476" cy="998754"/>
          </a:xfrm>
        </p:grpSpPr>
        <p:sp>
          <p:nvSpPr>
            <p:cNvPr id="277" name="Google Shape;277;p16"/>
            <p:cNvSpPr txBox="1"/>
            <p:nvPr/>
          </p:nvSpPr>
          <p:spPr>
            <a:xfrm rot="-3272520">
              <a:off x="2663345" y="2088910"/>
              <a:ext cx="872765" cy="496205"/>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Property value</a:t>
              </a:r>
              <a:endParaRPr/>
            </a:p>
          </p:txBody>
        </p:sp>
        <p:cxnSp>
          <p:nvCxnSpPr>
            <p:cNvPr id="278" name="Google Shape;278;p16"/>
            <p:cNvCxnSpPr/>
            <p:nvPr/>
          </p:nvCxnSpPr>
          <p:spPr>
            <a:xfrm>
              <a:off x="2759055"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79" name="Google Shape;279;p16"/>
          <p:cNvGrpSpPr/>
          <p:nvPr/>
        </p:nvGrpSpPr>
        <p:grpSpPr>
          <a:xfrm>
            <a:off x="4683548" y="2077961"/>
            <a:ext cx="713704" cy="928961"/>
            <a:chOff x="3405103" y="1869513"/>
            <a:chExt cx="767102" cy="928961"/>
          </a:xfrm>
        </p:grpSpPr>
        <p:sp>
          <p:nvSpPr>
            <p:cNvPr id="280" name="Google Shape;280;p16"/>
            <p:cNvSpPr txBox="1"/>
            <p:nvPr/>
          </p:nvSpPr>
          <p:spPr>
            <a:xfrm rot="-3272520">
              <a:off x="3336500" y="2175305"/>
              <a:ext cx="904307"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Air quality</a:t>
              </a:r>
              <a:endParaRPr/>
            </a:p>
          </p:txBody>
        </p:sp>
        <p:cxnSp>
          <p:nvCxnSpPr>
            <p:cNvPr id="281" name="Google Shape;281;p16"/>
            <p:cNvCxnSpPr/>
            <p:nvPr/>
          </p:nvCxnSpPr>
          <p:spPr>
            <a:xfrm>
              <a:off x="3428466"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82" name="Google Shape;282;p16"/>
          <p:cNvGrpSpPr/>
          <p:nvPr/>
        </p:nvGrpSpPr>
        <p:grpSpPr>
          <a:xfrm>
            <a:off x="5842831" y="1979802"/>
            <a:ext cx="891017" cy="1065036"/>
            <a:chOff x="4651118" y="1771355"/>
            <a:chExt cx="957680" cy="1065036"/>
          </a:xfrm>
        </p:grpSpPr>
        <p:sp>
          <p:nvSpPr>
            <p:cNvPr id="283" name="Google Shape;283;p16"/>
            <p:cNvSpPr txBox="1"/>
            <p:nvPr/>
          </p:nvSpPr>
          <p:spPr>
            <a:xfrm rot="-3272520">
              <a:off x="4652889" y="2055770"/>
              <a:ext cx="954138" cy="496205"/>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Road safety</a:t>
              </a:r>
              <a:endParaRPr/>
            </a:p>
          </p:txBody>
        </p:sp>
        <p:cxnSp>
          <p:nvCxnSpPr>
            <p:cNvPr id="284" name="Google Shape;284;p16"/>
            <p:cNvCxnSpPr/>
            <p:nvPr/>
          </p:nvCxnSpPr>
          <p:spPr>
            <a:xfrm>
              <a:off x="4804849"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85" name="Google Shape;285;p16"/>
          <p:cNvGrpSpPr/>
          <p:nvPr/>
        </p:nvGrpSpPr>
        <p:grpSpPr>
          <a:xfrm>
            <a:off x="7876518" y="1882931"/>
            <a:ext cx="807442" cy="1123990"/>
            <a:chOff x="7539512" y="1674484"/>
            <a:chExt cx="867853" cy="1123990"/>
          </a:xfrm>
        </p:grpSpPr>
        <p:sp>
          <p:nvSpPr>
            <p:cNvPr id="286" name="Google Shape;286;p16"/>
            <p:cNvSpPr txBox="1"/>
            <p:nvPr/>
          </p:nvSpPr>
          <p:spPr>
            <a:xfrm rot="-3272520">
              <a:off x="7434446" y="2051009"/>
              <a:ext cx="1077984"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Equality</a:t>
              </a:r>
              <a:endParaRPr/>
            </a:p>
          </p:txBody>
        </p:sp>
        <p:cxnSp>
          <p:nvCxnSpPr>
            <p:cNvPr id="287" name="Google Shape;287;p16"/>
            <p:cNvCxnSpPr/>
            <p:nvPr/>
          </p:nvCxnSpPr>
          <p:spPr>
            <a:xfrm>
              <a:off x="7547215"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88" name="Google Shape;288;p16"/>
          <p:cNvGrpSpPr/>
          <p:nvPr/>
        </p:nvGrpSpPr>
        <p:grpSpPr>
          <a:xfrm>
            <a:off x="8370124" y="1825361"/>
            <a:ext cx="957860" cy="1181561"/>
            <a:chOff x="8070051" y="1616913"/>
            <a:chExt cx="1029524" cy="1181561"/>
          </a:xfrm>
        </p:grpSpPr>
        <p:cxnSp>
          <p:nvCxnSpPr>
            <p:cNvPr id="289" name="Google Shape;289;p16"/>
            <p:cNvCxnSpPr/>
            <p:nvPr/>
          </p:nvCxnSpPr>
          <p:spPr>
            <a:xfrm>
              <a:off x="8211621" y="2798474"/>
              <a:ext cx="612146" cy="0"/>
            </a:xfrm>
            <a:prstGeom prst="straightConnector1">
              <a:avLst/>
            </a:prstGeom>
            <a:noFill/>
            <a:ln w="19050" cap="flat" cmpd="sng">
              <a:solidFill>
                <a:schemeClr val="accent1"/>
              </a:solidFill>
              <a:prstDash val="solid"/>
              <a:round/>
              <a:headEnd type="none" w="sm" len="sm"/>
              <a:tailEnd type="none" w="sm" len="sm"/>
            </a:ln>
          </p:spPr>
        </p:cxnSp>
        <p:sp>
          <p:nvSpPr>
            <p:cNvPr id="290" name="Google Shape;290;p16"/>
            <p:cNvSpPr txBox="1"/>
            <p:nvPr/>
          </p:nvSpPr>
          <p:spPr>
            <a:xfrm rot="-3272520">
              <a:off x="8045821" y="1951767"/>
              <a:ext cx="1077984" cy="496205"/>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Community assets</a:t>
              </a:r>
              <a:endParaRPr/>
            </a:p>
          </p:txBody>
        </p:sp>
      </p:grpSp>
      <p:grpSp>
        <p:nvGrpSpPr>
          <p:cNvPr id="291" name="Google Shape;291;p16"/>
          <p:cNvGrpSpPr/>
          <p:nvPr/>
        </p:nvGrpSpPr>
        <p:grpSpPr>
          <a:xfrm>
            <a:off x="6385237" y="5609788"/>
            <a:ext cx="3076190" cy="317629"/>
            <a:chOff x="233596" y="6008670"/>
            <a:chExt cx="3076190" cy="317629"/>
          </a:xfrm>
        </p:grpSpPr>
        <p:sp>
          <p:nvSpPr>
            <p:cNvPr id="292" name="Google Shape;292;p16"/>
            <p:cNvSpPr txBox="1"/>
            <p:nvPr/>
          </p:nvSpPr>
          <p:spPr>
            <a:xfrm>
              <a:off x="583124" y="6008670"/>
              <a:ext cx="2726662" cy="276999"/>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Qualitatively evaluated co-benefits</a:t>
              </a:r>
              <a:endParaRPr/>
            </a:p>
          </p:txBody>
        </p:sp>
        <p:sp>
          <p:nvSpPr>
            <p:cNvPr id="293" name="Google Shape;293;p16"/>
            <p:cNvSpPr/>
            <p:nvPr/>
          </p:nvSpPr>
          <p:spPr>
            <a:xfrm>
              <a:off x="233596" y="6013330"/>
              <a:ext cx="332629" cy="312969"/>
            </a:xfrm>
            <a:prstGeom prst="rect">
              <a:avLst/>
            </a:prstGeom>
            <a:solidFill>
              <a:srgbClr val="7F7F7F"/>
            </a:solidFill>
            <a:ln>
              <a:noFill/>
            </a:ln>
          </p:spPr>
          <p:txBody>
            <a:bodyPr spcFirstLastPara="1" wrap="square" lIns="0" tIns="45700" rIns="0" bIns="45700" anchor="ctr" anchorCtr="0">
              <a:noAutofit/>
            </a:bodyPr>
            <a:lstStyle/>
            <a:p>
              <a:pPr algn="ctr"/>
              <a:endParaRPr sz="1200" b="1">
                <a:solidFill>
                  <a:schemeClr val="lt1"/>
                </a:solidFill>
                <a:latin typeface="Arial"/>
                <a:ea typeface="Arial"/>
                <a:cs typeface="Arial"/>
              </a:endParaRPr>
            </a:p>
          </p:txBody>
        </p:sp>
      </p:grpSp>
      <p:grpSp>
        <p:nvGrpSpPr>
          <p:cNvPr id="294" name="Google Shape;294;p16"/>
          <p:cNvGrpSpPr/>
          <p:nvPr/>
        </p:nvGrpSpPr>
        <p:grpSpPr>
          <a:xfrm>
            <a:off x="6531682" y="1989665"/>
            <a:ext cx="884482" cy="1055173"/>
            <a:chOff x="5387693" y="1781217"/>
            <a:chExt cx="950656" cy="1055173"/>
          </a:xfrm>
        </p:grpSpPr>
        <p:sp>
          <p:nvSpPr>
            <p:cNvPr id="295" name="Google Shape;295;p16"/>
            <p:cNvSpPr txBox="1"/>
            <p:nvPr/>
          </p:nvSpPr>
          <p:spPr>
            <a:xfrm rot="-3272520">
              <a:off x="5392006" y="2060701"/>
              <a:ext cx="942029" cy="496205"/>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Physical health</a:t>
              </a:r>
              <a:endParaRPr/>
            </a:p>
          </p:txBody>
        </p:sp>
        <p:cxnSp>
          <p:nvCxnSpPr>
            <p:cNvPr id="296" name="Google Shape;296;p16"/>
            <p:cNvCxnSpPr/>
            <p:nvPr/>
          </p:nvCxnSpPr>
          <p:spPr>
            <a:xfrm>
              <a:off x="5481579" y="2798474"/>
              <a:ext cx="612146" cy="0"/>
            </a:xfrm>
            <a:prstGeom prst="straightConnector1">
              <a:avLst/>
            </a:prstGeom>
            <a:noFill/>
            <a:ln w="19050" cap="flat" cmpd="sng">
              <a:solidFill>
                <a:schemeClr val="accent1"/>
              </a:solidFill>
              <a:prstDash val="solid"/>
              <a:round/>
              <a:headEnd type="none" w="sm" len="sm"/>
              <a:tailEnd type="none" w="sm" len="sm"/>
            </a:ln>
          </p:spPr>
        </p:cxnSp>
      </p:gr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17"/>
          <p:cNvSpPr txBox="1">
            <a:spLocks noGrp="1"/>
          </p:cNvSpPr>
          <p:nvPr>
            <p:ph type="title"/>
          </p:nvPr>
        </p:nvSpPr>
        <p:spPr>
          <a:xfrm>
            <a:off x="534358" y="56815"/>
            <a:ext cx="10515600" cy="1325563"/>
          </a:xfrm>
          <a:prstGeom prst="rect">
            <a:avLst/>
          </a:prstGeom>
          <a:noFill/>
          <a:ln>
            <a:noFill/>
          </a:ln>
        </p:spPr>
        <p:txBody>
          <a:bodyPr spcFirstLastPara="1" wrap="square" lIns="0" tIns="0" rIns="0" bIns="0" anchor="ctr" anchorCtr="0">
            <a:noAutofit/>
          </a:bodyPr>
          <a:lstStyle/>
          <a:p>
            <a:pPr>
              <a:buSzPts val="2400"/>
            </a:pPr>
            <a:r>
              <a:rPr lang="en-GB" sz="3200" dirty="0"/>
              <a:t>Investments, recurring costs/savings, and co-benefits are assigned to six different types of asset owners / beneficiaries</a:t>
            </a:r>
            <a:endParaRPr sz="3200" dirty="0"/>
          </a:p>
        </p:txBody>
      </p:sp>
      <p:sp>
        <p:nvSpPr>
          <p:cNvPr id="307" name="Google Shape;307;p17"/>
          <p:cNvSpPr txBox="1">
            <a:spLocks noGrp="1"/>
          </p:cNvSpPr>
          <p:nvPr>
            <p:ph type="sldNum" sz="quarter" idx="2"/>
          </p:nvPr>
        </p:nvSpPr>
        <p:spPr>
          <a:xfrm>
            <a:off x="11339646" y="6264639"/>
            <a:ext cx="279881" cy="276995"/>
          </a:xfrm>
          <a:prstGeom prst="rect">
            <a:avLst/>
          </a:prstGeom>
          <a:noFill/>
          <a:ln>
            <a:noFill/>
          </a:ln>
        </p:spPr>
        <p:txBody>
          <a:bodyPr spcFirstLastPara="1" wrap="square" lIns="0" tIns="0" rIns="0" bIns="0" anchor="ctr" anchorCtr="0">
            <a:noAutofit/>
          </a:bodyPr>
          <a:lstStyle/>
          <a:p>
            <a:fld id="{00000000-1234-1234-1234-123412341234}" type="slidenum">
              <a:rPr lang="en-GB"/>
              <a:pPr/>
              <a:t>15</a:t>
            </a:fld>
            <a:endParaRPr/>
          </a:p>
        </p:txBody>
      </p:sp>
      <p:graphicFrame>
        <p:nvGraphicFramePr>
          <p:cNvPr id="308" name="Google Shape;308;p17"/>
          <p:cNvGraphicFramePr/>
          <p:nvPr>
            <p:extLst>
              <p:ext uri="{D42A27DB-BD31-4B8C-83A1-F6EECF244321}">
                <p14:modId xmlns:p14="http://schemas.microsoft.com/office/powerpoint/2010/main" val="1947200068"/>
              </p:ext>
            </p:extLst>
          </p:nvPr>
        </p:nvGraphicFramePr>
        <p:xfrm>
          <a:off x="1674343" y="3213203"/>
          <a:ext cx="7441250" cy="2367620"/>
        </p:xfrm>
        <a:graphic>
          <a:graphicData uri="http://schemas.openxmlformats.org/drawingml/2006/table">
            <a:tbl>
              <a:tblPr firstRow="1" bandRow="1">
                <a:noFill/>
              </a:tblPr>
              <a:tblGrid>
                <a:gridCol w="1090750">
                  <a:extLst>
                    <a:ext uri="{9D8B030D-6E8A-4147-A177-3AD203B41FA5}">
                      <a16:colId xmlns:a16="http://schemas.microsoft.com/office/drawing/2014/main" val="20000"/>
                    </a:ext>
                  </a:extLst>
                </a:gridCol>
                <a:gridCol w="635050">
                  <a:extLst>
                    <a:ext uri="{9D8B030D-6E8A-4147-A177-3AD203B41FA5}">
                      <a16:colId xmlns:a16="http://schemas.microsoft.com/office/drawing/2014/main" val="20001"/>
                    </a:ext>
                  </a:extLst>
                </a:gridCol>
                <a:gridCol w="635050">
                  <a:extLst>
                    <a:ext uri="{9D8B030D-6E8A-4147-A177-3AD203B41FA5}">
                      <a16:colId xmlns:a16="http://schemas.microsoft.com/office/drawing/2014/main" val="20002"/>
                    </a:ext>
                  </a:extLst>
                </a:gridCol>
                <a:gridCol w="635050">
                  <a:extLst>
                    <a:ext uri="{9D8B030D-6E8A-4147-A177-3AD203B41FA5}">
                      <a16:colId xmlns:a16="http://schemas.microsoft.com/office/drawing/2014/main" val="20003"/>
                    </a:ext>
                  </a:extLst>
                </a:gridCol>
                <a:gridCol w="635050">
                  <a:extLst>
                    <a:ext uri="{9D8B030D-6E8A-4147-A177-3AD203B41FA5}">
                      <a16:colId xmlns:a16="http://schemas.microsoft.com/office/drawing/2014/main" val="20004"/>
                    </a:ext>
                  </a:extLst>
                </a:gridCol>
                <a:gridCol w="635050">
                  <a:extLst>
                    <a:ext uri="{9D8B030D-6E8A-4147-A177-3AD203B41FA5}">
                      <a16:colId xmlns:a16="http://schemas.microsoft.com/office/drawing/2014/main" val="20005"/>
                    </a:ext>
                  </a:extLst>
                </a:gridCol>
                <a:gridCol w="635050">
                  <a:extLst>
                    <a:ext uri="{9D8B030D-6E8A-4147-A177-3AD203B41FA5}">
                      <a16:colId xmlns:a16="http://schemas.microsoft.com/office/drawing/2014/main" val="20006"/>
                    </a:ext>
                  </a:extLst>
                </a:gridCol>
                <a:gridCol w="635050">
                  <a:extLst>
                    <a:ext uri="{9D8B030D-6E8A-4147-A177-3AD203B41FA5}">
                      <a16:colId xmlns:a16="http://schemas.microsoft.com/office/drawing/2014/main" val="20007"/>
                    </a:ext>
                  </a:extLst>
                </a:gridCol>
                <a:gridCol w="635050">
                  <a:extLst>
                    <a:ext uri="{9D8B030D-6E8A-4147-A177-3AD203B41FA5}">
                      <a16:colId xmlns:a16="http://schemas.microsoft.com/office/drawing/2014/main" val="20008"/>
                    </a:ext>
                  </a:extLst>
                </a:gridCol>
                <a:gridCol w="635050">
                  <a:extLst>
                    <a:ext uri="{9D8B030D-6E8A-4147-A177-3AD203B41FA5}">
                      <a16:colId xmlns:a16="http://schemas.microsoft.com/office/drawing/2014/main" val="20009"/>
                    </a:ext>
                  </a:extLst>
                </a:gridCol>
                <a:gridCol w="635050">
                  <a:extLst>
                    <a:ext uri="{9D8B030D-6E8A-4147-A177-3AD203B41FA5}">
                      <a16:colId xmlns:a16="http://schemas.microsoft.com/office/drawing/2014/main" val="20010"/>
                    </a:ext>
                  </a:extLst>
                </a:gridCol>
              </a:tblGrid>
              <a:tr h="363300">
                <a:tc>
                  <a:txBody>
                    <a:bodyPr/>
                    <a:lstStyle/>
                    <a:p>
                      <a:pPr marL="0" marR="0" lvl="0" indent="0" algn="l" rtl="0">
                        <a:spcBef>
                          <a:spcPts val="0"/>
                        </a:spcBef>
                        <a:spcAft>
                          <a:spcPts val="0"/>
                        </a:spcAft>
                        <a:buNone/>
                      </a:pPr>
                      <a:r>
                        <a:rPr lang="en-GB" sz="1200" b="1" i="0" dirty="0"/>
                        <a:t>Citizens</a:t>
                      </a:r>
                      <a:endParaRPr dirty="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0" i="0" u="none" strike="noStrike" cap="none">
                          <a:solidFill>
                            <a:srgbClr val="000000"/>
                          </a:solidFill>
                          <a:latin typeface="Arial"/>
                          <a:ea typeface="Arial"/>
                          <a:cs typeface="Arial"/>
                          <a:sym typeface="Arial"/>
                        </a:rPr>
                        <a:t>✓</a:t>
                      </a:r>
                      <a:endParaRPr sz="1200" b="0" i="0" u="none" strike="noStrike" cap="none">
                        <a:solidFill>
                          <a:srgbClr val="000000"/>
                        </a:solidFill>
                        <a:latin typeface="Arial"/>
                        <a:ea typeface="Arial"/>
                        <a:cs typeface="Arial"/>
                        <a:sym typeface="Arial"/>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200"/>
                        <a:buFont typeface="Arial"/>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0" i="0" u="none" strike="noStrike" cap="none">
                          <a:solidFill>
                            <a:srgbClr val="000000"/>
                          </a:solidFill>
                          <a:latin typeface="Arial"/>
                          <a:ea typeface="Arial"/>
                          <a:cs typeface="Arial"/>
                          <a:sym typeface="Arial"/>
                        </a:rPr>
                        <a:t>✓</a:t>
                      </a:r>
                      <a:endParaRPr sz="1200" b="0" i="0" u="none" strike="noStrike" cap="none">
                        <a:solidFill>
                          <a:srgbClr val="000000"/>
                        </a:solidFill>
                        <a:latin typeface="Arial"/>
                        <a:ea typeface="Arial"/>
                        <a:cs typeface="Arial"/>
                        <a:sym typeface="Arial"/>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0" i="0" u="none" strike="noStrike" cap="none">
                          <a:solidFill>
                            <a:srgbClr val="000000"/>
                          </a:solidFill>
                          <a:latin typeface="Arial"/>
                          <a:ea typeface="Arial"/>
                          <a:cs typeface="Arial"/>
                          <a:sym typeface="Arial"/>
                        </a:rPr>
                        <a:t>✓</a:t>
                      </a:r>
                      <a:endParaRPr sz="1200" b="0" i="0" u="none" strike="noStrike" cap="none">
                        <a:solidFill>
                          <a:srgbClr val="000000"/>
                        </a:solidFill>
                        <a:latin typeface="Arial"/>
                        <a:ea typeface="Arial"/>
                        <a:cs typeface="Arial"/>
                        <a:sym typeface="Arial"/>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accent1"/>
                      </a:solidFill>
                      <a:prstDash val="dash"/>
                      <a:round/>
                      <a:headEnd type="none" w="sm" len="sm"/>
                      <a:tailEnd type="none" w="sm" len="sm"/>
                    </a:lnB>
                  </a:tcPr>
                </a:tc>
                <a:extLst>
                  <a:ext uri="{0D108BD9-81ED-4DB2-BD59-A6C34878D82A}">
                    <a16:rowId xmlns:a16="http://schemas.microsoft.com/office/drawing/2014/main" val="10000"/>
                  </a:ext>
                </a:extLst>
              </a:tr>
              <a:tr h="363300">
                <a:tc>
                  <a:txBody>
                    <a:bodyPr/>
                    <a:lstStyle/>
                    <a:p>
                      <a:pPr marL="0" marR="0" lvl="0" indent="0" algn="l" rtl="0">
                        <a:spcBef>
                          <a:spcPts val="0"/>
                        </a:spcBef>
                        <a:spcAft>
                          <a:spcPts val="0"/>
                        </a:spcAft>
                        <a:buNone/>
                      </a:pPr>
                      <a:r>
                        <a:rPr lang="en-GB" sz="1200" b="1" i="0" dirty="0"/>
                        <a:t>Businesses</a:t>
                      </a:r>
                      <a:endParaRPr dirty="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extLst>
                  <a:ext uri="{0D108BD9-81ED-4DB2-BD59-A6C34878D82A}">
                    <a16:rowId xmlns:a16="http://schemas.microsoft.com/office/drawing/2014/main" val="10001"/>
                  </a:ext>
                </a:extLst>
              </a:tr>
              <a:tr h="363300">
                <a:tc>
                  <a:txBody>
                    <a:bodyPr/>
                    <a:lstStyle/>
                    <a:p>
                      <a:pPr marL="0" marR="0" lvl="0" indent="0" algn="l" rtl="0">
                        <a:spcBef>
                          <a:spcPts val="0"/>
                        </a:spcBef>
                        <a:spcAft>
                          <a:spcPts val="0"/>
                        </a:spcAft>
                        <a:buNone/>
                      </a:pPr>
                      <a:r>
                        <a:rPr lang="en-GB" sz="1200" b="1" i="0"/>
                        <a:t>Cities</a:t>
                      </a:r>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extLst>
                  <a:ext uri="{0D108BD9-81ED-4DB2-BD59-A6C34878D82A}">
                    <a16:rowId xmlns:a16="http://schemas.microsoft.com/office/drawing/2014/main" val="10002"/>
                  </a:ext>
                </a:extLst>
              </a:tr>
              <a:tr h="363300">
                <a:tc>
                  <a:txBody>
                    <a:bodyPr/>
                    <a:lstStyle/>
                    <a:p>
                      <a:pPr marL="0" marR="0" lvl="0" indent="0" algn="l" rtl="0">
                        <a:spcBef>
                          <a:spcPts val="0"/>
                        </a:spcBef>
                        <a:spcAft>
                          <a:spcPts val="0"/>
                        </a:spcAft>
                        <a:buNone/>
                      </a:pPr>
                      <a:r>
                        <a:rPr lang="en-GB" sz="1200" b="1" i="0"/>
                        <a:t>Healthcare providers</a:t>
                      </a:r>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0" i="0" u="none" strike="noStrike" cap="none">
                          <a:solidFill>
                            <a:srgbClr val="000000"/>
                          </a:solidFill>
                          <a:latin typeface="Arial"/>
                          <a:ea typeface="Arial"/>
                          <a:cs typeface="Arial"/>
                          <a:sym typeface="Arial"/>
                        </a:rPr>
                        <a:t>✓</a:t>
                      </a:r>
                      <a:endParaRPr sz="1200" b="0" i="0" u="none" strike="noStrike" cap="none">
                        <a:solidFill>
                          <a:srgbClr val="000000"/>
                        </a:solidFill>
                        <a:latin typeface="Arial"/>
                        <a:ea typeface="Arial"/>
                        <a:cs typeface="Arial"/>
                        <a:sym typeface="Arial"/>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extLst>
                  <a:ext uri="{0D108BD9-81ED-4DB2-BD59-A6C34878D82A}">
                    <a16:rowId xmlns:a16="http://schemas.microsoft.com/office/drawing/2014/main" val="10003"/>
                  </a:ext>
                </a:extLst>
              </a:tr>
              <a:tr h="363300">
                <a:tc>
                  <a:txBody>
                    <a:bodyPr/>
                    <a:lstStyle/>
                    <a:p>
                      <a:pPr marL="0" marR="0" lvl="0" indent="0" algn="l" rtl="0">
                        <a:spcBef>
                          <a:spcPts val="0"/>
                        </a:spcBef>
                        <a:spcAft>
                          <a:spcPts val="0"/>
                        </a:spcAft>
                        <a:buNone/>
                      </a:pPr>
                      <a:r>
                        <a:rPr lang="en-GB" sz="1200" b="1" i="0"/>
                        <a:t>Transport operators</a:t>
                      </a:r>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600"/>
                        <a:buFont typeface="Arial"/>
                        <a:buNone/>
                      </a:pPr>
                      <a:r>
                        <a:rPr lang="en-GB" sz="1600" b="0" i="0" u="none" strike="noStrike" cap="none">
                          <a:solidFill>
                            <a:srgbClr val="000000"/>
                          </a:solidFill>
                          <a:latin typeface="Arial"/>
                          <a:ea typeface="Arial"/>
                          <a:cs typeface="Arial"/>
                          <a:sym typeface="Arial"/>
                        </a:rPr>
                        <a:t>✓</a:t>
                      </a:r>
                      <a:endParaRPr sz="1200" b="0" i="0" u="none" strike="noStrike" cap="none">
                        <a:solidFill>
                          <a:srgbClr val="000000"/>
                        </a:solidFill>
                        <a:latin typeface="Arial"/>
                        <a:ea typeface="Arial"/>
                        <a:cs typeface="Arial"/>
                        <a:sym typeface="Arial"/>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r>
                        <a:rPr lang="en-GB" sz="1600" b="0" i="0" u="none" strike="noStrike" cap="none">
                          <a:solidFill>
                            <a:srgbClr val="000000"/>
                          </a:solidFill>
                          <a:latin typeface="Arial"/>
                          <a:ea typeface="Arial"/>
                          <a:cs typeface="Arial"/>
                          <a:sym typeface="Arial"/>
                        </a:rPr>
                        <a:t>✓</a:t>
                      </a: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12700" cap="flat" cmpd="sng">
                      <a:solidFill>
                        <a:schemeClr val="accent1"/>
                      </a:solidFill>
                      <a:prstDash val="dash"/>
                      <a:round/>
                      <a:headEnd type="none" w="sm" len="sm"/>
                      <a:tailEnd type="none" w="sm" len="sm"/>
                    </a:lnB>
                  </a:tcPr>
                </a:tc>
                <a:extLst>
                  <a:ext uri="{0D108BD9-81ED-4DB2-BD59-A6C34878D82A}">
                    <a16:rowId xmlns:a16="http://schemas.microsoft.com/office/drawing/2014/main" val="10004"/>
                  </a:ext>
                </a:extLst>
              </a:tr>
              <a:tr h="363300">
                <a:tc>
                  <a:txBody>
                    <a:bodyPr/>
                    <a:lstStyle/>
                    <a:p>
                      <a:pPr marL="0" marR="0" lvl="0" indent="0" algn="l" rtl="0">
                        <a:spcBef>
                          <a:spcPts val="0"/>
                        </a:spcBef>
                        <a:spcAft>
                          <a:spcPts val="0"/>
                        </a:spcAft>
                        <a:buNone/>
                      </a:pPr>
                      <a:r>
                        <a:rPr lang="en-GB" sz="1200" b="1" i="0"/>
                        <a:t>Utilities</a:t>
                      </a:r>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200"/>
                        <a:buFont typeface="Arial"/>
                        <a:buNone/>
                      </a:pPr>
                      <a:endParaRPr sz="1200" b="0" i="0" u="none" strike="noStrike" cap="none">
                        <a:solidFill>
                          <a:srgbClr val="000000"/>
                        </a:solidFill>
                        <a:latin typeface="Arial"/>
                        <a:ea typeface="Arial"/>
                        <a:cs typeface="Arial"/>
                        <a:sym typeface="Arial"/>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endParaRPr sz="1200" i="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endParaRPr sz="1200" i="0" dirty="0"/>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1"/>
                      </a:solidFill>
                      <a:prstDash val="dash"/>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310" name="Google Shape;310;p17"/>
          <p:cNvSpPr/>
          <p:nvPr/>
        </p:nvSpPr>
        <p:spPr>
          <a:xfrm>
            <a:off x="2895657" y="6045788"/>
            <a:ext cx="7489950" cy="478980"/>
          </a:xfrm>
          <a:prstGeom prst="rect">
            <a:avLst/>
          </a:prstGeom>
          <a:solidFill>
            <a:schemeClr val="accent1"/>
          </a:solidFill>
          <a:ln>
            <a:noFill/>
          </a:ln>
        </p:spPr>
        <p:txBody>
          <a:bodyPr spcFirstLastPara="1" wrap="square" lIns="91425" tIns="45700" rIns="91425" bIns="45700" anchor="t" anchorCtr="0">
            <a:noAutofit/>
          </a:bodyPr>
          <a:lstStyle/>
          <a:p>
            <a:r>
              <a:rPr lang="en-GB" sz="1200" dirty="0">
                <a:solidFill>
                  <a:schemeClr val="lt1"/>
                </a:solidFill>
                <a:latin typeface="Arial"/>
                <a:cs typeface="Arial"/>
              </a:rPr>
              <a:t>Typically, 90+% of investment required will not be under the control of the city, and will need to be made by citizens and businesses.  In addition, benefits do not always accrue to the group making the investment.</a:t>
            </a:r>
            <a:endParaRPr dirty="0"/>
          </a:p>
        </p:txBody>
      </p:sp>
      <p:sp>
        <p:nvSpPr>
          <p:cNvPr id="311" name="Google Shape;311;p17"/>
          <p:cNvSpPr/>
          <p:nvPr/>
        </p:nvSpPr>
        <p:spPr>
          <a:xfrm>
            <a:off x="2813714" y="1831906"/>
            <a:ext cx="1804646" cy="413789"/>
          </a:xfrm>
          <a:prstGeom prst="rect">
            <a:avLst/>
          </a:prstGeom>
          <a:noFill/>
          <a:ln w="1905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algn="ctr"/>
            <a:r>
              <a:rPr lang="en-GB" sz="1200" b="1">
                <a:solidFill>
                  <a:schemeClr val="dk1"/>
                </a:solidFill>
                <a:latin typeface="Arial"/>
                <a:ea typeface="Arial"/>
                <a:cs typeface="Arial"/>
              </a:rPr>
              <a:t>Economic growth</a:t>
            </a:r>
            <a:endParaRPr/>
          </a:p>
        </p:txBody>
      </p:sp>
      <p:sp>
        <p:nvSpPr>
          <p:cNvPr id="312" name="Google Shape;312;p17"/>
          <p:cNvSpPr/>
          <p:nvPr/>
        </p:nvSpPr>
        <p:spPr>
          <a:xfrm>
            <a:off x="4682125" y="1831906"/>
            <a:ext cx="3133630" cy="413789"/>
          </a:xfrm>
          <a:prstGeom prst="rect">
            <a:avLst/>
          </a:prstGeom>
          <a:noFill/>
          <a:ln w="1905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algn="ctr"/>
            <a:r>
              <a:rPr lang="en-GB" sz="1200" b="1">
                <a:solidFill>
                  <a:schemeClr val="dk1"/>
                </a:solidFill>
                <a:latin typeface="Arial"/>
                <a:ea typeface="Arial"/>
                <a:cs typeface="Arial"/>
              </a:rPr>
              <a:t>Health</a:t>
            </a:r>
            <a:endParaRPr/>
          </a:p>
        </p:txBody>
      </p:sp>
      <p:sp>
        <p:nvSpPr>
          <p:cNvPr id="313" name="Google Shape;313;p17"/>
          <p:cNvSpPr/>
          <p:nvPr/>
        </p:nvSpPr>
        <p:spPr>
          <a:xfrm>
            <a:off x="7870638" y="1831906"/>
            <a:ext cx="1208811" cy="413789"/>
          </a:xfrm>
          <a:prstGeom prst="rect">
            <a:avLst/>
          </a:prstGeom>
          <a:noFill/>
          <a:ln w="19050" cap="flat" cmpd="sng">
            <a:solidFill>
              <a:schemeClr val="accent1"/>
            </a:solidFill>
            <a:prstDash val="solid"/>
            <a:round/>
            <a:headEnd type="none" w="sm" len="sm"/>
            <a:tailEnd type="none" w="sm" len="sm"/>
          </a:ln>
        </p:spPr>
        <p:txBody>
          <a:bodyPr spcFirstLastPara="1" wrap="square" lIns="0" tIns="45700" rIns="0" bIns="45700" anchor="ctr" anchorCtr="0">
            <a:noAutofit/>
          </a:bodyPr>
          <a:lstStyle/>
          <a:p>
            <a:pPr algn="ctr"/>
            <a:r>
              <a:rPr lang="en-GB" sz="1200" b="1">
                <a:solidFill>
                  <a:schemeClr val="dk1"/>
                </a:solidFill>
                <a:latin typeface="Arial"/>
                <a:ea typeface="Arial"/>
                <a:cs typeface="Arial"/>
              </a:rPr>
              <a:t>Inclusivity</a:t>
            </a:r>
            <a:endParaRPr/>
          </a:p>
        </p:txBody>
      </p:sp>
      <p:grpSp>
        <p:nvGrpSpPr>
          <p:cNvPr id="314" name="Google Shape;314;p17"/>
          <p:cNvGrpSpPr/>
          <p:nvPr/>
        </p:nvGrpSpPr>
        <p:grpSpPr>
          <a:xfrm>
            <a:off x="2756128" y="2272870"/>
            <a:ext cx="782539" cy="1013189"/>
            <a:chOff x="1345319" y="1857393"/>
            <a:chExt cx="841086" cy="1013189"/>
          </a:xfrm>
        </p:grpSpPr>
        <p:sp>
          <p:nvSpPr>
            <p:cNvPr id="315" name="Google Shape;315;p17"/>
            <p:cNvSpPr txBox="1"/>
            <p:nvPr/>
          </p:nvSpPr>
          <p:spPr>
            <a:xfrm rot="-3272520">
              <a:off x="1249940" y="2215126"/>
              <a:ext cx="1031843"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Employment</a:t>
              </a:r>
              <a:endParaRPr/>
            </a:p>
          </p:txBody>
        </p:sp>
        <p:cxnSp>
          <p:nvCxnSpPr>
            <p:cNvPr id="316" name="Google Shape;316;p17"/>
            <p:cNvCxnSpPr/>
            <p:nvPr/>
          </p:nvCxnSpPr>
          <p:spPr>
            <a:xfrm>
              <a:off x="1382673"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317" name="Google Shape;317;p17"/>
          <p:cNvGrpSpPr/>
          <p:nvPr/>
        </p:nvGrpSpPr>
        <p:grpSpPr>
          <a:xfrm>
            <a:off x="3431168" y="2169498"/>
            <a:ext cx="831890" cy="1069951"/>
            <a:chOff x="2070864" y="1754021"/>
            <a:chExt cx="894129" cy="1069951"/>
          </a:xfrm>
        </p:grpSpPr>
        <p:sp>
          <p:nvSpPr>
            <p:cNvPr id="318" name="Google Shape;318;p17"/>
            <p:cNvSpPr txBox="1"/>
            <p:nvPr/>
          </p:nvSpPr>
          <p:spPr>
            <a:xfrm rot="-3272520">
              <a:off x="1973474" y="2140135"/>
              <a:ext cx="1101528"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Time savings</a:t>
              </a:r>
              <a:endParaRPr/>
            </a:p>
          </p:txBody>
        </p:sp>
        <p:cxnSp>
          <p:nvCxnSpPr>
            <p:cNvPr id="319" name="Google Shape;319;p17"/>
            <p:cNvCxnSpPr/>
            <p:nvPr/>
          </p:nvCxnSpPr>
          <p:spPr>
            <a:xfrm>
              <a:off x="2070864"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320" name="Google Shape;320;p17"/>
          <p:cNvGrpSpPr/>
          <p:nvPr/>
        </p:nvGrpSpPr>
        <p:grpSpPr>
          <a:xfrm>
            <a:off x="5336865" y="2262846"/>
            <a:ext cx="692885" cy="951104"/>
            <a:chOff x="4119138" y="1847370"/>
            <a:chExt cx="744725" cy="951104"/>
          </a:xfrm>
        </p:grpSpPr>
        <p:sp>
          <p:nvSpPr>
            <p:cNvPr id="321" name="Google Shape;321;p17"/>
            <p:cNvSpPr txBox="1"/>
            <p:nvPr/>
          </p:nvSpPr>
          <p:spPr>
            <a:xfrm rot="-3272520">
              <a:off x="4058634" y="2137452"/>
              <a:ext cx="865734"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Noise</a:t>
              </a:r>
              <a:endParaRPr/>
            </a:p>
          </p:txBody>
        </p:sp>
        <p:cxnSp>
          <p:nvCxnSpPr>
            <p:cNvPr id="322" name="Google Shape;322;p17"/>
            <p:cNvCxnSpPr/>
            <p:nvPr/>
          </p:nvCxnSpPr>
          <p:spPr>
            <a:xfrm>
              <a:off x="4126182"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323" name="Google Shape;323;p17"/>
          <p:cNvGrpSpPr/>
          <p:nvPr/>
        </p:nvGrpSpPr>
        <p:grpSpPr>
          <a:xfrm>
            <a:off x="7193971" y="2254264"/>
            <a:ext cx="734064" cy="959687"/>
            <a:chOff x="5425422" y="1838787"/>
            <a:chExt cx="788984" cy="959687"/>
          </a:xfrm>
        </p:grpSpPr>
        <p:sp>
          <p:nvSpPr>
            <p:cNvPr id="324" name="Google Shape;324;p17"/>
            <p:cNvSpPr txBox="1"/>
            <p:nvPr/>
          </p:nvSpPr>
          <p:spPr>
            <a:xfrm rot="-3272520">
              <a:off x="5348900" y="2159942"/>
              <a:ext cx="942029"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Well-being</a:t>
              </a:r>
              <a:endParaRPr/>
            </a:p>
          </p:txBody>
        </p:sp>
        <p:cxnSp>
          <p:nvCxnSpPr>
            <p:cNvPr id="325" name="Google Shape;325;p17"/>
            <p:cNvCxnSpPr/>
            <p:nvPr/>
          </p:nvCxnSpPr>
          <p:spPr>
            <a:xfrm>
              <a:off x="5481579"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326" name="Google Shape;326;p17"/>
          <p:cNvGrpSpPr/>
          <p:nvPr/>
        </p:nvGrpSpPr>
        <p:grpSpPr>
          <a:xfrm>
            <a:off x="3964863" y="2253111"/>
            <a:ext cx="847098" cy="998754"/>
            <a:chOff x="2644490" y="1837635"/>
            <a:chExt cx="910476" cy="998754"/>
          </a:xfrm>
        </p:grpSpPr>
        <p:sp>
          <p:nvSpPr>
            <p:cNvPr id="327" name="Google Shape;327;p17"/>
            <p:cNvSpPr txBox="1"/>
            <p:nvPr/>
          </p:nvSpPr>
          <p:spPr>
            <a:xfrm rot="-3272520">
              <a:off x="2663345" y="2088910"/>
              <a:ext cx="872765" cy="496205"/>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Property value</a:t>
              </a:r>
              <a:endParaRPr/>
            </a:p>
          </p:txBody>
        </p:sp>
        <p:cxnSp>
          <p:nvCxnSpPr>
            <p:cNvPr id="328" name="Google Shape;328;p17"/>
            <p:cNvCxnSpPr/>
            <p:nvPr/>
          </p:nvCxnSpPr>
          <p:spPr>
            <a:xfrm>
              <a:off x="2759055"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329" name="Google Shape;329;p17"/>
          <p:cNvGrpSpPr/>
          <p:nvPr/>
        </p:nvGrpSpPr>
        <p:grpSpPr>
          <a:xfrm>
            <a:off x="4672531" y="2284990"/>
            <a:ext cx="713704" cy="928961"/>
            <a:chOff x="3405103" y="1869513"/>
            <a:chExt cx="767102" cy="928961"/>
          </a:xfrm>
        </p:grpSpPr>
        <p:sp>
          <p:nvSpPr>
            <p:cNvPr id="330" name="Google Shape;330;p17"/>
            <p:cNvSpPr txBox="1"/>
            <p:nvPr/>
          </p:nvSpPr>
          <p:spPr>
            <a:xfrm rot="-3272520">
              <a:off x="3336500" y="2175305"/>
              <a:ext cx="904307"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Air quality</a:t>
              </a:r>
              <a:endParaRPr/>
            </a:p>
          </p:txBody>
        </p:sp>
        <p:cxnSp>
          <p:nvCxnSpPr>
            <p:cNvPr id="331" name="Google Shape;331;p17"/>
            <p:cNvCxnSpPr/>
            <p:nvPr/>
          </p:nvCxnSpPr>
          <p:spPr>
            <a:xfrm>
              <a:off x="3428466"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332" name="Google Shape;332;p17"/>
          <p:cNvGrpSpPr/>
          <p:nvPr/>
        </p:nvGrpSpPr>
        <p:grpSpPr>
          <a:xfrm>
            <a:off x="5831814" y="2186831"/>
            <a:ext cx="891017" cy="1065036"/>
            <a:chOff x="4651118" y="1771355"/>
            <a:chExt cx="957680" cy="1065036"/>
          </a:xfrm>
        </p:grpSpPr>
        <p:sp>
          <p:nvSpPr>
            <p:cNvPr id="333" name="Google Shape;333;p17"/>
            <p:cNvSpPr txBox="1"/>
            <p:nvPr/>
          </p:nvSpPr>
          <p:spPr>
            <a:xfrm rot="-3272520">
              <a:off x="4652889" y="2055770"/>
              <a:ext cx="954138" cy="496205"/>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Road safety</a:t>
              </a:r>
              <a:endParaRPr/>
            </a:p>
          </p:txBody>
        </p:sp>
        <p:cxnSp>
          <p:nvCxnSpPr>
            <p:cNvPr id="334" name="Google Shape;334;p17"/>
            <p:cNvCxnSpPr/>
            <p:nvPr/>
          </p:nvCxnSpPr>
          <p:spPr>
            <a:xfrm>
              <a:off x="4804849"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335" name="Google Shape;335;p17"/>
          <p:cNvGrpSpPr/>
          <p:nvPr/>
        </p:nvGrpSpPr>
        <p:grpSpPr>
          <a:xfrm>
            <a:off x="7884551" y="2089960"/>
            <a:ext cx="807442" cy="1123990"/>
            <a:chOff x="7539512" y="1674484"/>
            <a:chExt cx="867853" cy="1123990"/>
          </a:xfrm>
        </p:grpSpPr>
        <p:sp>
          <p:nvSpPr>
            <p:cNvPr id="336" name="Google Shape;336;p17"/>
            <p:cNvSpPr txBox="1"/>
            <p:nvPr/>
          </p:nvSpPr>
          <p:spPr>
            <a:xfrm rot="-3272520">
              <a:off x="7434446" y="2051009"/>
              <a:ext cx="1077984"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Equality</a:t>
              </a:r>
              <a:endParaRPr/>
            </a:p>
          </p:txBody>
        </p:sp>
        <p:cxnSp>
          <p:nvCxnSpPr>
            <p:cNvPr id="337" name="Google Shape;337;p17"/>
            <p:cNvCxnSpPr/>
            <p:nvPr/>
          </p:nvCxnSpPr>
          <p:spPr>
            <a:xfrm>
              <a:off x="7547215"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338" name="Google Shape;338;p17"/>
          <p:cNvGrpSpPr/>
          <p:nvPr/>
        </p:nvGrpSpPr>
        <p:grpSpPr>
          <a:xfrm>
            <a:off x="8378157" y="2032390"/>
            <a:ext cx="957860" cy="1181561"/>
            <a:chOff x="8070051" y="1616913"/>
            <a:chExt cx="1029524" cy="1181561"/>
          </a:xfrm>
        </p:grpSpPr>
        <p:cxnSp>
          <p:nvCxnSpPr>
            <p:cNvPr id="339" name="Google Shape;339;p17"/>
            <p:cNvCxnSpPr/>
            <p:nvPr/>
          </p:nvCxnSpPr>
          <p:spPr>
            <a:xfrm>
              <a:off x="8211621" y="2798474"/>
              <a:ext cx="612146" cy="0"/>
            </a:xfrm>
            <a:prstGeom prst="straightConnector1">
              <a:avLst/>
            </a:prstGeom>
            <a:noFill/>
            <a:ln w="19050" cap="flat" cmpd="sng">
              <a:solidFill>
                <a:schemeClr val="accent1"/>
              </a:solidFill>
              <a:prstDash val="solid"/>
              <a:round/>
              <a:headEnd type="none" w="sm" len="sm"/>
              <a:tailEnd type="none" w="sm" len="sm"/>
            </a:ln>
          </p:spPr>
        </p:cxnSp>
        <p:sp>
          <p:nvSpPr>
            <p:cNvPr id="340" name="Google Shape;340;p17"/>
            <p:cNvSpPr txBox="1"/>
            <p:nvPr/>
          </p:nvSpPr>
          <p:spPr>
            <a:xfrm rot="-3272520">
              <a:off x="8045821" y="1951767"/>
              <a:ext cx="1077984" cy="496205"/>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Community assets</a:t>
              </a:r>
              <a:endParaRPr/>
            </a:p>
          </p:txBody>
        </p:sp>
      </p:grpSp>
      <p:grpSp>
        <p:nvGrpSpPr>
          <p:cNvPr id="341" name="Google Shape;341;p17"/>
          <p:cNvGrpSpPr/>
          <p:nvPr/>
        </p:nvGrpSpPr>
        <p:grpSpPr>
          <a:xfrm>
            <a:off x="6520665" y="2196694"/>
            <a:ext cx="884482" cy="1055173"/>
            <a:chOff x="5387693" y="1781217"/>
            <a:chExt cx="950656" cy="1055173"/>
          </a:xfrm>
        </p:grpSpPr>
        <p:sp>
          <p:nvSpPr>
            <p:cNvPr id="342" name="Google Shape;342;p17"/>
            <p:cNvSpPr txBox="1"/>
            <p:nvPr/>
          </p:nvSpPr>
          <p:spPr>
            <a:xfrm rot="-3272520">
              <a:off x="5392006" y="2060701"/>
              <a:ext cx="942029" cy="496205"/>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Physical health</a:t>
              </a:r>
              <a:endParaRPr/>
            </a:p>
          </p:txBody>
        </p:sp>
        <p:cxnSp>
          <p:nvCxnSpPr>
            <p:cNvPr id="343" name="Google Shape;343;p17"/>
            <p:cNvCxnSpPr/>
            <p:nvPr/>
          </p:nvCxnSpPr>
          <p:spPr>
            <a:xfrm>
              <a:off x="5481579" y="2798474"/>
              <a:ext cx="612146" cy="0"/>
            </a:xfrm>
            <a:prstGeom prst="straightConnector1">
              <a:avLst/>
            </a:prstGeom>
            <a:noFill/>
            <a:ln w="19050" cap="flat" cmpd="sng">
              <a:solidFill>
                <a:schemeClr val="accent1"/>
              </a:solidFill>
              <a:prstDash val="solid"/>
              <a:round/>
              <a:headEnd type="none" w="sm" len="sm"/>
              <a:tailEnd type="none" w="sm" len="sm"/>
            </a:ln>
          </p:spPr>
        </p:cxnSp>
      </p:grpSp>
      <p:sp>
        <p:nvSpPr>
          <p:cNvPr id="344" name="Google Shape;344;p17"/>
          <p:cNvSpPr/>
          <p:nvPr/>
        </p:nvSpPr>
        <p:spPr>
          <a:xfrm>
            <a:off x="2895657" y="5571678"/>
            <a:ext cx="5818102" cy="386636"/>
          </a:xfrm>
          <a:prstGeom prst="wedgeRectCallout">
            <a:avLst>
              <a:gd name="adj1" fmla="val -58661"/>
              <a:gd name="adj2" fmla="val -48451"/>
            </a:avLst>
          </a:prstGeom>
          <a:solidFill>
            <a:srgbClr val="3D6279"/>
          </a:solidFill>
          <a:ln>
            <a:noFill/>
          </a:ln>
        </p:spPr>
        <p:txBody>
          <a:bodyPr spcFirstLastPara="1" wrap="square" lIns="91425" tIns="45700" rIns="91425" bIns="45700" anchor="t" anchorCtr="0">
            <a:noAutofit/>
          </a:bodyPr>
          <a:lstStyle/>
          <a:p>
            <a:r>
              <a:rPr lang="en-GB" sz="1200" dirty="0">
                <a:solidFill>
                  <a:schemeClr val="lt1"/>
                </a:solidFill>
                <a:latin typeface="Arial"/>
                <a:ea typeface="Arial"/>
                <a:cs typeface="Arial"/>
              </a:rPr>
              <a:t>Investments and recurring costs / savings are distributed across all beneficiaries</a:t>
            </a:r>
            <a:endParaRPr dirty="0"/>
          </a:p>
        </p:txBody>
      </p:sp>
      <p:grpSp>
        <p:nvGrpSpPr>
          <p:cNvPr id="345" name="Google Shape;345;p17"/>
          <p:cNvGrpSpPr/>
          <p:nvPr/>
        </p:nvGrpSpPr>
        <p:grpSpPr>
          <a:xfrm>
            <a:off x="534357" y="1408990"/>
            <a:ext cx="10640033" cy="268142"/>
            <a:chOff x="915" y="905"/>
            <a:chExt cx="4606" cy="125"/>
          </a:xfrm>
        </p:grpSpPr>
        <p:cxnSp>
          <p:nvCxnSpPr>
            <p:cNvPr id="346" name="Google Shape;346;p17"/>
            <p:cNvCxnSpPr>
              <a:stCxn id="347" idx="4"/>
              <a:endCxn id="347" idx="6"/>
            </p:cNvCxnSpPr>
            <p:nvPr/>
          </p:nvCxnSpPr>
          <p:spPr>
            <a:xfrm>
              <a:off x="915" y="905"/>
              <a:ext cx="4500" cy="0"/>
            </a:xfrm>
            <a:prstGeom prst="straightConnector1">
              <a:avLst/>
            </a:prstGeom>
            <a:noFill/>
            <a:ln w="19050" cap="flat" cmpd="sng">
              <a:solidFill>
                <a:schemeClr val="accent1"/>
              </a:solidFill>
              <a:prstDash val="solid"/>
              <a:round/>
              <a:headEnd type="none" w="med" len="med"/>
              <a:tailEnd type="none" w="med" len="med"/>
            </a:ln>
          </p:spPr>
        </p:cxnSp>
        <p:sp>
          <p:nvSpPr>
            <p:cNvPr id="347" name="Google Shape;347;p17"/>
            <p:cNvSpPr/>
            <p:nvPr/>
          </p:nvSpPr>
          <p:spPr>
            <a:xfrm>
              <a:off x="915" y="905"/>
              <a:ext cx="4606" cy="125"/>
            </a:xfrm>
            <a:prstGeom prst="leftRightArrow">
              <a:avLst>
                <a:gd name="adj1" fmla="val 100000"/>
                <a:gd name="adj2" fmla="val 0"/>
              </a:avLst>
            </a:prstGeom>
            <a:noFill/>
            <a:ln>
              <a:noFill/>
            </a:ln>
          </p:spPr>
          <p:txBody>
            <a:bodyPr spcFirstLastPara="1" wrap="square" lIns="0" tIns="0" rIns="0" bIns="18275" anchor="b" anchorCtr="0">
              <a:noAutofit/>
            </a:bodyPr>
            <a:lstStyle/>
            <a:p>
              <a:r>
                <a:rPr lang="en-GB" sz="1200" b="1" dirty="0">
                  <a:solidFill>
                    <a:schemeClr val="dk1"/>
                  </a:solidFill>
                  <a:latin typeface="Arial"/>
                  <a:ea typeface="Arial"/>
                  <a:cs typeface="Arial"/>
                </a:rPr>
                <a:t>Distribution of co-benefits across beneficiaries</a:t>
              </a:r>
              <a:endParaRPr sz="1200" b="1" dirty="0">
                <a:solidFill>
                  <a:schemeClr val="dk1"/>
                </a:solidFill>
                <a:latin typeface="Arial"/>
                <a:ea typeface="Arial"/>
                <a:cs typeface="Arial"/>
              </a:endParaRPr>
            </a:p>
          </p:txBody>
        </p:sp>
      </p:gr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19"/>
          <p:cNvSpPr/>
          <p:nvPr/>
        </p:nvSpPr>
        <p:spPr>
          <a:xfrm>
            <a:off x="2339757" y="1351429"/>
            <a:ext cx="1216427" cy="666751"/>
          </a:xfrm>
          <a:prstGeom prst="rect">
            <a:avLst/>
          </a:prstGeom>
          <a:solidFill>
            <a:schemeClr val="lt2"/>
          </a:solidFill>
          <a:ln w="19050"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r>
              <a:rPr lang="en-GB" sz="1200" b="1" dirty="0">
                <a:solidFill>
                  <a:schemeClr val="bg1"/>
                </a:solidFill>
                <a:latin typeface="Arial"/>
                <a:ea typeface="Arial"/>
                <a:cs typeface="Arial"/>
              </a:rPr>
              <a:t>Sub-sector specific data</a:t>
            </a:r>
            <a:endParaRPr dirty="0">
              <a:solidFill>
                <a:schemeClr val="bg1"/>
              </a:solidFill>
            </a:endParaRPr>
          </a:p>
        </p:txBody>
      </p:sp>
      <p:sp>
        <p:nvSpPr>
          <p:cNvPr id="362" name="Google Shape;362;p19"/>
          <p:cNvSpPr txBox="1">
            <a:spLocks noGrp="1"/>
          </p:cNvSpPr>
          <p:nvPr>
            <p:ph type="title"/>
          </p:nvPr>
        </p:nvSpPr>
        <p:spPr>
          <a:xfrm>
            <a:off x="540744" y="-134741"/>
            <a:ext cx="10515600" cy="1325563"/>
          </a:xfrm>
          <a:prstGeom prst="rect">
            <a:avLst/>
          </a:prstGeom>
          <a:noFill/>
          <a:ln>
            <a:noFill/>
          </a:ln>
        </p:spPr>
        <p:txBody>
          <a:bodyPr spcFirstLastPara="1" wrap="square" lIns="0" tIns="0" rIns="0" bIns="0" anchor="ctr" anchorCtr="0">
            <a:noAutofit/>
          </a:bodyPr>
          <a:lstStyle/>
          <a:p>
            <a:r>
              <a:rPr lang="en-GB" sz="3200" dirty="0"/>
              <a:t>Model methodology - overview</a:t>
            </a:r>
            <a:endParaRPr sz="3200" dirty="0"/>
          </a:p>
        </p:txBody>
      </p:sp>
      <p:sp>
        <p:nvSpPr>
          <p:cNvPr id="363" name="Google Shape;363;p19"/>
          <p:cNvSpPr txBox="1">
            <a:spLocks noGrp="1"/>
          </p:cNvSpPr>
          <p:nvPr>
            <p:ph type="sldNum" sz="quarter" idx="2"/>
          </p:nvPr>
        </p:nvSpPr>
        <p:spPr>
          <a:prstGeom prst="rect">
            <a:avLst/>
          </a:prstGeom>
          <a:noFill/>
          <a:ln>
            <a:noFill/>
          </a:ln>
        </p:spPr>
        <p:txBody>
          <a:bodyPr spcFirstLastPara="1" wrap="square" lIns="0" tIns="0" rIns="0" bIns="0" anchor="ctr" anchorCtr="0">
            <a:noAutofit/>
          </a:bodyPr>
          <a:lstStyle/>
          <a:p>
            <a:fld id="{00000000-1234-1234-1234-123412341234}" type="slidenum">
              <a:rPr lang="en-GB"/>
              <a:pPr/>
              <a:t>16</a:t>
            </a:fld>
            <a:endParaRPr/>
          </a:p>
        </p:txBody>
      </p:sp>
      <p:sp>
        <p:nvSpPr>
          <p:cNvPr id="364" name="Google Shape;364;p19"/>
          <p:cNvSpPr/>
          <p:nvPr/>
        </p:nvSpPr>
        <p:spPr>
          <a:xfrm>
            <a:off x="3891030" y="2984448"/>
            <a:ext cx="1966771" cy="1754797"/>
          </a:xfrm>
          <a:prstGeom prst="rect">
            <a:avLst/>
          </a:prstGeom>
          <a:solidFill>
            <a:schemeClr val="accent1"/>
          </a:solidFill>
          <a:ln>
            <a:noFill/>
          </a:ln>
        </p:spPr>
        <p:txBody>
          <a:bodyPr spcFirstLastPara="1" wrap="square" lIns="91425" tIns="216000" rIns="91425" bIns="45700" anchor="t" anchorCtr="0">
            <a:noAutofit/>
          </a:bodyPr>
          <a:lstStyle/>
          <a:p>
            <a:r>
              <a:rPr lang="en-GB" sz="1200" b="1" dirty="0">
                <a:solidFill>
                  <a:schemeClr val="lt1"/>
                </a:solidFill>
                <a:latin typeface="Arial"/>
                <a:ea typeface="Arial"/>
                <a:cs typeface="Arial"/>
              </a:rPr>
              <a:t>Model the sub-sector over time and impacts on the current system </a:t>
            </a:r>
            <a:endParaRPr dirty="0"/>
          </a:p>
          <a:p>
            <a:endParaRPr sz="1200" b="1" dirty="0">
              <a:solidFill>
                <a:schemeClr val="lt1"/>
              </a:solidFill>
              <a:latin typeface="Arial"/>
              <a:ea typeface="Arial"/>
              <a:cs typeface="Arial"/>
            </a:endParaRPr>
          </a:p>
          <a:p>
            <a:r>
              <a:rPr lang="en-GB" sz="1200" i="1" dirty="0">
                <a:solidFill>
                  <a:schemeClr val="lt1"/>
                </a:solidFill>
                <a:latin typeface="Arial"/>
                <a:ea typeface="Arial"/>
                <a:cs typeface="Arial"/>
              </a:rPr>
              <a:t>e.g. adaptation to EVs as S-curve. CO₂, NOx etc. reduced by X g/km electrified</a:t>
            </a:r>
            <a:endParaRPr dirty="0"/>
          </a:p>
        </p:txBody>
      </p:sp>
      <p:grpSp>
        <p:nvGrpSpPr>
          <p:cNvPr id="365" name="Google Shape;365;p19"/>
          <p:cNvGrpSpPr/>
          <p:nvPr/>
        </p:nvGrpSpPr>
        <p:grpSpPr>
          <a:xfrm>
            <a:off x="3679717" y="2790427"/>
            <a:ext cx="411784" cy="388042"/>
            <a:chOff x="220087" y="1911096"/>
            <a:chExt cx="283464" cy="265176"/>
          </a:xfrm>
        </p:grpSpPr>
        <p:sp>
          <p:nvSpPr>
            <p:cNvPr id="366" name="Google Shape;366;p19"/>
            <p:cNvSpPr/>
            <p:nvPr/>
          </p:nvSpPr>
          <p:spPr>
            <a:xfrm>
              <a:off x="220087" y="1911096"/>
              <a:ext cx="283464" cy="265176"/>
            </a:xfrm>
            <a:prstGeom prst="ellipse">
              <a:avLst/>
            </a:prstGeom>
            <a:solidFill>
              <a:schemeClr val="accent1"/>
            </a:solidFill>
            <a:ln w="19050" cap="flat" cmpd="sng">
              <a:solidFill>
                <a:schemeClr val="lt1"/>
              </a:solidFill>
              <a:prstDash val="solid"/>
              <a:round/>
              <a:headEnd type="none" w="sm" len="sm"/>
              <a:tailEnd type="none" w="sm" len="sm"/>
            </a:ln>
          </p:spPr>
          <p:txBody>
            <a:bodyPr spcFirstLastPara="1" wrap="square" lIns="0" tIns="0" rIns="0" bIns="0" anchor="t" anchorCtr="0">
              <a:noAutofit/>
            </a:bodyPr>
            <a:lstStyle/>
            <a:p>
              <a:r>
                <a:rPr lang="en-GB" sz="1400" b="1">
                  <a:solidFill>
                    <a:schemeClr val="lt1"/>
                  </a:solidFill>
                  <a:latin typeface="Arial"/>
                  <a:ea typeface="Arial"/>
                  <a:cs typeface="Arial"/>
                </a:rPr>
                <a:t> </a:t>
              </a:r>
              <a:endParaRPr/>
            </a:p>
          </p:txBody>
        </p:sp>
        <p:sp>
          <p:nvSpPr>
            <p:cNvPr id="367" name="Google Shape;367;p19"/>
            <p:cNvSpPr txBox="1"/>
            <p:nvPr/>
          </p:nvSpPr>
          <p:spPr>
            <a:xfrm>
              <a:off x="261605" y="1918528"/>
              <a:ext cx="213374" cy="231357"/>
            </a:xfrm>
            <a:prstGeom prst="rect">
              <a:avLst/>
            </a:prstGeom>
            <a:noFill/>
            <a:ln>
              <a:noFill/>
            </a:ln>
          </p:spPr>
          <p:txBody>
            <a:bodyPr spcFirstLastPara="1" wrap="square" lIns="91425" tIns="45700" rIns="91425" bIns="45700" anchor="t" anchorCtr="0">
              <a:noAutofit/>
            </a:bodyPr>
            <a:lstStyle/>
            <a:p>
              <a:r>
                <a:rPr lang="en-GB" sz="1600" b="1">
                  <a:solidFill>
                    <a:schemeClr val="lt1"/>
                  </a:solidFill>
                  <a:latin typeface="Arial"/>
                  <a:ea typeface="Arial"/>
                  <a:cs typeface="Arial"/>
                </a:rPr>
                <a:t>1</a:t>
              </a:r>
              <a:endParaRPr/>
            </a:p>
          </p:txBody>
        </p:sp>
      </p:grpSp>
      <p:sp>
        <p:nvSpPr>
          <p:cNvPr id="368" name="Google Shape;368;p19"/>
          <p:cNvSpPr/>
          <p:nvPr/>
        </p:nvSpPr>
        <p:spPr>
          <a:xfrm>
            <a:off x="6136953" y="2984448"/>
            <a:ext cx="1966771" cy="1754797"/>
          </a:xfrm>
          <a:prstGeom prst="rect">
            <a:avLst/>
          </a:prstGeom>
          <a:solidFill>
            <a:schemeClr val="accent1"/>
          </a:solidFill>
          <a:ln>
            <a:noFill/>
          </a:ln>
        </p:spPr>
        <p:txBody>
          <a:bodyPr spcFirstLastPara="1" wrap="square" lIns="91425" tIns="216000" rIns="91425" bIns="45700" anchor="t" anchorCtr="0">
            <a:noAutofit/>
          </a:bodyPr>
          <a:lstStyle/>
          <a:p>
            <a:r>
              <a:rPr lang="en-GB" sz="1200" b="1">
                <a:solidFill>
                  <a:schemeClr val="lt1"/>
                </a:solidFill>
                <a:latin typeface="Arial"/>
                <a:ea typeface="Arial"/>
                <a:cs typeface="Arial"/>
              </a:rPr>
              <a:t>Model costs and value of co-benefits</a:t>
            </a:r>
            <a:endParaRPr/>
          </a:p>
          <a:p>
            <a:endParaRPr sz="1200">
              <a:solidFill>
                <a:schemeClr val="lt1"/>
              </a:solidFill>
              <a:latin typeface="Arial"/>
              <a:ea typeface="Arial"/>
              <a:cs typeface="Arial"/>
            </a:endParaRPr>
          </a:p>
          <a:p>
            <a:r>
              <a:rPr lang="en-GB" sz="1200" i="1">
                <a:solidFill>
                  <a:schemeClr val="lt1"/>
                </a:solidFill>
                <a:latin typeface="Arial"/>
                <a:ea typeface="Arial"/>
                <a:cs typeface="Arial"/>
              </a:rPr>
              <a:t>e.g. societal costs of NOx of ~9,000 €/t reduced. Initial investment costs of X M€ y1-5, recurring costs of X €/km electrified</a:t>
            </a:r>
            <a:endParaRPr/>
          </a:p>
        </p:txBody>
      </p:sp>
      <p:grpSp>
        <p:nvGrpSpPr>
          <p:cNvPr id="369" name="Google Shape;369;p19"/>
          <p:cNvGrpSpPr/>
          <p:nvPr/>
        </p:nvGrpSpPr>
        <p:grpSpPr>
          <a:xfrm>
            <a:off x="5926058" y="2790427"/>
            <a:ext cx="411784" cy="388042"/>
            <a:chOff x="220087" y="1911096"/>
            <a:chExt cx="283464" cy="265176"/>
          </a:xfrm>
        </p:grpSpPr>
        <p:sp>
          <p:nvSpPr>
            <p:cNvPr id="370" name="Google Shape;370;p19"/>
            <p:cNvSpPr/>
            <p:nvPr/>
          </p:nvSpPr>
          <p:spPr>
            <a:xfrm>
              <a:off x="220087" y="1911096"/>
              <a:ext cx="283464" cy="265176"/>
            </a:xfrm>
            <a:prstGeom prst="ellipse">
              <a:avLst/>
            </a:prstGeom>
            <a:solidFill>
              <a:schemeClr val="accent1"/>
            </a:solidFill>
            <a:ln w="19050" cap="flat" cmpd="sng">
              <a:solidFill>
                <a:schemeClr val="lt1"/>
              </a:solidFill>
              <a:prstDash val="solid"/>
              <a:round/>
              <a:headEnd type="none" w="sm" len="sm"/>
              <a:tailEnd type="none" w="sm" len="sm"/>
            </a:ln>
          </p:spPr>
          <p:txBody>
            <a:bodyPr spcFirstLastPara="1" wrap="square" lIns="0" tIns="0" rIns="0" bIns="0" anchor="t" anchorCtr="0">
              <a:noAutofit/>
            </a:bodyPr>
            <a:lstStyle/>
            <a:p>
              <a:r>
                <a:rPr lang="en-GB" sz="1400" b="1">
                  <a:solidFill>
                    <a:schemeClr val="lt1"/>
                  </a:solidFill>
                  <a:latin typeface="Arial"/>
                  <a:ea typeface="Arial"/>
                  <a:cs typeface="Arial"/>
                </a:rPr>
                <a:t> </a:t>
              </a:r>
              <a:endParaRPr/>
            </a:p>
          </p:txBody>
        </p:sp>
        <p:sp>
          <p:nvSpPr>
            <p:cNvPr id="371" name="Google Shape;371;p19"/>
            <p:cNvSpPr txBox="1"/>
            <p:nvPr/>
          </p:nvSpPr>
          <p:spPr>
            <a:xfrm>
              <a:off x="261605" y="1918528"/>
              <a:ext cx="213374" cy="231357"/>
            </a:xfrm>
            <a:prstGeom prst="rect">
              <a:avLst/>
            </a:prstGeom>
            <a:noFill/>
            <a:ln>
              <a:noFill/>
            </a:ln>
          </p:spPr>
          <p:txBody>
            <a:bodyPr spcFirstLastPara="1" wrap="square" lIns="91425" tIns="45700" rIns="91425" bIns="45700" anchor="t" anchorCtr="0">
              <a:noAutofit/>
            </a:bodyPr>
            <a:lstStyle/>
            <a:p>
              <a:r>
                <a:rPr lang="en-GB" sz="1600" b="1">
                  <a:solidFill>
                    <a:schemeClr val="lt1"/>
                  </a:solidFill>
                  <a:latin typeface="Arial"/>
                  <a:ea typeface="Arial"/>
                  <a:cs typeface="Arial"/>
                </a:rPr>
                <a:t>2</a:t>
              </a:r>
              <a:endParaRPr/>
            </a:p>
          </p:txBody>
        </p:sp>
      </p:grpSp>
      <p:sp>
        <p:nvSpPr>
          <p:cNvPr id="372" name="Google Shape;372;p19"/>
          <p:cNvSpPr/>
          <p:nvPr/>
        </p:nvSpPr>
        <p:spPr>
          <a:xfrm>
            <a:off x="8382877" y="2984448"/>
            <a:ext cx="1966771" cy="1754797"/>
          </a:xfrm>
          <a:prstGeom prst="rect">
            <a:avLst/>
          </a:prstGeom>
          <a:solidFill>
            <a:schemeClr val="accent1"/>
          </a:solidFill>
          <a:ln>
            <a:noFill/>
          </a:ln>
        </p:spPr>
        <p:txBody>
          <a:bodyPr spcFirstLastPara="1" wrap="square" lIns="91425" tIns="216000" rIns="91425" bIns="45700" anchor="t" anchorCtr="0">
            <a:noAutofit/>
          </a:bodyPr>
          <a:lstStyle/>
          <a:p>
            <a:r>
              <a:rPr lang="en-GB" sz="1200" b="1">
                <a:solidFill>
                  <a:schemeClr val="lt1"/>
                </a:solidFill>
                <a:latin typeface="Arial"/>
                <a:ea typeface="Arial"/>
                <a:cs typeface="Arial"/>
              </a:rPr>
              <a:t>Produce outputs</a:t>
            </a:r>
            <a:endParaRPr/>
          </a:p>
          <a:p>
            <a:endParaRPr sz="1200" b="1">
              <a:solidFill>
                <a:schemeClr val="lt1"/>
              </a:solidFill>
              <a:latin typeface="Arial"/>
              <a:ea typeface="Arial"/>
              <a:cs typeface="Arial"/>
            </a:endParaRPr>
          </a:p>
          <a:p>
            <a:r>
              <a:rPr lang="en-GB" sz="1200" i="1">
                <a:solidFill>
                  <a:schemeClr val="lt1"/>
                </a:solidFill>
                <a:latin typeface="Arial"/>
                <a:ea typeface="Arial"/>
                <a:cs typeface="Arial"/>
              </a:rPr>
              <a:t>e.g. electrification reduces CO₂ emissions by 2030 by X ktonne, with a positive economic case of X M€</a:t>
            </a:r>
            <a:endParaRPr/>
          </a:p>
        </p:txBody>
      </p:sp>
      <p:grpSp>
        <p:nvGrpSpPr>
          <p:cNvPr id="373" name="Google Shape;373;p19"/>
          <p:cNvGrpSpPr/>
          <p:nvPr/>
        </p:nvGrpSpPr>
        <p:grpSpPr>
          <a:xfrm>
            <a:off x="8176983" y="2790427"/>
            <a:ext cx="411784" cy="388042"/>
            <a:chOff x="220087" y="1911096"/>
            <a:chExt cx="283464" cy="265176"/>
          </a:xfrm>
        </p:grpSpPr>
        <p:sp>
          <p:nvSpPr>
            <p:cNvPr id="374" name="Google Shape;374;p19"/>
            <p:cNvSpPr/>
            <p:nvPr/>
          </p:nvSpPr>
          <p:spPr>
            <a:xfrm>
              <a:off x="220087" y="1911096"/>
              <a:ext cx="283464" cy="265176"/>
            </a:xfrm>
            <a:prstGeom prst="ellipse">
              <a:avLst/>
            </a:prstGeom>
            <a:solidFill>
              <a:schemeClr val="accent1"/>
            </a:solidFill>
            <a:ln w="19050" cap="flat" cmpd="sng">
              <a:solidFill>
                <a:schemeClr val="lt1"/>
              </a:solidFill>
              <a:prstDash val="solid"/>
              <a:round/>
              <a:headEnd type="none" w="sm" len="sm"/>
              <a:tailEnd type="none" w="sm" len="sm"/>
            </a:ln>
          </p:spPr>
          <p:txBody>
            <a:bodyPr spcFirstLastPara="1" wrap="square" lIns="0" tIns="0" rIns="0" bIns="0" anchor="t" anchorCtr="0">
              <a:noAutofit/>
            </a:bodyPr>
            <a:lstStyle/>
            <a:p>
              <a:r>
                <a:rPr lang="en-GB" sz="1400" b="1">
                  <a:solidFill>
                    <a:schemeClr val="lt1"/>
                  </a:solidFill>
                  <a:latin typeface="Arial"/>
                  <a:ea typeface="Arial"/>
                  <a:cs typeface="Arial"/>
                </a:rPr>
                <a:t> </a:t>
              </a:r>
              <a:endParaRPr/>
            </a:p>
          </p:txBody>
        </p:sp>
        <p:sp>
          <p:nvSpPr>
            <p:cNvPr id="375" name="Google Shape;375;p19"/>
            <p:cNvSpPr txBox="1"/>
            <p:nvPr/>
          </p:nvSpPr>
          <p:spPr>
            <a:xfrm>
              <a:off x="261605" y="1918528"/>
              <a:ext cx="213374" cy="231357"/>
            </a:xfrm>
            <a:prstGeom prst="rect">
              <a:avLst/>
            </a:prstGeom>
            <a:noFill/>
            <a:ln>
              <a:noFill/>
            </a:ln>
          </p:spPr>
          <p:txBody>
            <a:bodyPr spcFirstLastPara="1" wrap="square" lIns="91425" tIns="45700" rIns="91425" bIns="45700" anchor="t" anchorCtr="0">
              <a:noAutofit/>
            </a:bodyPr>
            <a:lstStyle/>
            <a:p>
              <a:r>
                <a:rPr lang="en-GB" sz="1600" b="1">
                  <a:solidFill>
                    <a:schemeClr val="lt1"/>
                  </a:solidFill>
                  <a:latin typeface="Arial"/>
                  <a:ea typeface="Arial"/>
                  <a:cs typeface="Arial"/>
                </a:rPr>
                <a:t>3</a:t>
              </a:r>
              <a:endParaRPr/>
            </a:p>
          </p:txBody>
        </p:sp>
      </p:grpSp>
      <p:sp>
        <p:nvSpPr>
          <p:cNvPr id="376" name="Google Shape;376;p19"/>
          <p:cNvSpPr/>
          <p:nvPr/>
        </p:nvSpPr>
        <p:spPr>
          <a:xfrm>
            <a:off x="2012043" y="1803936"/>
            <a:ext cx="1216427" cy="666751"/>
          </a:xfrm>
          <a:prstGeom prst="rect">
            <a:avLst/>
          </a:prstGeom>
          <a:solidFill>
            <a:schemeClr val="lt2"/>
          </a:solidFill>
          <a:ln w="19050"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r>
              <a:rPr lang="en-GB" sz="1200" b="1">
                <a:solidFill>
                  <a:schemeClr val="bg1"/>
                </a:solidFill>
                <a:latin typeface="Arial"/>
                <a:ea typeface="Arial"/>
                <a:cs typeface="Arial"/>
              </a:rPr>
              <a:t>City specific inputs</a:t>
            </a:r>
            <a:endParaRPr>
              <a:solidFill>
                <a:schemeClr val="bg1"/>
              </a:solidFill>
            </a:endParaRPr>
          </a:p>
        </p:txBody>
      </p:sp>
      <p:sp>
        <p:nvSpPr>
          <p:cNvPr id="377" name="Google Shape;377;p19"/>
          <p:cNvSpPr/>
          <p:nvPr/>
        </p:nvSpPr>
        <p:spPr>
          <a:xfrm>
            <a:off x="6921848" y="1351429"/>
            <a:ext cx="1216427" cy="666751"/>
          </a:xfrm>
          <a:prstGeom prst="rect">
            <a:avLst/>
          </a:prstGeom>
          <a:solidFill>
            <a:schemeClr val="lt2"/>
          </a:solidFill>
          <a:ln w="19050"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r>
              <a:rPr lang="en-GB" sz="1200" b="1">
                <a:solidFill>
                  <a:schemeClr val="bg1"/>
                </a:solidFill>
                <a:latin typeface="Arial"/>
                <a:ea typeface="Arial"/>
                <a:cs typeface="Arial"/>
              </a:rPr>
              <a:t>Co-benefits database</a:t>
            </a:r>
            <a:endParaRPr>
              <a:solidFill>
                <a:schemeClr val="bg1"/>
              </a:solidFill>
            </a:endParaRPr>
          </a:p>
        </p:txBody>
      </p:sp>
      <p:sp>
        <p:nvSpPr>
          <p:cNvPr id="378" name="Google Shape;378;p19"/>
          <p:cNvSpPr/>
          <p:nvPr/>
        </p:nvSpPr>
        <p:spPr>
          <a:xfrm>
            <a:off x="6610656" y="1803936"/>
            <a:ext cx="1216427" cy="666751"/>
          </a:xfrm>
          <a:prstGeom prst="rect">
            <a:avLst/>
          </a:prstGeom>
          <a:solidFill>
            <a:schemeClr val="lt2"/>
          </a:solidFill>
          <a:ln w="19050"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r>
              <a:rPr lang="en-GB" sz="1200" b="1">
                <a:solidFill>
                  <a:schemeClr val="bg1"/>
                </a:solidFill>
                <a:latin typeface="Arial"/>
                <a:ea typeface="Arial"/>
                <a:cs typeface="Arial"/>
              </a:rPr>
              <a:t>Costs database</a:t>
            </a:r>
            <a:endParaRPr>
              <a:solidFill>
                <a:schemeClr val="bg1"/>
              </a:solidFill>
            </a:endParaRPr>
          </a:p>
        </p:txBody>
      </p:sp>
      <p:sp>
        <p:nvSpPr>
          <p:cNvPr id="379" name="Google Shape;379;p19"/>
          <p:cNvSpPr/>
          <p:nvPr/>
        </p:nvSpPr>
        <p:spPr>
          <a:xfrm rot="5400000">
            <a:off x="6485311" y="2524282"/>
            <a:ext cx="561975" cy="261597"/>
          </a:xfrm>
          <a:prstGeom prst="rightArrow">
            <a:avLst>
              <a:gd name="adj1" fmla="val 50000"/>
              <a:gd name="adj2" fmla="val 50000"/>
            </a:avLst>
          </a:prstGeom>
          <a:solidFill>
            <a:srgbClr val="DEDEDE"/>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380" name="Google Shape;380;p19"/>
          <p:cNvSpPr txBox="1"/>
          <p:nvPr/>
        </p:nvSpPr>
        <p:spPr>
          <a:xfrm>
            <a:off x="3828112" y="4777858"/>
            <a:ext cx="2093031" cy="646331"/>
          </a:xfrm>
          <a:prstGeom prst="rect">
            <a:avLst/>
          </a:prstGeom>
          <a:noFill/>
          <a:ln>
            <a:noFill/>
          </a:ln>
        </p:spPr>
        <p:txBody>
          <a:bodyPr spcFirstLastPara="1" wrap="square" lIns="91425" tIns="45700" rIns="91425" bIns="45700" anchor="t" anchorCtr="0">
            <a:noAutofit/>
          </a:bodyPr>
          <a:lstStyle/>
          <a:p>
            <a:pPr marL="171450" indent="-171450">
              <a:buClr>
                <a:schemeClr val="dk1"/>
              </a:buClr>
              <a:buSzPts val="1200"/>
              <a:buFont typeface="Arial"/>
              <a:buChar char="•"/>
            </a:pPr>
            <a:r>
              <a:rPr lang="en-GB" sz="1200">
                <a:solidFill>
                  <a:schemeClr val="dk1"/>
                </a:solidFill>
                <a:latin typeface="Arial"/>
                <a:ea typeface="Arial"/>
                <a:cs typeface="Arial"/>
              </a:rPr>
              <a:t>Simple and pragmatic modelling as a function over time</a:t>
            </a:r>
            <a:endParaRPr/>
          </a:p>
        </p:txBody>
      </p:sp>
      <p:sp>
        <p:nvSpPr>
          <p:cNvPr id="381" name="Google Shape;381;p19"/>
          <p:cNvSpPr txBox="1"/>
          <p:nvPr/>
        </p:nvSpPr>
        <p:spPr>
          <a:xfrm>
            <a:off x="6045245" y="4777858"/>
            <a:ext cx="2093031" cy="1384995"/>
          </a:xfrm>
          <a:prstGeom prst="rect">
            <a:avLst/>
          </a:prstGeom>
          <a:noFill/>
          <a:ln>
            <a:noFill/>
          </a:ln>
        </p:spPr>
        <p:txBody>
          <a:bodyPr spcFirstLastPara="1" wrap="square" lIns="91425" tIns="45700" rIns="91425" bIns="45700" anchor="t" anchorCtr="0">
            <a:noAutofit/>
          </a:bodyPr>
          <a:lstStyle/>
          <a:p>
            <a:pPr marL="171450" indent="-171450">
              <a:buClr>
                <a:schemeClr val="dk1"/>
              </a:buClr>
              <a:buSzPts val="1200"/>
              <a:buFont typeface="Arial"/>
              <a:buChar char="•"/>
            </a:pPr>
            <a:r>
              <a:rPr lang="en-GB" sz="1200">
                <a:solidFill>
                  <a:schemeClr val="dk1"/>
                </a:solidFill>
                <a:latin typeface="Arial"/>
                <a:ea typeface="Arial"/>
                <a:cs typeface="Arial"/>
              </a:rPr>
              <a:t>Use average of 2-3 reliable estimates of co-benefit value. Strive to interview experts for important co-benefits</a:t>
            </a:r>
            <a:endParaRPr/>
          </a:p>
          <a:p>
            <a:pPr marL="171450" indent="-95250">
              <a:buClr>
                <a:schemeClr val="dk1"/>
              </a:buClr>
              <a:buSzPts val="1200"/>
            </a:pPr>
            <a:endParaRPr sz="1200">
              <a:solidFill>
                <a:schemeClr val="dk1"/>
              </a:solidFill>
              <a:latin typeface="Arial"/>
              <a:ea typeface="Arial"/>
              <a:cs typeface="Arial"/>
            </a:endParaRPr>
          </a:p>
          <a:p>
            <a:pPr marL="171450" indent="-95250">
              <a:buClr>
                <a:schemeClr val="dk1"/>
              </a:buClr>
              <a:buSzPts val="1200"/>
            </a:pPr>
            <a:endParaRPr sz="1200">
              <a:solidFill>
                <a:schemeClr val="dk1"/>
              </a:solidFill>
              <a:latin typeface="Arial"/>
              <a:ea typeface="Arial"/>
              <a:cs typeface="Arial"/>
            </a:endParaRPr>
          </a:p>
        </p:txBody>
      </p:sp>
      <p:sp>
        <p:nvSpPr>
          <p:cNvPr id="382" name="Google Shape;382;p19"/>
          <p:cNvSpPr/>
          <p:nvPr/>
        </p:nvSpPr>
        <p:spPr>
          <a:xfrm>
            <a:off x="1645107" y="2984448"/>
            <a:ext cx="1966771" cy="1754797"/>
          </a:xfrm>
          <a:prstGeom prst="rect">
            <a:avLst/>
          </a:prstGeom>
          <a:solidFill>
            <a:schemeClr val="accent1"/>
          </a:solidFill>
          <a:ln>
            <a:noFill/>
          </a:ln>
        </p:spPr>
        <p:txBody>
          <a:bodyPr spcFirstLastPara="1" wrap="square" lIns="91425" tIns="216000" rIns="91425" bIns="45700" anchor="t" anchorCtr="0">
            <a:noAutofit/>
          </a:bodyPr>
          <a:lstStyle/>
          <a:p>
            <a:r>
              <a:rPr lang="en-GB" sz="1200" b="1">
                <a:solidFill>
                  <a:schemeClr val="lt1"/>
                </a:solidFill>
                <a:latin typeface="Arial"/>
                <a:ea typeface="Arial"/>
                <a:cs typeface="Arial"/>
              </a:rPr>
              <a:t>Model baseline</a:t>
            </a:r>
            <a:endParaRPr/>
          </a:p>
          <a:p>
            <a:endParaRPr sz="1200" b="1">
              <a:solidFill>
                <a:schemeClr val="lt1"/>
              </a:solidFill>
              <a:latin typeface="Arial"/>
              <a:ea typeface="Arial"/>
              <a:cs typeface="Arial"/>
            </a:endParaRPr>
          </a:p>
          <a:p>
            <a:r>
              <a:rPr lang="en-GB" sz="1200" i="1">
                <a:solidFill>
                  <a:schemeClr val="lt1"/>
                </a:solidFill>
                <a:latin typeface="Arial"/>
                <a:ea typeface="Arial"/>
                <a:cs typeface="Arial"/>
              </a:rPr>
              <a:t>e.g. X million vehicle kilometers traveled per year, expected increase of X% per year by 2030, increased efficiency of ICEs (EU regulations)</a:t>
            </a:r>
            <a:endParaRPr/>
          </a:p>
        </p:txBody>
      </p:sp>
      <p:grpSp>
        <p:nvGrpSpPr>
          <p:cNvPr id="383" name="Google Shape;383;p19"/>
          <p:cNvGrpSpPr/>
          <p:nvPr/>
        </p:nvGrpSpPr>
        <p:grpSpPr>
          <a:xfrm>
            <a:off x="1445805" y="2790427"/>
            <a:ext cx="411784" cy="388042"/>
            <a:chOff x="220087" y="1911096"/>
            <a:chExt cx="283464" cy="265176"/>
          </a:xfrm>
        </p:grpSpPr>
        <p:sp>
          <p:nvSpPr>
            <p:cNvPr id="384" name="Google Shape;384;p19"/>
            <p:cNvSpPr/>
            <p:nvPr/>
          </p:nvSpPr>
          <p:spPr>
            <a:xfrm>
              <a:off x="220087" y="1911096"/>
              <a:ext cx="283464" cy="265176"/>
            </a:xfrm>
            <a:prstGeom prst="ellipse">
              <a:avLst/>
            </a:prstGeom>
            <a:solidFill>
              <a:schemeClr val="accent1"/>
            </a:solidFill>
            <a:ln w="19050" cap="flat" cmpd="sng">
              <a:solidFill>
                <a:schemeClr val="lt1"/>
              </a:solidFill>
              <a:prstDash val="solid"/>
              <a:round/>
              <a:headEnd type="none" w="sm" len="sm"/>
              <a:tailEnd type="none" w="sm" len="sm"/>
            </a:ln>
          </p:spPr>
          <p:txBody>
            <a:bodyPr spcFirstLastPara="1" wrap="square" lIns="0" tIns="0" rIns="0" bIns="0" anchor="t" anchorCtr="0">
              <a:noAutofit/>
            </a:bodyPr>
            <a:lstStyle/>
            <a:p>
              <a:r>
                <a:rPr lang="en-GB" sz="1400" b="1">
                  <a:solidFill>
                    <a:schemeClr val="lt1"/>
                  </a:solidFill>
                  <a:latin typeface="Arial"/>
                  <a:ea typeface="Arial"/>
                  <a:cs typeface="Arial"/>
                </a:rPr>
                <a:t> </a:t>
              </a:r>
              <a:endParaRPr/>
            </a:p>
          </p:txBody>
        </p:sp>
        <p:sp>
          <p:nvSpPr>
            <p:cNvPr id="385" name="Google Shape;385;p19"/>
            <p:cNvSpPr txBox="1"/>
            <p:nvPr/>
          </p:nvSpPr>
          <p:spPr>
            <a:xfrm>
              <a:off x="261605" y="1918528"/>
              <a:ext cx="213374" cy="231357"/>
            </a:xfrm>
            <a:prstGeom prst="rect">
              <a:avLst/>
            </a:prstGeom>
            <a:noFill/>
            <a:ln>
              <a:noFill/>
            </a:ln>
          </p:spPr>
          <p:txBody>
            <a:bodyPr spcFirstLastPara="1" wrap="square" lIns="91425" tIns="45700" rIns="91425" bIns="45700" anchor="t" anchorCtr="0">
              <a:noAutofit/>
            </a:bodyPr>
            <a:lstStyle/>
            <a:p>
              <a:r>
                <a:rPr lang="en-GB" sz="1600" b="1">
                  <a:solidFill>
                    <a:schemeClr val="lt1"/>
                  </a:solidFill>
                  <a:latin typeface="Arial"/>
                  <a:ea typeface="Arial"/>
                  <a:cs typeface="Arial"/>
                </a:rPr>
                <a:t>0</a:t>
              </a:r>
              <a:endParaRPr/>
            </a:p>
          </p:txBody>
        </p:sp>
      </p:grpSp>
      <p:sp>
        <p:nvSpPr>
          <p:cNvPr id="386" name="Google Shape;386;p19"/>
          <p:cNvSpPr/>
          <p:nvPr/>
        </p:nvSpPr>
        <p:spPr>
          <a:xfrm>
            <a:off x="3679717" y="3788983"/>
            <a:ext cx="163456" cy="189180"/>
          </a:xfrm>
          <a:prstGeom prst="rightArrow">
            <a:avLst>
              <a:gd name="adj1" fmla="val 50000"/>
              <a:gd name="adj2" fmla="val 50000"/>
            </a:avLst>
          </a:prstGeom>
          <a:solidFill>
            <a:srgbClr val="5D8793"/>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387" name="Google Shape;387;p19"/>
          <p:cNvSpPr/>
          <p:nvPr/>
        </p:nvSpPr>
        <p:spPr>
          <a:xfrm>
            <a:off x="5913872" y="3788983"/>
            <a:ext cx="163456" cy="189180"/>
          </a:xfrm>
          <a:prstGeom prst="rightArrow">
            <a:avLst>
              <a:gd name="adj1" fmla="val 50000"/>
              <a:gd name="adj2" fmla="val 50000"/>
            </a:avLst>
          </a:prstGeom>
          <a:solidFill>
            <a:srgbClr val="5D8793"/>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388" name="Google Shape;388;p19"/>
          <p:cNvSpPr/>
          <p:nvPr/>
        </p:nvSpPr>
        <p:spPr>
          <a:xfrm>
            <a:off x="8161571" y="3788983"/>
            <a:ext cx="163456" cy="189180"/>
          </a:xfrm>
          <a:prstGeom prst="rightArrow">
            <a:avLst>
              <a:gd name="adj1" fmla="val 50000"/>
              <a:gd name="adj2" fmla="val 50000"/>
            </a:avLst>
          </a:prstGeom>
          <a:solidFill>
            <a:srgbClr val="5D8793"/>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389" name="Google Shape;389;p19"/>
          <p:cNvSpPr txBox="1"/>
          <p:nvPr/>
        </p:nvSpPr>
        <p:spPr>
          <a:xfrm>
            <a:off x="8319746" y="4777858"/>
            <a:ext cx="2093031" cy="1015663"/>
          </a:xfrm>
          <a:prstGeom prst="rect">
            <a:avLst/>
          </a:prstGeom>
          <a:noFill/>
          <a:ln>
            <a:noFill/>
          </a:ln>
        </p:spPr>
        <p:txBody>
          <a:bodyPr spcFirstLastPara="1" wrap="square" lIns="91425" tIns="45700" rIns="91425" bIns="45700" anchor="t" anchorCtr="0">
            <a:noAutofit/>
          </a:bodyPr>
          <a:lstStyle/>
          <a:p>
            <a:pPr marL="171450" indent="-171450">
              <a:buClr>
                <a:schemeClr val="dk1"/>
              </a:buClr>
              <a:buSzPts val="1200"/>
              <a:buFont typeface="Arial"/>
              <a:buChar char="•"/>
            </a:pPr>
            <a:r>
              <a:rPr lang="en-GB" sz="1200">
                <a:solidFill>
                  <a:schemeClr val="dk1"/>
                </a:solidFill>
                <a:latin typeface="Arial"/>
                <a:ea typeface="Arial"/>
                <a:cs typeface="Arial"/>
              </a:rPr>
              <a:t>NPV</a:t>
            </a:r>
            <a:endParaRPr/>
          </a:p>
          <a:p>
            <a:pPr marL="171450" indent="-171450">
              <a:buClr>
                <a:schemeClr val="dk1"/>
              </a:buClr>
              <a:buSzPts val="1200"/>
              <a:buFont typeface="Arial"/>
              <a:buChar char="•"/>
            </a:pPr>
            <a:r>
              <a:rPr lang="en-GB" sz="1200">
                <a:solidFill>
                  <a:schemeClr val="dk1"/>
                </a:solidFill>
                <a:latin typeface="Arial"/>
                <a:ea typeface="Arial"/>
                <a:cs typeface="Arial"/>
              </a:rPr>
              <a:t>Investments until 2030</a:t>
            </a:r>
            <a:endParaRPr/>
          </a:p>
          <a:p>
            <a:pPr marL="171450" indent="-171450">
              <a:buClr>
                <a:schemeClr val="dk1"/>
              </a:buClr>
              <a:buSzPts val="1200"/>
              <a:buFont typeface="Arial"/>
              <a:buChar char="•"/>
            </a:pPr>
            <a:r>
              <a:rPr lang="en-GB" sz="1200">
                <a:solidFill>
                  <a:schemeClr val="dk1"/>
                </a:solidFill>
                <a:latin typeface="Arial"/>
                <a:ea typeface="Arial"/>
                <a:cs typeface="Arial"/>
              </a:rPr>
              <a:t>Co-benefits linked to investments until 2040/2050 </a:t>
            </a:r>
            <a:endParaRPr/>
          </a:p>
        </p:txBody>
      </p:sp>
      <p:sp>
        <p:nvSpPr>
          <p:cNvPr id="390" name="Google Shape;390;p19"/>
          <p:cNvSpPr/>
          <p:nvPr/>
        </p:nvSpPr>
        <p:spPr>
          <a:xfrm rot="5400000">
            <a:off x="1912051" y="2524282"/>
            <a:ext cx="561975" cy="261597"/>
          </a:xfrm>
          <a:prstGeom prst="rightArrow">
            <a:avLst>
              <a:gd name="adj1" fmla="val 50000"/>
              <a:gd name="adj2" fmla="val 50000"/>
            </a:avLst>
          </a:prstGeom>
          <a:solidFill>
            <a:srgbClr val="DEDEDE"/>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391" name="Google Shape;391;p19"/>
          <p:cNvSpPr/>
          <p:nvPr/>
        </p:nvSpPr>
        <p:spPr>
          <a:xfrm>
            <a:off x="4618462" y="1351429"/>
            <a:ext cx="1295410" cy="666751"/>
          </a:xfrm>
          <a:prstGeom prst="rect">
            <a:avLst/>
          </a:prstGeom>
          <a:solidFill>
            <a:schemeClr val="lt2"/>
          </a:solidFill>
          <a:ln w="19050"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r>
              <a:rPr lang="en-GB" sz="1200" b="1" dirty="0">
                <a:solidFill>
                  <a:schemeClr val="bg1"/>
                </a:solidFill>
                <a:latin typeface="Arial"/>
                <a:ea typeface="Arial"/>
                <a:cs typeface="Arial"/>
              </a:rPr>
              <a:t>Assumptions for sub-sectors</a:t>
            </a:r>
            <a:endParaRPr dirty="0">
              <a:solidFill>
                <a:schemeClr val="bg1"/>
              </a:solidFill>
            </a:endParaRPr>
          </a:p>
        </p:txBody>
      </p:sp>
      <p:sp>
        <p:nvSpPr>
          <p:cNvPr id="392" name="Google Shape;392;p19"/>
          <p:cNvSpPr/>
          <p:nvPr/>
        </p:nvSpPr>
        <p:spPr>
          <a:xfrm>
            <a:off x="4307270" y="1803936"/>
            <a:ext cx="1216427" cy="666751"/>
          </a:xfrm>
          <a:prstGeom prst="rect">
            <a:avLst/>
          </a:prstGeom>
          <a:solidFill>
            <a:schemeClr val="lt2"/>
          </a:solidFill>
          <a:ln w="19050"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r>
              <a:rPr lang="en-GB" sz="1200" b="1" dirty="0">
                <a:solidFill>
                  <a:schemeClr val="bg1"/>
                </a:solidFill>
                <a:latin typeface="Arial"/>
                <a:ea typeface="Arial"/>
                <a:cs typeface="Arial"/>
              </a:rPr>
              <a:t>Sub-sector specific data</a:t>
            </a:r>
            <a:endParaRPr dirty="0">
              <a:solidFill>
                <a:schemeClr val="bg1"/>
              </a:solidFill>
            </a:endParaRPr>
          </a:p>
        </p:txBody>
      </p:sp>
      <p:sp>
        <p:nvSpPr>
          <p:cNvPr id="393" name="Google Shape;393;p19"/>
          <p:cNvSpPr/>
          <p:nvPr/>
        </p:nvSpPr>
        <p:spPr>
          <a:xfrm rot="5400000">
            <a:off x="4181925" y="2524282"/>
            <a:ext cx="561975" cy="261597"/>
          </a:xfrm>
          <a:prstGeom prst="rightArrow">
            <a:avLst>
              <a:gd name="adj1" fmla="val 50000"/>
              <a:gd name="adj2" fmla="val 50000"/>
            </a:avLst>
          </a:prstGeom>
          <a:solidFill>
            <a:srgbClr val="DEDEDE"/>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395" name="Google Shape;395;p19"/>
          <p:cNvSpPr txBox="1"/>
          <p:nvPr/>
        </p:nvSpPr>
        <p:spPr>
          <a:xfrm>
            <a:off x="9108139" y="1276720"/>
            <a:ext cx="1268296" cy="276999"/>
          </a:xfrm>
          <a:prstGeom prst="rect">
            <a:avLst/>
          </a:prstGeom>
          <a:noFill/>
          <a:ln w="19050" cap="flat" cmpd="sng">
            <a:solidFill>
              <a:srgbClr val="BFBFBF"/>
            </a:solidFill>
            <a:prstDash val="solid"/>
            <a:round/>
            <a:headEnd type="none" w="sm" len="sm"/>
            <a:tailEnd type="none" w="sm" len="sm"/>
          </a:ln>
        </p:spPr>
        <p:txBody>
          <a:bodyPr spcFirstLastPara="1" wrap="square" lIns="91425" tIns="45700" rIns="91425" bIns="45700" anchor="t" anchorCtr="0">
            <a:noAutofit/>
          </a:bodyPr>
          <a:lstStyle/>
          <a:p>
            <a:r>
              <a:rPr lang="en-GB" sz="1200" b="1">
                <a:solidFill>
                  <a:srgbClr val="A5A5A5"/>
                </a:solidFill>
                <a:latin typeface="Arial"/>
                <a:ea typeface="Arial"/>
                <a:cs typeface="Arial"/>
              </a:rPr>
              <a:t>Dummy values</a:t>
            </a:r>
            <a:endParaRPr sz="1200" b="1">
              <a:solidFill>
                <a:srgbClr val="A5A5A5"/>
              </a:solidFill>
              <a:latin typeface="Arial"/>
              <a:ea typeface="Arial"/>
              <a:cs typeface="Arial"/>
            </a:endParaRP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44803-F855-A61E-5D05-DAFD064A56A4}"/>
              </a:ext>
            </a:extLst>
          </p:cNvPr>
          <p:cNvSpPr>
            <a:spLocks noGrp="1"/>
          </p:cNvSpPr>
          <p:nvPr>
            <p:ph type="title"/>
          </p:nvPr>
        </p:nvSpPr>
        <p:spPr>
          <a:xfrm>
            <a:off x="444043" y="0"/>
            <a:ext cx="10407467" cy="1325563"/>
          </a:xfrm>
        </p:spPr>
        <p:txBody>
          <a:bodyPr>
            <a:normAutofit/>
          </a:bodyPr>
          <a:lstStyle/>
          <a:p>
            <a:r>
              <a:rPr lang="en-US" sz="3200" dirty="0"/>
              <a:t>What does the Economic Model </a:t>
            </a:r>
            <a:r>
              <a:rPr lang="en-US" sz="3200" dirty="0">
                <a:solidFill>
                  <a:srgbClr val="002569"/>
                </a:solidFill>
              </a:rPr>
              <a:t>do</a:t>
            </a:r>
            <a:r>
              <a:rPr lang="en-US" sz="3200" dirty="0"/>
              <a:t> and </a:t>
            </a:r>
            <a:r>
              <a:rPr lang="en-US" sz="3200" dirty="0">
                <a:solidFill>
                  <a:srgbClr val="F85A0C"/>
                </a:solidFill>
              </a:rPr>
              <a:t>not do </a:t>
            </a:r>
            <a:r>
              <a:rPr lang="en-US" sz="3200" dirty="0"/>
              <a:t>(and </a:t>
            </a:r>
            <a:r>
              <a:rPr lang="en-US" sz="3200" dirty="0">
                <a:solidFill>
                  <a:srgbClr val="5D8793"/>
                </a:solidFill>
              </a:rPr>
              <a:t>do with manual support</a:t>
            </a:r>
            <a:r>
              <a:rPr lang="en-US" sz="3200" dirty="0"/>
              <a:t>)?</a:t>
            </a:r>
          </a:p>
        </p:txBody>
      </p:sp>
      <p:sp>
        <p:nvSpPr>
          <p:cNvPr id="4" name="Rounded Rectangle 3">
            <a:extLst>
              <a:ext uri="{FF2B5EF4-FFF2-40B4-BE49-F238E27FC236}">
                <a16:creationId xmlns:a16="http://schemas.microsoft.com/office/drawing/2014/main" id="{9C6CBB6E-5701-DEED-5D08-887F33AB5425}"/>
              </a:ext>
            </a:extLst>
          </p:cNvPr>
          <p:cNvSpPr/>
          <p:nvPr/>
        </p:nvSpPr>
        <p:spPr>
          <a:xfrm>
            <a:off x="2341896" y="1472184"/>
            <a:ext cx="2705560" cy="4779461"/>
          </a:xfrm>
          <a:prstGeom prst="roundRect">
            <a:avLst/>
          </a:prstGeom>
          <a:ln w="38100"/>
        </p:spPr>
        <p:style>
          <a:lnRef idx="2">
            <a:schemeClr val="accent1"/>
          </a:lnRef>
          <a:fillRef idx="1">
            <a:schemeClr val="lt1"/>
          </a:fillRef>
          <a:effectRef idx="0">
            <a:schemeClr val="accent1"/>
          </a:effectRef>
          <a:fontRef idx="minor">
            <a:schemeClr val="dk1"/>
          </a:fontRef>
        </p:style>
        <p:txBody>
          <a:bodyPr lIns="182880" tIns="91440" rIns="182880" bIns="91440" rtlCol="0" anchor="ctr"/>
          <a:lstStyle/>
          <a:p>
            <a:r>
              <a:rPr lang="en-US" b="1" dirty="0">
                <a:solidFill>
                  <a:srgbClr val="205364"/>
                </a:solidFill>
              </a:rPr>
              <a:t>Economic model mathematical calculations</a:t>
            </a:r>
          </a:p>
          <a:p>
            <a:pPr marL="285750" indent="-285750">
              <a:buFont typeface="Arial" panose="020B0604020202020204" pitchFamily="34" charset="0"/>
              <a:buChar char="•"/>
            </a:pPr>
            <a:r>
              <a:rPr lang="en-US" dirty="0">
                <a:solidFill>
                  <a:srgbClr val="5D8793"/>
                </a:solidFill>
              </a:rPr>
              <a:t>Reasonableness check to ensure data input accuracy</a:t>
            </a:r>
          </a:p>
          <a:p>
            <a:pPr marL="285750" indent="-285750">
              <a:buFont typeface="Arial" panose="020B0604020202020204" pitchFamily="34" charset="0"/>
              <a:buChar char="•"/>
            </a:pPr>
            <a:r>
              <a:rPr lang="en-US" dirty="0">
                <a:solidFill>
                  <a:srgbClr val="002569"/>
                </a:solidFill>
              </a:rPr>
              <a:t>Non-city-specific data and assumptions based on EU averages and research studies</a:t>
            </a:r>
          </a:p>
          <a:p>
            <a:pPr marL="285750" indent="-285750">
              <a:buFont typeface="Arial" panose="020B0604020202020204" pitchFamily="34" charset="0"/>
              <a:buChar char="•"/>
            </a:pPr>
            <a:r>
              <a:rPr lang="en-US" dirty="0">
                <a:solidFill>
                  <a:srgbClr val="002569"/>
                </a:solidFill>
              </a:rPr>
              <a:t>Key Performance Indicators (KPIs) and annual forecast goals</a:t>
            </a:r>
          </a:p>
        </p:txBody>
      </p:sp>
      <p:sp>
        <p:nvSpPr>
          <p:cNvPr id="5" name="Right Arrow 4">
            <a:extLst>
              <a:ext uri="{FF2B5EF4-FFF2-40B4-BE49-F238E27FC236}">
                <a16:creationId xmlns:a16="http://schemas.microsoft.com/office/drawing/2014/main" id="{C1507B94-60FE-8FAF-3E10-8E00F660D2D1}"/>
              </a:ext>
            </a:extLst>
          </p:cNvPr>
          <p:cNvSpPr/>
          <p:nvPr/>
        </p:nvSpPr>
        <p:spPr>
          <a:xfrm>
            <a:off x="5112516" y="3571919"/>
            <a:ext cx="535261" cy="4683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9F02B35-9D97-CC7E-F70C-7CE48F70A284}"/>
              </a:ext>
            </a:extLst>
          </p:cNvPr>
          <p:cNvSpPr txBox="1"/>
          <p:nvPr/>
        </p:nvSpPr>
        <p:spPr>
          <a:xfrm>
            <a:off x="5712837" y="1432591"/>
            <a:ext cx="6414717" cy="5016758"/>
          </a:xfrm>
          <a:prstGeom prst="rect">
            <a:avLst/>
          </a:prstGeom>
          <a:noFill/>
        </p:spPr>
        <p:txBody>
          <a:bodyPr wrap="square" rtlCol="0">
            <a:spAutoFit/>
          </a:bodyPr>
          <a:lstStyle/>
          <a:p>
            <a:pPr marL="285750" indent="-285750">
              <a:buFont typeface="Arial" panose="020B0604020202020204" pitchFamily="34" charset="0"/>
              <a:buChar char="•"/>
            </a:pPr>
            <a:r>
              <a:rPr lang="en-US" sz="1600" dirty="0">
                <a:solidFill>
                  <a:srgbClr val="002569"/>
                </a:solidFill>
              </a:rPr>
              <a:t>Mathematical forecast of carbon and costs benefits to align with Climate Action Plan</a:t>
            </a:r>
          </a:p>
          <a:p>
            <a:pPr marL="285750" indent="-285750">
              <a:buFont typeface="Arial" panose="020B0604020202020204" pitchFamily="34" charset="0"/>
              <a:buChar char="•"/>
            </a:pPr>
            <a:r>
              <a:rPr lang="en-US" sz="1600" dirty="0">
                <a:solidFill>
                  <a:srgbClr val="002569"/>
                </a:solidFill>
              </a:rPr>
              <a:t>All numerical tables for the Climate Agreement except those for alternative emissions inventory calculations and sources of funds</a:t>
            </a:r>
          </a:p>
          <a:p>
            <a:pPr marL="285750" indent="-285750">
              <a:buFont typeface="Arial" panose="020B0604020202020204" pitchFamily="34" charset="0"/>
              <a:buChar char="•"/>
            </a:pPr>
            <a:r>
              <a:rPr lang="en-US" sz="1600" dirty="0">
                <a:solidFill>
                  <a:srgbClr val="002569"/>
                </a:solidFill>
              </a:rPr>
              <a:t>Cost of the Climate Action Plan in CAPEX and OPEX</a:t>
            </a:r>
          </a:p>
          <a:p>
            <a:pPr marL="285750" indent="-285750">
              <a:buFont typeface="Arial" panose="020B0604020202020204" pitchFamily="34" charset="0"/>
              <a:buChar char="•"/>
            </a:pPr>
            <a:r>
              <a:rPr lang="en-US" sz="1600" dirty="0">
                <a:solidFill>
                  <a:srgbClr val="F85A0C"/>
                </a:solidFill>
              </a:rPr>
              <a:t>How CAPEX and OPEX costs will be funded (investment plan)</a:t>
            </a:r>
          </a:p>
          <a:p>
            <a:pPr marL="285750" indent="-285750">
              <a:buFont typeface="Arial" panose="020B0604020202020204" pitchFamily="34" charset="0"/>
              <a:buChar char="•"/>
            </a:pPr>
            <a:r>
              <a:rPr lang="en-US" sz="1600" dirty="0">
                <a:solidFill>
                  <a:srgbClr val="002569"/>
                </a:solidFill>
              </a:rPr>
              <a:t>Euro value of co-benefits</a:t>
            </a:r>
          </a:p>
          <a:p>
            <a:pPr marL="285750" indent="-285750">
              <a:buFont typeface="Arial" panose="020B0604020202020204" pitchFamily="34" charset="0"/>
              <a:buChar char="•"/>
            </a:pPr>
            <a:r>
              <a:rPr lang="en-US" sz="1600" dirty="0">
                <a:solidFill>
                  <a:srgbClr val="002569"/>
                </a:solidFill>
              </a:rPr>
              <a:t>Return on investment by sector, sub-sector, and asset owner group</a:t>
            </a:r>
          </a:p>
          <a:p>
            <a:pPr marL="285750" indent="-285750">
              <a:buFont typeface="Arial" panose="020B0604020202020204" pitchFamily="34" charset="0"/>
              <a:buChar char="•"/>
            </a:pPr>
            <a:r>
              <a:rPr lang="en-US" sz="1600" dirty="0">
                <a:solidFill>
                  <a:srgbClr val="F85A0C"/>
                </a:solidFill>
              </a:rPr>
              <a:t>Cost and benefits at the project level for activities making up the Climate Action Plan</a:t>
            </a:r>
          </a:p>
          <a:p>
            <a:pPr marL="285750" indent="-285750">
              <a:buFont typeface="Arial" panose="020B0604020202020204" pitchFamily="34" charset="0"/>
              <a:buChar char="•"/>
            </a:pPr>
            <a:r>
              <a:rPr lang="en-US" sz="1600" dirty="0">
                <a:solidFill>
                  <a:srgbClr val="002569"/>
                </a:solidFill>
              </a:rPr>
              <a:t>Scope 1 and 2 emissions (Scope 3 for Waste only)</a:t>
            </a:r>
          </a:p>
          <a:p>
            <a:pPr marL="285750" indent="-285750">
              <a:buFont typeface="Arial" panose="020B0604020202020204" pitchFamily="34" charset="0"/>
              <a:buChar char="•"/>
            </a:pPr>
            <a:r>
              <a:rPr lang="en-US" sz="1600" dirty="0">
                <a:solidFill>
                  <a:srgbClr val="F85A0C"/>
                </a:solidFill>
              </a:rPr>
              <a:t>Scope 3 emissions and costing (other than for Waste)</a:t>
            </a:r>
          </a:p>
          <a:p>
            <a:pPr marL="285750" indent="-285750">
              <a:buFont typeface="Arial" panose="020B0604020202020204" pitchFamily="34" charset="0"/>
              <a:buChar char="•"/>
            </a:pPr>
            <a:r>
              <a:rPr lang="en-US" sz="1600" dirty="0">
                <a:solidFill>
                  <a:srgbClr val="F85A0C"/>
                </a:solidFill>
              </a:rPr>
              <a:t>Emissions and costing outside of the four main sectors of Transportation, Buildings, Electricity and Waste (e.g. industry)</a:t>
            </a:r>
          </a:p>
          <a:p>
            <a:pPr marL="285750" indent="-285750">
              <a:buFont typeface="Arial" panose="020B0604020202020204" pitchFamily="34" charset="0"/>
              <a:buChar char="•"/>
            </a:pPr>
            <a:r>
              <a:rPr lang="en-US" sz="1600" dirty="0">
                <a:solidFill>
                  <a:srgbClr val="002569"/>
                </a:solidFill>
              </a:rPr>
              <a:t>Direct investments (costs directly associated with each sub-sector)</a:t>
            </a:r>
          </a:p>
          <a:p>
            <a:pPr marL="285750" indent="-285750">
              <a:buFont typeface="Arial" panose="020B0604020202020204" pitchFamily="34" charset="0"/>
              <a:buChar char="•"/>
            </a:pPr>
            <a:r>
              <a:rPr lang="en-US" sz="1600" dirty="0">
                <a:solidFill>
                  <a:srgbClr val="F85A0C"/>
                </a:solidFill>
              </a:rPr>
              <a:t>Indirect investments (costs associated with strategic investments, incentives, awareness campaigns etc. to motivate behavior)</a:t>
            </a:r>
          </a:p>
          <a:p>
            <a:pPr marL="285750" indent="-285750">
              <a:buFont typeface="Arial" panose="020B0604020202020204" pitchFamily="34" charset="0"/>
              <a:buChar char="•"/>
            </a:pPr>
            <a:r>
              <a:rPr lang="en-US" sz="1600" dirty="0">
                <a:solidFill>
                  <a:srgbClr val="F85A0C"/>
                </a:solidFill>
              </a:rPr>
              <a:t>Reporting on KPIs versus original forecast within MEL framework</a:t>
            </a:r>
          </a:p>
        </p:txBody>
      </p:sp>
      <p:sp>
        <p:nvSpPr>
          <p:cNvPr id="7" name="TextBox 6">
            <a:extLst>
              <a:ext uri="{FF2B5EF4-FFF2-40B4-BE49-F238E27FC236}">
                <a16:creationId xmlns:a16="http://schemas.microsoft.com/office/drawing/2014/main" id="{29CC5877-1AA9-A87B-AE4A-17F39F8933A0}"/>
              </a:ext>
            </a:extLst>
          </p:cNvPr>
          <p:cNvSpPr txBox="1"/>
          <p:nvPr/>
        </p:nvSpPr>
        <p:spPr>
          <a:xfrm>
            <a:off x="64446" y="1495791"/>
            <a:ext cx="1937974" cy="4770537"/>
          </a:xfrm>
          <a:prstGeom prst="rect">
            <a:avLst/>
          </a:prstGeom>
          <a:noFill/>
        </p:spPr>
        <p:txBody>
          <a:bodyPr wrap="square" rtlCol="0">
            <a:spAutoFit/>
          </a:bodyPr>
          <a:lstStyle/>
          <a:p>
            <a:pPr marL="285750" indent="-285750">
              <a:buFont typeface="Arial" panose="020B0604020202020204" pitchFamily="34" charset="0"/>
              <a:buChar char="•"/>
            </a:pPr>
            <a:r>
              <a:rPr lang="en-US" sz="1600" dirty="0">
                <a:solidFill>
                  <a:srgbClr val="002569"/>
                </a:solidFill>
              </a:rPr>
              <a:t>City data / assumptions input sheet</a:t>
            </a:r>
          </a:p>
          <a:p>
            <a:pPr marL="285750" indent="-285750">
              <a:buFont typeface="Arial" panose="020B0604020202020204" pitchFamily="34" charset="0"/>
              <a:buChar char="•"/>
            </a:pPr>
            <a:r>
              <a:rPr lang="en-US" sz="1600" dirty="0">
                <a:solidFill>
                  <a:srgbClr val="002569"/>
                </a:solidFill>
              </a:rPr>
              <a:t>Placeholder data for each input to check for accuracy and as a default when data is not available</a:t>
            </a:r>
          </a:p>
          <a:p>
            <a:pPr marL="285750" indent="-285750">
              <a:buFont typeface="Arial" panose="020B0604020202020204" pitchFamily="34" charset="0"/>
              <a:buChar char="•"/>
            </a:pPr>
            <a:r>
              <a:rPr lang="en-US" sz="1600" dirty="0">
                <a:solidFill>
                  <a:srgbClr val="5D8793"/>
                </a:solidFill>
              </a:rPr>
              <a:t>”What-if” analysis</a:t>
            </a:r>
          </a:p>
          <a:p>
            <a:pPr marL="285750" indent="-285750">
              <a:buFont typeface="Arial" panose="020B0604020202020204" pitchFamily="34" charset="0"/>
              <a:buChar char="•"/>
            </a:pPr>
            <a:r>
              <a:rPr lang="en-US" sz="1600" dirty="0">
                <a:solidFill>
                  <a:srgbClr val="F85A0C"/>
                </a:solidFill>
              </a:rPr>
              <a:t>Easy interface so cities can input their own data / assumptions and evaluate results</a:t>
            </a:r>
          </a:p>
        </p:txBody>
      </p:sp>
      <p:sp>
        <p:nvSpPr>
          <p:cNvPr id="8" name="Right Arrow 7">
            <a:extLst>
              <a:ext uri="{FF2B5EF4-FFF2-40B4-BE49-F238E27FC236}">
                <a16:creationId xmlns:a16="http://schemas.microsoft.com/office/drawing/2014/main" id="{121D1CFD-1B28-2FE3-540B-F8C4305A31E7}"/>
              </a:ext>
            </a:extLst>
          </p:cNvPr>
          <p:cNvSpPr/>
          <p:nvPr/>
        </p:nvSpPr>
        <p:spPr>
          <a:xfrm>
            <a:off x="1759703" y="3571920"/>
            <a:ext cx="525967" cy="4683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lide Number Placeholder 8">
            <a:extLst>
              <a:ext uri="{FF2B5EF4-FFF2-40B4-BE49-F238E27FC236}">
                <a16:creationId xmlns:a16="http://schemas.microsoft.com/office/drawing/2014/main" id="{C22CEEAF-4D15-B8AC-8150-CBC76019CC74}"/>
              </a:ext>
            </a:extLst>
          </p:cNvPr>
          <p:cNvSpPr>
            <a:spLocks noGrp="1"/>
          </p:cNvSpPr>
          <p:nvPr>
            <p:ph type="sldNum" sz="quarter" idx="2"/>
          </p:nvPr>
        </p:nvSpPr>
        <p:spPr>
          <a:xfrm>
            <a:off x="11339646" y="6352775"/>
            <a:ext cx="279881" cy="276995"/>
          </a:xfrm>
        </p:spPr>
        <p:txBody>
          <a:bodyPr/>
          <a:lstStyle/>
          <a:p>
            <a:fld id="{86CB4B4D-7CA3-9044-876B-883B54F8677D}" type="slidenum">
              <a:rPr lang="en-US" smtClean="0"/>
              <a:t>17</a:t>
            </a:fld>
            <a:endParaRPr lang="en-US"/>
          </a:p>
        </p:txBody>
      </p:sp>
    </p:spTree>
    <p:extLst>
      <p:ext uri="{BB962C8B-B14F-4D97-AF65-F5344CB8AC3E}">
        <p14:creationId xmlns:p14="http://schemas.microsoft.com/office/powerpoint/2010/main" val="1016963404"/>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prstGeom prst="rect">
            <a:avLst/>
          </a:prstGeom>
          <a:noFill/>
          <a:ln>
            <a:noFill/>
          </a:ln>
        </p:spPr>
        <p:txBody>
          <a:bodyPr spcFirstLastPara="1" wrap="square" lIns="0" tIns="0" rIns="0" bIns="0" anchor="ctr" anchorCtr="0">
            <a:noAutofit/>
          </a:bodyPr>
          <a:lstStyle/>
          <a:p>
            <a:r>
              <a:rPr lang="en-GB"/>
              <a:t>Agenda</a:t>
            </a:r>
            <a:endParaRPr/>
          </a:p>
        </p:txBody>
      </p:sp>
      <p:sp>
        <p:nvSpPr>
          <p:cNvPr id="4" name="Slide Number Placeholder 3">
            <a:extLst>
              <a:ext uri="{FF2B5EF4-FFF2-40B4-BE49-F238E27FC236}">
                <a16:creationId xmlns:a16="http://schemas.microsoft.com/office/drawing/2014/main" id="{DA7714ED-113B-1065-8769-D1B97DD5E5CB}"/>
              </a:ext>
            </a:extLst>
          </p:cNvPr>
          <p:cNvSpPr>
            <a:spLocks noGrp="1"/>
          </p:cNvSpPr>
          <p:nvPr>
            <p:ph type="sldNum" sz="quarter" idx="2"/>
          </p:nvPr>
        </p:nvSpPr>
        <p:spPr/>
        <p:txBody>
          <a:bodyPr/>
          <a:lstStyle/>
          <a:p>
            <a:fld id="{86CB4B4D-7CA3-9044-876B-883B54F8677D}" type="slidenum">
              <a:rPr lang="en-US" smtClean="0"/>
              <a:t>18</a:t>
            </a:fld>
            <a:endParaRPr lang="en-US"/>
          </a:p>
        </p:txBody>
      </p:sp>
      <p:sp>
        <p:nvSpPr>
          <p:cNvPr id="52" name="Google Shape;52;p8"/>
          <p:cNvSpPr/>
          <p:nvPr/>
        </p:nvSpPr>
        <p:spPr>
          <a:xfrm>
            <a:off x="1544886" y="2824296"/>
            <a:ext cx="4040667" cy="406400"/>
          </a:xfrm>
          <a:prstGeom prst="rect">
            <a:avLst/>
          </a:prstGeom>
          <a:solidFill>
            <a:schemeClr val="tx2">
              <a:lumMod val="40000"/>
              <a:lumOff val="60000"/>
            </a:schemeClr>
          </a:solidFill>
          <a:ln w="38100" cap="flat" cmpd="sng">
            <a:solidFill>
              <a:schemeClr val="lt1"/>
            </a:solidFill>
            <a:prstDash val="solid"/>
            <a:round/>
            <a:headEnd type="none" w="sm" len="sm"/>
            <a:tailEnd type="none" w="sm" len="sm"/>
          </a:ln>
        </p:spPr>
        <p:txBody>
          <a:bodyPr spcFirstLastPara="1" wrap="square" lIns="82550" tIns="80950" rIns="0" bIns="80950" anchor="ctr" anchorCtr="0">
            <a:noAutofit/>
          </a:bodyPr>
          <a:lstStyle/>
          <a:p>
            <a:pPr>
              <a:buClr>
                <a:srgbClr val="A6002A"/>
              </a:buClr>
              <a:buSzPts val="1600"/>
            </a:pPr>
            <a:r>
              <a:rPr lang="en-GB" sz="2000" dirty="0">
                <a:solidFill>
                  <a:schemeClr val="tx1"/>
                </a:solidFill>
                <a:latin typeface="Arial"/>
                <a:ea typeface="Arial"/>
                <a:cs typeface="Arial"/>
              </a:rPr>
              <a:t>Modelling Process</a:t>
            </a:r>
            <a:endParaRPr sz="2000" dirty="0">
              <a:solidFill>
                <a:schemeClr val="tx1"/>
              </a:solidFill>
              <a:latin typeface="Arial"/>
              <a:ea typeface="Arial"/>
              <a:cs typeface="Arial"/>
            </a:endParaRPr>
          </a:p>
        </p:txBody>
      </p:sp>
      <p:sp>
        <p:nvSpPr>
          <p:cNvPr id="53" name="Google Shape;53;p8">
            <a:hlinkClick r:id="rId3" action="ppaction://hlinksldjump"/>
          </p:cNvPr>
          <p:cNvSpPr/>
          <p:nvPr/>
        </p:nvSpPr>
        <p:spPr>
          <a:xfrm>
            <a:off x="1544886" y="3230696"/>
            <a:ext cx="4040667" cy="406400"/>
          </a:xfrm>
          <a:prstGeom prst="rect">
            <a:avLst/>
          </a:prstGeom>
          <a:solidFill>
            <a:schemeClr val="bg2">
              <a:lumMod val="20000"/>
              <a:lumOff val="80000"/>
            </a:schemeClr>
          </a:solidFill>
          <a:ln w="38100" cap="flat" cmpd="sng">
            <a:solidFill>
              <a:schemeClr val="lt1"/>
            </a:solidFill>
            <a:prstDash val="solid"/>
            <a:round/>
            <a:headEnd type="none" w="sm" len="sm"/>
            <a:tailEnd type="none" w="sm" len="sm"/>
          </a:ln>
        </p:spPr>
        <p:txBody>
          <a:bodyPr spcFirstLastPara="1" wrap="square" lIns="82550" tIns="80950" rIns="0" bIns="80950" anchor="ctr" anchorCtr="0">
            <a:noAutofit/>
          </a:bodyPr>
          <a:lstStyle/>
          <a:p>
            <a:pPr>
              <a:buClr>
                <a:srgbClr val="A6002A"/>
              </a:buClr>
              <a:buSzPts val="1600"/>
            </a:pPr>
            <a:r>
              <a:rPr lang="en-GB" sz="2000" dirty="0">
                <a:solidFill>
                  <a:schemeClr val="dk1"/>
                </a:solidFill>
                <a:latin typeface="Arial"/>
                <a:ea typeface="Arial"/>
                <a:cs typeface="Arial"/>
              </a:rPr>
              <a:t>Analytical Scope</a:t>
            </a:r>
            <a:endParaRPr sz="2000" dirty="0">
              <a:solidFill>
                <a:schemeClr val="dk1"/>
              </a:solidFill>
              <a:latin typeface="Arial"/>
              <a:ea typeface="Arial"/>
              <a:cs typeface="Arial"/>
            </a:endParaRPr>
          </a:p>
        </p:txBody>
      </p:sp>
      <p:sp>
        <p:nvSpPr>
          <p:cNvPr id="2" name="Google Shape;53;p8">
            <a:hlinkClick r:id="rId3" action="ppaction://hlinksldjump"/>
            <a:extLst>
              <a:ext uri="{FF2B5EF4-FFF2-40B4-BE49-F238E27FC236}">
                <a16:creationId xmlns:a16="http://schemas.microsoft.com/office/drawing/2014/main" id="{A39EEB4B-9E0B-8ABD-4AF6-EA03C11C4684}"/>
              </a:ext>
            </a:extLst>
          </p:cNvPr>
          <p:cNvSpPr/>
          <p:nvPr/>
        </p:nvSpPr>
        <p:spPr>
          <a:xfrm>
            <a:off x="1549706" y="3659130"/>
            <a:ext cx="4040667" cy="406400"/>
          </a:xfrm>
          <a:prstGeom prst="rect">
            <a:avLst/>
          </a:prstGeom>
          <a:solidFill>
            <a:srgbClr val="205364"/>
          </a:solidFill>
          <a:ln w="38100" cap="flat" cmpd="sng">
            <a:solidFill>
              <a:schemeClr val="lt1"/>
            </a:solidFill>
            <a:prstDash val="solid"/>
            <a:round/>
            <a:headEnd type="none" w="sm" len="sm"/>
            <a:tailEnd type="none" w="sm" len="sm"/>
          </a:ln>
        </p:spPr>
        <p:txBody>
          <a:bodyPr spcFirstLastPara="1" wrap="square" lIns="82550" tIns="80950" rIns="0" bIns="80950" anchor="ctr" anchorCtr="0">
            <a:noAutofit/>
          </a:bodyPr>
          <a:lstStyle/>
          <a:p>
            <a:pPr>
              <a:buClr>
                <a:srgbClr val="A6002A"/>
              </a:buClr>
              <a:buSzPts val="1600"/>
            </a:pPr>
            <a:r>
              <a:rPr lang="en-GB" sz="2000" b="1" dirty="0">
                <a:solidFill>
                  <a:schemeClr val="bg1"/>
                </a:solidFill>
                <a:latin typeface="Arial"/>
                <a:ea typeface="Arial"/>
                <a:cs typeface="Arial"/>
              </a:rPr>
              <a:t>Appendix - Model methodology</a:t>
            </a:r>
            <a:endParaRPr sz="2000" b="1" dirty="0">
              <a:solidFill>
                <a:schemeClr val="bg1"/>
              </a:solidFill>
              <a:latin typeface="Arial"/>
              <a:ea typeface="Arial"/>
              <a:cs typeface="Arial"/>
            </a:endParaRPr>
          </a:p>
        </p:txBody>
      </p:sp>
    </p:spTree>
    <p:extLst>
      <p:ext uri="{BB962C8B-B14F-4D97-AF65-F5344CB8AC3E}">
        <p14:creationId xmlns:p14="http://schemas.microsoft.com/office/powerpoint/2010/main" val="3214747653"/>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1" name="Google Shape;401;p20"/>
          <p:cNvSpPr/>
          <p:nvPr/>
        </p:nvSpPr>
        <p:spPr>
          <a:xfrm>
            <a:off x="1803200" y="2046614"/>
            <a:ext cx="4799911" cy="520700"/>
          </a:xfrm>
          <a:prstGeom prst="rect">
            <a:avLst/>
          </a:prstGeom>
          <a:solidFill>
            <a:schemeClr val="accent1"/>
          </a:solidFill>
          <a:ln>
            <a:noFill/>
          </a:ln>
        </p:spPr>
        <p:txBody>
          <a:bodyPr spcFirstLastPara="1" wrap="square" lIns="91425" tIns="45700" rIns="91425" bIns="45700" anchor="t" anchorCtr="0">
            <a:noAutofit/>
          </a:bodyPr>
          <a:lstStyle/>
          <a:p>
            <a:r>
              <a:rPr lang="en-GB" sz="1200" b="1" dirty="0">
                <a:solidFill>
                  <a:schemeClr val="lt1"/>
                </a:solidFill>
                <a:latin typeface="Arial"/>
                <a:ea typeface="Arial"/>
                <a:cs typeface="Arial"/>
              </a:rPr>
              <a:t>1.1 Reduced motorized passenger transportation need</a:t>
            </a:r>
            <a:endParaRPr dirty="0"/>
          </a:p>
          <a:p>
            <a:r>
              <a:rPr lang="en-GB" sz="1200" i="1" dirty="0">
                <a:solidFill>
                  <a:schemeClr val="lt1"/>
                </a:solidFill>
                <a:latin typeface="Arial"/>
                <a:ea typeface="Arial"/>
                <a:cs typeface="Arial"/>
              </a:rPr>
              <a:t>Reducing passenger kilometres for cars and public transport</a:t>
            </a:r>
            <a:endParaRPr dirty="0"/>
          </a:p>
        </p:txBody>
      </p:sp>
      <p:cxnSp>
        <p:nvCxnSpPr>
          <p:cNvPr id="402" name="Google Shape;402;p20"/>
          <p:cNvCxnSpPr/>
          <p:nvPr/>
        </p:nvCxnSpPr>
        <p:spPr>
          <a:xfrm>
            <a:off x="4144696" y="1742473"/>
            <a:ext cx="0" cy="303595"/>
          </a:xfrm>
          <a:prstGeom prst="straightConnector1">
            <a:avLst/>
          </a:prstGeom>
          <a:noFill/>
          <a:ln w="9525" cap="flat" cmpd="sng">
            <a:solidFill>
              <a:schemeClr val="dk1"/>
            </a:solidFill>
            <a:prstDash val="solid"/>
            <a:round/>
            <a:headEnd type="none" w="sm" len="sm"/>
            <a:tailEnd type="triangle" w="med" len="med"/>
          </a:ln>
        </p:spPr>
      </p:cxnSp>
      <p:sp>
        <p:nvSpPr>
          <p:cNvPr id="403" name="Google Shape;403;p20"/>
          <p:cNvSpPr/>
          <p:nvPr/>
        </p:nvSpPr>
        <p:spPr>
          <a:xfrm>
            <a:off x="1688820" y="1131928"/>
            <a:ext cx="4911752" cy="591494"/>
          </a:xfrm>
          <a:prstGeom prst="rect">
            <a:avLst/>
          </a:prstGeom>
          <a:solidFill>
            <a:srgbClr val="205364"/>
          </a:solidFill>
          <a:ln>
            <a:noFill/>
          </a:ln>
        </p:spPr>
        <p:txBody>
          <a:bodyPr spcFirstLastPara="1" wrap="square" lIns="180000" tIns="0" rIns="91425" bIns="0" anchor="ctr" anchorCtr="0">
            <a:noAutofit/>
          </a:bodyPr>
          <a:lstStyle/>
          <a:p>
            <a:r>
              <a:rPr lang="en-GB" sz="1200">
                <a:solidFill>
                  <a:schemeClr val="lt1"/>
                </a:solidFill>
                <a:latin typeface="Arial"/>
                <a:ea typeface="Arial"/>
                <a:cs typeface="Arial"/>
              </a:rPr>
              <a:t>Transportation need (passenger kilometres) for cars, public transport &amp; walking/cycling</a:t>
            </a:r>
            <a:endParaRPr/>
          </a:p>
        </p:txBody>
      </p:sp>
      <p:sp>
        <p:nvSpPr>
          <p:cNvPr id="404" name="Google Shape;404;p20"/>
          <p:cNvSpPr/>
          <p:nvPr/>
        </p:nvSpPr>
        <p:spPr>
          <a:xfrm>
            <a:off x="1688820" y="4578290"/>
            <a:ext cx="4911752" cy="591494"/>
          </a:xfrm>
          <a:prstGeom prst="rect">
            <a:avLst/>
          </a:prstGeom>
          <a:solidFill>
            <a:srgbClr val="205364"/>
          </a:solidFill>
          <a:ln>
            <a:noFill/>
          </a:ln>
        </p:spPr>
        <p:txBody>
          <a:bodyPr spcFirstLastPara="1" wrap="square" lIns="180000" tIns="0" rIns="91425" bIns="0" anchor="ctr" anchorCtr="0">
            <a:noAutofit/>
          </a:bodyPr>
          <a:lstStyle/>
          <a:p>
            <a:r>
              <a:rPr lang="en-GB" sz="1200">
                <a:solidFill>
                  <a:schemeClr val="lt1"/>
                </a:solidFill>
                <a:latin typeface="Arial"/>
                <a:ea typeface="Arial"/>
                <a:cs typeface="Arial"/>
              </a:rPr>
              <a:t>Vehicle kilometres of cars, public transport &amp; walking/cycling</a:t>
            </a:r>
            <a:endParaRPr/>
          </a:p>
        </p:txBody>
      </p:sp>
      <p:sp>
        <p:nvSpPr>
          <p:cNvPr id="405" name="Google Shape;405;p20"/>
          <p:cNvSpPr/>
          <p:nvPr/>
        </p:nvSpPr>
        <p:spPr>
          <a:xfrm>
            <a:off x="1527524" y="1277356"/>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A</a:t>
            </a:r>
            <a:endParaRPr/>
          </a:p>
        </p:txBody>
      </p:sp>
      <p:sp>
        <p:nvSpPr>
          <p:cNvPr id="406" name="Google Shape;406;p20"/>
          <p:cNvSpPr/>
          <p:nvPr/>
        </p:nvSpPr>
        <p:spPr>
          <a:xfrm>
            <a:off x="1804885" y="2890506"/>
            <a:ext cx="4799911" cy="520700"/>
          </a:xfrm>
          <a:prstGeom prst="rect">
            <a:avLst/>
          </a:prstGeom>
          <a:solidFill>
            <a:schemeClr val="accent1"/>
          </a:solidFill>
          <a:ln>
            <a:noFill/>
          </a:ln>
        </p:spPr>
        <p:txBody>
          <a:bodyPr spcFirstLastPara="1" wrap="square" lIns="91425" tIns="45700" rIns="91425" bIns="45700" anchor="t" anchorCtr="0">
            <a:noAutofit/>
          </a:bodyPr>
          <a:lstStyle/>
          <a:p>
            <a:r>
              <a:rPr lang="en-GB" sz="1200" b="1" dirty="0">
                <a:solidFill>
                  <a:schemeClr val="lt1"/>
                </a:solidFill>
                <a:latin typeface="Arial"/>
                <a:ea typeface="Arial"/>
                <a:cs typeface="Arial"/>
              </a:rPr>
              <a:t>1.2 Shift to public &amp; non-motorized transport</a:t>
            </a:r>
            <a:endParaRPr dirty="0"/>
          </a:p>
          <a:p>
            <a:r>
              <a:rPr lang="en-GB" sz="1200" i="1" dirty="0">
                <a:solidFill>
                  <a:schemeClr val="lt1"/>
                </a:solidFill>
                <a:latin typeface="Arial"/>
                <a:ea typeface="Arial"/>
                <a:cs typeface="Arial"/>
              </a:rPr>
              <a:t>Reducing share passenger cars, increasing public &amp; active transport</a:t>
            </a:r>
            <a:endParaRPr dirty="0"/>
          </a:p>
        </p:txBody>
      </p:sp>
      <p:sp>
        <p:nvSpPr>
          <p:cNvPr id="407" name="Google Shape;407;p20"/>
          <p:cNvSpPr/>
          <p:nvPr/>
        </p:nvSpPr>
        <p:spPr>
          <a:xfrm>
            <a:off x="1804886" y="3734398"/>
            <a:ext cx="4799911" cy="520700"/>
          </a:xfrm>
          <a:prstGeom prst="rect">
            <a:avLst/>
          </a:prstGeom>
          <a:solidFill>
            <a:schemeClr val="accent1"/>
          </a:solidFill>
          <a:ln>
            <a:noFill/>
          </a:ln>
        </p:spPr>
        <p:txBody>
          <a:bodyPr spcFirstLastPara="1" wrap="square" lIns="91425" tIns="45700" rIns="91425" bIns="45700" anchor="t" anchorCtr="0">
            <a:noAutofit/>
          </a:bodyPr>
          <a:lstStyle/>
          <a:p>
            <a:r>
              <a:rPr lang="en-GB" sz="1200" b="1">
                <a:solidFill>
                  <a:schemeClr val="lt1"/>
                </a:solidFill>
                <a:latin typeface="Arial"/>
                <a:ea typeface="Arial"/>
                <a:cs typeface="Arial"/>
              </a:rPr>
              <a:t>1.3 Increased car pooling</a:t>
            </a:r>
            <a:endParaRPr/>
          </a:p>
          <a:p>
            <a:r>
              <a:rPr lang="en-GB" sz="1200" i="1">
                <a:solidFill>
                  <a:schemeClr val="lt1"/>
                </a:solidFill>
                <a:latin typeface="Arial"/>
                <a:ea typeface="Arial"/>
                <a:cs typeface="Arial"/>
              </a:rPr>
              <a:t>Increasing average number of passengers per car</a:t>
            </a:r>
            <a:endParaRPr/>
          </a:p>
        </p:txBody>
      </p:sp>
      <p:sp>
        <p:nvSpPr>
          <p:cNvPr id="408" name="Google Shape;408;p20"/>
          <p:cNvSpPr/>
          <p:nvPr/>
        </p:nvSpPr>
        <p:spPr>
          <a:xfrm>
            <a:off x="1804886" y="5492974"/>
            <a:ext cx="2296547" cy="889000"/>
          </a:xfrm>
          <a:prstGeom prst="rect">
            <a:avLst/>
          </a:prstGeom>
          <a:solidFill>
            <a:schemeClr val="accent1"/>
          </a:solidFill>
          <a:ln>
            <a:noFill/>
          </a:ln>
        </p:spPr>
        <p:txBody>
          <a:bodyPr spcFirstLastPara="1" wrap="square" lIns="91425" tIns="45700" rIns="91425" bIns="45700" anchor="t" anchorCtr="0">
            <a:noAutofit/>
          </a:bodyPr>
          <a:lstStyle/>
          <a:p>
            <a:r>
              <a:rPr lang="en-GB" sz="1200" b="1">
                <a:solidFill>
                  <a:schemeClr val="lt1"/>
                </a:solidFill>
                <a:latin typeface="Arial"/>
                <a:ea typeface="Arial"/>
                <a:cs typeface="Arial"/>
              </a:rPr>
              <a:t>1.4.1 Electrification of cars</a:t>
            </a:r>
            <a:endParaRPr/>
          </a:p>
          <a:p>
            <a:r>
              <a:rPr lang="en-GB" sz="1200">
                <a:solidFill>
                  <a:schemeClr val="lt1"/>
                </a:solidFill>
                <a:latin typeface="Arial"/>
                <a:ea typeface="Arial"/>
                <a:cs typeface="Arial"/>
              </a:rPr>
              <a:t>Increasing % of total vehicle kilometres for cars that are electrified</a:t>
            </a:r>
            <a:endParaRPr/>
          </a:p>
        </p:txBody>
      </p:sp>
      <p:sp>
        <p:nvSpPr>
          <p:cNvPr id="409" name="Google Shape;409;p20"/>
          <p:cNvSpPr/>
          <p:nvPr/>
        </p:nvSpPr>
        <p:spPr>
          <a:xfrm>
            <a:off x="4304026" y="5492974"/>
            <a:ext cx="2296547" cy="889000"/>
          </a:xfrm>
          <a:prstGeom prst="rect">
            <a:avLst/>
          </a:prstGeom>
          <a:solidFill>
            <a:schemeClr val="accent1"/>
          </a:solidFill>
          <a:ln>
            <a:noFill/>
          </a:ln>
        </p:spPr>
        <p:txBody>
          <a:bodyPr spcFirstLastPara="1" wrap="square" lIns="91425" tIns="45700" rIns="91425" bIns="45700" anchor="t" anchorCtr="0">
            <a:noAutofit/>
          </a:bodyPr>
          <a:lstStyle/>
          <a:p>
            <a:r>
              <a:rPr lang="en-GB" sz="1200" b="1">
                <a:solidFill>
                  <a:schemeClr val="lt1"/>
                </a:solidFill>
                <a:latin typeface="Arial"/>
                <a:ea typeface="Arial"/>
                <a:cs typeface="Arial"/>
              </a:rPr>
              <a:t>1.4.2 Electrification of buses</a:t>
            </a:r>
            <a:endParaRPr/>
          </a:p>
          <a:p>
            <a:r>
              <a:rPr lang="en-GB" sz="1200">
                <a:solidFill>
                  <a:schemeClr val="lt1"/>
                </a:solidFill>
                <a:latin typeface="Arial"/>
                <a:ea typeface="Arial"/>
                <a:cs typeface="Arial"/>
              </a:rPr>
              <a:t>Increasing % of total vehicle kilometres for buses that are electrified</a:t>
            </a:r>
            <a:endParaRPr/>
          </a:p>
        </p:txBody>
      </p:sp>
      <p:sp>
        <p:nvSpPr>
          <p:cNvPr id="410" name="Google Shape;410;p20"/>
          <p:cNvSpPr txBox="1"/>
          <p:nvPr/>
        </p:nvSpPr>
        <p:spPr>
          <a:xfrm>
            <a:off x="1744301" y="60116"/>
            <a:ext cx="3890809" cy="646331"/>
          </a:xfrm>
          <a:prstGeom prst="rect">
            <a:avLst/>
          </a:prstGeom>
          <a:noFill/>
          <a:ln>
            <a:noFill/>
          </a:ln>
        </p:spPr>
        <p:txBody>
          <a:bodyPr spcFirstLastPara="1" wrap="square" lIns="91425" tIns="45700" rIns="91425" bIns="45700" anchor="t" anchorCtr="0">
            <a:noAutofit/>
          </a:bodyPr>
          <a:lstStyle/>
          <a:p>
            <a:r>
              <a:rPr lang="en-GB" b="1">
                <a:solidFill>
                  <a:schemeClr val="dk1"/>
                </a:solidFill>
                <a:latin typeface="Arial"/>
                <a:ea typeface="Arial"/>
                <a:cs typeface="Arial"/>
              </a:rPr>
              <a:t>PASSENGER TRANSPORT</a:t>
            </a:r>
            <a:endParaRPr/>
          </a:p>
          <a:p>
            <a:r>
              <a:rPr lang="en-GB">
                <a:solidFill>
                  <a:schemeClr val="dk1"/>
                </a:solidFill>
                <a:latin typeface="Arial"/>
                <a:ea typeface="Arial"/>
                <a:cs typeface="Arial"/>
              </a:rPr>
              <a:t>Overview of modelling methodology</a:t>
            </a:r>
            <a:endParaRPr/>
          </a:p>
        </p:txBody>
      </p:sp>
      <p:sp>
        <p:nvSpPr>
          <p:cNvPr id="411" name="Google Shape;411;p20"/>
          <p:cNvSpPr txBox="1"/>
          <p:nvPr/>
        </p:nvSpPr>
        <p:spPr>
          <a:xfrm>
            <a:off x="4226476" y="1750019"/>
            <a:ext cx="1659429" cy="276999"/>
          </a:xfrm>
          <a:prstGeom prst="rect">
            <a:avLst/>
          </a:prstGeom>
          <a:noFill/>
          <a:ln>
            <a:noFill/>
          </a:ln>
        </p:spPr>
        <p:txBody>
          <a:bodyPr spcFirstLastPara="1" wrap="square" lIns="91425" tIns="45700" rIns="91425" bIns="45700" anchor="t" anchorCtr="0">
            <a:noAutofit/>
          </a:bodyPr>
          <a:lstStyle/>
          <a:p>
            <a:r>
              <a:rPr lang="en-GB" sz="1200" i="1">
                <a:solidFill>
                  <a:schemeClr val="dk1"/>
                </a:solidFill>
                <a:latin typeface="Arial"/>
                <a:ea typeface="Arial"/>
                <a:cs typeface="Arial"/>
              </a:rPr>
              <a:t>Passenger kilometres</a:t>
            </a:r>
            <a:endParaRPr/>
          </a:p>
        </p:txBody>
      </p:sp>
      <p:sp>
        <p:nvSpPr>
          <p:cNvPr id="412" name="Google Shape;412;p20"/>
          <p:cNvSpPr txBox="1"/>
          <p:nvPr/>
        </p:nvSpPr>
        <p:spPr>
          <a:xfrm>
            <a:off x="4226476" y="2592618"/>
            <a:ext cx="1991251" cy="276999"/>
          </a:xfrm>
          <a:prstGeom prst="rect">
            <a:avLst/>
          </a:prstGeom>
          <a:noFill/>
          <a:ln>
            <a:noFill/>
          </a:ln>
        </p:spPr>
        <p:txBody>
          <a:bodyPr spcFirstLastPara="1" wrap="square" lIns="91425" tIns="45700" rIns="91425" bIns="45700" anchor="t" anchorCtr="0">
            <a:noAutofit/>
          </a:bodyPr>
          <a:lstStyle/>
          <a:p>
            <a:r>
              <a:rPr lang="en-GB" sz="1200" i="1">
                <a:solidFill>
                  <a:schemeClr val="dk1"/>
                </a:solidFill>
                <a:latin typeface="Arial"/>
                <a:ea typeface="Arial"/>
                <a:cs typeface="Arial"/>
              </a:rPr>
              <a:t>New passenger kilometres</a:t>
            </a:r>
            <a:endParaRPr/>
          </a:p>
        </p:txBody>
      </p:sp>
      <p:sp>
        <p:nvSpPr>
          <p:cNvPr id="413" name="Google Shape;413;p20"/>
          <p:cNvSpPr/>
          <p:nvPr/>
        </p:nvSpPr>
        <p:spPr>
          <a:xfrm>
            <a:off x="6927352" y="1131928"/>
            <a:ext cx="1070909" cy="5250046"/>
          </a:xfrm>
          <a:prstGeom prst="rect">
            <a:avLst/>
          </a:prstGeom>
          <a:solidFill>
            <a:srgbClr val="205364"/>
          </a:solidFill>
          <a:ln>
            <a:noFill/>
          </a:ln>
        </p:spPr>
        <p:txBody>
          <a:bodyPr spcFirstLastPara="1" wrap="square" lIns="72000" tIns="0" rIns="72000" bIns="0" anchor="ctr" anchorCtr="0">
            <a:noAutofit/>
          </a:bodyPr>
          <a:lstStyle/>
          <a:p>
            <a:r>
              <a:rPr lang="en-GB" sz="1200" dirty="0">
                <a:solidFill>
                  <a:schemeClr val="lt1"/>
                </a:solidFill>
                <a:latin typeface="Arial"/>
                <a:ea typeface="Arial"/>
                <a:cs typeface="Arial"/>
              </a:rPr>
              <a:t>Difference in passenger and vehicle kilometres between ‘baseline’ and ‘decarbonization scenario’ for each sub-sector</a:t>
            </a:r>
            <a:endParaRPr dirty="0"/>
          </a:p>
        </p:txBody>
      </p:sp>
      <p:sp>
        <p:nvSpPr>
          <p:cNvPr id="414" name="Google Shape;414;p20"/>
          <p:cNvSpPr/>
          <p:nvPr/>
        </p:nvSpPr>
        <p:spPr>
          <a:xfrm>
            <a:off x="8159558" y="1131928"/>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Noise,  accidents, physical activity</a:t>
            </a:r>
            <a:endParaRPr/>
          </a:p>
        </p:txBody>
      </p:sp>
      <p:sp>
        <p:nvSpPr>
          <p:cNvPr id="415" name="Google Shape;415;p20"/>
          <p:cNvSpPr/>
          <p:nvPr/>
        </p:nvSpPr>
        <p:spPr>
          <a:xfrm>
            <a:off x="8159558" y="2492913"/>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Emissions (CO₂ &amp; air pollutants)</a:t>
            </a:r>
            <a:endParaRPr/>
          </a:p>
        </p:txBody>
      </p:sp>
      <p:sp>
        <p:nvSpPr>
          <p:cNvPr id="416" name="Google Shape;416;p20"/>
          <p:cNvSpPr/>
          <p:nvPr/>
        </p:nvSpPr>
        <p:spPr>
          <a:xfrm>
            <a:off x="8159558" y="3853898"/>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Recurring costs/savings (e.g. fuel)</a:t>
            </a:r>
            <a:endParaRPr/>
          </a:p>
        </p:txBody>
      </p:sp>
      <p:sp>
        <p:nvSpPr>
          <p:cNvPr id="417" name="Google Shape;417;p20"/>
          <p:cNvSpPr/>
          <p:nvPr/>
        </p:nvSpPr>
        <p:spPr>
          <a:xfrm>
            <a:off x="8159558" y="5214884"/>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Up-front investments</a:t>
            </a:r>
            <a:endParaRPr/>
          </a:p>
        </p:txBody>
      </p:sp>
      <p:sp>
        <p:nvSpPr>
          <p:cNvPr id="418" name="Google Shape;418;p20"/>
          <p:cNvSpPr/>
          <p:nvPr/>
        </p:nvSpPr>
        <p:spPr>
          <a:xfrm>
            <a:off x="9391764" y="1131928"/>
            <a:ext cx="1070909" cy="5249046"/>
          </a:xfrm>
          <a:prstGeom prst="rect">
            <a:avLst/>
          </a:prstGeom>
          <a:solidFill>
            <a:srgbClr val="205364"/>
          </a:solidFill>
          <a:ln>
            <a:noFill/>
          </a:ln>
        </p:spPr>
        <p:txBody>
          <a:bodyPr spcFirstLastPara="1" wrap="square" lIns="72000" tIns="0" rIns="72000" bIns="0" anchor="ctr" anchorCtr="0">
            <a:noAutofit/>
          </a:bodyPr>
          <a:lstStyle/>
          <a:p>
            <a:r>
              <a:rPr lang="en-GB" sz="1200">
                <a:solidFill>
                  <a:schemeClr val="lt1"/>
                </a:solidFill>
                <a:latin typeface="Arial"/>
                <a:ea typeface="Arial"/>
                <a:cs typeface="Arial"/>
              </a:rPr>
              <a:t>Total economic case and CO₂ abatement potential</a:t>
            </a:r>
            <a:endParaRPr/>
          </a:p>
        </p:txBody>
      </p:sp>
      <p:sp>
        <p:nvSpPr>
          <p:cNvPr id="419" name="Google Shape;419;p20"/>
          <p:cNvSpPr/>
          <p:nvPr/>
        </p:nvSpPr>
        <p:spPr>
          <a:xfrm>
            <a:off x="6840809" y="966014"/>
            <a:ext cx="3711379" cy="5550682"/>
          </a:xfrm>
          <a:prstGeom prst="rect">
            <a:avLst/>
          </a:prstGeom>
          <a:noFill/>
          <a:ln w="19050" cap="flat" cmpd="sng">
            <a:solidFill>
              <a:schemeClr val="dk1"/>
            </a:solidFill>
            <a:prstDash val="dash"/>
            <a:round/>
            <a:headEnd type="none" w="sm" len="sm"/>
            <a:tailEnd type="none" w="sm" len="sm"/>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420" name="Google Shape;420;p20"/>
          <p:cNvSpPr/>
          <p:nvPr/>
        </p:nvSpPr>
        <p:spPr>
          <a:xfrm>
            <a:off x="1527524" y="4753114"/>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B</a:t>
            </a:r>
            <a:endParaRPr/>
          </a:p>
        </p:txBody>
      </p:sp>
      <p:sp>
        <p:nvSpPr>
          <p:cNvPr id="421" name="Google Shape;421;p20"/>
          <p:cNvSpPr/>
          <p:nvPr/>
        </p:nvSpPr>
        <p:spPr>
          <a:xfrm>
            <a:off x="7304850" y="997208"/>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C</a:t>
            </a:r>
            <a:endParaRPr/>
          </a:p>
        </p:txBody>
      </p:sp>
      <p:sp>
        <p:nvSpPr>
          <p:cNvPr id="422" name="Google Shape;422;p20"/>
          <p:cNvSpPr/>
          <p:nvPr/>
        </p:nvSpPr>
        <p:spPr>
          <a:xfrm>
            <a:off x="8522150" y="997208"/>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D</a:t>
            </a:r>
            <a:endParaRPr/>
          </a:p>
        </p:txBody>
      </p:sp>
      <p:sp>
        <p:nvSpPr>
          <p:cNvPr id="423" name="Google Shape;423;p20"/>
          <p:cNvSpPr/>
          <p:nvPr/>
        </p:nvSpPr>
        <p:spPr>
          <a:xfrm>
            <a:off x="9771831" y="997208"/>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E</a:t>
            </a:r>
            <a:endParaRPr/>
          </a:p>
        </p:txBody>
      </p:sp>
      <p:cxnSp>
        <p:nvCxnSpPr>
          <p:cNvPr id="424" name="Google Shape;424;p20"/>
          <p:cNvCxnSpPr/>
          <p:nvPr/>
        </p:nvCxnSpPr>
        <p:spPr>
          <a:xfrm>
            <a:off x="4144696" y="2574614"/>
            <a:ext cx="0" cy="303595"/>
          </a:xfrm>
          <a:prstGeom prst="straightConnector1">
            <a:avLst/>
          </a:prstGeom>
          <a:noFill/>
          <a:ln w="9525" cap="flat" cmpd="sng">
            <a:solidFill>
              <a:schemeClr val="dk1"/>
            </a:solidFill>
            <a:prstDash val="solid"/>
            <a:round/>
            <a:headEnd type="none" w="sm" len="sm"/>
            <a:tailEnd type="triangle" w="med" len="med"/>
          </a:ln>
        </p:spPr>
      </p:cxnSp>
      <p:cxnSp>
        <p:nvCxnSpPr>
          <p:cNvPr id="425" name="Google Shape;425;p20"/>
          <p:cNvCxnSpPr/>
          <p:nvPr/>
        </p:nvCxnSpPr>
        <p:spPr>
          <a:xfrm>
            <a:off x="4144696" y="3412516"/>
            <a:ext cx="0" cy="303595"/>
          </a:xfrm>
          <a:prstGeom prst="straightConnector1">
            <a:avLst/>
          </a:prstGeom>
          <a:noFill/>
          <a:ln w="9525" cap="flat" cmpd="sng">
            <a:solidFill>
              <a:schemeClr val="dk1"/>
            </a:solidFill>
            <a:prstDash val="solid"/>
            <a:round/>
            <a:headEnd type="none" w="sm" len="sm"/>
            <a:tailEnd type="triangle" w="med" len="med"/>
          </a:ln>
        </p:spPr>
      </p:cxnSp>
      <p:cxnSp>
        <p:nvCxnSpPr>
          <p:cNvPr id="426" name="Google Shape;426;p20"/>
          <p:cNvCxnSpPr/>
          <p:nvPr/>
        </p:nvCxnSpPr>
        <p:spPr>
          <a:xfrm>
            <a:off x="4144696" y="4274696"/>
            <a:ext cx="0" cy="303595"/>
          </a:xfrm>
          <a:prstGeom prst="straightConnector1">
            <a:avLst/>
          </a:prstGeom>
          <a:noFill/>
          <a:ln w="9525" cap="flat" cmpd="sng">
            <a:solidFill>
              <a:schemeClr val="dk1"/>
            </a:solidFill>
            <a:prstDash val="solid"/>
            <a:round/>
            <a:headEnd type="none" w="sm" len="sm"/>
            <a:tailEnd type="triangle" w="med" len="med"/>
          </a:ln>
        </p:spPr>
      </p:cxnSp>
      <p:sp>
        <p:nvSpPr>
          <p:cNvPr id="427" name="Google Shape;427;p20"/>
          <p:cNvSpPr txBox="1"/>
          <p:nvPr/>
        </p:nvSpPr>
        <p:spPr>
          <a:xfrm>
            <a:off x="4226476" y="3434958"/>
            <a:ext cx="1991251" cy="276999"/>
          </a:xfrm>
          <a:prstGeom prst="rect">
            <a:avLst/>
          </a:prstGeom>
          <a:noFill/>
          <a:ln>
            <a:noFill/>
          </a:ln>
        </p:spPr>
        <p:txBody>
          <a:bodyPr spcFirstLastPara="1" wrap="square" lIns="91425" tIns="45700" rIns="91425" bIns="45700" anchor="t" anchorCtr="0">
            <a:noAutofit/>
          </a:bodyPr>
          <a:lstStyle/>
          <a:p>
            <a:r>
              <a:rPr lang="en-GB" sz="1200" i="1">
                <a:solidFill>
                  <a:schemeClr val="dk1"/>
                </a:solidFill>
                <a:latin typeface="Arial"/>
                <a:ea typeface="Arial"/>
                <a:cs typeface="Arial"/>
              </a:rPr>
              <a:t>New passenger kilometres</a:t>
            </a:r>
            <a:endParaRPr/>
          </a:p>
        </p:txBody>
      </p:sp>
      <p:sp>
        <p:nvSpPr>
          <p:cNvPr id="428" name="Google Shape;428;p20"/>
          <p:cNvSpPr txBox="1"/>
          <p:nvPr/>
        </p:nvSpPr>
        <p:spPr>
          <a:xfrm>
            <a:off x="4226475" y="4287993"/>
            <a:ext cx="1422890" cy="276999"/>
          </a:xfrm>
          <a:prstGeom prst="rect">
            <a:avLst/>
          </a:prstGeom>
          <a:noFill/>
          <a:ln>
            <a:noFill/>
          </a:ln>
        </p:spPr>
        <p:txBody>
          <a:bodyPr spcFirstLastPara="1" wrap="square" lIns="91425" tIns="45700" rIns="91425" bIns="45700" anchor="t" anchorCtr="0">
            <a:noAutofit/>
          </a:bodyPr>
          <a:lstStyle/>
          <a:p>
            <a:r>
              <a:rPr lang="en-GB" sz="1200" i="1">
                <a:solidFill>
                  <a:schemeClr val="dk1"/>
                </a:solidFill>
                <a:latin typeface="Arial"/>
                <a:ea typeface="Arial"/>
                <a:cs typeface="Arial"/>
              </a:rPr>
              <a:t>Vehicle kilometres</a:t>
            </a:r>
            <a:endParaRPr/>
          </a:p>
        </p:txBody>
      </p:sp>
      <p:cxnSp>
        <p:nvCxnSpPr>
          <p:cNvPr id="429" name="Google Shape;429;p20"/>
          <p:cNvCxnSpPr>
            <a:stCxn id="404" idx="2"/>
            <a:endCxn id="408" idx="0"/>
          </p:cNvCxnSpPr>
          <p:nvPr/>
        </p:nvCxnSpPr>
        <p:spPr>
          <a:xfrm rot="5400000">
            <a:off x="3387346" y="4735534"/>
            <a:ext cx="323100" cy="11916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30" name="Google Shape;430;p20"/>
          <p:cNvCxnSpPr>
            <a:stCxn id="404" idx="2"/>
            <a:endCxn id="409" idx="0"/>
          </p:cNvCxnSpPr>
          <p:nvPr/>
        </p:nvCxnSpPr>
        <p:spPr>
          <a:xfrm rot="-5400000" flipH="1">
            <a:off x="4636996" y="4677484"/>
            <a:ext cx="323100" cy="13077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31" name="Google Shape;431;p20"/>
          <p:cNvCxnSpPr>
            <a:stCxn id="401" idx="3"/>
          </p:cNvCxnSpPr>
          <p:nvPr/>
        </p:nvCxnSpPr>
        <p:spPr>
          <a:xfrm>
            <a:off x="6603110" y="2306964"/>
            <a:ext cx="236100" cy="0"/>
          </a:xfrm>
          <a:prstGeom prst="straightConnector1">
            <a:avLst/>
          </a:prstGeom>
          <a:noFill/>
          <a:ln w="9525" cap="flat" cmpd="sng">
            <a:solidFill>
              <a:schemeClr val="dk1"/>
            </a:solidFill>
            <a:prstDash val="solid"/>
            <a:round/>
            <a:headEnd type="none" w="sm" len="sm"/>
            <a:tailEnd type="triangle" w="med" len="med"/>
          </a:ln>
        </p:spPr>
      </p:cxnSp>
      <p:cxnSp>
        <p:nvCxnSpPr>
          <p:cNvPr id="432" name="Google Shape;432;p20"/>
          <p:cNvCxnSpPr/>
          <p:nvPr/>
        </p:nvCxnSpPr>
        <p:spPr>
          <a:xfrm>
            <a:off x="6603110" y="3150856"/>
            <a:ext cx="236012" cy="0"/>
          </a:xfrm>
          <a:prstGeom prst="straightConnector1">
            <a:avLst/>
          </a:prstGeom>
          <a:noFill/>
          <a:ln w="9525" cap="flat" cmpd="sng">
            <a:solidFill>
              <a:schemeClr val="dk1"/>
            </a:solidFill>
            <a:prstDash val="solid"/>
            <a:round/>
            <a:headEnd type="none" w="sm" len="sm"/>
            <a:tailEnd type="triangle" w="med" len="med"/>
          </a:ln>
        </p:spPr>
      </p:cxnSp>
      <p:cxnSp>
        <p:nvCxnSpPr>
          <p:cNvPr id="433" name="Google Shape;433;p20"/>
          <p:cNvCxnSpPr/>
          <p:nvPr/>
        </p:nvCxnSpPr>
        <p:spPr>
          <a:xfrm>
            <a:off x="6603110" y="3994748"/>
            <a:ext cx="236012" cy="0"/>
          </a:xfrm>
          <a:prstGeom prst="straightConnector1">
            <a:avLst/>
          </a:prstGeom>
          <a:noFill/>
          <a:ln w="9525" cap="flat" cmpd="sng">
            <a:solidFill>
              <a:schemeClr val="dk1"/>
            </a:solidFill>
            <a:prstDash val="solid"/>
            <a:round/>
            <a:headEnd type="none" w="sm" len="sm"/>
            <a:tailEnd type="triangle" w="med" len="med"/>
          </a:ln>
        </p:spPr>
      </p:cxnSp>
      <p:cxnSp>
        <p:nvCxnSpPr>
          <p:cNvPr id="434" name="Google Shape;434;p20"/>
          <p:cNvCxnSpPr/>
          <p:nvPr/>
        </p:nvCxnSpPr>
        <p:spPr>
          <a:xfrm>
            <a:off x="6603110" y="5939271"/>
            <a:ext cx="236012" cy="0"/>
          </a:xfrm>
          <a:prstGeom prst="straightConnector1">
            <a:avLst/>
          </a:prstGeom>
          <a:noFill/>
          <a:ln w="9525" cap="flat" cmpd="sng">
            <a:solidFill>
              <a:schemeClr val="dk1"/>
            </a:solidFill>
            <a:prstDash val="solid"/>
            <a:round/>
            <a:headEnd type="none" w="sm" len="sm"/>
            <a:tailEnd type="triangle" w="med" len="med"/>
          </a:ln>
        </p:spPr>
      </p:cxnSp>
      <p:cxnSp>
        <p:nvCxnSpPr>
          <p:cNvPr id="435" name="Google Shape;435;p20"/>
          <p:cNvCxnSpPr/>
          <p:nvPr/>
        </p:nvCxnSpPr>
        <p:spPr>
          <a:xfrm>
            <a:off x="2953158" y="6345397"/>
            <a:ext cx="3885900" cy="134700"/>
          </a:xfrm>
          <a:prstGeom prst="bentConnector2">
            <a:avLst/>
          </a:prstGeom>
          <a:noFill/>
          <a:ln w="9525" cap="flat" cmpd="sng">
            <a:solidFill>
              <a:schemeClr val="dk1"/>
            </a:solidFill>
            <a:prstDash val="solid"/>
            <a:round/>
            <a:headEnd type="none" w="sm" len="sm"/>
            <a:tailEnd type="triangle" w="med" len="med"/>
          </a:ln>
        </p:spPr>
      </p:cxnSp>
      <p:cxnSp>
        <p:nvCxnSpPr>
          <p:cNvPr id="436" name="Google Shape;436;p20"/>
          <p:cNvCxnSpPr>
            <a:stCxn id="413" idx="3"/>
            <a:endCxn id="414" idx="1"/>
          </p:cNvCxnSpPr>
          <p:nvPr/>
        </p:nvCxnSpPr>
        <p:spPr>
          <a:xfrm rot="10800000" flipH="1">
            <a:off x="7998260" y="1714851"/>
            <a:ext cx="161400" cy="20421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37" name="Google Shape;437;p20"/>
          <p:cNvCxnSpPr>
            <a:stCxn id="413" idx="3"/>
            <a:endCxn id="415" idx="1"/>
          </p:cNvCxnSpPr>
          <p:nvPr/>
        </p:nvCxnSpPr>
        <p:spPr>
          <a:xfrm rot="10800000" flipH="1">
            <a:off x="7998260" y="3075951"/>
            <a:ext cx="161400" cy="6810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38" name="Google Shape;438;p20"/>
          <p:cNvCxnSpPr>
            <a:stCxn id="413" idx="3"/>
            <a:endCxn id="416" idx="1"/>
          </p:cNvCxnSpPr>
          <p:nvPr/>
        </p:nvCxnSpPr>
        <p:spPr>
          <a:xfrm>
            <a:off x="7998260" y="3756951"/>
            <a:ext cx="161400" cy="6801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39" name="Google Shape;439;p20"/>
          <p:cNvCxnSpPr>
            <a:stCxn id="413" idx="3"/>
            <a:endCxn id="417" idx="1"/>
          </p:cNvCxnSpPr>
          <p:nvPr/>
        </p:nvCxnSpPr>
        <p:spPr>
          <a:xfrm>
            <a:off x="7998260" y="3756951"/>
            <a:ext cx="161400" cy="20409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40" name="Google Shape;440;p20"/>
          <p:cNvCxnSpPr>
            <a:stCxn id="414" idx="3"/>
            <a:endCxn id="418" idx="1"/>
          </p:cNvCxnSpPr>
          <p:nvPr/>
        </p:nvCxnSpPr>
        <p:spPr>
          <a:xfrm>
            <a:off x="9230466" y="1714972"/>
            <a:ext cx="161400" cy="20415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41" name="Google Shape;441;p20"/>
          <p:cNvCxnSpPr>
            <a:stCxn id="415" idx="3"/>
            <a:endCxn id="418" idx="1"/>
          </p:cNvCxnSpPr>
          <p:nvPr/>
        </p:nvCxnSpPr>
        <p:spPr>
          <a:xfrm>
            <a:off x="9230466" y="3075957"/>
            <a:ext cx="161400" cy="6804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42" name="Google Shape;442;p20"/>
          <p:cNvCxnSpPr>
            <a:stCxn id="416" idx="3"/>
            <a:endCxn id="418" idx="1"/>
          </p:cNvCxnSpPr>
          <p:nvPr/>
        </p:nvCxnSpPr>
        <p:spPr>
          <a:xfrm rot="10800000" flipH="1">
            <a:off x="9230466" y="3756542"/>
            <a:ext cx="161400" cy="6804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43" name="Google Shape;443;p20"/>
          <p:cNvCxnSpPr>
            <a:stCxn id="417" idx="3"/>
            <a:endCxn id="418" idx="1"/>
          </p:cNvCxnSpPr>
          <p:nvPr/>
        </p:nvCxnSpPr>
        <p:spPr>
          <a:xfrm rot="10800000" flipH="1">
            <a:off x="9230466" y="3756428"/>
            <a:ext cx="161400" cy="2041500"/>
          </a:xfrm>
          <a:prstGeom prst="bentConnector3">
            <a:avLst>
              <a:gd name="adj1" fmla="val 50000"/>
            </a:avLst>
          </a:prstGeom>
          <a:noFill/>
          <a:ln w="9525" cap="flat" cmpd="sng">
            <a:solidFill>
              <a:schemeClr val="dk1"/>
            </a:solidFill>
            <a:prstDash val="solid"/>
            <a:round/>
            <a:headEnd type="none" w="sm" len="sm"/>
            <a:tailEnd type="triangle" w="med" len="med"/>
          </a:ln>
        </p:spPr>
      </p:cxnSp>
      <p:sp>
        <p:nvSpPr>
          <p:cNvPr id="444" name="Google Shape;444;p20"/>
          <p:cNvSpPr/>
          <p:nvPr/>
        </p:nvSpPr>
        <p:spPr>
          <a:xfrm>
            <a:off x="7547862" y="125039"/>
            <a:ext cx="338328" cy="328912"/>
          </a:xfrm>
          <a:prstGeom prst="rect">
            <a:avLst/>
          </a:prstGeom>
          <a:solidFill>
            <a:srgbClr val="205364"/>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445" name="Google Shape;445;p20"/>
          <p:cNvSpPr txBox="1"/>
          <p:nvPr/>
        </p:nvSpPr>
        <p:spPr>
          <a:xfrm>
            <a:off x="7873282" y="135301"/>
            <a:ext cx="1624163" cy="276999"/>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Main modelling steps</a:t>
            </a:r>
            <a:endParaRPr/>
          </a:p>
        </p:txBody>
      </p:sp>
      <p:sp>
        <p:nvSpPr>
          <p:cNvPr id="446" name="Google Shape;446;p20"/>
          <p:cNvSpPr/>
          <p:nvPr/>
        </p:nvSpPr>
        <p:spPr>
          <a:xfrm>
            <a:off x="9582040" y="125039"/>
            <a:ext cx="338328" cy="328912"/>
          </a:xfrm>
          <a:prstGeom prst="rect">
            <a:avLst/>
          </a:prstGeom>
          <a:solidFill>
            <a:srgbClr val="A2D5D0"/>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447" name="Google Shape;447;p20"/>
          <p:cNvSpPr txBox="1"/>
          <p:nvPr/>
        </p:nvSpPr>
        <p:spPr>
          <a:xfrm>
            <a:off x="9907459" y="135301"/>
            <a:ext cx="1021274" cy="276999"/>
          </a:xfrm>
          <a:prstGeom prst="rect">
            <a:avLst/>
          </a:prstGeom>
          <a:noFill/>
          <a:ln>
            <a:noFill/>
          </a:ln>
        </p:spPr>
        <p:txBody>
          <a:bodyPr spcFirstLastPara="1" wrap="square" lIns="91425" tIns="45700" rIns="91425" bIns="45700" anchor="t" anchorCtr="0">
            <a:noAutofit/>
          </a:bodyPr>
          <a:lstStyle/>
          <a:p>
            <a:r>
              <a:rPr lang="en-GB" sz="1200" dirty="0">
                <a:solidFill>
                  <a:schemeClr val="dk1"/>
                </a:solidFill>
                <a:latin typeface="Arial"/>
                <a:cs typeface="Arial"/>
              </a:rPr>
              <a:t>Sub-sectors</a:t>
            </a:r>
            <a:endParaRPr dirty="0"/>
          </a:p>
        </p:txBody>
      </p:sp>
      <p:sp>
        <p:nvSpPr>
          <p:cNvPr id="448" name="Google Shape;448;p20"/>
          <p:cNvSpPr txBox="1"/>
          <p:nvPr/>
        </p:nvSpPr>
        <p:spPr>
          <a:xfrm>
            <a:off x="6709756" y="691793"/>
            <a:ext cx="4439314" cy="276999"/>
          </a:xfrm>
          <a:prstGeom prst="rect">
            <a:avLst/>
          </a:prstGeom>
          <a:noFill/>
          <a:ln>
            <a:noFill/>
          </a:ln>
        </p:spPr>
        <p:txBody>
          <a:bodyPr spcFirstLastPara="1" wrap="square" lIns="91425" tIns="45700" rIns="91425" bIns="45700" anchor="t" anchorCtr="0">
            <a:noAutofit/>
          </a:bodyPr>
          <a:lstStyle/>
          <a:p>
            <a:r>
              <a:rPr lang="en-GB" sz="1200" b="1" dirty="0">
                <a:solidFill>
                  <a:schemeClr val="dk1"/>
                </a:solidFill>
                <a:latin typeface="Arial"/>
                <a:ea typeface="Arial"/>
                <a:cs typeface="Arial"/>
              </a:rPr>
              <a:t>Economic case calculated for each sub-sector, in step C-E</a:t>
            </a:r>
            <a:endParaRPr dirty="0"/>
          </a:p>
        </p:txBody>
      </p:sp>
      <p:sp>
        <p:nvSpPr>
          <p:cNvPr id="449" name="Google Shape;449;p20"/>
          <p:cNvSpPr txBox="1"/>
          <p:nvPr/>
        </p:nvSpPr>
        <p:spPr>
          <a:xfrm>
            <a:off x="1463093" y="714234"/>
            <a:ext cx="5660780" cy="276999"/>
          </a:xfrm>
          <a:prstGeom prst="rect">
            <a:avLst/>
          </a:prstGeom>
          <a:noFill/>
          <a:ln>
            <a:noFill/>
          </a:ln>
        </p:spPr>
        <p:txBody>
          <a:bodyPr spcFirstLastPara="1" wrap="square" lIns="91425" tIns="45700" rIns="91425" bIns="45700" anchor="t" anchorCtr="0">
            <a:noAutofit/>
          </a:bodyPr>
          <a:lstStyle/>
          <a:p>
            <a:r>
              <a:rPr lang="en-GB" sz="1200" b="1" dirty="0">
                <a:solidFill>
                  <a:schemeClr val="dk1"/>
                </a:solidFill>
                <a:latin typeface="Arial"/>
                <a:ea typeface="Arial"/>
                <a:cs typeface="Arial"/>
              </a:rPr>
              <a:t>The sub-sectors’ impact on kilometres travelled modelled in step A-B</a:t>
            </a:r>
            <a:endParaRPr dirty="0"/>
          </a:p>
        </p:txBody>
      </p:sp>
      <p:sp>
        <p:nvSpPr>
          <p:cNvPr id="4" name="Slide Number Placeholder 3">
            <a:extLst>
              <a:ext uri="{FF2B5EF4-FFF2-40B4-BE49-F238E27FC236}">
                <a16:creationId xmlns:a16="http://schemas.microsoft.com/office/drawing/2014/main" id="{A22FB03E-A3D0-5DFF-3FEE-F92E854B8C62}"/>
              </a:ext>
            </a:extLst>
          </p:cNvPr>
          <p:cNvSpPr>
            <a:spLocks noGrp="1"/>
          </p:cNvSpPr>
          <p:nvPr>
            <p:ph type="sldNum" sz="quarter" idx="2"/>
          </p:nvPr>
        </p:nvSpPr>
        <p:spPr/>
        <p:txBody>
          <a:bodyPr/>
          <a:lstStyle/>
          <a:p>
            <a:fld id="{86CB4B4D-7CA3-9044-876B-883B54F8677D}" type="slidenum">
              <a:rPr lang="en-US" smtClean="0"/>
              <a:pPr/>
              <a:t>19</a:t>
            </a:fld>
            <a:endParaRPr lang="en-US" dirty="0"/>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5" name="Google Shape;455;p21"/>
          <p:cNvSpPr/>
          <p:nvPr/>
        </p:nvSpPr>
        <p:spPr>
          <a:xfrm>
            <a:off x="1770149" y="2024581"/>
            <a:ext cx="4799911" cy="520700"/>
          </a:xfrm>
          <a:prstGeom prst="rect">
            <a:avLst/>
          </a:prstGeom>
          <a:solidFill>
            <a:schemeClr val="accent1"/>
          </a:solidFill>
          <a:ln>
            <a:noFill/>
          </a:ln>
        </p:spPr>
        <p:txBody>
          <a:bodyPr spcFirstLastPara="1" wrap="square" lIns="91425" tIns="45700" rIns="91425" bIns="45700" anchor="t" anchorCtr="0">
            <a:noAutofit/>
          </a:bodyPr>
          <a:lstStyle/>
          <a:p>
            <a:r>
              <a:rPr lang="en-GB" sz="1200" b="1" dirty="0">
                <a:solidFill>
                  <a:schemeClr val="lt1"/>
                </a:solidFill>
                <a:latin typeface="Arial"/>
                <a:ea typeface="Arial"/>
                <a:cs typeface="Arial"/>
              </a:rPr>
              <a:t>2.1a Optimized logistics</a:t>
            </a:r>
            <a:endParaRPr dirty="0"/>
          </a:p>
          <a:p>
            <a:r>
              <a:rPr lang="en-GB" sz="1200" i="1" dirty="0">
                <a:solidFill>
                  <a:schemeClr val="lt1"/>
                </a:solidFill>
                <a:latin typeface="Arial"/>
                <a:ea typeface="Arial"/>
                <a:cs typeface="Arial"/>
              </a:rPr>
              <a:t>Reducing total tonne-kilometres driven through route optimisation</a:t>
            </a:r>
            <a:endParaRPr dirty="0"/>
          </a:p>
        </p:txBody>
      </p:sp>
      <p:cxnSp>
        <p:nvCxnSpPr>
          <p:cNvPr id="456" name="Google Shape;456;p21"/>
          <p:cNvCxnSpPr/>
          <p:nvPr/>
        </p:nvCxnSpPr>
        <p:spPr>
          <a:xfrm>
            <a:off x="4111645" y="1720440"/>
            <a:ext cx="0" cy="303595"/>
          </a:xfrm>
          <a:prstGeom prst="straightConnector1">
            <a:avLst/>
          </a:prstGeom>
          <a:noFill/>
          <a:ln w="9525" cap="flat" cmpd="sng">
            <a:solidFill>
              <a:schemeClr val="dk1"/>
            </a:solidFill>
            <a:prstDash val="solid"/>
            <a:round/>
            <a:headEnd type="none" w="sm" len="sm"/>
            <a:tailEnd type="triangle" w="med" len="med"/>
          </a:ln>
        </p:spPr>
      </p:cxnSp>
      <p:sp>
        <p:nvSpPr>
          <p:cNvPr id="457" name="Google Shape;457;p21"/>
          <p:cNvSpPr/>
          <p:nvPr/>
        </p:nvSpPr>
        <p:spPr>
          <a:xfrm>
            <a:off x="1655769" y="1109895"/>
            <a:ext cx="4911752" cy="591494"/>
          </a:xfrm>
          <a:prstGeom prst="rect">
            <a:avLst/>
          </a:prstGeom>
          <a:solidFill>
            <a:srgbClr val="205364"/>
          </a:solidFill>
          <a:ln>
            <a:noFill/>
          </a:ln>
        </p:spPr>
        <p:txBody>
          <a:bodyPr spcFirstLastPara="1" wrap="square" lIns="180000" tIns="0" rIns="91425" bIns="0" anchor="ctr" anchorCtr="0">
            <a:noAutofit/>
          </a:bodyPr>
          <a:lstStyle/>
          <a:p>
            <a:r>
              <a:rPr lang="en-GB" sz="1200">
                <a:solidFill>
                  <a:schemeClr val="lt1"/>
                </a:solidFill>
                <a:latin typeface="Arial"/>
                <a:ea typeface="Arial"/>
                <a:cs typeface="Arial"/>
              </a:rPr>
              <a:t>Transportation need (tonne-kilometres) for trucks</a:t>
            </a:r>
            <a:endParaRPr/>
          </a:p>
        </p:txBody>
      </p:sp>
      <p:sp>
        <p:nvSpPr>
          <p:cNvPr id="458" name="Google Shape;458;p21"/>
          <p:cNvSpPr/>
          <p:nvPr/>
        </p:nvSpPr>
        <p:spPr>
          <a:xfrm>
            <a:off x="1655769" y="2882237"/>
            <a:ext cx="4911752" cy="591494"/>
          </a:xfrm>
          <a:prstGeom prst="rect">
            <a:avLst/>
          </a:prstGeom>
          <a:solidFill>
            <a:srgbClr val="205364"/>
          </a:solidFill>
          <a:ln>
            <a:noFill/>
          </a:ln>
        </p:spPr>
        <p:txBody>
          <a:bodyPr spcFirstLastPara="1" wrap="square" lIns="180000" tIns="0" rIns="91425" bIns="0" anchor="ctr" anchorCtr="0">
            <a:noAutofit/>
          </a:bodyPr>
          <a:lstStyle/>
          <a:p>
            <a:r>
              <a:rPr lang="en-GB" sz="1200">
                <a:solidFill>
                  <a:schemeClr val="lt1"/>
                </a:solidFill>
                <a:latin typeface="Arial"/>
                <a:ea typeface="Arial"/>
                <a:cs typeface="Arial"/>
              </a:rPr>
              <a:t>Vehicle kilometres of trucks</a:t>
            </a:r>
            <a:endParaRPr/>
          </a:p>
        </p:txBody>
      </p:sp>
      <p:sp>
        <p:nvSpPr>
          <p:cNvPr id="459" name="Google Shape;459;p21"/>
          <p:cNvSpPr/>
          <p:nvPr/>
        </p:nvSpPr>
        <p:spPr>
          <a:xfrm>
            <a:off x="1494473" y="1255323"/>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A</a:t>
            </a:r>
            <a:endParaRPr/>
          </a:p>
        </p:txBody>
      </p:sp>
      <p:sp>
        <p:nvSpPr>
          <p:cNvPr id="460" name="Google Shape;460;p21"/>
          <p:cNvSpPr txBox="1"/>
          <p:nvPr/>
        </p:nvSpPr>
        <p:spPr>
          <a:xfrm>
            <a:off x="1711250" y="38083"/>
            <a:ext cx="3890809" cy="646331"/>
          </a:xfrm>
          <a:prstGeom prst="rect">
            <a:avLst/>
          </a:prstGeom>
          <a:noFill/>
          <a:ln>
            <a:noFill/>
          </a:ln>
        </p:spPr>
        <p:txBody>
          <a:bodyPr spcFirstLastPara="1" wrap="square" lIns="91425" tIns="45700" rIns="91425" bIns="45700" anchor="t" anchorCtr="0">
            <a:noAutofit/>
          </a:bodyPr>
          <a:lstStyle/>
          <a:p>
            <a:r>
              <a:rPr lang="en-GB" b="1">
                <a:solidFill>
                  <a:schemeClr val="dk1"/>
                </a:solidFill>
                <a:latin typeface="Arial"/>
                <a:ea typeface="Arial"/>
                <a:cs typeface="Arial"/>
              </a:rPr>
              <a:t>FREIGHT TRANSPORT</a:t>
            </a:r>
            <a:endParaRPr/>
          </a:p>
          <a:p>
            <a:r>
              <a:rPr lang="en-GB">
                <a:solidFill>
                  <a:schemeClr val="dk1"/>
                </a:solidFill>
                <a:latin typeface="Arial"/>
                <a:ea typeface="Arial"/>
                <a:cs typeface="Arial"/>
              </a:rPr>
              <a:t>Overview of modelling methodology</a:t>
            </a:r>
            <a:endParaRPr/>
          </a:p>
        </p:txBody>
      </p:sp>
      <p:sp>
        <p:nvSpPr>
          <p:cNvPr id="461" name="Google Shape;461;p21"/>
          <p:cNvSpPr txBox="1"/>
          <p:nvPr/>
        </p:nvSpPr>
        <p:spPr>
          <a:xfrm>
            <a:off x="4193424" y="1727986"/>
            <a:ext cx="1309974" cy="276999"/>
          </a:xfrm>
          <a:prstGeom prst="rect">
            <a:avLst/>
          </a:prstGeom>
          <a:noFill/>
          <a:ln>
            <a:noFill/>
          </a:ln>
        </p:spPr>
        <p:txBody>
          <a:bodyPr spcFirstLastPara="1" wrap="square" lIns="91425" tIns="45700" rIns="91425" bIns="45700" anchor="t" anchorCtr="0">
            <a:noAutofit/>
          </a:bodyPr>
          <a:lstStyle/>
          <a:p>
            <a:r>
              <a:rPr lang="en-GB" sz="1200" i="1">
                <a:solidFill>
                  <a:schemeClr val="dk1"/>
                </a:solidFill>
                <a:latin typeface="Arial"/>
                <a:ea typeface="Arial"/>
                <a:cs typeface="Arial"/>
              </a:rPr>
              <a:t>tonne kilometres</a:t>
            </a:r>
            <a:endParaRPr/>
          </a:p>
        </p:txBody>
      </p:sp>
      <p:sp>
        <p:nvSpPr>
          <p:cNvPr id="462" name="Google Shape;462;p21"/>
          <p:cNvSpPr txBox="1"/>
          <p:nvPr/>
        </p:nvSpPr>
        <p:spPr>
          <a:xfrm>
            <a:off x="4193425" y="2570585"/>
            <a:ext cx="1659429" cy="276999"/>
          </a:xfrm>
          <a:prstGeom prst="rect">
            <a:avLst/>
          </a:prstGeom>
          <a:noFill/>
          <a:ln>
            <a:noFill/>
          </a:ln>
        </p:spPr>
        <p:txBody>
          <a:bodyPr spcFirstLastPara="1" wrap="square" lIns="91425" tIns="45700" rIns="91425" bIns="45700" anchor="t" anchorCtr="0">
            <a:noAutofit/>
          </a:bodyPr>
          <a:lstStyle/>
          <a:p>
            <a:r>
              <a:rPr lang="en-GB" sz="1200" i="1">
                <a:solidFill>
                  <a:schemeClr val="dk1"/>
                </a:solidFill>
                <a:latin typeface="Arial"/>
                <a:ea typeface="Arial"/>
                <a:cs typeface="Arial"/>
              </a:rPr>
              <a:t>New tonne kilometres</a:t>
            </a:r>
            <a:endParaRPr/>
          </a:p>
        </p:txBody>
      </p:sp>
      <p:sp>
        <p:nvSpPr>
          <p:cNvPr id="463" name="Google Shape;463;p21"/>
          <p:cNvSpPr/>
          <p:nvPr/>
        </p:nvSpPr>
        <p:spPr>
          <a:xfrm>
            <a:off x="6894301" y="1109895"/>
            <a:ext cx="1070909" cy="5250046"/>
          </a:xfrm>
          <a:prstGeom prst="rect">
            <a:avLst/>
          </a:prstGeom>
          <a:solidFill>
            <a:srgbClr val="205364"/>
          </a:solidFill>
          <a:ln>
            <a:noFill/>
          </a:ln>
        </p:spPr>
        <p:txBody>
          <a:bodyPr spcFirstLastPara="1" wrap="square" lIns="72000" tIns="0" rIns="72000" bIns="0" anchor="ctr" anchorCtr="0">
            <a:noAutofit/>
          </a:bodyPr>
          <a:lstStyle/>
          <a:p>
            <a:r>
              <a:rPr lang="en-GB" sz="1200" dirty="0">
                <a:solidFill>
                  <a:schemeClr val="lt1"/>
                </a:solidFill>
                <a:latin typeface="Arial"/>
                <a:ea typeface="Arial"/>
                <a:cs typeface="Arial"/>
              </a:rPr>
              <a:t>Difference in vehicle kilometres between ‘baseline’ and ‘decarbonization scenario’ for each sub-sector</a:t>
            </a:r>
            <a:endParaRPr dirty="0"/>
          </a:p>
        </p:txBody>
      </p:sp>
      <p:sp>
        <p:nvSpPr>
          <p:cNvPr id="464" name="Google Shape;464;p21"/>
          <p:cNvSpPr/>
          <p:nvPr/>
        </p:nvSpPr>
        <p:spPr>
          <a:xfrm>
            <a:off x="8126507" y="1109895"/>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Noise,  accidents</a:t>
            </a:r>
            <a:endParaRPr/>
          </a:p>
        </p:txBody>
      </p:sp>
      <p:sp>
        <p:nvSpPr>
          <p:cNvPr id="465" name="Google Shape;465;p21"/>
          <p:cNvSpPr/>
          <p:nvPr/>
        </p:nvSpPr>
        <p:spPr>
          <a:xfrm>
            <a:off x="8126507" y="2470880"/>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Emissions (CO₂ &amp; air pollutants)</a:t>
            </a:r>
            <a:endParaRPr/>
          </a:p>
        </p:txBody>
      </p:sp>
      <p:sp>
        <p:nvSpPr>
          <p:cNvPr id="466" name="Google Shape;466;p21"/>
          <p:cNvSpPr/>
          <p:nvPr/>
        </p:nvSpPr>
        <p:spPr>
          <a:xfrm>
            <a:off x="8126507" y="3831865"/>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Recurring costs/savings (e.g. fuel)</a:t>
            </a:r>
            <a:endParaRPr/>
          </a:p>
        </p:txBody>
      </p:sp>
      <p:sp>
        <p:nvSpPr>
          <p:cNvPr id="467" name="Google Shape;467;p21"/>
          <p:cNvSpPr/>
          <p:nvPr/>
        </p:nvSpPr>
        <p:spPr>
          <a:xfrm>
            <a:off x="8126507" y="5192851"/>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Up-front investments</a:t>
            </a:r>
            <a:endParaRPr/>
          </a:p>
        </p:txBody>
      </p:sp>
      <p:sp>
        <p:nvSpPr>
          <p:cNvPr id="468" name="Google Shape;468;p21"/>
          <p:cNvSpPr/>
          <p:nvPr/>
        </p:nvSpPr>
        <p:spPr>
          <a:xfrm>
            <a:off x="9358713" y="1109895"/>
            <a:ext cx="1070909" cy="5249046"/>
          </a:xfrm>
          <a:prstGeom prst="rect">
            <a:avLst/>
          </a:prstGeom>
          <a:solidFill>
            <a:srgbClr val="205364"/>
          </a:solidFill>
          <a:ln>
            <a:noFill/>
          </a:ln>
        </p:spPr>
        <p:txBody>
          <a:bodyPr spcFirstLastPara="1" wrap="square" lIns="72000" tIns="0" rIns="72000" bIns="0" anchor="ctr" anchorCtr="0">
            <a:noAutofit/>
          </a:bodyPr>
          <a:lstStyle/>
          <a:p>
            <a:r>
              <a:rPr lang="en-GB" sz="1200">
                <a:solidFill>
                  <a:schemeClr val="lt1"/>
                </a:solidFill>
                <a:latin typeface="Arial"/>
                <a:ea typeface="Arial"/>
                <a:cs typeface="Arial"/>
              </a:rPr>
              <a:t>Total economic case and CO₂ abatement potential</a:t>
            </a:r>
            <a:endParaRPr/>
          </a:p>
        </p:txBody>
      </p:sp>
      <p:sp>
        <p:nvSpPr>
          <p:cNvPr id="469" name="Google Shape;469;p21"/>
          <p:cNvSpPr/>
          <p:nvPr/>
        </p:nvSpPr>
        <p:spPr>
          <a:xfrm>
            <a:off x="6807758" y="943981"/>
            <a:ext cx="3711379" cy="5550682"/>
          </a:xfrm>
          <a:prstGeom prst="rect">
            <a:avLst/>
          </a:prstGeom>
          <a:noFill/>
          <a:ln w="19050" cap="flat" cmpd="sng">
            <a:solidFill>
              <a:schemeClr val="dk1"/>
            </a:solidFill>
            <a:prstDash val="dash"/>
            <a:round/>
            <a:headEnd type="none" w="sm" len="sm"/>
            <a:tailEnd type="none" w="sm" len="sm"/>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470" name="Google Shape;470;p21"/>
          <p:cNvSpPr/>
          <p:nvPr/>
        </p:nvSpPr>
        <p:spPr>
          <a:xfrm>
            <a:off x="1494473" y="3057061"/>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B</a:t>
            </a:r>
            <a:endParaRPr/>
          </a:p>
        </p:txBody>
      </p:sp>
      <p:sp>
        <p:nvSpPr>
          <p:cNvPr id="471" name="Google Shape;471;p21"/>
          <p:cNvSpPr/>
          <p:nvPr/>
        </p:nvSpPr>
        <p:spPr>
          <a:xfrm>
            <a:off x="7271799" y="975175"/>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C</a:t>
            </a:r>
            <a:endParaRPr/>
          </a:p>
        </p:txBody>
      </p:sp>
      <p:sp>
        <p:nvSpPr>
          <p:cNvPr id="472" name="Google Shape;472;p21"/>
          <p:cNvSpPr/>
          <p:nvPr/>
        </p:nvSpPr>
        <p:spPr>
          <a:xfrm>
            <a:off x="8489099" y="975175"/>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D</a:t>
            </a:r>
            <a:endParaRPr/>
          </a:p>
        </p:txBody>
      </p:sp>
      <p:sp>
        <p:nvSpPr>
          <p:cNvPr id="473" name="Google Shape;473;p21"/>
          <p:cNvSpPr/>
          <p:nvPr/>
        </p:nvSpPr>
        <p:spPr>
          <a:xfrm>
            <a:off x="9738780" y="975175"/>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E</a:t>
            </a:r>
            <a:endParaRPr/>
          </a:p>
        </p:txBody>
      </p:sp>
      <p:cxnSp>
        <p:nvCxnSpPr>
          <p:cNvPr id="474" name="Google Shape;474;p21"/>
          <p:cNvCxnSpPr/>
          <p:nvPr/>
        </p:nvCxnSpPr>
        <p:spPr>
          <a:xfrm>
            <a:off x="4111645" y="2552581"/>
            <a:ext cx="0" cy="303595"/>
          </a:xfrm>
          <a:prstGeom prst="straightConnector1">
            <a:avLst/>
          </a:prstGeom>
          <a:noFill/>
          <a:ln w="9525" cap="flat" cmpd="sng">
            <a:solidFill>
              <a:schemeClr val="dk1"/>
            </a:solidFill>
            <a:prstDash val="solid"/>
            <a:round/>
            <a:headEnd type="none" w="sm" len="sm"/>
            <a:tailEnd type="triangle" w="med" len="med"/>
          </a:ln>
        </p:spPr>
      </p:cxnSp>
      <p:cxnSp>
        <p:nvCxnSpPr>
          <p:cNvPr id="475" name="Google Shape;475;p21"/>
          <p:cNvCxnSpPr>
            <a:stCxn id="455" idx="3"/>
          </p:cNvCxnSpPr>
          <p:nvPr/>
        </p:nvCxnSpPr>
        <p:spPr>
          <a:xfrm>
            <a:off x="6570059" y="2284931"/>
            <a:ext cx="236100" cy="0"/>
          </a:xfrm>
          <a:prstGeom prst="straightConnector1">
            <a:avLst/>
          </a:prstGeom>
          <a:noFill/>
          <a:ln w="9525" cap="flat" cmpd="sng">
            <a:solidFill>
              <a:schemeClr val="dk1"/>
            </a:solidFill>
            <a:prstDash val="solid"/>
            <a:round/>
            <a:headEnd type="none" w="sm" len="sm"/>
            <a:tailEnd type="triangle" w="med" len="med"/>
          </a:ln>
        </p:spPr>
      </p:cxnSp>
      <p:cxnSp>
        <p:nvCxnSpPr>
          <p:cNvPr id="476" name="Google Shape;476;p21"/>
          <p:cNvCxnSpPr>
            <a:stCxn id="463" idx="3"/>
            <a:endCxn id="464" idx="1"/>
          </p:cNvCxnSpPr>
          <p:nvPr/>
        </p:nvCxnSpPr>
        <p:spPr>
          <a:xfrm rot="10800000" flipH="1">
            <a:off x="7965209" y="1692818"/>
            <a:ext cx="161400" cy="20421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77" name="Google Shape;477;p21"/>
          <p:cNvCxnSpPr>
            <a:stCxn id="463" idx="3"/>
            <a:endCxn id="465" idx="1"/>
          </p:cNvCxnSpPr>
          <p:nvPr/>
        </p:nvCxnSpPr>
        <p:spPr>
          <a:xfrm rot="10800000" flipH="1">
            <a:off x="7965209" y="3053918"/>
            <a:ext cx="161400" cy="6810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78" name="Google Shape;478;p21"/>
          <p:cNvCxnSpPr>
            <a:stCxn id="463" idx="3"/>
            <a:endCxn id="466" idx="1"/>
          </p:cNvCxnSpPr>
          <p:nvPr/>
        </p:nvCxnSpPr>
        <p:spPr>
          <a:xfrm>
            <a:off x="7965209" y="3734918"/>
            <a:ext cx="161400" cy="6801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79" name="Google Shape;479;p21"/>
          <p:cNvCxnSpPr>
            <a:stCxn id="463" idx="3"/>
            <a:endCxn id="467" idx="1"/>
          </p:cNvCxnSpPr>
          <p:nvPr/>
        </p:nvCxnSpPr>
        <p:spPr>
          <a:xfrm>
            <a:off x="7965209" y="3734918"/>
            <a:ext cx="161400" cy="20409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80" name="Google Shape;480;p21"/>
          <p:cNvCxnSpPr>
            <a:stCxn id="464" idx="3"/>
            <a:endCxn id="468" idx="1"/>
          </p:cNvCxnSpPr>
          <p:nvPr/>
        </p:nvCxnSpPr>
        <p:spPr>
          <a:xfrm>
            <a:off x="9197415" y="1692939"/>
            <a:ext cx="161400" cy="20415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81" name="Google Shape;481;p21"/>
          <p:cNvCxnSpPr>
            <a:stCxn id="465" idx="3"/>
            <a:endCxn id="468" idx="1"/>
          </p:cNvCxnSpPr>
          <p:nvPr/>
        </p:nvCxnSpPr>
        <p:spPr>
          <a:xfrm>
            <a:off x="9197415" y="3053924"/>
            <a:ext cx="161400" cy="6804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82" name="Google Shape;482;p21"/>
          <p:cNvCxnSpPr>
            <a:stCxn id="466" idx="3"/>
            <a:endCxn id="468" idx="1"/>
          </p:cNvCxnSpPr>
          <p:nvPr/>
        </p:nvCxnSpPr>
        <p:spPr>
          <a:xfrm rot="10800000" flipH="1">
            <a:off x="9197415" y="3734509"/>
            <a:ext cx="161400" cy="6804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483" name="Google Shape;483;p21"/>
          <p:cNvCxnSpPr>
            <a:stCxn id="467" idx="3"/>
            <a:endCxn id="468" idx="1"/>
          </p:cNvCxnSpPr>
          <p:nvPr/>
        </p:nvCxnSpPr>
        <p:spPr>
          <a:xfrm rot="10800000" flipH="1">
            <a:off x="9197415" y="3734395"/>
            <a:ext cx="161400" cy="2041500"/>
          </a:xfrm>
          <a:prstGeom prst="bentConnector3">
            <a:avLst>
              <a:gd name="adj1" fmla="val 50000"/>
            </a:avLst>
          </a:prstGeom>
          <a:noFill/>
          <a:ln w="9525" cap="flat" cmpd="sng">
            <a:solidFill>
              <a:schemeClr val="dk1"/>
            </a:solidFill>
            <a:prstDash val="solid"/>
            <a:round/>
            <a:headEnd type="none" w="sm" len="sm"/>
            <a:tailEnd type="triangle" w="med" len="med"/>
          </a:ln>
        </p:spPr>
      </p:cxnSp>
      <p:sp>
        <p:nvSpPr>
          <p:cNvPr id="484" name="Google Shape;484;p21"/>
          <p:cNvSpPr/>
          <p:nvPr/>
        </p:nvSpPr>
        <p:spPr>
          <a:xfrm>
            <a:off x="7514811" y="103006"/>
            <a:ext cx="338328" cy="328912"/>
          </a:xfrm>
          <a:prstGeom prst="rect">
            <a:avLst/>
          </a:prstGeom>
          <a:solidFill>
            <a:srgbClr val="205364"/>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485" name="Google Shape;485;p21"/>
          <p:cNvSpPr txBox="1"/>
          <p:nvPr/>
        </p:nvSpPr>
        <p:spPr>
          <a:xfrm>
            <a:off x="7840231" y="113268"/>
            <a:ext cx="1624163" cy="276999"/>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Main modelling steps</a:t>
            </a:r>
            <a:endParaRPr/>
          </a:p>
        </p:txBody>
      </p:sp>
      <p:sp>
        <p:nvSpPr>
          <p:cNvPr id="486" name="Google Shape;486;p21"/>
          <p:cNvSpPr/>
          <p:nvPr/>
        </p:nvSpPr>
        <p:spPr>
          <a:xfrm>
            <a:off x="9548989" y="103006"/>
            <a:ext cx="338328" cy="328912"/>
          </a:xfrm>
          <a:prstGeom prst="rect">
            <a:avLst/>
          </a:prstGeom>
          <a:solidFill>
            <a:srgbClr val="A2D5D0"/>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487" name="Google Shape;487;p21"/>
          <p:cNvSpPr txBox="1"/>
          <p:nvPr/>
        </p:nvSpPr>
        <p:spPr>
          <a:xfrm>
            <a:off x="9874407" y="113268"/>
            <a:ext cx="1010257" cy="276999"/>
          </a:xfrm>
          <a:prstGeom prst="rect">
            <a:avLst/>
          </a:prstGeom>
          <a:noFill/>
          <a:ln>
            <a:noFill/>
          </a:ln>
        </p:spPr>
        <p:txBody>
          <a:bodyPr spcFirstLastPara="1" wrap="square" lIns="91425" tIns="45700" rIns="91425" bIns="45700" anchor="t" anchorCtr="0">
            <a:noAutofit/>
          </a:bodyPr>
          <a:lstStyle/>
          <a:p>
            <a:r>
              <a:rPr lang="en-GB" sz="1200" dirty="0">
                <a:solidFill>
                  <a:schemeClr val="dk1"/>
                </a:solidFill>
                <a:latin typeface="Arial"/>
                <a:cs typeface="Arial"/>
              </a:rPr>
              <a:t>Sub-sectors</a:t>
            </a:r>
            <a:endParaRPr dirty="0"/>
          </a:p>
        </p:txBody>
      </p:sp>
      <p:sp>
        <p:nvSpPr>
          <p:cNvPr id="488" name="Google Shape;488;p21"/>
          <p:cNvSpPr txBox="1"/>
          <p:nvPr/>
        </p:nvSpPr>
        <p:spPr>
          <a:xfrm>
            <a:off x="6676705" y="669760"/>
            <a:ext cx="4461348" cy="276999"/>
          </a:xfrm>
          <a:prstGeom prst="rect">
            <a:avLst/>
          </a:prstGeom>
          <a:noFill/>
          <a:ln>
            <a:noFill/>
          </a:ln>
        </p:spPr>
        <p:txBody>
          <a:bodyPr spcFirstLastPara="1" wrap="square" lIns="91425" tIns="45700" rIns="91425" bIns="45700" anchor="t" anchorCtr="0">
            <a:noAutofit/>
          </a:bodyPr>
          <a:lstStyle/>
          <a:p>
            <a:r>
              <a:rPr lang="en-GB" sz="1200" b="1" dirty="0">
                <a:solidFill>
                  <a:schemeClr val="dk1"/>
                </a:solidFill>
                <a:latin typeface="Arial"/>
                <a:ea typeface="Arial"/>
                <a:cs typeface="Arial"/>
              </a:rPr>
              <a:t>Economic case calculated for each sub-sector, in step C-E</a:t>
            </a:r>
            <a:endParaRPr dirty="0"/>
          </a:p>
        </p:txBody>
      </p:sp>
      <p:sp>
        <p:nvSpPr>
          <p:cNvPr id="489" name="Google Shape;489;p21"/>
          <p:cNvSpPr txBox="1"/>
          <p:nvPr/>
        </p:nvSpPr>
        <p:spPr>
          <a:xfrm>
            <a:off x="1422909" y="747090"/>
            <a:ext cx="5253796" cy="303060"/>
          </a:xfrm>
          <a:prstGeom prst="rect">
            <a:avLst/>
          </a:prstGeom>
          <a:noFill/>
          <a:ln>
            <a:noFill/>
          </a:ln>
        </p:spPr>
        <p:txBody>
          <a:bodyPr spcFirstLastPara="1" wrap="square" lIns="91425" tIns="45700" rIns="91425" bIns="45700" anchor="t" anchorCtr="0">
            <a:noAutofit/>
          </a:bodyPr>
          <a:lstStyle/>
          <a:p>
            <a:r>
              <a:rPr lang="en-GB" sz="1200" b="1" dirty="0">
                <a:solidFill>
                  <a:schemeClr val="dk1"/>
                </a:solidFill>
                <a:latin typeface="Arial"/>
                <a:ea typeface="Arial"/>
                <a:cs typeface="Arial"/>
              </a:rPr>
              <a:t>The sub-sectors’ impact on kilometres travelled modelled in step A-B</a:t>
            </a:r>
            <a:endParaRPr dirty="0"/>
          </a:p>
        </p:txBody>
      </p:sp>
      <p:sp>
        <p:nvSpPr>
          <p:cNvPr id="490" name="Google Shape;490;p21"/>
          <p:cNvSpPr/>
          <p:nvPr/>
        </p:nvSpPr>
        <p:spPr>
          <a:xfrm>
            <a:off x="1770149" y="3787870"/>
            <a:ext cx="4799911" cy="520700"/>
          </a:xfrm>
          <a:prstGeom prst="rect">
            <a:avLst/>
          </a:prstGeom>
          <a:solidFill>
            <a:schemeClr val="accent1"/>
          </a:solidFill>
          <a:ln>
            <a:noFill/>
          </a:ln>
        </p:spPr>
        <p:txBody>
          <a:bodyPr spcFirstLastPara="1" wrap="square" lIns="91425" tIns="45700" rIns="91425" bIns="45700" anchor="t" anchorCtr="0">
            <a:noAutofit/>
          </a:bodyPr>
          <a:lstStyle/>
          <a:p>
            <a:r>
              <a:rPr lang="en-GB" sz="1200" b="1" dirty="0">
                <a:solidFill>
                  <a:schemeClr val="lt1"/>
                </a:solidFill>
                <a:latin typeface="Arial"/>
                <a:ea typeface="Arial"/>
                <a:cs typeface="Arial"/>
              </a:rPr>
              <a:t>2.1b Optimized logistics</a:t>
            </a:r>
            <a:endParaRPr dirty="0"/>
          </a:p>
          <a:p>
            <a:r>
              <a:rPr lang="en-GB" sz="1200" i="1" dirty="0">
                <a:solidFill>
                  <a:schemeClr val="lt1"/>
                </a:solidFill>
                <a:latin typeface="Arial"/>
                <a:ea typeface="Arial"/>
                <a:cs typeface="Arial"/>
              </a:rPr>
              <a:t>Reducing total vehicle-kilometres driven through increased utilisation</a:t>
            </a:r>
            <a:endParaRPr dirty="0"/>
          </a:p>
        </p:txBody>
      </p:sp>
      <p:cxnSp>
        <p:nvCxnSpPr>
          <p:cNvPr id="491" name="Google Shape;491;p21"/>
          <p:cNvCxnSpPr/>
          <p:nvPr/>
        </p:nvCxnSpPr>
        <p:spPr>
          <a:xfrm>
            <a:off x="4111645" y="3483729"/>
            <a:ext cx="0" cy="303595"/>
          </a:xfrm>
          <a:prstGeom prst="straightConnector1">
            <a:avLst/>
          </a:prstGeom>
          <a:noFill/>
          <a:ln w="9525" cap="flat" cmpd="sng">
            <a:solidFill>
              <a:schemeClr val="dk1"/>
            </a:solidFill>
            <a:prstDash val="solid"/>
            <a:round/>
            <a:headEnd type="none" w="sm" len="sm"/>
            <a:tailEnd type="triangle" w="med" len="med"/>
          </a:ln>
        </p:spPr>
      </p:cxnSp>
      <p:sp>
        <p:nvSpPr>
          <p:cNvPr id="492" name="Google Shape;492;p21"/>
          <p:cNvSpPr txBox="1"/>
          <p:nvPr/>
        </p:nvSpPr>
        <p:spPr>
          <a:xfrm>
            <a:off x="4193424" y="3491275"/>
            <a:ext cx="1422890" cy="276999"/>
          </a:xfrm>
          <a:prstGeom prst="rect">
            <a:avLst/>
          </a:prstGeom>
          <a:noFill/>
          <a:ln>
            <a:noFill/>
          </a:ln>
        </p:spPr>
        <p:txBody>
          <a:bodyPr spcFirstLastPara="1" wrap="square" lIns="91425" tIns="45700" rIns="91425" bIns="45700" anchor="t" anchorCtr="0">
            <a:noAutofit/>
          </a:bodyPr>
          <a:lstStyle/>
          <a:p>
            <a:r>
              <a:rPr lang="en-GB" sz="1200" i="1">
                <a:solidFill>
                  <a:schemeClr val="dk1"/>
                </a:solidFill>
                <a:latin typeface="Arial"/>
                <a:ea typeface="Arial"/>
                <a:cs typeface="Arial"/>
              </a:rPr>
              <a:t>Vehicle kilometres</a:t>
            </a:r>
            <a:endParaRPr/>
          </a:p>
        </p:txBody>
      </p:sp>
      <p:cxnSp>
        <p:nvCxnSpPr>
          <p:cNvPr id="493" name="Google Shape;493;p21"/>
          <p:cNvCxnSpPr/>
          <p:nvPr/>
        </p:nvCxnSpPr>
        <p:spPr>
          <a:xfrm>
            <a:off x="4111645" y="4300956"/>
            <a:ext cx="0" cy="303595"/>
          </a:xfrm>
          <a:prstGeom prst="straightConnector1">
            <a:avLst/>
          </a:prstGeom>
          <a:noFill/>
          <a:ln w="9525" cap="flat" cmpd="sng">
            <a:solidFill>
              <a:schemeClr val="dk1"/>
            </a:solidFill>
            <a:prstDash val="solid"/>
            <a:round/>
            <a:headEnd type="none" w="sm" len="sm"/>
            <a:tailEnd type="triangle" w="med" len="med"/>
          </a:ln>
        </p:spPr>
      </p:cxnSp>
      <p:sp>
        <p:nvSpPr>
          <p:cNvPr id="494" name="Google Shape;494;p21"/>
          <p:cNvSpPr txBox="1"/>
          <p:nvPr/>
        </p:nvSpPr>
        <p:spPr>
          <a:xfrm>
            <a:off x="4193425" y="4308502"/>
            <a:ext cx="1752403" cy="276999"/>
          </a:xfrm>
          <a:prstGeom prst="rect">
            <a:avLst/>
          </a:prstGeom>
          <a:noFill/>
          <a:ln>
            <a:noFill/>
          </a:ln>
        </p:spPr>
        <p:txBody>
          <a:bodyPr spcFirstLastPara="1" wrap="square" lIns="91425" tIns="45700" rIns="91425" bIns="45700" anchor="t" anchorCtr="0">
            <a:noAutofit/>
          </a:bodyPr>
          <a:lstStyle/>
          <a:p>
            <a:r>
              <a:rPr lang="en-GB" sz="1200" i="1">
                <a:solidFill>
                  <a:schemeClr val="dk1"/>
                </a:solidFill>
                <a:latin typeface="Arial"/>
                <a:ea typeface="Arial"/>
                <a:cs typeface="Arial"/>
              </a:rPr>
              <a:t>New vehicle kilometres</a:t>
            </a:r>
            <a:endParaRPr/>
          </a:p>
        </p:txBody>
      </p:sp>
      <p:sp>
        <p:nvSpPr>
          <p:cNvPr id="495" name="Google Shape;495;p21"/>
          <p:cNvSpPr/>
          <p:nvPr/>
        </p:nvSpPr>
        <p:spPr>
          <a:xfrm>
            <a:off x="1770149" y="4608333"/>
            <a:ext cx="4799911" cy="520700"/>
          </a:xfrm>
          <a:prstGeom prst="rect">
            <a:avLst/>
          </a:prstGeom>
          <a:solidFill>
            <a:schemeClr val="accent1"/>
          </a:solidFill>
          <a:ln>
            <a:noFill/>
          </a:ln>
        </p:spPr>
        <p:txBody>
          <a:bodyPr spcFirstLastPara="1" wrap="square" lIns="91425" tIns="45700" rIns="91425" bIns="45700" anchor="t" anchorCtr="0">
            <a:noAutofit/>
          </a:bodyPr>
          <a:lstStyle/>
          <a:p>
            <a:r>
              <a:rPr lang="en-GB" sz="1200" b="1">
                <a:solidFill>
                  <a:schemeClr val="lt1"/>
                </a:solidFill>
                <a:latin typeface="Arial"/>
                <a:ea typeface="Arial"/>
                <a:cs typeface="Arial"/>
              </a:rPr>
              <a:t>2.2 Electrification of trucks</a:t>
            </a:r>
            <a:endParaRPr/>
          </a:p>
          <a:p>
            <a:r>
              <a:rPr lang="en-GB" sz="1200">
                <a:solidFill>
                  <a:schemeClr val="lt1"/>
                </a:solidFill>
                <a:latin typeface="Arial"/>
                <a:ea typeface="Arial"/>
                <a:cs typeface="Arial"/>
              </a:rPr>
              <a:t>Increasing % of total vehicle kilometres that are electrified</a:t>
            </a:r>
            <a:endParaRPr/>
          </a:p>
        </p:txBody>
      </p:sp>
      <p:cxnSp>
        <p:nvCxnSpPr>
          <p:cNvPr id="496" name="Google Shape;496;p21"/>
          <p:cNvCxnSpPr/>
          <p:nvPr/>
        </p:nvCxnSpPr>
        <p:spPr>
          <a:xfrm>
            <a:off x="6570059" y="4038317"/>
            <a:ext cx="236012" cy="0"/>
          </a:xfrm>
          <a:prstGeom prst="straightConnector1">
            <a:avLst/>
          </a:prstGeom>
          <a:noFill/>
          <a:ln w="9525" cap="flat" cmpd="sng">
            <a:solidFill>
              <a:schemeClr val="dk1"/>
            </a:solidFill>
            <a:prstDash val="solid"/>
            <a:round/>
            <a:headEnd type="none" w="sm" len="sm"/>
            <a:tailEnd type="triangle" w="med" len="med"/>
          </a:ln>
        </p:spPr>
      </p:cxnSp>
      <p:cxnSp>
        <p:nvCxnSpPr>
          <p:cNvPr id="497" name="Google Shape;497;p21"/>
          <p:cNvCxnSpPr/>
          <p:nvPr/>
        </p:nvCxnSpPr>
        <p:spPr>
          <a:xfrm>
            <a:off x="6570059" y="4877302"/>
            <a:ext cx="236012" cy="0"/>
          </a:xfrm>
          <a:prstGeom prst="straightConnector1">
            <a:avLst/>
          </a:prstGeom>
          <a:noFill/>
          <a:ln w="9525" cap="flat" cmpd="sng">
            <a:solidFill>
              <a:schemeClr val="dk1"/>
            </a:solidFill>
            <a:prstDash val="solid"/>
            <a:round/>
            <a:headEnd type="none" w="sm" len="sm"/>
            <a:tailEnd type="triangle" w="med" len="med"/>
          </a:ln>
        </p:spPr>
      </p:cxnSp>
      <p:sp>
        <p:nvSpPr>
          <p:cNvPr id="4" name="Slide Number Placeholder 3">
            <a:extLst>
              <a:ext uri="{FF2B5EF4-FFF2-40B4-BE49-F238E27FC236}">
                <a16:creationId xmlns:a16="http://schemas.microsoft.com/office/drawing/2014/main" id="{703C5CC4-91CE-B869-619D-6523B6EC56CF}"/>
              </a:ext>
            </a:extLst>
          </p:cNvPr>
          <p:cNvSpPr>
            <a:spLocks noGrp="1"/>
          </p:cNvSpPr>
          <p:nvPr>
            <p:ph type="sldNum" sz="quarter" idx="2"/>
          </p:nvPr>
        </p:nvSpPr>
        <p:spPr/>
        <p:txBody>
          <a:bodyPr/>
          <a:lstStyle/>
          <a:p>
            <a:fld id="{86CB4B4D-7CA3-9044-876B-883B54F8677D}" type="slidenum">
              <a:rPr lang="en-US" smtClean="0"/>
              <a:pPr/>
              <a:t>20</a:t>
            </a:fld>
            <a:endParaRPr lang="en-US" dirty="0"/>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01"/>
        <p:cNvGrpSpPr/>
        <p:nvPr/>
      </p:nvGrpSpPr>
      <p:grpSpPr>
        <a:xfrm>
          <a:off x="0" y="0"/>
          <a:ext cx="0" cy="0"/>
          <a:chOff x="0" y="0"/>
          <a:chExt cx="0" cy="0"/>
        </a:xfrm>
      </p:grpSpPr>
      <p:sp>
        <p:nvSpPr>
          <p:cNvPr id="503" name="Google Shape;503;p22"/>
          <p:cNvSpPr/>
          <p:nvPr/>
        </p:nvSpPr>
        <p:spPr>
          <a:xfrm>
            <a:off x="1798990" y="1076844"/>
            <a:ext cx="4911752" cy="591494"/>
          </a:xfrm>
          <a:prstGeom prst="rect">
            <a:avLst/>
          </a:prstGeom>
          <a:solidFill>
            <a:srgbClr val="205364"/>
          </a:solidFill>
          <a:ln>
            <a:noFill/>
          </a:ln>
        </p:spPr>
        <p:txBody>
          <a:bodyPr spcFirstLastPara="1" wrap="square" lIns="180000" tIns="0" rIns="91425" bIns="0" anchor="ctr" anchorCtr="0">
            <a:noAutofit/>
          </a:bodyPr>
          <a:lstStyle/>
          <a:p>
            <a:r>
              <a:rPr lang="en-GB" sz="1200">
                <a:solidFill>
                  <a:schemeClr val="lt1"/>
                </a:solidFill>
                <a:latin typeface="Arial"/>
                <a:ea typeface="Arial"/>
                <a:cs typeface="Arial"/>
              </a:rPr>
              <a:t>Energy usage for heating and hot water in building stock</a:t>
            </a:r>
            <a:endParaRPr/>
          </a:p>
        </p:txBody>
      </p:sp>
      <p:sp>
        <p:nvSpPr>
          <p:cNvPr id="504" name="Google Shape;504;p22"/>
          <p:cNvSpPr/>
          <p:nvPr/>
        </p:nvSpPr>
        <p:spPr>
          <a:xfrm>
            <a:off x="1798990" y="4593885"/>
            <a:ext cx="4911752" cy="591494"/>
          </a:xfrm>
          <a:prstGeom prst="rect">
            <a:avLst/>
          </a:prstGeom>
          <a:solidFill>
            <a:srgbClr val="205364"/>
          </a:solidFill>
          <a:ln>
            <a:noFill/>
          </a:ln>
        </p:spPr>
        <p:txBody>
          <a:bodyPr spcFirstLastPara="1" wrap="square" lIns="180000" tIns="0" rIns="91425" bIns="0" anchor="ctr" anchorCtr="0">
            <a:noAutofit/>
          </a:bodyPr>
          <a:lstStyle/>
          <a:p>
            <a:r>
              <a:rPr lang="en-GB" sz="1200">
                <a:solidFill>
                  <a:schemeClr val="lt1"/>
                </a:solidFill>
                <a:latin typeface="Arial"/>
                <a:ea typeface="Arial"/>
                <a:cs typeface="Arial"/>
              </a:rPr>
              <a:t>Total heat demand for fossil and renewable heating (district and local heating)</a:t>
            </a:r>
            <a:endParaRPr/>
          </a:p>
        </p:txBody>
      </p:sp>
      <p:sp>
        <p:nvSpPr>
          <p:cNvPr id="505" name="Google Shape;505;p22"/>
          <p:cNvSpPr/>
          <p:nvPr/>
        </p:nvSpPr>
        <p:spPr>
          <a:xfrm>
            <a:off x="1637694" y="1222272"/>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A</a:t>
            </a:r>
            <a:endParaRPr/>
          </a:p>
        </p:txBody>
      </p:sp>
      <p:sp>
        <p:nvSpPr>
          <p:cNvPr id="506" name="Google Shape;506;p22"/>
          <p:cNvSpPr/>
          <p:nvPr/>
        </p:nvSpPr>
        <p:spPr>
          <a:xfrm>
            <a:off x="1849632" y="1988123"/>
            <a:ext cx="2296547" cy="889000"/>
          </a:xfrm>
          <a:prstGeom prst="rect">
            <a:avLst/>
          </a:prstGeom>
          <a:solidFill>
            <a:schemeClr val="accent1"/>
          </a:solidFill>
          <a:ln>
            <a:noFill/>
          </a:ln>
        </p:spPr>
        <p:txBody>
          <a:bodyPr spcFirstLastPara="1" wrap="square" lIns="91425" tIns="45700" rIns="91425" bIns="45700" anchor="t" anchorCtr="0">
            <a:noAutofit/>
          </a:bodyPr>
          <a:lstStyle/>
          <a:p>
            <a:r>
              <a:rPr lang="en-GB" sz="1200" b="1" dirty="0">
                <a:solidFill>
                  <a:schemeClr val="lt1"/>
                </a:solidFill>
                <a:latin typeface="Arial"/>
                <a:ea typeface="Arial"/>
                <a:cs typeface="Arial"/>
              </a:rPr>
              <a:t>3.1 Building renovations</a:t>
            </a:r>
            <a:endParaRPr dirty="0"/>
          </a:p>
          <a:p>
            <a:r>
              <a:rPr lang="en-GB" sz="1200" dirty="0">
                <a:solidFill>
                  <a:schemeClr val="lt1"/>
                </a:solidFill>
                <a:latin typeface="Arial"/>
                <a:ea typeface="Arial"/>
                <a:cs typeface="Arial"/>
              </a:rPr>
              <a:t>Decreasing the energy demand for heating and hot water in existing building stock</a:t>
            </a:r>
            <a:endParaRPr dirty="0"/>
          </a:p>
        </p:txBody>
      </p:sp>
      <p:sp>
        <p:nvSpPr>
          <p:cNvPr id="507" name="Google Shape;507;p22"/>
          <p:cNvSpPr/>
          <p:nvPr/>
        </p:nvSpPr>
        <p:spPr>
          <a:xfrm>
            <a:off x="4348772" y="1988123"/>
            <a:ext cx="2296547" cy="889000"/>
          </a:xfrm>
          <a:prstGeom prst="rect">
            <a:avLst/>
          </a:prstGeom>
          <a:solidFill>
            <a:schemeClr val="accent1"/>
          </a:solidFill>
          <a:ln>
            <a:noFill/>
          </a:ln>
        </p:spPr>
        <p:txBody>
          <a:bodyPr spcFirstLastPara="1" wrap="square" lIns="91425" tIns="45700" rIns="91425" bIns="45700" anchor="t" anchorCtr="0">
            <a:noAutofit/>
          </a:bodyPr>
          <a:lstStyle/>
          <a:p>
            <a:r>
              <a:rPr lang="en-GB" sz="1200" b="1" dirty="0">
                <a:solidFill>
                  <a:schemeClr val="lt1"/>
                </a:solidFill>
                <a:latin typeface="Arial"/>
                <a:ea typeface="Arial"/>
                <a:cs typeface="Arial"/>
              </a:rPr>
              <a:t>3.2 New efficient buildings</a:t>
            </a:r>
            <a:endParaRPr dirty="0"/>
          </a:p>
          <a:p>
            <a:r>
              <a:rPr lang="en-GB" sz="1200" dirty="0">
                <a:solidFill>
                  <a:schemeClr val="lt1"/>
                </a:solidFill>
                <a:latin typeface="Arial"/>
                <a:ea typeface="Arial"/>
                <a:cs typeface="Arial"/>
              </a:rPr>
              <a:t>Decreasing energy demand for heating and hot water in new buildings</a:t>
            </a:r>
            <a:endParaRPr dirty="0"/>
          </a:p>
        </p:txBody>
      </p:sp>
      <p:sp>
        <p:nvSpPr>
          <p:cNvPr id="508" name="Google Shape;508;p22"/>
          <p:cNvSpPr txBox="1"/>
          <p:nvPr/>
        </p:nvSpPr>
        <p:spPr>
          <a:xfrm>
            <a:off x="1854471" y="5032"/>
            <a:ext cx="3890809" cy="646331"/>
          </a:xfrm>
          <a:prstGeom prst="rect">
            <a:avLst/>
          </a:prstGeom>
          <a:noFill/>
          <a:ln>
            <a:noFill/>
          </a:ln>
        </p:spPr>
        <p:txBody>
          <a:bodyPr spcFirstLastPara="1" wrap="square" lIns="91425" tIns="45700" rIns="91425" bIns="45700" anchor="t" anchorCtr="0">
            <a:noAutofit/>
          </a:bodyPr>
          <a:lstStyle/>
          <a:p>
            <a:r>
              <a:rPr lang="en-GB" b="1">
                <a:solidFill>
                  <a:schemeClr val="dk1"/>
                </a:solidFill>
                <a:latin typeface="Arial"/>
                <a:ea typeface="Arial"/>
                <a:cs typeface="Arial"/>
              </a:rPr>
              <a:t>BUILDINGS AND HEATING</a:t>
            </a:r>
            <a:endParaRPr/>
          </a:p>
          <a:p>
            <a:r>
              <a:rPr lang="en-GB">
                <a:solidFill>
                  <a:schemeClr val="dk1"/>
                </a:solidFill>
                <a:latin typeface="Arial"/>
                <a:ea typeface="Arial"/>
                <a:cs typeface="Arial"/>
              </a:rPr>
              <a:t>Overview of modelling methodology</a:t>
            </a:r>
            <a:endParaRPr/>
          </a:p>
        </p:txBody>
      </p:sp>
      <p:sp>
        <p:nvSpPr>
          <p:cNvPr id="509" name="Google Shape;509;p22"/>
          <p:cNvSpPr/>
          <p:nvPr/>
        </p:nvSpPr>
        <p:spPr>
          <a:xfrm>
            <a:off x="7037522" y="1076844"/>
            <a:ext cx="1070909" cy="5250046"/>
          </a:xfrm>
          <a:prstGeom prst="rect">
            <a:avLst/>
          </a:prstGeom>
          <a:solidFill>
            <a:srgbClr val="205364"/>
          </a:solidFill>
          <a:ln>
            <a:noFill/>
          </a:ln>
        </p:spPr>
        <p:txBody>
          <a:bodyPr spcFirstLastPara="1" wrap="square" lIns="72000" tIns="0" rIns="72000" bIns="0" anchor="ctr" anchorCtr="0">
            <a:noAutofit/>
          </a:bodyPr>
          <a:lstStyle/>
          <a:p>
            <a:r>
              <a:rPr lang="en-GB" sz="1200" dirty="0">
                <a:solidFill>
                  <a:schemeClr val="lt1"/>
                </a:solidFill>
                <a:latin typeface="Arial"/>
                <a:ea typeface="Arial"/>
                <a:cs typeface="Arial"/>
              </a:rPr>
              <a:t>Difference in energy usage and production between ‘baseline’ and ‘decarbonization scenario’ for each sub-sector</a:t>
            </a:r>
            <a:endParaRPr dirty="0"/>
          </a:p>
        </p:txBody>
      </p:sp>
      <p:sp>
        <p:nvSpPr>
          <p:cNvPr id="510" name="Google Shape;510;p22"/>
          <p:cNvSpPr/>
          <p:nvPr/>
        </p:nvSpPr>
        <p:spPr>
          <a:xfrm>
            <a:off x="8269728" y="1734196"/>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Emissions (CO₂ &amp; air pollutants)</a:t>
            </a:r>
            <a:endParaRPr/>
          </a:p>
        </p:txBody>
      </p:sp>
      <p:sp>
        <p:nvSpPr>
          <p:cNvPr id="511" name="Google Shape;511;p22"/>
          <p:cNvSpPr/>
          <p:nvPr/>
        </p:nvSpPr>
        <p:spPr>
          <a:xfrm>
            <a:off x="8269728" y="3118323"/>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Recurring costs/savings</a:t>
            </a:r>
            <a:endParaRPr/>
          </a:p>
        </p:txBody>
      </p:sp>
      <p:sp>
        <p:nvSpPr>
          <p:cNvPr id="512" name="Google Shape;512;p22"/>
          <p:cNvSpPr/>
          <p:nvPr/>
        </p:nvSpPr>
        <p:spPr>
          <a:xfrm>
            <a:off x="8269728" y="4456167"/>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Up-front investments</a:t>
            </a:r>
            <a:endParaRPr/>
          </a:p>
        </p:txBody>
      </p:sp>
      <p:sp>
        <p:nvSpPr>
          <p:cNvPr id="513" name="Google Shape;513;p22"/>
          <p:cNvSpPr/>
          <p:nvPr/>
        </p:nvSpPr>
        <p:spPr>
          <a:xfrm>
            <a:off x="9501934" y="1076844"/>
            <a:ext cx="1070909" cy="5249046"/>
          </a:xfrm>
          <a:prstGeom prst="rect">
            <a:avLst/>
          </a:prstGeom>
          <a:solidFill>
            <a:srgbClr val="205364"/>
          </a:solidFill>
          <a:ln>
            <a:noFill/>
          </a:ln>
        </p:spPr>
        <p:txBody>
          <a:bodyPr spcFirstLastPara="1" wrap="square" lIns="72000" tIns="0" rIns="72000" bIns="0" anchor="ctr" anchorCtr="0">
            <a:noAutofit/>
          </a:bodyPr>
          <a:lstStyle/>
          <a:p>
            <a:r>
              <a:rPr lang="en-GB" sz="1200">
                <a:solidFill>
                  <a:schemeClr val="lt1"/>
                </a:solidFill>
                <a:latin typeface="Arial"/>
                <a:ea typeface="Arial"/>
                <a:cs typeface="Arial"/>
              </a:rPr>
              <a:t>Total economic case and CO₂ abatement potential</a:t>
            </a:r>
            <a:endParaRPr/>
          </a:p>
        </p:txBody>
      </p:sp>
      <p:sp>
        <p:nvSpPr>
          <p:cNvPr id="514" name="Google Shape;514;p22"/>
          <p:cNvSpPr/>
          <p:nvPr/>
        </p:nvSpPr>
        <p:spPr>
          <a:xfrm>
            <a:off x="6950979" y="910930"/>
            <a:ext cx="3711379" cy="5550682"/>
          </a:xfrm>
          <a:prstGeom prst="rect">
            <a:avLst/>
          </a:prstGeom>
          <a:noFill/>
          <a:ln w="19050" cap="flat" cmpd="sng">
            <a:solidFill>
              <a:schemeClr val="dk1"/>
            </a:solidFill>
            <a:prstDash val="dash"/>
            <a:round/>
            <a:headEnd type="none" w="sm" len="sm"/>
            <a:tailEnd type="none" w="sm" len="sm"/>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515" name="Google Shape;515;p22"/>
          <p:cNvSpPr/>
          <p:nvPr/>
        </p:nvSpPr>
        <p:spPr>
          <a:xfrm>
            <a:off x="1637693" y="4741910"/>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B</a:t>
            </a:r>
            <a:endParaRPr/>
          </a:p>
        </p:txBody>
      </p:sp>
      <p:sp>
        <p:nvSpPr>
          <p:cNvPr id="516" name="Google Shape;516;p22"/>
          <p:cNvSpPr/>
          <p:nvPr/>
        </p:nvSpPr>
        <p:spPr>
          <a:xfrm>
            <a:off x="7415020" y="942124"/>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C</a:t>
            </a:r>
            <a:endParaRPr/>
          </a:p>
        </p:txBody>
      </p:sp>
      <p:sp>
        <p:nvSpPr>
          <p:cNvPr id="517" name="Google Shape;517;p22"/>
          <p:cNvSpPr/>
          <p:nvPr/>
        </p:nvSpPr>
        <p:spPr>
          <a:xfrm>
            <a:off x="8632320" y="942124"/>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D</a:t>
            </a:r>
            <a:endParaRPr/>
          </a:p>
        </p:txBody>
      </p:sp>
      <p:sp>
        <p:nvSpPr>
          <p:cNvPr id="518" name="Google Shape;518;p22"/>
          <p:cNvSpPr/>
          <p:nvPr/>
        </p:nvSpPr>
        <p:spPr>
          <a:xfrm>
            <a:off x="9882001" y="942124"/>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E</a:t>
            </a:r>
            <a:endParaRPr/>
          </a:p>
        </p:txBody>
      </p:sp>
      <p:cxnSp>
        <p:nvCxnSpPr>
          <p:cNvPr id="519" name="Google Shape;519;p22"/>
          <p:cNvCxnSpPr>
            <a:stCxn id="503" idx="2"/>
            <a:endCxn id="506" idx="0"/>
          </p:cNvCxnSpPr>
          <p:nvPr/>
        </p:nvCxnSpPr>
        <p:spPr>
          <a:xfrm rot="5400000">
            <a:off x="3466466" y="1199738"/>
            <a:ext cx="319800" cy="12570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520" name="Google Shape;520;p22"/>
          <p:cNvCxnSpPr>
            <a:stCxn id="503" idx="2"/>
            <a:endCxn id="507" idx="0"/>
          </p:cNvCxnSpPr>
          <p:nvPr/>
        </p:nvCxnSpPr>
        <p:spPr>
          <a:xfrm rot="-5400000" flipH="1">
            <a:off x="4716116" y="1207088"/>
            <a:ext cx="319800" cy="12423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521" name="Google Shape;521;p22"/>
          <p:cNvCxnSpPr/>
          <p:nvPr/>
        </p:nvCxnSpPr>
        <p:spPr>
          <a:xfrm>
            <a:off x="6645318" y="2251880"/>
            <a:ext cx="303974" cy="0"/>
          </a:xfrm>
          <a:prstGeom prst="straightConnector1">
            <a:avLst/>
          </a:prstGeom>
          <a:noFill/>
          <a:ln w="9525" cap="flat" cmpd="sng">
            <a:solidFill>
              <a:schemeClr val="dk1"/>
            </a:solidFill>
            <a:prstDash val="solid"/>
            <a:round/>
            <a:headEnd type="none" w="sm" len="sm"/>
            <a:tailEnd type="triangle" w="med" len="med"/>
          </a:ln>
        </p:spPr>
      </p:cxnSp>
      <p:cxnSp>
        <p:nvCxnSpPr>
          <p:cNvPr id="522" name="Google Shape;522;p22"/>
          <p:cNvCxnSpPr>
            <a:stCxn id="509" idx="3"/>
            <a:endCxn id="510" idx="1"/>
          </p:cNvCxnSpPr>
          <p:nvPr/>
        </p:nvCxnSpPr>
        <p:spPr>
          <a:xfrm rot="10800000" flipH="1">
            <a:off x="8108430" y="2317367"/>
            <a:ext cx="161400" cy="13845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523" name="Google Shape;523;p22"/>
          <p:cNvCxnSpPr>
            <a:stCxn id="509" idx="3"/>
            <a:endCxn id="511" idx="1"/>
          </p:cNvCxnSpPr>
          <p:nvPr/>
        </p:nvCxnSpPr>
        <p:spPr>
          <a:xfrm>
            <a:off x="8108430" y="3701867"/>
            <a:ext cx="161400" cy="6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524" name="Google Shape;524;p22"/>
          <p:cNvCxnSpPr>
            <a:stCxn id="509" idx="3"/>
            <a:endCxn id="512" idx="1"/>
          </p:cNvCxnSpPr>
          <p:nvPr/>
        </p:nvCxnSpPr>
        <p:spPr>
          <a:xfrm>
            <a:off x="8108430" y="3701867"/>
            <a:ext cx="161400" cy="13374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525" name="Google Shape;525;p22"/>
          <p:cNvCxnSpPr>
            <a:stCxn id="510" idx="3"/>
            <a:endCxn id="513" idx="1"/>
          </p:cNvCxnSpPr>
          <p:nvPr/>
        </p:nvCxnSpPr>
        <p:spPr>
          <a:xfrm>
            <a:off x="9340636" y="2317240"/>
            <a:ext cx="161400" cy="13842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526" name="Google Shape;526;p22"/>
          <p:cNvCxnSpPr>
            <a:stCxn id="511" idx="3"/>
            <a:endCxn id="513" idx="1"/>
          </p:cNvCxnSpPr>
          <p:nvPr/>
        </p:nvCxnSpPr>
        <p:spPr>
          <a:xfrm>
            <a:off x="9340636" y="3701367"/>
            <a:ext cx="161400" cy="6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527" name="Google Shape;527;p22"/>
          <p:cNvCxnSpPr>
            <a:stCxn id="512" idx="3"/>
            <a:endCxn id="513" idx="1"/>
          </p:cNvCxnSpPr>
          <p:nvPr/>
        </p:nvCxnSpPr>
        <p:spPr>
          <a:xfrm rot="10800000" flipH="1">
            <a:off x="9340636" y="3701512"/>
            <a:ext cx="161400" cy="1337700"/>
          </a:xfrm>
          <a:prstGeom prst="bentConnector3">
            <a:avLst>
              <a:gd name="adj1" fmla="val 50000"/>
            </a:avLst>
          </a:prstGeom>
          <a:noFill/>
          <a:ln w="9525" cap="flat" cmpd="sng">
            <a:solidFill>
              <a:schemeClr val="dk1"/>
            </a:solidFill>
            <a:prstDash val="solid"/>
            <a:round/>
            <a:headEnd type="none" w="sm" len="sm"/>
            <a:tailEnd type="triangle" w="med" len="med"/>
          </a:ln>
        </p:spPr>
      </p:cxnSp>
      <p:sp>
        <p:nvSpPr>
          <p:cNvPr id="528" name="Google Shape;528;p22"/>
          <p:cNvSpPr/>
          <p:nvPr/>
        </p:nvSpPr>
        <p:spPr>
          <a:xfrm>
            <a:off x="7658032" y="69955"/>
            <a:ext cx="338328" cy="328912"/>
          </a:xfrm>
          <a:prstGeom prst="rect">
            <a:avLst/>
          </a:prstGeom>
          <a:solidFill>
            <a:srgbClr val="205364"/>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529" name="Google Shape;529;p22"/>
          <p:cNvSpPr txBox="1"/>
          <p:nvPr/>
        </p:nvSpPr>
        <p:spPr>
          <a:xfrm>
            <a:off x="7983452" y="80217"/>
            <a:ext cx="1624163" cy="276999"/>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Main modelling steps</a:t>
            </a:r>
            <a:endParaRPr/>
          </a:p>
        </p:txBody>
      </p:sp>
      <p:sp>
        <p:nvSpPr>
          <p:cNvPr id="530" name="Google Shape;530;p22"/>
          <p:cNvSpPr/>
          <p:nvPr/>
        </p:nvSpPr>
        <p:spPr>
          <a:xfrm>
            <a:off x="9692210" y="69955"/>
            <a:ext cx="338328" cy="328912"/>
          </a:xfrm>
          <a:prstGeom prst="rect">
            <a:avLst/>
          </a:prstGeom>
          <a:solidFill>
            <a:srgbClr val="A2D5D0"/>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531" name="Google Shape;531;p22"/>
          <p:cNvSpPr txBox="1"/>
          <p:nvPr/>
        </p:nvSpPr>
        <p:spPr>
          <a:xfrm>
            <a:off x="10017629" y="80217"/>
            <a:ext cx="999238" cy="276999"/>
          </a:xfrm>
          <a:prstGeom prst="rect">
            <a:avLst/>
          </a:prstGeom>
          <a:noFill/>
          <a:ln>
            <a:noFill/>
          </a:ln>
        </p:spPr>
        <p:txBody>
          <a:bodyPr spcFirstLastPara="1" wrap="square" lIns="91425" tIns="45700" rIns="91425" bIns="45700" anchor="t" anchorCtr="0">
            <a:noAutofit/>
          </a:bodyPr>
          <a:lstStyle/>
          <a:p>
            <a:r>
              <a:rPr lang="en-GB" sz="1200" dirty="0">
                <a:solidFill>
                  <a:schemeClr val="dk1"/>
                </a:solidFill>
                <a:latin typeface="Arial"/>
                <a:ea typeface="Arial"/>
                <a:cs typeface="Arial"/>
              </a:rPr>
              <a:t>Sub-sectors</a:t>
            </a:r>
            <a:endParaRPr dirty="0"/>
          </a:p>
        </p:txBody>
      </p:sp>
      <p:sp>
        <p:nvSpPr>
          <p:cNvPr id="532" name="Google Shape;532;p22"/>
          <p:cNvSpPr txBox="1"/>
          <p:nvPr/>
        </p:nvSpPr>
        <p:spPr>
          <a:xfrm>
            <a:off x="6656905" y="604464"/>
            <a:ext cx="4519720" cy="276999"/>
          </a:xfrm>
          <a:prstGeom prst="rect">
            <a:avLst/>
          </a:prstGeom>
          <a:noFill/>
          <a:ln>
            <a:noFill/>
          </a:ln>
        </p:spPr>
        <p:txBody>
          <a:bodyPr spcFirstLastPara="1" wrap="square" lIns="91425" tIns="45700" rIns="91425" bIns="45700" anchor="t" anchorCtr="0">
            <a:noAutofit/>
          </a:bodyPr>
          <a:lstStyle/>
          <a:p>
            <a:r>
              <a:rPr lang="en-GB" sz="1200" b="1" dirty="0">
                <a:solidFill>
                  <a:schemeClr val="dk1"/>
                </a:solidFill>
                <a:latin typeface="Arial"/>
                <a:ea typeface="Arial"/>
                <a:cs typeface="Arial"/>
              </a:rPr>
              <a:t>Economic case calculated for each sub-sectors, in step C-E</a:t>
            </a:r>
            <a:endParaRPr dirty="0"/>
          </a:p>
        </p:txBody>
      </p:sp>
      <p:sp>
        <p:nvSpPr>
          <p:cNvPr id="533" name="Google Shape;533;p22"/>
          <p:cNvSpPr txBox="1"/>
          <p:nvPr/>
        </p:nvSpPr>
        <p:spPr>
          <a:xfrm>
            <a:off x="1774768" y="636709"/>
            <a:ext cx="5660780" cy="461665"/>
          </a:xfrm>
          <a:prstGeom prst="rect">
            <a:avLst/>
          </a:prstGeom>
          <a:noFill/>
          <a:ln>
            <a:noFill/>
          </a:ln>
        </p:spPr>
        <p:txBody>
          <a:bodyPr spcFirstLastPara="1" wrap="square" lIns="91425" tIns="45700" rIns="91425" bIns="45700" anchor="t" anchorCtr="0">
            <a:noAutofit/>
          </a:bodyPr>
          <a:lstStyle/>
          <a:p>
            <a:r>
              <a:rPr lang="en-GB" sz="1200" b="1" dirty="0">
                <a:solidFill>
                  <a:schemeClr val="dk1"/>
                </a:solidFill>
                <a:latin typeface="Arial"/>
                <a:ea typeface="Arial"/>
                <a:cs typeface="Arial"/>
              </a:rPr>
              <a:t>The sub-sectors’ impact on energy usage and production </a:t>
            </a:r>
            <a:endParaRPr dirty="0"/>
          </a:p>
          <a:p>
            <a:r>
              <a:rPr lang="en-GB" sz="1200" b="1" dirty="0">
                <a:solidFill>
                  <a:schemeClr val="dk1"/>
                </a:solidFill>
                <a:latin typeface="Arial"/>
                <a:ea typeface="Arial"/>
                <a:cs typeface="Arial"/>
              </a:rPr>
              <a:t>modelled in step A-B</a:t>
            </a:r>
            <a:endParaRPr dirty="0"/>
          </a:p>
        </p:txBody>
      </p:sp>
      <p:sp>
        <p:nvSpPr>
          <p:cNvPr id="534" name="Google Shape;534;p22"/>
          <p:cNvSpPr/>
          <p:nvPr/>
        </p:nvSpPr>
        <p:spPr>
          <a:xfrm>
            <a:off x="1849631" y="5478286"/>
            <a:ext cx="4849002" cy="520700"/>
          </a:xfrm>
          <a:prstGeom prst="rect">
            <a:avLst/>
          </a:prstGeom>
          <a:solidFill>
            <a:schemeClr val="accent1"/>
          </a:solidFill>
          <a:ln>
            <a:noFill/>
          </a:ln>
        </p:spPr>
        <p:txBody>
          <a:bodyPr spcFirstLastPara="1" wrap="square" lIns="91425" tIns="45700" rIns="91425" bIns="45700" anchor="t" anchorCtr="0">
            <a:noAutofit/>
          </a:bodyPr>
          <a:lstStyle/>
          <a:p>
            <a:r>
              <a:rPr lang="en-GB" sz="1200" b="1" dirty="0">
                <a:solidFill>
                  <a:schemeClr val="lt1"/>
                </a:solidFill>
                <a:latin typeface="Arial"/>
                <a:ea typeface="Arial"/>
                <a:cs typeface="Arial"/>
              </a:rPr>
              <a:t>3.4 Decarbonized heating</a:t>
            </a:r>
            <a:endParaRPr dirty="0"/>
          </a:p>
          <a:p>
            <a:r>
              <a:rPr lang="en-GB" sz="1200" i="1" dirty="0">
                <a:solidFill>
                  <a:schemeClr val="lt1"/>
                </a:solidFill>
                <a:latin typeface="Arial"/>
                <a:ea typeface="Arial"/>
                <a:cs typeface="Arial"/>
              </a:rPr>
              <a:t>Shifting towards renewable sources</a:t>
            </a:r>
            <a:endParaRPr dirty="0"/>
          </a:p>
        </p:txBody>
      </p:sp>
      <p:cxnSp>
        <p:nvCxnSpPr>
          <p:cNvPr id="535" name="Google Shape;535;p22"/>
          <p:cNvCxnSpPr/>
          <p:nvPr/>
        </p:nvCxnSpPr>
        <p:spPr>
          <a:xfrm>
            <a:off x="4240218" y="5174145"/>
            <a:ext cx="0" cy="303595"/>
          </a:xfrm>
          <a:prstGeom prst="straightConnector1">
            <a:avLst/>
          </a:prstGeom>
          <a:noFill/>
          <a:ln w="9525" cap="flat" cmpd="sng">
            <a:solidFill>
              <a:schemeClr val="dk1"/>
            </a:solidFill>
            <a:prstDash val="solid"/>
            <a:round/>
            <a:headEnd type="none" w="sm" len="sm"/>
            <a:tailEnd type="triangle" w="med" len="med"/>
          </a:ln>
        </p:spPr>
      </p:cxnSp>
      <p:sp>
        <p:nvSpPr>
          <p:cNvPr id="536" name="Google Shape;536;p22"/>
          <p:cNvSpPr txBox="1"/>
          <p:nvPr/>
        </p:nvSpPr>
        <p:spPr>
          <a:xfrm>
            <a:off x="1778823" y="5200741"/>
            <a:ext cx="1266693" cy="276999"/>
          </a:xfrm>
          <a:prstGeom prst="rect">
            <a:avLst/>
          </a:prstGeom>
          <a:noFill/>
          <a:ln>
            <a:noFill/>
          </a:ln>
        </p:spPr>
        <p:txBody>
          <a:bodyPr spcFirstLastPara="1" wrap="square" lIns="91425" tIns="45700" rIns="91425" bIns="45700" anchor="t" anchorCtr="0">
            <a:noAutofit/>
          </a:bodyPr>
          <a:lstStyle/>
          <a:p>
            <a:r>
              <a:rPr lang="en-GB" sz="1200" i="1">
                <a:solidFill>
                  <a:schemeClr val="dk1"/>
                </a:solidFill>
                <a:latin typeface="Arial"/>
                <a:ea typeface="Arial"/>
                <a:cs typeface="Arial"/>
              </a:rPr>
              <a:t>Energy demand</a:t>
            </a:r>
            <a:endParaRPr/>
          </a:p>
        </p:txBody>
      </p:sp>
      <p:sp>
        <p:nvSpPr>
          <p:cNvPr id="537" name="Google Shape;537;p22"/>
          <p:cNvSpPr txBox="1"/>
          <p:nvPr/>
        </p:nvSpPr>
        <p:spPr>
          <a:xfrm>
            <a:off x="5497045" y="1689805"/>
            <a:ext cx="1266693" cy="276999"/>
          </a:xfrm>
          <a:prstGeom prst="rect">
            <a:avLst/>
          </a:prstGeom>
          <a:noFill/>
          <a:ln>
            <a:noFill/>
          </a:ln>
        </p:spPr>
        <p:txBody>
          <a:bodyPr spcFirstLastPara="1" wrap="square" lIns="91425" tIns="45700" rIns="91425" bIns="45700" anchor="t" anchorCtr="0">
            <a:noAutofit/>
          </a:bodyPr>
          <a:lstStyle/>
          <a:p>
            <a:r>
              <a:rPr lang="en-GB" sz="1200" i="1">
                <a:solidFill>
                  <a:schemeClr val="dk1"/>
                </a:solidFill>
                <a:latin typeface="Arial"/>
                <a:ea typeface="Arial"/>
                <a:cs typeface="Arial"/>
              </a:rPr>
              <a:t>Energy demand</a:t>
            </a:r>
            <a:endParaRPr/>
          </a:p>
        </p:txBody>
      </p:sp>
      <p:sp>
        <p:nvSpPr>
          <p:cNvPr id="538" name="Google Shape;538;p22"/>
          <p:cNvSpPr txBox="1"/>
          <p:nvPr/>
        </p:nvSpPr>
        <p:spPr>
          <a:xfrm>
            <a:off x="1763472" y="1697340"/>
            <a:ext cx="1266693" cy="276999"/>
          </a:xfrm>
          <a:prstGeom prst="rect">
            <a:avLst/>
          </a:prstGeom>
          <a:noFill/>
          <a:ln>
            <a:noFill/>
          </a:ln>
        </p:spPr>
        <p:txBody>
          <a:bodyPr spcFirstLastPara="1" wrap="square" lIns="91425" tIns="45700" rIns="91425" bIns="45700" anchor="t" anchorCtr="0">
            <a:noAutofit/>
          </a:bodyPr>
          <a:lstStyle/>
          <a:p>
            <a:r>
              <a:rPr lang="en-GB" sz="1200" i="1">
                <a:solidFill>
                  <a:schemeClr val="dk1"/>
                </a:solidFill>
                <a:latin typeface="Arial"/>
                <a:ea typeface="Arial"/>
                <a:cs typeface="Arial"/>
              </a:rPr>
              <a:t>Energy demand</a:t>
            </a:r>
            <a:endParaRPr/>
          </a:p>
        </p:txBody>
      </p:sp>
      <p:cxnSp>
        <p:nvCxnSpPr>
          <p:cNvPr id="539" name="Google Shape;539;p22"/>
          <p:cNvCxnSpPr>
            <a:stCxn id="507" idx="2"/>
          </p:cNvCxnSpPr>
          <p:nvPr/>
        </p:nvCxnSpPr>
        <p:spPr>
          <a:xfrm rot="-5400000" flipH="1">
            <a:off x="4642794" y="3731373"/>
            <a:ext cx="1709100" cy="600"/>
          </a:xfrm>
          <a:prstGeom prst="bentConnector3">
            <a:avLst>
              <a:gd name="adj1" fmla="val 50004"/>
            </a:avLst>
          </a:prstGeom>
          <a:noFill/>
          <a:ln w="9525" cap="flat" cmpd="sng">
            <a:solidFill>
              <a:schemeClr val="dk1"/>
            </a:solidFill>
            <a:prstDash val="solid"/>
            <a:round/>
            <a:headEnd type="none" w="sm" len="sm"/>
            <a:tailEnd type="triangle" w="med" len="med"/>
          </a:ln>
        </p:spPr>
      </p:cxnSp>
      <p:cxnSp>
        <p:nvCxnSpPr>
          <p:cNvPr id="540" name="Google Shape;540;p22"/>
          <p:cNvCxnSpPr>
            <a:stCxn id="534" idx="3"/>
          </p:cNvCxnSpPr>
          <p:nvPr/>
        </p:nvCxnSpPr>
        <p:spPr>
          <a:xfrm>
            <a:off x="6698633" y="5738636"/>
            <a:ext cx="250800" cy="0"/>
          </a:xfrm>
          <a:prstGeom prst="straightConnector1">
            <a:avLst/>
          </a:prstGeom>
          <a:noFill/>
          <a:ln w="9525" cap="flat" cmpd="sng">
            <a:solidFill>
              <a:schemeClr val="dk1"/>
            </a:solidFill>
            <a:prstDash val="solid"/>
            <a:round/>
            <a:headEnd type="none" w="sm" len="sm"/>
            <a:tailEnd type="triangle" w="med" len="med"/>
          </a:ln>
        </p:spPr>
      </p:cxnSp>
      <p:sp>
        <p:nvSpPr>
          <p:cNvPr id="541" name="Google Shape;541;p22"/>
          <p:cNvSpPr txBox="1"/>
          <p:nvPr/>
        </p:nvSpPr>
        <p:spPr>
          <a:xfrm>
            <a:off x="1747572" y="4152475"/>
            <a:ext cx="1249060" cy="461665"/>
          </a:xfrm>
          <a:prstGeom prst="rect">
            <a:avLst/>
          </a:prstGeom>
          <a:noFill/>
          <a:ln>
            <a:noFill/>
          </a:ln>
        </p:spPr>
        <p:txBody>
          <a:bodyPr spcFirstLastPara="1" wrap="square" lIns="91425" tIns="45700" rIns="91425" bIns="45700" anchor="t" anchorCtr="0">
            <a:noAutofit/>
          </a:bodyPr>
          <a:lstStyle/>
          <a:p>
            <a:r>
              <a:rPr lang="en-GB" sz="1200" i="1">
                <a:solidFill>
                  <a:schemeClr val="dk1"/>
                </a:solidFill>
                <a:latin typeface="Arial"/>
                <a:ea typeface="Arial"/>
                <a:cs typeface="Arial"/>
              </a:rPr>
              <a:t>New </a:t>
            </a:r>
            <a:endParaRPr/>
          </a:p>
          <a:p>
            <a:r>
              <a:rPr lang="en-GB" sz="1200" i="1">
                <a:solidFill>
                  <a:schemeClr val="dk1"/>
                </a:solidFill>
                <a:latin typeface="Arial"/>
                <a:ea typeface="Arial"/>
                <a:cs typeface="Arial"/>
              </a:rPr>
              <a:t>energy demand</a:t>
            </a:r>
            <a:endParaRPr/>
          </a:p>
        </p:txBody>
      </p:sp>
      <p:sp>
        <p:nvSpPr>
          <p:cNvPr id="542" name="Google Shape;542;p22"/>
          <p:cNvSpPr/>
          <p:nvPr/>
        </p:nvSpPr>
        <p:spPr>
          <a:xfrm>
            <a:off x="3106931" y="3194676"/>
            <a:ext cx="2296800" cy="971345"/>
          </a:xfrm>
          <a:prstGeom prst="rect">
            <a:avLst/>
          </a:prstGeom>
          <a:solidFill>
            <a:schemeClr val="accent1"/>
          </a:solidFill>
          <a:ln>
            <a:noFill/>
          </a:ln>
        </p:spPr>
        <p:txBody>
          <a:bodyPr spcFirstLastPara="1" wrap="square" lIns="91425" tIns="45700" rIns="91425" bIns="45700" anchor="t" anchorCtr="0">
            <a:noAutofit/>
          </a:bodyPr>
          <a:lstStyle/>
          <a:p>
            <a:r>
              <a:rPr lang="en-GB" sz="1200" b="1" dirty="0">
                <a:solidFill>
                  <a:schemeClr val="lt1"/>
                </a:solidFill>
                <a:latin typeface="Arial"/>
                <a:ea typeface="Arial"/>
                <a:cs typeface="Arial"/>
              </a:rPr>
              <a:t>3.3 Efficient lighting &amp; appliances</a:t>
            </a:r>
            <a:endParaRPr dirty="0"/>
          </a:p>
          <a:p>
            <a:r>
              <a:rPr lang="en-GB" sz="1200" dirty="0">
                <a:solidFill>
                  <a:schemeClr val="lt1"/>
                </a:solidFill>
                <a:latin typeface="Arial"/>
                <a:ea typeface="Arial"/>
                <a:cs typeface="Arial"/>
              </a:rPr>
              <a:t>Decreasing the energy demand for electricity in new and renovated buildings</a:t>
            </a:r>
            <a:endParaRPr dirty="0"/>
          </a:p>
        </p:txBody>
      </p:sp>
      <p:cxnSp>
        <p:nvCxnSpPr>
          <p:cNvPr id="543" name="Google Shape;543;p22"/>
          <p:cNvCxnSpPr>
            <a:stCxn id="506" idx="2"/>
          </p:cNvCxnSpPr>
          <p:nvPr/>
        </p:nvCxnSpPr>
        <p:spPr>
          <a:xfrm rot="-5400000" flipH="1">
            <a:off x="2133005" y="3742023"/>
            <a:ext cx="1730400" cy="600"/>
          </a:xfrm>
          <a:prstGeom prst="bentConnector3">
            <a:avLst>
              <a:gd name="adj1" fmla="val 50004"/>
            </a:avLst>
          </a:prstGeom>
          <a:noFill/>
          <a:ln w="9525" cap="flat" cmpd="sng">
            <a:solidFill>
              <a:schemeClr val="dk1"/>
            </a:solidFill>
            <a:prstDash val="solid"/>
            <a:round/>
            <a:headEnd type="none" w="sm" len="sm"/>
            <a:tailEnd type="triangle" w="med" len="med"/>
          </a:ln>
        </p:spPr>
      </p:cxnSp>
      <p:cxnSp>
        <p:nvCxnSpPr>
          <p:cNvPr id="544" name="Google Shape;544;p22"/>
          <p:cNvCxnSpPr>
            <a:stCxn id="506" idx="2"/>
          </p:cNvCxnSpPr>
          <p:nvPr/>
        </p:nvCxnSpPr>
        <p:spPr>
          <a:xfrm rot="-5400000" flipH="1">
            <a:off x="4918055" y="956973"/>
            <a:ext cx="82200" cy="3922500"/>
          </a:xfrm>
          <a:prstGeom prst="bentConnector2">
            <a:avLst/>
          </a:prstGeom>
          <a:noFill/>
          <a:ln w="9525" cap="flat" cmpd="sng">
            <a:solidFill>
              <a:schemeClr val="dk1"/>
            </a:solidFill>
            <a:prstDash val="solid"/>
            <a:round/>
            <a:headEnd type="none" w="sm" len="sm"/>
            <a:tailEnd type="triangle" w="med" len="med"/>
          </a:ln>
        </p:spPr>
      </p:cxnSp>
      <p:cxnSp>
        <p:nvCxnSpPr>
          <p:cNvPr id="545" name="Google Shape;545;p22"/>
          <p:cNvCxnSpPr>
            <a:stCxn id="503" idx="2"/>
            <a:endCxn id="542" idx="0"/>
          </p:cNvCxnSpPr>
          <p:nvPr/>
        </p:nvCxnSpPr>
        <p:spPr>
          <a:xfrm>
            <a:off x="4254866" y="1668338"/>
            <a:ext cx="600" cy="1526400"/>
          </a:xfrm>
          <a:prstGeom prst="straightConnector1">
            <a:avLst/>
          </a:prstGeom>
          <a:noFill/>
          <a:ln w="9525" cap="flat" cmpd="sng">
            <a:solidFill>
              <a:schemeClr val="dk1"/>
            </a:solidFill>
            <a:prstDash val="solid"/>
            <a:round/>
            <a:headEnd type="none" w="sm" len="sm"/>
            <a:tailEnd type="triangle" w="med" len="med"/>
          </a:ln>
        </p:spPr>
      </p:cxnSp>
      <p:cxnSp>
        <p:nvCxnSpPr>
          <p:cNvPr id="546" name="Google Shape;546;p22"/>
          <p:cNvCxnSpPr>
            <a:stCxn id="542" idx="3"/>
            <a:endCxn id="514" idx="1"/>
          </p:cNvCxnSpPr>
          <p:nvPr/>
        </p:nvCxnSpPr>
        <p:spPr>
          <a:xfrm>
            <a:off x="5403731" y="3680348"/>
            <a:ext cx="1547100" cy="6000"/>
          </a:xfrm>
          <a:prstGeom prst="straightConnector1">
            <a:avLst/>
          </a:prstGeom>
          <a:noFill/>
          <a:ln w="9525" cap="flat" cmpd="sng">
            <a:solidFill>
              <a:schemeClr val="dk1"/>
            </a:solidFill>
            <a:prstDash val="solid"/>
            <a:round/>
            <a:headEnd type="none" w="sm" len="sm"/>
            <a:tailEnd type="triangle" w="med" len="med"/>
          </a:ln>
        </p:spPr>
      </p:cxnSp>
      <p:sp>
        <p:nvSpPr>
          <p:cNvPr id="4" name="Slide Number Placeholder 3">
            <a:extLst>
              <a:ext uri="{FF2B5EF4-FFF2-40B4-BE49-F238E27FC236}">
                <a16:creationId xmlns:a16="http://schemas.microsoft.com/office/drawing/2014/main" id="{89DC6D5E-0517-D1C6-C5FB-AB12F1A540A0}"/>
              </a:ext>
            </a:extLst>
          </p:cNvPr>
          <p:cNvSpPr>
            <a:spLocks noGrp="1"/>
          </p:cNvSpPr>
          <p:nvPr>
            <p:ph type="sldNum" sz="quarter" idx="2"/>
          </p:nvPr>
        </p:nvSpPr>
        <p:spPr/>
        <p:txBody>
          <a:bodyPr/>
          <a:lstStyle/>
          <a:p>
            <a:fld id="{86CB4B4D-7CA3-9044-876B-883B54F8677D}" type="slidenum">
              <a:rPr lang="en-US" smtClean="0"/>
              <a:pPr/>
              <a:t>21</a:t>
            </a:fld>
            <a:endParaRPr lang="en-US" dirty="0"/>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2" name="Google Shape;552;p23"/>
          <p:cNvSpPr/>
          <p:nvPr/>
        </p:nvSpPr>
        <p:spPr>
          <a:xfrm>
            <a:off x="1803200" y="2057631"/>
            <a:ext cx="4799911" cy="520700"/>
          </a:xfrm>
          <a:prstGeom prst="rect">
            <a:avLst/>
          </a:prstGeom>
          <a:solidFill>
            <a:schemeClr val="accent1"/>
          </a:solidFill>
          <a:ln>
            <a:noFill/>
          </a:ln>
        </p:spPr>
        <p:txBody>
          <a:bodyPr spcFirstLastPara="1" wrap="square" lIns="91425" tIns="45700" rIns="91425" bIns="45700" anchor="t" anchorCtr="0">
            <a:noAutofit/>
          </a:bodyPr>
          <a:lstStyle/>
          <a:p>
            <a:r>
              <a:rPr lang="en-GB" sz="1200" b="1" dirty="0">
                <a:solidFill>
                  <a:schemeClr val="lt1"/>
                </a:solidFill>
                <a:latin typeface="Arial"/>
                <a:ea typeface="Arial"/>
                <a:cs typeface="Arial"/>
              </a:rPr>
              <a:t>4.1 Decarbonizing electricity </a:t>
            </a:r>
            <a:endParaRPr dirty="0"/>
          </a:p>
          <a:p>
            <a:r>
              <a:rPr lang="en-GB" sz="1200" i="1" dirty="0">
                <a:solidFill>
                  <a:schemeClr val="lt1"/>
                </a:solidFill>
                <a:latin typeface="Arial"/>
                <a:ea typeface="Arial"/>
                <a:cs typeface="Arial"/>
              </a:rPr>
              <a:t>Increasing share of renewable electricity generation</a:t>
            </a:r>
            <a:endParaRPr dirty="0"/>
          </a:p>
        </p:txBody>
      </p:sp>
      <p:cxnSp>
        <p:nvCxnSpPr>
          <p:cNvPr id="553" name="Google Shape;553;p23"/>
          <p:cNvCxnSpPr/>
          <p:nvPr/>
        </p:nvCxnSpPr>
        <p:spPr>
          <a:xfrm>
            <a:off x="4144696" y="1753490"/>
            <a:ext cx="0" cy="303595"/>
          </a:xfrm>
          <a:prstGeom prst="straightConnector1">
            <a:avLst/>
          </a:prstGeom>
          <a:noFill/>
          <a:ln w="9525" cap="flat" cmpd="sng">
            <a:solidFill>
              <a:schemeClr val="dk1"/>
            </a:solidFill>
            <a:prstDash val="solid"/>
            <a:round/>
            <a:headEnd type="none" w="sm" len="sm"/>
            <a:tailEnd type="triangle" w="med" len="med"/>
          </a:ln>
        </p:spPr>
      </p:cxnSp>
      <p:sp>
        <p:nvSpPr>
          <p:cNvPr id="554" name="Google Shape;554;p23"/>
          <p:cNvSpPr/>
          <p:nvPr/>
        </p:nvSpPr>
        <p:spPr>
          <a:xfrm>
            <a:off x="1688820" y="1142945"/>
            <a:ext cx="4911752" cy="591494"/>
          </a:xfrm>
          <a:prstGeom prst="rect">
            <a:avLst/>
          </a:prstGeom>
          <a:solidFill>
            <a:srgbClr val="205364"/>
          </a:solidFill>
          <a:ln>
            <a:noFill/>
          </a:ln>
        </p:spPr>
        <p:txBody>
          <a:bodyPr spcFirstLastPara="1" wrap="square" lIns="180000" tIns="0" rIns="91425" bIns="0" anchor="ctr" anchorCtr="0">
            <a:noAutofit/>
          </a:bodyPr>
          <a:lstStyle/>
          <a:p>
            <a:r>
              <a:rPr lang="en-GB" sz="1200" dirty="0">
                <a:solidFill>
                  <a:schemeClr val="lt1"/>
                </a:solidFill>
                <a:latin typeface="Arial"/>
                <a:ea typeface="Arial"/>
                <a:cs typeface="Arial"/>
              </a:rPr>
              <a:t>Total electricity demand in the city per source of production</a:t>
            </a:r>
            <a:br>
              <a:rPr lang="en-GB" sz="1200" dirty="0">
                <a:solidFill>
                  <a:schemeClr val="lt1"/>
                </a:solidFill>
                <a:latin typeface="Arial"/>
                <a:ea typeface="Arial"/>
                <a:cs typeface="Arial"/>
              </a:rPr>
            </a:br>
            <a:r>
              <a:rPr lang="en-GB" sz="1200" dirty="0">
                <a:solidFill>
                  <a:schemeClr val="lt1"/>
                </a:solidFill>
                <a:latin typeface="Arial"/>
                <a:ea typeface="Arial"/>
                <a:cs typeface="Arial"/>
              </a:rPr>
              <a:t>(including increased electricity demand from other sub-sectors)</a:t>
            </a:r>
            <a:endParaRPr dirty="0"/>
          </a:p>
        </p:txBody>
      </p:sp>
      <p:sp>
        <p:nvSpPr>
          <p:cNvPr id="555" name="Google Shape;555;p23"/>
          <p:cNvSpPr/>
          <p:nvPr/>
        </p:nvSpPr>
        <p:spPr>
          <a:xfrm>
            <a:off x="1527524" y="1288373"/>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A</a:t>
            </a:r>
            <a:endParaRPr/>
          </a:p>
        </p:txBody>
      </p:sp>
      <p:sp>
        <p:nvSpPr>
          <p:cNvPr id="556" name="Google Shape;556;p23"/>
          <p:cNvSpPr txBox="1"/>
          <p:nvPr/>
        </p:nvSpPr>
        <p:spPr>
          <a:xfrm>
            <a:off x="1744301" y="71133"/>
            <a:ext cx="3890809" cy="646331"/>
          </a:xfrm>
          <a:prstGeom prst="rect">
            <a:avLst/>
          </a:prstGeom>
          <a:noFill/>
          <a:ln>
            <a:noFill/>
          </a:ln>
        </p:spPr>
        <p:txBody>
          <a:bodyPr spcFirstLastPara="1" wrap="square" lIns="91425" tIns="45700" rIns="91425" bIns="45700" anchor="t" anchorCtr="0">
            <a:noAutofit/>
          </a:bodyPr>
          <a:lstStyle/>
          <a:p>
            <a:r>
              <a:rPr lang="en-GB" b="1" dirty="0">
                <a:solidFill>
                  <a:schemeClr val="dk1"/>
                </a:solidFill>
                <a:latin typeface="Arial"/>
                <a:ea typeface="Arial"/>
                <a:cs typeface="Arial"/>
              </a:rPr>
              <a:t>ELECTRICITY</a:t>
            </a:r>
            <a:endParaRPr dirty="0"/>
          </a:p>
          <a:p>
            <a:r>
              <a:rPr lang="en-GB" dirty="0">
                <a:solidFill>
                  <a:schemeClr val="dk1"/>
                </a:solidFill>
                <a:latin typeface="Arial"/>
                <a:ea typeface="Arial"/>
                <a:cs typeface="Arial"/>
              </a:rPr>
              <a:t>Overview of modelling methodology</a:t>
            </a:r>
            <a:endParaRPr dirty="0"/>
          </a:p>
        </p:txBody>
      </p:sp>
      <p:sp>
        <p:nvSpPr>
          <p:cNvPr id="557" name="Google Shape;557;p23"/>
          <p:cNvSpPr txBox="1"/>
          <p:nvPr/>
        </p:nvSpPr>
        <p:spPr>
          <a:xfrm>
            <a:off x="4226476" y="1761036"/>
            <a:ext cx="1909497" cy="276999"/>
          </a:xfrm>
          <a:prstGeom prst="rect">
            <a:avLst/>
          </a:prstGeom>
          <a:noFill/>
          <a:ln>
            <a:noFill/>
          </a:ln>
        </p:spPr>
        <p:txBody>
          <a:bodyPr spcFirstLastPara="1" wrap="square" lIns="91425" tIns="45700" rIns="91425" bIns="45700" anchor="t" anchorCtr="0">
            <a:noAutofit/>
          </a:bodyPr>
          <a:lstStyle/>
          <a:p>
            <a:r>
              <a:rPr lang="en-GB" sz="1200" i="1">
                <a:solidFill>
                  <a:schemeClr val="dk1"/>
                </a:solidFill>
                <a:latin typeface="Arial"/>
                <a:ea typeface="Arial"/>
                <a:cs typeface="Arial"/>
              </a:rPr>
              <a:t>Electricity demand (TWh)</a:t>
            </a:r>
            <a:endParaRPr/>
          </a:p>
        </p:txBody>
      </p:sp>
      <p:sp>
        <p:nvSpPr>
          <p:cNvPr id="558" name="Google Shape;558;p23"/>
          <p:cNvSpPr/>
          <p:nvPr/>
        </p:nvSpPr>
        <p:spPr>
          <a:xfrm>
            <a:off x="6927352" y="1142945"/>
            <a:ext cx="1070909" cy="5250046"/>
          </a:xfrm>
          <a:prstGeom prst="rect">
            <a:avLst/>
          </a:prstGeom>
          <a:solidFill>
            <a:srgbClr val="205364"/>
          </a:solidFill>
          <a:ln>
            <a:noFill/>
          </a:ln>
        </p:spPr>
        <p:txBody>
          <a:bodyPr spcFirstLastPara="1" wrap="square" lIns="72000" tIns="0" rIns="72000" bIns="0" anchor="ctr" anchorCtr="0">
            <a:noAutofit/>
          </a:bodyPr>
          <a:lstStyle/>
          <a:p>
            <a:r>
              <a:rPr lang="en-GB" sz="1200" dirty="0">
                <a:solidFill>
                  <a:schemeClr val="lt1"/>
                </a:solidFill>
                <a:latin typeface="Arial"/>
                <a:ea typeface="Arial"/>
                <a:cs typeface="Arial"/>
              </a:rPr>
              <a:t>Difference in share of renewable energy between ‘baseline’ and ‘decarbonization scenario’.</a:t>
            </a:r>
            <a:endParaRPr dirty="0"/>
          </a:p>
        </p:txBody>
      </p:sp>
      <p:sp>
        <p:nvSpPr>
          <p:cNvPr id="559" name="Google Shape;559;p23"/>
          <p:cNvSpPr/>
          <p:nvPr/>
        </p:nvSpPr>
        <p:spPr>
          <a:xfrm>
            <a:off x="8159558" y="1647676"/>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Emissions (CO₂ &amp; air pollutants)</a:t>
            </a:r>
            <a:endParaRPr/>
          </a:p>
        </p:txBody>
      </p:sp>
      <p:sp>
        <p:nvSpPr>
          <p:cNvPr id="560" name="Google Shape;560;p23"/>
          <p:cNvSpPr/>
          <p:nvPr/>
        </p:nvSpPr>
        <p:spPr>
          <a:xfrm>
            <a:off x="8159558" y="3008661"/>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Recurring costs/</a:t>
            </a:r>
            <a:endParaRPr/>
          </a:p>
          <a:p>
            <a:r>
              <a:rPr lang="en-GB" sz="1200" i="1">
                <a:solidFill>
                  <a:schemeClr val="lt1"/>
                </a:solidFill>
                <a:latin typeface="Arial"/>
                <a:ea typeface="Arial"/>
                <a:cs typeface="Arial"/>
              </a:rPr>
              <a:t>revenues </a:t>
            </a:r>
            <a:endParaRPr/>
          </a:p>
        </p:txBody>
      </p:sp>
      <p:sp>
        <p:nvSpPr>
          <p:cNvPr id="561" name="Google Shape;561;p23"/>
          <p:cNvSpPr/>
          <p:nvPr/>
        </p:nvSpPr>
        <p:spPr>
          <a:xfrm>
            <a:off x="8159558" y="4369647"/>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Up-front investments</a:t>
            </a:r>
            <a:endParaRPr/>
          </a:p>
        </p:txBody>
      </p:sp>
      <p:sp>
        <p:nvSpPr>
          <p:cNvPr id="562" name="Google Shape;562;p23"/>
          <p:cNvSpPr/>
          <p:nvPr/>
        </p:nvSpPr>
        <p:spPr>
          <a:xfrm>
            <a:off x="9391764" y="1142945"/>
            <a:ext cx="1070909" cy="5249046"/>
          </a:xfrm>
          <a:prstGeom prst="rect">
            <a:avLst/>
          </a:prstGeom>
          <a:solidFill>
            <a:srgbClr val="205364"/>
          </a:solidFill>
          <a:ln>
            <a:noFill/>
          </a:ln>
        </p:spPr>
        <p:txBody>
          <a:bodyPr spcFirstLastPara="1" wrap="square" lIns="72000" tIns="0" rIns="72000" bIns="0" anchor="ctr" anchorCtr="0">
            <a:noAutofit/>
          </a:bodyPr>
          <a:lstStyle/>
          <a:p>
            <a:r>
              <a:rPr lang="en-GB" sz="1200">
                <a:solidFill>
                  <a:schemeClr val="lt1"/>
                </a:solidFill>
                <a:latin typeface="Arial"/>
                <a:ea typeface="Arial"/>
                <a:cs typeface="Arial"/>
              </a:rPr>
              <a:t>Total economic case and CO₂ abatement potential</a:t>
            </a:r>
            <a:endParaRPr/>
          </a:p>
        </p:txBody>
      </p:sp>
      <p:sp>
        <p:nvSpPr>
          <p:cNvPr id="563" name="Google Shape;563;p23"/>
          <p:cNvSpPr/>
          <p:nvPr/>
        </p:nvSpPr>
        <p:spPr>
          <a:xfrm>
            <a:off x="6884877" y="966013"/>
            <a:ext cx="3711379" cy="5550682"/>
          </a:xfrm>
          <a:prstGeom prst="rect">
            <a:avLst/>
          </a:prstGeom>
          <a:noFill/>
          <a:ln w="19050" cap="flat" cmpd="sng">
            <a:solidFill>
              <a:schemeClr val="dk1"/>
            </a:solidFill>
            <a:prstDash val="dash"/>
            <a:round/>
            <a:headEnd type="none" w="sm" len="sm"/>
            <a:tailEnd type="none" w="sm" len="sm"/>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564" name="Google Shape;564;p23"/>
          <p:cNvSpPr/>
          <p:nvPr/>
        </p:nvSpPr>
        <p:spPr>
          <a:xfrm>
            <a:off x="7304850" y="1008225"/>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C</a:t>
            </a:r>
            <a:endParaRPr/>
          </a:p>
        </p:txBody>
      </p:sp>
      <p:sp>
        <p:nvSpPr>
          <p:cNvPr id="565" name="Google Shape;565;p23"/>
          <p:cNvSpPr/>
          <p:nvPr/>
        </p:nvSpPr>
        <p:spPr>
          <a:xfrm>
            <a:off x="8522150" y="1008225"/>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D</a:t>
            </a:r>
            <a:endParaRPr/>
          </a:p>
        </p:txBody>
      </p:sp>
      <p:sp>
        <p:nvSpPr>
          <p:cNvPr id="566" name="Google Shape;566;p23"/>
          <p:cNvSpPr/>
          <p:nvPr/>
        </p:nvSpPr>
        <p:spPr>
          <a:xfrm>
            <a:off x="9771831" y="1008225"/>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E</a:t>
            </a:r>
            <a:endParaRPr/>
          </a:p>
        </p:txBody>
      </p:sp>
      <p:cxnSp>
        <p:nvCxnSpPr>
          <p:cNvPr id="567" name="Google Shape;567;p23"/>
          <p:cNvCxnSpPr/>
          <p:nvPr/>
        </p:nvCxnSpPr>
        <p:spPr>
          <a:xfrm>
            <a:off x="6603110" y="2319237"/>
            <a:ext cx="236012" cy="0"/>
          </a:xfrm>
          <a:prstGeom prst="straightConnector1">
            <a:avLst/>
          </a:prstGeom>
          <a:noFill/>
          <a:ln w="9525" cap="flat" cmpd="sng">
            <a:solidFill>
              <a:schemeClr val="dk1"/>
            </a:solidFill>
            <a:prstDash val="solid"/>
            <a:round/>
            <a:headEnd type="none" w="sm" len="sm"/>
            <a:tailEnd type="triangle" w="med" len="med"/>
          </a:ln>
        </p:spPr>
      </p:cxnSp>
      <p:cxnSp>
        <p:nvCxnSpPr>
          <p:cNvPr id="568" name="Google Shape;568;p23"/>
          <p:cNvCxnSpPr>
            <a:stCxn id="558" idx="3"/>
            <a:endCxn id="559" idx="1"/>
          </p:cNvCxnSpPr>
          <p:nvPr/>
        </p:nvCxnSpPr>
        <p:spPr>
          <a:xfrm rot="10800000" flipH="1">
            <a:off x="7998260" y="2230768"/>
            <a:ext cx="161400" cy="15372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569" name="Google Shape;569;p23"/>
          <p:cNvCxnSpPr>
            <a:stCxn id="558" idx="3"/>
            <a:endCxn id="560" idx="1"/>
          </p:cNvCxnSpPr>
          <p:nvPr/>
        </p:nvCxnSpPr>
        <p:spPr>
          <a:xfrm rot="10800000" flipH="1">
            <a:off x="7998260" y="3591568"/>
            <a:ext cx="161400" cy="1764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570" name="Google Shape;570;p23"/>
          <p:cNvCxnSpPr>
            <a:stCxn id="558" idx="3"/>
            <a:endCxn id="561" idx="1"/>
          </p:cNvCxnSpPr>
          <p:nvPr/>
        </p:nvCxnSpPr>
        <p:spPr>
          <a:xfrm>
            <a:off x="7998260" y="3767968"/>
            <a:ext cx="161400" cy="11847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571" name="Google Shape;571;p23"/>
          <p:cNvCxnSpPr>
            <a:stCxn id="559" idx="3"/>
            <a:endCxn id="562" idx="1"/>
          </p:cNvCxnSpPr>
          <p:nvPr/>
        </p:nvCxnSpPr>
        <p:spPr>
          <a:xfrm>
            <a:off x="9230466" y="2230721"/>
            <a:ext cx="161400" cy="15366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572" name="Google Shape;572;p23"/>
          <p:cNvCxnSpPr>
            <a:stCxn id="560" idx="3"/>
            <a:endCxn id="562" idx="1"/>
          </p:cNvCxnSpPr>
          <p:nvPr/>
        </p:nvCxnSpPr>
        <p:spPr>
          <a:xfrm>
            <a:off x="9230466" y="3591705"/>
            <a:ext cx="161400" cy="1758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573" name="Google Shape;573;p23"/>
          <p:cNvCxnSpPr>
            <a:stCxn id="561" idx="3"/>
            <a:endCxn id="562" idx="1"/>
          </p:cNvCxnSpPr>
          <p:nvPr/>
        </p:nvCxnSpPr>
        <p:spPr>
          <a:xfrm rot="10800000" flipH="1">
            <a:off x="9230466" y="3767391"/>
            <a:ext cx="161400" cy="1185300"/>
          </a:xfrm>
          <a:prstGeom prst="bentConnector3">
            <a:avLst>
              <a:gd name="adj1" fmla="val 50000"/>
            </a:avLst>
          </a:prstGeom>
          <a:noFill/>
          <a:ln w="9525" cap="flat" cmpd="sng">
            <a:solidFill>
              <a:schemeClr val="dk1"/>
            </a:solidFill>
            <a:prstDash val="solid"/>
            <a:round/>
            <a:headEnd type="none" w="sm" len="sm"/>
            <a:tailEnd type="triangle" w="med" len="med"/>
          </a:ln>
        </p:spPr>
      </p:cxnSp>
      <p:sp>
        <p:nvSpPr>
          <p:cNvPr id="574" name="Google Shape;574;p23"/>
          <p:cNvSpPr/>
          <p:nvPr/>
        </p:nvSpPr>
        <p:spPr>
          <a:xfrm>
            <a:off x="7547862" y="136056"/>
            <a:ext cx="338328" cy="328912"/>
          </a:xfrm>
          <a:prstGeom prst="rect">
            <a:avLst/>
          </a:prstGeom>
          <a:solidFill>
            <a:srgbClr val="205364"/>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575" name="Google Shape;575;p23"/>
          <p:cNvSpPr txBox="1"/>
          <p:nvPr/>
        </p:nvSpPr>
        <p:spPr>
          <a:xfrm>
            <a:off x="7873282" y="146318"/>
            <a:ext cx="1624163" cy="276999"/>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Main modelling steps</a:t>
            </a:r>
            <a:endParaRPr/>
          </a:p>
        </p:txBody>
      </p:sp>
      <p:sp>
        <p:nvSpPr>
          <p:cNvPr id="576" name="Google Shape;576;p23"/>
          <p:cNvSpPr/>
          <p:nvPr/>
        </p:nvSpPr>
        <p:spPr>
          <a:xfrm>
            <a:off x="9582040" y="136056"/>
            <a:ext cx="338328" cy="328912"/>
          </a:xfrm>
          <a:prstGeom prst="rect">
            <a:avLst/>
          </a:prstGeom>
          <a:solidFill>
            <a:srgbClr val="A2D5D0"/>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577" name="Google Shape;577;p23"/>
          <p:cNvSpPr txBox="1"/>
          <p:nvPr/>
        </p:nvSpPr>
        <p:spPr>
          <a:xfrm>
            <a:off x="9907459" y="146318"/>
            <a:ext cx="1021274" cy="276999"/>
          </a:xfrm>
          <a:prstGeom prst="rect">
            <a:avLst/>
          </a:prstGeom>
          <a:noFill/>
          <a:ln>
            <a:noFill/>
          </a:ln>
        </p:spPr>
        <p:txBody>
          <a:bodyPr spcFirstLastPara="1" wrap="square" lIns="91425" tIns="45700" rIns="91425" bIns="45700" anchor="t" anchorCtr="0">
            <a:noAutofit/>
          </a:bodyPr>
          <a:lstStyle/>
          <a:p>
            <a:r>
              <a:rPr lang="en-GB" sz="1200" dirty="0">
                <a:solidFill>
                  <a:schemeClr val="dk1"/>
                </a:solidFill>
                <a:latin typeface="Arial"/>
                <a:ea typeface="Arial"/>
                <a:cs typeface="Arial"/>
              </a:rPr>
              <a:t>Sub-sectors</a:t>
            </a:r>
            <a:endParaRPr dirty="0"/>
          </a:p>
        </p:txBody>
      </p:sp>
      <p:sp>
        <p:nvSpPr>
          <p:cNvPr id="578" name="Google Shape;578;p23"/>
          <p:cNvSpPr txBox="1"/>
          <p:nvPr/>
        </p:nvSpPr>
        <p:spPr>
          <a:xfrm>
            <a:off x="6709756" y="702810"/>
            <a:ext cx="4428297" cy="276999"/>
          </a:xfrm>
          <a:prstGeom prst="rect">
            <a:avLst/>
          </a:prstGeom>
          <a:noFill/>
          <a:ln>
            <a:noFill/>
          </a:ln>
        </p:spPr>
        <p:txBody>
          <a:bodyPr spcFirstLastPara="1" wrap="square" lIns="91425" tIns="45700" rIns="91425" bIns="45700" anchor="t" anchorCtr="0">
            <a:noAutofit/>
          </a:bodyPr>
          <a:lstStyle/>
          <a:p>
            <a:r>
              <a:rPr lang="en-GB" sz="1200" b="1" dirty="0">
                <a:solidFill>
                  <a:schemeClr val="dk1"/>
                </a:solidFill>
                <a:latin typeface="Arial"/>
                <a:ea typeface="Arial"/>
                <a:cs typeface="Arial"/>
              </a:rPr>
              <a:t>Economic case calculated for each sub-sector, in step C-E</a:t>
            </a:r>
            <a:endParaRPr dirty="0"/>
          </a:p>
        </p:txBody>
      </p:sp>
      <p:sp>
        <p:nvSpPr>
          <p:cNvPr id="579" name="Google Shape;579;p23"/>
          <p:cNvSpPr txBox="1"/>
          <p:nvPr/>
        </p:nvSpPr>
        <p:spPr>
          <a:xfrm>
            <a:off x="1396086" y="725614"/>
            <a:ext cx="5660780" cy="276999"/>
          </a:xfrm>
          <a:prstGeom prst="rect">
            <a:avLst/>
          </a:prstGeom>
          <a:noFill/>
          <a:ln>
            <a:noFill/>
          </a:ln>
        </p:spPr>
        <p:txBody>
          <a:bodyPr spcFirstLastPara="1" wrap="square" lIns="91425" tIns="45700" rIns="91425" bIns="45700" anchor="t" anchorCtr="0">
            <a:noAutofit/>
          </a:bodyPr>
          <a:lstStyle/>
          <a:p>
            <a:r>
              <a:rPr lang="en-GB" sz="1200" b="1" dirty="0">
                <a:solidFill>
                  <a:schemeClr val="dk1"/>
                </a:solidFill>
                <a:latin typeface="Arial"/>
                <a:ea typeface="Arial"/>
                <a:cs typeface="Arial"/>
              </a:rPr>
              <a:t>The sub-sectors’ impact on electricity production modelled in step A-B</a:t>
            </a:r>
            <a:endParaRPr dirty="0"/>
          </a:p>
        </p:txBody>
      </p:sp>
      <p:sp>
        <p:nvSpPr>
          <p:cNvPr id="4" name="Slide Number Placeholder 3">
            <a:extLst>
              <a:ext uri="{FF2B5EF4-FFF2-40B4-BE49-F238E27FC236}">
                <a16:creationId xmlns:a16="http://schemas.microsoft.com/office/drawing/2014/main" id="{2CD0565D-A9B3-9B30-DC4B-7FA29479FF88}"/>
              </a:ext>
            </a:extLst>
          </p:cNvPr>
          <p:cNvSpPr>
            <a:spLocks noGrp="1"/>
          </p:cNvSpPr>
          <p:nvPr>
            <p:ph type="sldNum" sz="quarter" idx="2"/>
          </p:nvPr>
        </p:nvSpPr>
        <p:spPr/>
        <p:txBody>
          <a:bodyPr/>
          <a:lstStyle/>
          <a:p>
            <a:fld id="{86CB4B4D-7CA3-9044-876B-883B54F8677D}" type="slidenum">
              <a:rPr lang="en-US" smtClean="0"/>
              <a:pPr/>
              <a:t>22</a:t>
            </a:fld>
            <a:endParaRPr lang="en-US" dirty="0"/>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5" name="Google Shape;455;p21"/>
          <p:cNvSpPr/>
          <p:nvPr/>
        </p:nvSpPr>
        <p:spPr>
          <a:xfrm>
            <a:off x="1770149" y="2024581"/>
            <a:ext cx="4799911" cy="520700"/>
          </a:xfrm>
          <a:prstGeom prst="rect">
            <a:avLst/>
          </a:prstGeom>
          <a:solidFill>
            <a:schemeClr val="accent1"/>
          </a:solidFill>
          <a:ln>
            <a:noFill/>
          </a:ln>
        </p:spPr>
        <p:txBody>
          <a:bodyPr spcFirstLastPara="1" wrap="square" lIns="91425" tIns="45700" rIns="91425" bIns="45700" anchor="t" anchorCtr="0">
            <a:noAutofit/>
          </a:bodyPr>
          <a:lstStyle/>
          <a:p>
            <a:r>
              <a:rPr lang="en-GB" sz="1200" b="1">
                <a:solidFill>
                  <a:schemeClr val="lt1"/>
                </a:solidFill>
                <a:latin typeface="Arial"/>
                <a:ea typeface="Arial"/>
                <a:cs typeface="Arial"/>
              </a:rPr>
              <a:t>5.1 </a:t>
            </a:r>
            <a:r>
              <a:rPr lang="en-US" sz="1200" b="1" dirty="0">
                <a:solidFill>
                  <a:schemeClr val="lt1"/>
                </a:solidFill>
                <a:latin typeface="Arial"/>
                <a:ea typeface="Arial"/>
                <a:cs typeface="Arial"/>
              </a:rPr>
              <a:t>Increased waste recycling</a:t>
            </a:r>
            <a:endParaRPr dirty="0"/>
          </a:p>
          <a:p>
            <a:r>
              <a:rPr lang="en-GB" sz="1200" i="1" dirty="0">
                <a:solidFill>
                  <a:schemeClr val="lt1"/>
                </a:solidFill>
                <a:latin typeface="Arial"/>
                <a:ea typeface="Arial"/>
                <a:cs typeface="Arial"/>
              </a:rPr>
              <a:t>Reducing tonne waste treated at incineration and landfill stations</a:t>
            </a:r>
            <a:endParaRPr dirty="0"/>
          </a:p>
        </p:txBody>
      </p:sp>
      <p:cxnSp>
        <p:nvCxnSpPr>
          <p:cNvPr id="456" name="Google Shape;456;p21"/>
          <p:cNvCxnSpPr/>
          <p:nvPr/>
        </p:nvCxnSpPr>
        <p:spPr>
          <a:xfrm>
            <a:off x="4111645" y="1720440"/>
            <a:ext cx="0" cy="303595"/>
          </a:xfrm>
          <a:prstGeom prst="straightConnector1">
            <a:avLst/>
          </a:prstGeom>
          <a:noFill/>
          <a:ln w="9525" cap="flat" cmpd="sng">
            <a:solidFill>
              <a:schemeClr val="dk1"/>
            </a:solidFill>
            <a:prstDash val="solid"/>
            <a:round/>
            <a:headEnd type="none" w="sm" len="sm"/>
            <a:tailEnd type="triangle" w="med" len="med"/>
          </a:ln>
        </p:spPr>
      </p:cxnSp>
      <p:sp>
        <p:nvSpPr>
          <p:cNvPr id="457" name="Google Shape;457;p21"/>
          <p:cNvSpPr/>
          <p:nvPr/>
        </p:nvSpPr>
        <p:spPr>
          <a:xfrm>
            <a:off x="1655769" y="1109895"/>
            <a:ext cx="4911752" cy="591494"/>
          </a:xfrm>
          <a:prstGeom prst="rect">
            <a:avLst/>
          </a:prstGeom>
          <a:solidFill>
            <a:srgbClr val="205364"/>
          </a:solidFill>
          <a:ln>
            <a:noFill/>
          </a:ln>
        </p:spPr>
        <p:txBody>
          <a:bodyPr spcFirstLastPara="1" wrap="square" lIns="180000" tIns="0" rIns="91425" bIns="0" anchor="ctr" anchorCtr="0">
            <a:noAutofit/>
          </a:bodyPr>
          <a:lstStyle/>
          <a:p>
            <a:r>
              <a:rPr lang="en-GB" sz="1200" dirty="0">
                <a:solidFill>
                  <a:schemeClr val="lt1"/>
                </a:solidFill>
                <a:latin typeface="Arial"/>
                <a:ea typeface="Arial"/>
                <a:cs typeface="Arial"/>
              </a:rPr>
              <a:t>Total amount of collected waste</a:t>
            </a:r>
            <a:endParaRPr dirty="0"/>
          </a:p>
        </p:txBody>
      </p:sp>
      <p:sp>
        <p:nvSpPr>
          <p:cNvPr id="458" name="Google Shape;458;p21"/>
          <p:cNvSpPr/>
          <p:nvPr/>
        </p:nvSpPr>
        <p:spPr>
          <a:xfrm>
            <a:off x="1655769" y="3223764"/>
            <a:ext cx="4911752" cy="591494"/>
          </a:xfrm>
          <a:prstGeom prst="rect">
            <a:avLst/>
          </a:prstGeom>
          <a:solidFill>
            <a:srgbClr val="205364"/>
          </a:solidFill>
          <a:ln>
            <a:noFill/>
          </a:ln>
        </p:spPr>
        <p:txBody>
          <a:bodyPr spcFirstLastPara="1" wrap="square" lIns="180000" tIns="0" rIns="91425" bIns="0" anchor="ctr" anchorCtr="0">
            <a:noAutofit/>
          </a:bodyPr>
          <a:lstStyle/>
          <a:p>
            <a:r>
              <a:rPr lang="en-GB" sz="1200" dirty="0">
                <a:solidFill>
                  <a:schemeClr val="lt1"/>
                </a:solidFill>
                <a:latin typeface="Arial"/>
                <a:cs typeface="Arial"/>
              </a:rPr>
              <a:t>Total amount of waste in landfill, incineration, or sorting facilities</a:t>
            </a:r>
            <a:endParaRPr dirty="0"/>
          </a:p>
        </p:txBody>
      </p:sp>
      <p:sp>
        <p:nvSpPr>
          <p:cNvPr id="459" name="Google Shape;459;p21"/>
          <p:cNvSpPr/>
          <p:nvPr/>
        </p:nvSpPr>
        <p:spPr>
          <a:xfrm>
            <a:off x="1494473" y="1255323"/>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A</a:t>
            </a:r>
            <a:endParaRPr/>
          </a:p>
        </p:txBody>
      </p:sp>
      <p:sp>
        <p:nvSpPr>
          <p:cNvPr id="460" name="Google Shape;460;p21"/>
          <p:cNvSpPr txBox="1"/>
          <p:nvPr/>
        </p:nvSpPr>
        <p:spPr>
          <a:xfrm>
            <a:off x="1711250" y="38083"/>
            <a:ext cx="3890809" cy="646331"/>
          </a:xfrm>
          <a:prstGeom prst="rect">
            <a:avLst/>
          </a:prstGeom>
          <a:noFill/>
          <a:ln>
            <a:noFill/>
          </a:ln>
        </p:spPr>
        <p:txBody>
          <a:bodyPr spcFirstLastPara="1" wrap="square" lIns="91425" tIns="45700" rIns="91425" bIns="45700" anchor="t" anchorCtr="0">
            <a:noAutofit/>
          </a:bodyPr>
          <a:lstStyle/>
          <a:p>
            <a:r>
              <a:rPr lang="en-GB" b="1" dirty="0">
                <a:solidFill>
                  <a:schemeClr val="dk1"/>
                </a:solidFill>
                <a:latin typeface="Arial"/>
                <a:ea typeface="Arial"/>
                <a:cs typeface="Arial"/>
              </a:rPr>
              <a:t>WASTE MANAGEMENT</a:t>
            </a:r>
            <a:endParaRPr dirty="0"/>
          </a:p>
          <a:p>
            <a:r>
              <a:rPr lang="en-GB" dirty="0">
                <a:solidFill>
                  <a:schemeClr val="dk1"/>
                </a:solidFill>
                <a:latin typeface="Arial"/>
                <a:ea typeface="Arial"/>
                <a:cs typeface="Arial"/>
              </a:rPr>
              <a:t>Overview of modelling methodology</a:t>
            </a:r>
            <a:endParaRPr dirty="0"/>
          </a:p>
        </p:txBody>
      </p:sp>
      <p:sp>
        <p:nvSpPr>
          <p:cNvPr id="461" name="Google Shape;461;p21"/>
          <p:cNvSpPr txBox="1"/>
          <p:nvPr/>
        </p:nvSpPr>
        <p:spPr>
          <a:xfrm>
            <a:off x="4193423" y="1727986"/>
            <a:ext cx="2167555" cy="276999"/>
          </a:xfrm>
          <a:prstGeom prst="rect">
            <a:avLst/>
          </a:prstGeom>
          <a:noFill/>
          <a:ln>
            <a:noFill/>
          </a:ln>
        </p:spPr>
        <p:txBody>
          <a:bodyPr spcFirstLastPara="1" wrap="square" lIns="91425" tIns="45700" rIns="91425" bIns="45700" anchor="t" anchorCtr="0">
            <a:noAutofit/>
          </a:bodyPr>
          <a:lstStyle/>
          <a:p>
            <a:r>
              <a:rPr lang="en-GB" sz="1200" i="1" dirty="0">
                <a:solidFill>
                  <a:schemeClr val="dk1"/>
                </a:solidFill>
                <a:latin typeface="Arial"/>
                <a:ea typeface="Arial"/>
                <a:cs typeface="Arial"/>
              </a:rPr>
              <a:t>Tonnes waste collected</a:t>
            </a:r>
            <a:endParaRPr dirty="0"/>
          </a:p>
        </p:txBody>
      </p:sp>
      <p:sp>
        <p:nvSpPr>
          <p:cNvPr id="462" name="Google Shape;462;p21"/>
          <p:cNvSpPr txBox="1"/>
          <p:nvPr/>
        </p:nvSpPr>
        <p:spPr>
          <a:xfrm>
            <a:off x="4193425" y="2570585"/>
            <a:ext cx="2374094" cy="276999"/>
          </a:xfrm>
          <a:prstGeom prst="rect">
            <a:avLst/>
          </a:prstGeom>
          <a:noFill/>
          <a:ln>
            <a:noFill/>
          </a:ln>
        </p:spPr>
        <p:txBody>
          <a:bodyPr spcFirstLastPara="1" wrap="square" lIns="91425" tIns="45700" rIns="91425" bIns="45700" anchor="t" anchorCtr="0">
            <a:noAutofit/>
          </a:bodyPr>
          <a:lstStyle/>
          <a:p>
            <a:r>
              <a:rPr lang="en-GB" sz="1200" i="1" dirty="0">
                <a:solidFill>
                  <a:schemeClr val="dk1"/>
                </a:solidFill>
                <a:latin typeface="Arial"/>
                <a:ea typeface="Arial"/>
                <a:cs typeface="Arial"/>
              </a:rPr>
              <a:t>Tonnes waste sent to landfill, incineration, or sorting for recycling</a:t>
            </a:r>
            <a:endParaRPr dirty="0"/>
          </a:p>
        </p:txBody>
      </p:sp>
      <p:sp>
        <p:nvSpPr>
          <p:cNvPr id="470" name="Google Shape;470;p21"/>
          <p:cNvSpPr/>
          <p:nvPr/>
        </p:nvSpPr>
        <p:spPr>
          <a:xfrm>
            <a:off x="1494473" y="3398588"/>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B</a:t>
            </a:r>
            <a:endParaRPr/>
          </a:p>
        </p:txBody>
      </p:sp>
      <p:cxnSp>
        <p:nvCxnSpPr>
          <p:cNvPr id="474" name="Google Shape;474;p21"/>
          <p:cNvCxnSpPr>
            <a:cxnSpLocks/>
          </p:cNvCxnSpPr>
          <p:nvPr/>
        </p:nvCxnSpPr>
        <p:spPr>
          <a:xfrm>
            <a:off x="4111645" y="2585632"/>
            <a:ext cx="0" cy="576209"/>
          </a:xfrm>
          <a:prstGeom prst="straightConnector1">
            <a:avLst/>
          </a:prstGeom>
          <a:noFill/>
          <a:ln w="9525" cap="flat" cmpd="sng">
            <a:solidFill>
              <a:schemeClr val="dk1"/>
            </a:solidFill>
            <a:prstDash val="solid"/>
            <a:round/>
            <a:headEnd type="none" w="sm" len="sm"/>
            <a:tailEnd type="triangle" w="med" len="med"/>
          </a:ln>
        </p:spPr>
      </p:cxnSp>
      <p:sp>
        <p:nvSpPr>
          <p:cNvPr id="484" name="Google Shape;484;p21"/>
          <p:cNvSpPr/>
          <p:nvPr/>
        </p:nvSpPr>
        <p:spPr>
          <a:xfrm>
            <a:off x="7514811" y="103006"/>
            <a:ext cx="338328" cy="328912"/>
          </a:xfrm>
          <a:prstGeom prst="rect">
            <a:avLst/>
          </a:prstGeom>
          <a:solidFill>
            <a:srgbClr val="205364"/>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485" name="Google Shape;485;p21"/>
          <p:cNvSpPr txBox="1"/>
          <p:nvPr/>
        </p:nvSpPr>
        <p:spPr>
          <a:xfrm>
            <a:off x="7840231" y="113268"/>
            <a:ext cx="1624163" cy="276999"/>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Main modelling steps</a:t>
            </a:r>
            <a:endParaRPr/>
          </a:p>
        </p:txBody>
      </p:sp>
      <p:sp>
        <p:nvSpPr>
          <p:cNvPr id="486" name="Google Shape;486;p21"/>
          <p:cNvSpPr/>
          <p:nvPr/>
        </p:nvSpPr>
        <p:spPr>
          <a:xfrm>
            <a:off x="9548989" y="103006"/>
            <a:ext cx="338328" cy="328912"/>
          </a:xfrm>
          <a:prstGeom prst="rect">
            <a:avLst/>
          </a:prstGeom>
          <a:solidFill>
            <a:srgbClr val="A2D5D0"/>
          </a:solidFill>
          <a:ln>
            <a:noFill/>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487" name="Google Shape;487;p21"/>
          <p:cNvSpPr txBox="1"/>
          <p:nvPr/>
        </p:nvSpPr>
        <p:spPr>
          <a:xfrm>
            <a:off x="9874407" y="113268"/>
            <a:ext cx="1010257" cy="276999"/>
          </a:xfrm>
          <a:prstGeom prst="rect">
            <a:avLst/>
          </a:prstGeom>
          <a:noFill/>
          <a:ln>
            <a:noFill/>
          </a:ln>
        </p:spPr>
        <p:txBody>
          <a:bodyPr spcFirstLastPara="1" wrap="square" lIns="91425" tIns="45700" rIns="91425" bIns="45700" anchor="t" anchorCtr="0">
            <a:noAutofit/>
          </a:bodyPr>
          <a:lstStyle/>
          <a:p>
            <a:r>
              <a:rPr lang="en-GB" sz="1200" dirty="0">
                <a:solidFill>
                  <a:schemeClr val="dk1"/>
                </a:solidFill>
                <a:latin typeface="Arial"/>
                <a:cs typeface="Arial"/>
              </a:rPr>
              <a:t>Sub-sectors</a:t>
            </a:r>
            <a:endParaRPr dirty="0"/>
          </a:p>
        </p:txBody>
      </p:sp>
      <p:sp>
        <p:nvSpPr>
          <p:cNvPr id="489" name="Google Shape;489;p21"/>
          <p:cNvSpPr txBox="1"/>
          <p:nvPr/>
        </p:nvSpPr>
        <p:spPr>
          <a:xfrm>
            <a:off x="1422909" y="747090"/>
            <a:ext cx="5253796" cy="303060"/>
          </a:xfrm>
          <a:prstGeom prst="rect">
            <a:avLst/>
          </a:prstGeom>
          <a:noFill/>
          <a:ln>
            <a:noFill/>
          </a:ln>
        </p:spPr>
        <p:txBody>
          <a:bodyPr spcFirstLastPara="1" wrap="square" lIns="91425" tIns="45700" rIns="91425" bIns="45700" anchor="t" anchorCtr="0">
            <a:noAutofit/>
          </a:bodyPr>
          <a:lstStyle/>
          <a:p>
            <a:r>
              <a:rPr lang="en-GB" sz="1200" b="1" dirty="0">
                <a:solidFill>
                  <a:schemeClr val="dk1"/>
                </a:solidFill>
                <a:latin typeface="Arial"/>
                <a:ea typeface="Arial"/>
                <a:cs typeface="Arial"/>
              </a:rPr>
              <a:t>The sub-sectors’ impact on waste management modelled in step A-B</a:t>
            </a:r>
            <a:endParaRPr dirty="0"/>
          </a:p>
        </p:txBody>
      </p:sp>
      <p:sp>
        <p:nvSpPr>
          <p:cNvPr id="4" name="Slide Number Placeholder 3">
            <a:extLst>
              <a:ext uri="{FF2B5EF4-FFF2-40B4-BE49-F238E27FC236}">
                <a16:creationId xmlns:a16="http://schemas.microsoft.com/office/drawing/2014/main" id="{703C5CC4-91CE-B869-619D-6523B6EC56CF}"/>
              </a:ext>
            </a:extLst>
          </p:cNvPr>
          <p:cNvSpPr>
            <a:spLocks noGrp="1"/>
          </p:cNvSpPr>
          <p:nvPr>
            <p:ph type="sldNum" sz="quarter" idx="2"/>
          </p:nvPr>
        </p:nvSpPr>
        <p:spPr/>
        <p:txBody>
          <a:bodyPr/>
          <a:lstStyle/>
          <a:p>
            <a:fld id="{86CB4B4D-7CA3-9044-876B-883B54F8677D}" type="slidenum">
              <a:rPr lang="en-US" smtClean="0"/>
              <a:pPr/>
              <a:t>23</a:t>
            </a:fld>
            <a:endParaRPr lang="en-US" dirty="0"/>
          </a:p>
        </p:txBody>
      </p:sp>
      <p:sp>
        <p:nvSpPr>
          <p:cNvPr id="2" name="Google Shape;558;p23">
            <a:extLst>
              <a:ext uri="{FF2B5EF4-FFF2-40B4-BE49-F238E27FC236}">
                <a16:creationId xmlns:a16="http://schemas.microsoft.com/office/drawing/2014/main" id="{E85F1D2D-BF9A-CF5A-4011-791230425A34}"/>
              </a:ext>
            </a:extLst>
          </p:cNvPr>
          <p:cNvSpPr/>
          <p:nvPr/>
        </p:nvSpPr>
        <p:spPr>
          <a:xfrm>
            <a:off x="6927352" y="1142945"/>
            <a:ext cx="1070909" cy="5250046"/>
          </a:xfrm>
          <a:prstGeom prst="rect">
            <a:avLst/>
          </a:prstGeom>
          <a:solidFill>
            <a:srgbClr val="205364"/>
          </a:solidFill>
          <a:ln>
            <a:noFill/>
          </a:ln>
        </p:spPr>
        <p:txBody>
          <a:bodyPr spcFirstLastPara="1" wrap="square" lIns="72000" tIns="0" rIns="72000" bIns="0" anchor="ctr" anchorCtr="0">
            <a:noAutofit/>
          </a:bodyPr>
          <a:lstStyle/>
          <a:p>
            <a:r>
              <a:rPr lang="en-GB" sz="1200" dirty="0">
                <a:solidFill>
                  <a:schemeClr val="lt1"/>
                </a:solidFill>
                <a:latin typeface="Arial"/>
                <a:ea typeface="Arial"/>
                <a:cs typeface="Arial"/>
              </a:rPr>
              <a:t>Difference in share of waste landfilled, incinerated, and sorted for recycling between ‘baseline’ and ‘decarbonization scenario’.</a:t>
            </a:r>
            <a:endParaRPr dirty="0"/>
          </a:p>
        </p:txBody>
      </p:sp>
      <p:sp>
        <p:nvSpPr>
          <p:cNvPr id="3" name="Google Shape;559;p23">
            <a:extLst>
              <a:ext uri="{FF2B5EF4-FFF2-40B4-BE49-F238E27FC236}">
                <a16:creationId xmlns:a16="http://schemas.microsoft.com/office/drawing/2014/main" id="{5884DBF0-FB91-2E9A-BDD1-815F626A4651}"/>
              </a:ext>
            </a:extLst>
          </p:cNvPr>
          <p:cNvSpPr/>
          <p:nvPr/>
        </p:nvSpPr>
        <p:spPr>
          <a:xfrm>
            <a:off x="8159558" y="1647676"/>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Emissions (CO₂ &amp; air pollutants)</a:t>
            </a:r>
            <a:endParaRPr/>
          </a:p>
        </p:txBody>
      </p:sp>
      <p:sp>
        <p:nvSpPr>
          <p:cNvPr id="5" name="Google Shape;560;p23">
            <a:extLst>
              <a:ext uri="{FF2B5EF4-FFF2-40B4-BE49-F238E27FC236}">
                <a16:creationId xmlns:a16="http://schemas.microsoft.com/office/drawing/2014/main" id="{3AAD4AD9-C20A-B9CD-BEF1-BAC3EC5A5E5D}"/>
              </a:ext>
            </a:extLst>
          </p:cNvPr>
          <p:cNvSpPr/>
          <p:nvPr/>
        </p:nvSpPr>
        <p:spPr>
          <a:xfrm>
            <a:off x="8159558" y="3008661"/>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Recurring costs/</a:t>
            </a:r>
            <a:endParaRPr/>
          </a:p>
          <a:p>
            <a:r>
              <a:rPr lang="en-GB" sz="1200" i="1">
                <a:solidFill>
                  <a:schemeClr val="lt1"/>
                </a:solidFill>
                <a:latin typeface="Arial"/>
                <a:ea typeface="Arial"/>
                <a:cs typeface="Arial"/>
              </a:rPr>
              <a:t>revenues </a:t>
            </a:r>
            <a:endParaRPr/>
          </a:p>
        </p:txBody>
      </p:sp>
      <p:sp>
        <p:nvSpPr>
          <p:cNvPr id="6" name="Google Shape;561;p23">
            <a:extLst>
              <a:ext uri="{FF2B5EF4-FFF2-40B4-BE49-F238E27FC236}">
                <a16:creationId xmlns:a16="http://schemas.microsoft.com/office/drawing/2014/main" id="{8B663560-E93B-E886-6C5B-FFF6079BF683}"/>
              </a:ext>
            </a:extLst>
          </p:cNvPr>
          <p:cNvSpPr/>
          <p:nvPr/>
        </p:nvSpPr>
        <p:spPr>
          <a:xfrm>
            <a:off x="8159558" y="4369647"/>
            <a:ext cx="1070909" cy="1166091"/>
          </a:xfrm>
          <a:prstGeom prst="rect">
            <a:avLst/>
          </a:prstGeom>
          <a:solidFill>
            <a:srgbClr val="205364"/>
          </a:solidFill>
          <a:ln>
            <a:noFill/>
          </a:ln>
        </p:spPr>
        <p:txBody>
          <a:bodyPr spcFirstLastPara="1" wrap="square" lIns="72000" tIns="0" rIns="72000" bIns="0" anchor="ctr" anchorCtr="0">
            <a:noAutofit/>
          </a:bodyPr>
          <a:lstStyle/>
          <a:p>
            <a:r>
              <a:rPr lang="en-GB" sz="1200" i="1">
                <a:solidFill>
                  <a:schemeClr val="lt1"/>
                </a:solidFill>
                <a:latin typeface="Arial"/>
                <a:ea typeface="Arial"/>
                <a:cs typeface="Arial"/>
              </a:rPr>
              <a:t>Up-front investments</a:t>
            </a:r>
            <a:endParaRPr/>
          </a:p>
        </p:txBody>
      </p:sp>
      <p:sp>
        <p:nvSpPr>
          <p:cNvPr id="7" name="Google Shape;562;p23">
            <a:extLst>
              <a:ext uri="{FF2B5EF4-FFF2-40B4-BE49-F238E27FC236}">
                <a16:creationId xmlns:a16="http://schemas.microsoft.com/office/drawing/2014/main" id="{C203CD77-F1BB-B078-65A5-EE78B4BB0136}"/>
              </a:ext>
            </a:extLst>
          </p:cNvPr>
          <p:cNvSpPr/>
          <p:nvPr/>
        </p:nvSpPr>
        <p:spPr>
          <a:xfrm>
            <a:off x="9391764" y="1142945"/>
            <a:ext cx="1070909" cy="5249046"/>
          </a:xfrm>
          <a:prstGeom prst="rect">
            <a:avLst/>
          </a:prstGeom>
          <a:solidFill>
            <a:srgbClr val="205364"/>
          </a:solidFill>
          <a:ln>
            <a:noFill/>
          </a:ln>
        </p:spPr>
        <p:txBody>
          <a:bodyPr spcFirstLastPara="1" wrap="square" lIns="72000" tIns="0" rIns="72000" bIns="0" anchor="ctr" anchorCtr="0">
            <a:noAutofit/>
          </a:bodyPr>
          <a:lstStyle/>
          <a:p>
            <a:r>
              <a:rPr lang="en-GB" sz="1200">
                <a:solidFill>
                  <a:schemeClr val="lt1"/>
                </a:solidFill>
                <a:latin typeface="Arial"/>
                <a:ea typeface="Arial"/>
                <a:cs typeface="Arial"/>
              </a:rPr>
              <a:t>Total economic case and CO₂ abatement potential</a:t>
            </a:r>
            <a:endParaRPr/>
          </a:p>
        </p:txBody>
      </p:sp>
      <p:sp>
        <p:nvSpPr>
          <p:cNvPr id="8" name="Google Shape;563;p23">
            <a:extLst>
              <a:ext uri="{FF2B5EF4-FFF2-40B4-BE49-F238E27FC236}">
                <a16:creationId xmlns:a16="http://schemas.microsoft.com/office/drawing/2014/main" id="{FDBD9165-7106-3329-519F-5950FF5C0AA7}"/>
              </a:ext>
            </a:extLst>
          </p:cNvPr>
          <p:cNvSpPr/>
          <p:nvPr/>
        </p:nvSpPr>
        <p:spPr>
          <a:xfrm>
            <a:off x="6884877" y="966013"/>
            <a:ext cx="3711379" cy="5550682"/>
          </a:xfrm>
          <a:prstGeom prst="rect">
            <a:avLst/>
          </a:prstGeom>
          <a:noFill/>
          <a:ln w="19050" cap="flat" cmpd="sng">
            <a:solidFill>
              <a:schemeClr val="dk1"/>
            </a:solidFill>
            <a:prstDash val="dash"/>
            <a:round/>
            <a:headEnd type="none" w="sm" len="sm"/>
            <a:tailEnd type="none" w="sm" len="sm"/>
          </a:ln>
        </p:spPr>
        <p:txBody>
          <a:bodyPr spcFirstLastPara="1" wrap="square" lIns="91425" tIns="45700" rIns="91425" bIns="45700" anchor="t" anchorCtr="0">
            <a:noAutofit/>
          </a:bodyPr>
          <a:lstStyle/>
          <a:p>
            <a:endParaRPr sz="1400">
              <a:solidFill>
                <a:schemeClr val="dk1"/>
              </a:solidFill>
              <a:latin typeface="Arial"/>
              <a:ea typeface="Arial"/>
              <a:cs typeface="Arial"/>
            </a:endParaRPr>
          </a:p>
        </p:txBody>
      </p:sp>
      <p:sp>
        <p:nvSpPr>
          <p:cNvPr id="9" name="Google Shape;564;p23">
            <a:extLst>
              <a:ext uri="{FF2B5EF4-FFF2-40B4-BE49-F238E27FC236}">
                <a16:creationId xmlns:a16="http://schemas.microsoft.com/office/drawing/2014/main" id="{8B5C4894-CEF1-85E3-0FC8-3A7132E92974}"/>
              </a:ext>
            </a:extLst>
          </p:cNvPr>
          <p:cNvSpPr/>
          <p:nvPr/>
        </p:nvSpPr>
        <p:spPr>
          <a:xfrm>
            <a:off x="7304850" y="1008225"/>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C</a:t>
            </a:r>
            <a:endParaRPr/>
          </a:p>
        </p:txBody>
      </p:sp>
      <p:sp>
        <p:nvSpPr>
          <p:cNvPr id="10" name="Google Shape;565;p23">
            <a:extLst>
              <a:ext uri="{FF2B5EF4-FFF2-40B4-BE49-F238E27FC236}">
                <a16:creationId xmlns:a16="http://schemas.microsoft.com/office/drawing/2014/main" id="{7AACDB98-6025-F3C8-F802-7861411DF8ED}"/>
              </a:ext>
            </a:extLst>
          </p:cNvPr>
          <p:cNvSpPr/>
          <p:nvPr/>
        </p:nvSpPr>
        <p:spPr>
          <a:xfrm>
            <a:off x="8522150" y="1008225"/>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D</a:t>
            </a:r>
            <a:endParaRPr/>
          </a:p>
        </p:txBody>
      </p:sp>
      <p:sp>
        <p:nvSpPr>
          <p:cNvPr id="11" name="Google Shape;566;p23">
            <a:extLst>
              <a:ext uri="{FF2B5EF4-FFF2-40B4-BE49-F238E27FC236}">
                <a16:creationId xmlns:a16="http://schemas.microsoft.com/office/drawing/2014/main" id="{8F4FA76C-257B-2478-D7B8-FDCFB2E99299}"/>
              </a:ext>
            </a:extLst>
          </p:cNvPr>
          <p:cNvSpPr/>
          <p:nvPr/>
        </p:nvSpPr>
        <p:spPr>
          <a:xfrm>
            <a:off x="9771831" y="1008225"/>
            <a:ext cx="294777" cy="277781"/>
          </a:xfrm>
          <a:prstGeom prst="ellipse">
            <a:avLst/>
          </a:prstGeom>
          <a:solidFill>
            <a:srgbClr val="205364"/>
          </a:solidFill>
          <a:ln w="19050" cap="flat" cmpd="sng">
            <a:solidFill>
              <a:schemeClr val="lt1"/>
            </a:solidFill>
            <a:prstDash val="solid"/>
            <a:round/>
            <a:headEnd type="none" w="sm" len="sm"/>
            <a:tailEnd type="none" w="sm" len="sm"/>
          </a:ln>
        </p:spPr>
        <p:txBody>
          <a:bodyPr spcFirstLastPara="1" wrap="square" lIns="0" tIns="0" rIns="0" bIns="0" anchor="ctr" anchorCtr="0">
            <a:noAutofit/>
          </a:bodyPr>
          <a:lstStyle/>
          <a:p>
            <a:pPr algn="ctr"/>
            <a:r>
              <a:rPr lang="en-GB" sz="1200" b="1">
                <a:solidFill>
                  <a:schemeClr val="lt1"/>
                </a:solidFill>
                <a:latin typeface="Arial"/>
                <a:ea typeface="Arial"/>
                <a:cs typeface="Arial"/>
              </a:rPr>
              <a:t>E</a:t>
            </a:r>
            <a:endParaRPr/>
          </a:p>
        </p:txBody>
      </p:sp>
      <p:cxnSp>
        <p:nvCxnSpPr>
          <p:cNvPr id="12" name="Google Shape;568;p23">
            <a:extLst>
              <a:ext uri="{FF2B5EF4-FFF2-40B4-BE49-F238E27FC236}">
                <a16:creationId xmlns:a16="http://schemas.microsoft.com/office/drawing/2014/main" id="{B01DB1B9-1ABA-020A-B158-826496D6C4F0}"/>
              </a:ext>
            </a:extLst>
          </p:cNvPr>
          <p:cNvCxnSpPr>
            <a:stCxn id="2" idx="3"/>
            <a:endCxn id="3" idx="1"/>
          </p:cNvCxnSpPr>
          <p:nvPr/>
        </p:nvCxnSpPr>
        <p:spPr>
          <a:xfrm rot="10800000" flipH="1">
            <a:off x="7998260" y="2230768"/>
            <a:ext cx="161400" cy="15372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13" name="Google Shape;569;p23">
            <a:extLst>
              <a:ext uri="{FF2B5EF4-FFF2-40B4-BE49-F238E27FC236}">
                <a16:creationId xmlns:a16="http://schemas.microsoft.com/office/drawing/2014/main" id="{E681F06B-C199-8233-D782-7D68A68DCCEA}"/>
              </a:ext>
            </a:extLst>
          </p:cNvPr>
          <p:cNvCxnSpPr>
            <a:stCxn id="2" idx="3"/>
            <a:endCxn id="5" idx="1"/>
          </p:cNvCxnSpPr>
          <p:nvPr/>
        </p:nvCxnSpPr>
        <p:spPr>
          <a:xfrm rot="10800000" flipH="1">
            <a:off x="7998260" y="3591568"/>
            <a:ext cx="161400" cy="1764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14" name="Google Shape;570;p23">
            <a:extLst>
              <a:ext uri="{FF2B5EF4-FFF2-40B4-BE49-F238E27FC236}">
                <a16:creationId xmlns:a16="http://schemas.microsoft.com/office/drawing/2014/main" id="{8930DC42-19F4-1594-D2DF-9E48CD08A6AD}"/>
              </a:ext>
            </a:extLst>
          </p:cNvPr>
          <p:cNvCxnSpPr>
            <a:stCxn id="2" idx="3"/>
            <a:endCxn id="6" idx="1"/>
          </p:cNvCxnSpPr>
          <p:nvPr/>
        </p:nvCxnSpPr>
        <p:spPr>
          <a:xfrm>
            <a:off x="7998260" y="3767968"/>
            <a:ext cx="161400" cy="11847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15" name="Google Shape;571;p23">
            <a:extLst>
              <a:ext uri="{FF2B5EF4-FFF2-40B4-BE49-F238E27FC236}">
                <a16:creationId xmlns:a16="http://schemas.microsoft.com/office/drawing/2014/main" id="{1F75D9AB-1B24-C4F7-4DF7-D40E09CF42CB}"/>
              </a:ext>
            </a:extLst>
          </p:cNvPr>
          <p:cNvCxnSpPr>
            <a:stCxn id="3" idx="3"/>
            <a:endCxn id="7" idx="1"/>
          </p:cNvCxnSpPr>
          <p:nvPr/>
        </p:nvCxnSpPr>
        <p:spPr>
          <a:xfrm>
            <a:off x="9230466" y="2230721"/>
            <a:ext cx="161400" cy="15366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16" name="Google Shape;572;p23">
            <a:extLst>
              <a:ext uri="{FF2B5EF4-FFF2-40B4-BE49-F238E27FC236}">
                <a16:creationId xmlns:a16="http://schemas.microsoft.com/office/drawing/2014/main" id="{4D5663F7-6C4D-5220-467C-75DE91318097}"/>
              </a:ext>
            </a:extLst>
          </p:cNvPr>
          <p:cNvCxnSpPr>
            <a:stCxn id="5" idx="3"/>
            <a:endCxn id="7" idx="1"/>
          </p:cNvCxnSpPr>
          <p:nvPr/>
        </p:nvCxnSpPr>
        <p:spPr>
          <a:xfrm>
            <a:off x="9230466" y="3591705"/>
            <a:ext cx="161400" cy="175800"/>
          </a:xfrm>
          <a:prstGeom prst="bentConnector3">
            <a:avLst>
              <a:gd name="adj1" fmla="val 50000"/>
            </a:avLst>
          </a:prstGeom>
          <a:noFill/>
          <a:ln w="9525" cap="flat" cmpd="sng">
            <a:solidFill>
              <a:schemeClr val="dk1"/>
            </a:solidFill>
            <a:prstDash val="solid"/>
            <a:round/>
            <a:headEnd type="none" w="sm" len="sm"/>
            <a:tailEnd type="triangle" w="med" len="med"/>
          </a:ln>
        </p:spPr>
      </p:cxnSp>
      <p:cxnSp>
        <p:nvCxnSpPr>
          <p:cNvPr id="17" name="Google Shape;573;p23">
            <a:extLst>
              <a:ext uri="{FF2B5EF4-FFF2-40B4-BE49-F238E27FC236}">
                <a16:creationId xmlns:a16="http://schemas.microsoft.com/office/drawing/2014/main" id="{FD8A8C2B-F5D0-B3E2-3F86-4D09149FBD79}"/>
              </a:ext>
            </a:extLst>
          </p:cNvPr>
          <p:cNvCxnSpPr>
            <a:stCxn id="6" idx="3"/>
            <a:endCxn id="7" idx="1"/>
          </p:cNvCxnSpPr>
          <p:nvPr/>
        </p:nvCxnSpPr>
        <p:spPr>
          <a:xfrm rot="10800000" flipH="1">
            <a:off x="9230466" y="3767391"/>
            <a:ext cx="161400" cy="1185300"/>
          </a:xfrm>
          <a:prstGeom prst="bentConnector3">
            <a:avLst>
              <a:gd name="adj1" fmla="val 50000"/>
            </a:avLst>
          </a:prstGeom>
          <a:noFill/>
          <a:ln w="9525" cap="flat" cmpd="sng">
            <a:solidFill>
              <a:schemeClr val="dk1"/>
            </a:solidFill>
            <a:prstDash val="solid"/>
            <a:round/>
            <a:headEnd type="none" w="sm" len="sm"/>
            <a:tailEnd type="triangle" w="med" len="med"/>
          </a:ln>
        </p:spPr>
      </p:cxnSp>
      <p:sp>
        <p:nvSpPr>
          <p:cNvPr id="18" name="Google Shape;532;p22">
            <a:extLst>
              <a:ext uri="{FF2B5EF4-FFF2-40B4-BE49-F238E27FC236}">
                <a16:creationId xmlns:a16="http://schemas.microsoft.com/office/drawing/2014/main" id="{B46324C7-9F83-9131-E7FC-B5EA8F19F236}"/>
              </a:ext>
            </a:extLst>
          </p:cNvPr>
          <p:cNvSpPr txBox="1"/>
          <p:nvPr/>
        </p:nvSpPr>
        <p:spPr>
          <a:xfrm>
            <a:off x="6656905" y="604464"/>
            <a:ext cx="4519720" cy="276999"/>
          </a:xfrm>
          <a:prstGeom prst="rect">
            <a:avLst/>
          </a:prstGeom>
          <a:noFill/>
          <a:ln>
            <a:noFill/>
          </a:ln>
        </p:spPr>
        <p:txBody>
          <a:bodyPr spcFirstLastPara="1" wrap="square" lIns="91425" tIns="45700" rIns="91425" bIns="45700" anchor="t" anchorCtr="0">
            <a:noAutofit/>
          </a:bodyPr>
          <a:lstStyle/>
          <a:p>
            <a:r>
              <a:rPr lang="en-GB" sz="1200" b="1" dirty="0">
                <a:solidFill>
                  <a:schemeClr val="dk1"/>
                </a:solidFill>
                <a:latin typeface="Arial"/>
                <a:ea typeface="Arial"/>
                <a:cs typeface="Arial"/>
              </a:rPr>
              <a:t>Economic case calculated for each sub-sectors, in step C-E</a:t>
            </a:r>
            <a:endParaRPr dirty="0"/>
          </a:p>
        </p:txBody>
      </p:sp>
    </p:spTree>
    <p:extLst>
      <p:ext uri="{BB962C8B-B14F-4D97-AF65-F5344CB8AC3E}">
        <p14:creationId xmlns:p14="http://schemas.microsoft.com/office/powerpoint/2010/main" val="3334622926"/>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A2D5D0"/>
      </a:accent1>
      <a:accent2>
        <a:srgbClr val="B0D10E"/>
      </a:accent2>
      <a:accent3>
        <a:srgbClr val="9BD4F0"/>
      </a:accent3>
      <a:accent4>
        <a:srgbClr val="5D8793"/>
      </a:accent4>
      <a:accent5>
        <a:srgbClr val="DD1367"/>
      </a:accent5>
      <a:accent6>
        <a:srgbClr val="F89D2A"/>
      </a:accent6>
      <a:hlink>
        <a:srgbClr val="0000FF"/>
      </a:hlink>
      <a:folHlink>
        <a:srgbClr val="FF00FF"/>
      </a:folHlink>
    </a:clrScheme>
    <a:fontScheme name="Office Theme">
      <a:majorFont>
        <a:latin typeface="Arial"/>
        <a:ea typeface="Arial"/>
        <a:cs typeface="Arial"/>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Template PresentationGO">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A2D5D0"/>
      </a:accent1>
      <a:accent2>
        <a:srgbClr val="B0D10E"/>
      </a:accent2>
      <a:accent3>
        <a:srgbClr val="9BD4F0"/>
      </a:accent3>
      <a:accent4>
        <a:srgbClr val="5D8793"/>
      </a:accent4>
      <a:accent5>
        <a:srgbClr val="DD1367"/>
      </a:accent5>
      <a:accent6>
        <a:srgbClr val="F89D2A"/>
      </a:accent6>
      <a:hlink>
        <a:srgbClr val="0000FF"/>
      </a:hlink>
      <a:folHlink>
        <a:srgbClr val="FF00FF"/>
      </a:folHlink>
    </a:clrScheme>
    <a:fontScheme name="Office Theme">
      <a:majorFont>
        <a:latin typeface="Arial"/>
        <a:ea typeface="Arial"/>
        <a:cs typeface="Arial"/>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34B3CC727E77045A7461F17595EE435" ma:contentTypeVersion="16" ma:contentTypeDescription="Create a new document." ma:contentTypeScope="" ma:versionID="7b0c2cfa70dea81694c53309401168d7">
  <xsd:schema xmlns:xsd="http://www.w3.org/2001/XMLSchema" xmlns:xs="http://www.w3.org/2001/XMLSchema" xmlns:p="http://schemas.microsoft.com/office/2006/metadata/properties" xmlns:ns2="b0df9ba0-127e-4863-8432-5cbbc31cbf51" xmlns:ns3="acbfb8d3-e52d-4a7c-af04-35ceb27330fc" targetNamespace="http://schemas.microsoft.com/office/2006/metadata/properties" ma:root="true" ma:fieldsID="04b230353658e75c6d877e69cfe7851a" ns2:_="" ns3:_="">
    <xsd:import namespace="b0df9ba0-127e-4863-8432-5cbbc31cbf51"/>
    <xsd:import namespace="acbfb8d3-e52d-4a7c-af04-35ceb27330f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lcf76f155ced4ddcb4097134ff3c332f" minOccurs="0"/>
                <xsd:element ref="ns3:TaxCatchAll"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df9ba0-127e-4863-8432-5cbbc31cbf5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910aff0a-21f6-4673-bc32-0e758603ca46"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cbfb8d3-e52d-4a7c-af04-35ceb27330f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f00d4f61-b03c-4443-ab14-960992549fd3}" ma:internalName="TaxCatchAll" ma:showField="CatchAllData" ma:web="acbfb8d3-e52d-4a7c-af04-35ceb27330f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acbfb8d3-e52d-4a7c-af04-35ceb27330fc" xsi:nil="true"/>
    <lcf76f155ced4ddcb4097134ff3c332f xmlns="b0df9ba0-127e-4863-8432-5cbbc31cbf5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BAF0C0F-ED5B-4A8D-8A37-8F2EAAB4B4C1}">
  <ds:schemaRefs>
    <ds:schemaRef ds:uri="http://schemas.microsoft.com/sharepoint/v3/contenttype/forms"/>
  </ds:schemaRefs>
</ds:datastoreItem>
</file>

<file path=customXml/itemProps2.xml><?xml version="1.0" encoding="utf-8"?>
<ds:datastoreItem xmlns:ds="http://schemas.openxmlformats.org/officeDocument/2006/customXml" ds:itemID="{9A1A02ED-2C7E-419A-9EF3-C933ED194051}">
  <ds:schemaRefs>
    <ds:schemaRef ds:uri="acbfb8d3-e52d-4a7c-af04-35ceb27330fc"/>
    <ds:schemaRef ds:uri="b0df9ba0-127e-4863-8432-5cbbc31cbf5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4215DF9-0CD4-4388-8A7B-9057CD3D2CCE}">
  <ds:schemaRefs>
    <ds:schemaRef ds:uri="acbfb8d3-e52d-4a7c-af04-35ceb27330fc"/>
    <ds:schemaRef ds:uri="b0df9ba0-127e-4863-8432-5cbbc31cbf51"/>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2981</TotalTime>
  <Words>2946</Words>
  <Application>Microsoft Macintosh PowerPoint</Application>
  <PresentationFormat>Widescreen</PresentationFormat>
  <Paragraphs>477</Paragraphs>
  <Slides>23</Slides>
  <Notes>18</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23</vt:i4>
      </vt:variant>
    </vt:vector>
  </HeadingPairs>
  <TitlesOfParts>
    <vt:vector size="31" baseType="lpstr">
      <vt:lpstr>Arial</vt:lpstr>
      <vt:lpstr>Calibri</vt:lpstr>
      <vt:lpstr>Calibri Light</vt:lpstr>
      <vt:lpstr>Georgia</vt:lpstr>
      <vt:lpstr>Helvetica</vt:lpstr>
      <vt:lpstr>Open Sans</vt:lpstr>
      <vt:lpstr>Office Theme</vt:lpstr>
      <vt:lpstr>Template PresentationGO</vt:lpstr>
      <vt:lpstr>Economic Case for Decarbonization Process and model scope / methodology</vt:lpstr>
      <vt:lpstr>Agenda</vt:lpstr>
      <vt:lpstr>PowerPoint Presentation</vt:lpstr>
      <vt:lpstr>The Climate City Contract (CCC) documents city net-zero commitments along with the roadmap and strategy for achieving the Climate Action Plan.  The Economic Model is an analysis tool to create that forecast for inclusion in the CCC.</vt:lpstr>
      <vt:lpstr>Objectives of decarbonization economic modelling process</vt:lpstr>
      <vt:lpstr>NZC Economic Model is tool for strategic planning</vt:lpstr>
      <vt:lpstr>Agenda</vt:lpstr>
      <vt:lpstr>Scope of economic case analysis</vt:lpstr>
      <vt:lpstr>Cities generate a wide range of direct and indirect CO₂e emissions</vt:lpstr>
      <vt:lpstr>13 decarbonization sub-sectors selected based on mitigation potential and cities’ influencing potential</vt:lpstr>
      <vt:lpstr>Economic case quantifies carbon abatement and costs for emissions that city can more easily influence</vt:lpstr>
      <vt:lpstr>When building an economic case for decarbonization, different types of costs and benefits are considered</vt:lpstr>
      <vt:lpstr>Financial costs have been quantified for each sub-sector taking a societal perspective</vt:lpstr>
      <vt:lpstr>Economic case includes a number of quantifiable co-benefits arising from decarbonization</vt:lpstr>
      <vt:lpstr>Investments, recurring costs/savings, and co-benefits are assigned to six different types of asset owners / beneficiaries</vt:lpstr>
      <vt:lpstr>Model methodology - overview</vt:lpstr>
      <vt:lpstr>What does the Economic Model do and not do (and do with manual support)?</vt:lpstr>
      <vt:lpstr>Agenda</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Sean Murray</cp:lastModifiedBy>
  <cp:revision>3</cp:revision>
  <dcterms:modified xsi:type="dcterms:W3CDTF">2023-06-14T13:42:09Z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0x010100B34B3CC727E77045A7461F17595EE435</vt:lpwstr>
  </property>
  <property fmtid="{D5CDD505-2E9C-101B-9397-08002B2CF9AE}" pid="3" name="MediaServiceImageTags">
    <vt:lpwstr/>
  </property>
</Properties>
</file>