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4"/>
    <p:sldMasterId id="2147483676" r:id="rId5"/>
  </p:sldMasterIdLst>
  <p:notesMasterIdLst>
    <p:notesMasterId r:id="rId20"/>
  </p:notesMasterIdLst>
  <p:sldIdLst>
    <p:sldId id="257" r:id="rId6"/>
    <p:sldId id="335" r:id="rId7"/>
    <p:sldId id="311" r:id="rId8"/>
    <p:sldId id="310" r:id="rId9"/>
    <p:sldId id="336" r:id="rId10"/>
    <p:sldId id="265" r:id="rId11"/>
    <p:sldId id="328" r:id="rId12"/>
    <p:sldId id="329" r:id="rId13"/>
    <p:sldId id="332" r:id="rId14"/>
    <p:sldId id="330" r:id="rId15"/>
    <p:sldId id="334" r:id="rId16"/>
    <p:sldId id="325" r:id="rId17"/>
    <p:sldId id="331" r:id="rId18"/>
    <p:sldId id="333" r:id="rId19"/>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7D553EB-9BBA-B7C4-8101-9E4DE81DFD20}" name="Asen Charliyski" initials="AC" userId="S::asen.charliyski@bwb.earth::160aa45b-9201-4ff9-9963-e85880d2207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CF8E0"/>
    <a:srgbClr val="F85A0C"/>
    <a:srgbClr val="A2D5D0"/>
    <a:srgbClr val="205364"/>
    <a:srgbClr val="5D8793"/>
    <a:srgbClr val="002569"/>
    <a:srgbClr val="BFBFBF"/>
    <a:srgbClr val="C9F2EF"/>
    <a:srgbClr val="F2F2F2"/>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61D41B-116B-B844-A8F9-4369F613ACB3}" v="4" dt="2023-07-03T12:35:48.920"/>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1D9DB"/>
          </a:solidFill>
        </a:fill>
      </a:tcStyle>
    </a:wholeTbl>
    <a:band2H>
      <a:tcTxStyle/>
      <a:tcStyle>
        <a:tcBdr/>
        <a:fill>
          <a:solidFill>
            <a:srgbClr val="E9EDEE"/>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4"/>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4"/>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4"/>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FEFEE"/>
          </a:solidFill>
        </a:fill>
      </a:tcStyle>
    </a:wholeTbl>
    <a:band2H>
      <a:tcTxStyle/>
      <a:tcStyle>
        <a:tcBdr/>
        <a:fill>
          <a:solidFill>
            <a:srgbClr val="F0F7F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FF9"/>
          </a:solidFill>
        </a:fill>
      </a:tcStyle>
    </a:wholeTbl>
    <a:band2H>
      <a:tcTxStyle/>
      <a:tcStyle>
        <a:tcBdr/>
        <a:fill>
          <a:solidFill>
            <a:srgbClr val="EFF7FC"/>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CF821DB8-F4EB-4A41-A1BA-3FCAFE7338EE}"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ECB"/>
          </a:solidFill>
        </a:fill>
      </a:tcStyle>
    </a:wholeTbl>
    <a:band2H>
      <a:tcTxStyle/>
      <a:tcStyle>
        <a:tcBdr/>
        <a:fill>
          <a:solidFill>
            <a:srgbClr val="FEEFE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33BA23B1-9221-436E-865A-0063620EA4FD}"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426"/>
    <p:restoredTop sz="93356"/>
  </p:normalViewPr>
  <p:slideViewPr>
    <p:cSldViewPr snapToGrid="0">
      <p:cViewPr varScale="1">
        <p:scale>
          <a:sx n="114" d="100"/>
          <a:sy n="114" d="100"/>
        </p:scale>
        <p:origin x="512" y="168"/>
      </p:cViewPr>
      <p:guideLst>
        <p:guide orient="horz" pos="2160"/>
        <p:guide pos="3840"/>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8/10/relationships/authors" Target="authors.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Sheet1!$B$1</c:f>
              <c:strCache>
                <c:ptCount val="1"/>
                <c:pt idx="0">
                  <c:v>Net recurring costs/savings</c:v>
                </c:pt>
              </c:strCache>
            </c:strRef>
          </c:tx>
          <c:spPr>
            <a:solidFill>
              <a:srgbClr val="16725B"/>
            </a:solidFill>
            <a:ln>
              <a:noFill/>
            </a:ln>
            <a:effectLst/>
          </c:spPr>
          <c:invertIfNegative val="0"/>
          <c:dPt>
            <c:idx val="0"/>
            <c:invertIfNegative val="0"/>
            <c:bubble3D val="0"/>
            <c:spPr>
              <a:solidFill>
                <a:srgbClr val="C00000"/>
              </a:solidFill>
              <a:ln>
                <a:noFill/>
              </a:ln>
              <a:effectLst/>
            </c:spPr>
            <c:extLst>
              <c:ext xmlns:c16="http://schemas.microsoft.com/office/drawing/2014/chart" uri="{C3380CC4-5D6E-409C-BE32-E72D297353CC}">
                <c16:uniqueId val="{00000001-64D7-0542-8815-0721A216CA92}"/>
              </c:ext>
            </c:extLst>
          </c:dPt>
          <c:dPt>
            <c:idx val="1"/>
            <c:invertIfNegative val="0"/>
            <c:bubble3D val="0"/>
            <c:extLst>
              <c:ext xmlns:c16="http://schemas.microsoft.com/office/drawing/2014/chart" uri="{C3380CC4-5D6E-409C-BE32-E72D297353CC}">
                <c16:uniqueId val="{00000002-64D7-0542-8815-0721A216CA92}"/>
              </c:ext>
            </c:extLst>
          </c:dPt>
          <c:dLbls>
            <c:delete val="1"/>
          </c:dLbls>
          <c:cat>
            <c:strRef>
              <c:f>Sheet1!$A$2:$A$3</c:f>
              <c:strCache>
                <c:ptCount val="2"/>
                <c:pt idx="0">
                  <c:v>Upfront Investments</c:v>
                </c:pt>
                <c:pt idx="1">
                  <c:v>Benefits</c:v>
                </c:pt>
              </c:strCache>
            </c:strRef>
          </c:cat>
          <c:val>
            <c:numRef>
              <c:f>Sheet1!$B$2:$B$3</c:f>
              <c:numCache>
                <c:formatCode>General</c:formatCode>
                <c:ptCount val="2"/>
                <c:pt idx="0">
                  <c:v>2567</c:v>
                </c:pt>
                <c:pt idx="1">
                  <c:v>4092</c:v>
                </c:pt>
              </c:numCache>
            </c:numRef>
          </c:val>
          <c:extLst>
            <c:ext xmlns:c16="http://schemas.microsoft.com/office/drawing/2014/chart" uri="{C3380CC4-5D6E-409C-BE32-E72D297353CC}">
              <c16:uniqueId val="{00000003-64D7-0542-8815-0721A216CA92}"/>
            </c:ext>
          </c:extLst>
        </c:ser>
        <c:ser>
          <c:idx val="1"/>
          <c:order val="1"/>
          <c:tx>
            <c:strRef>
              <c:f>Sheet1!$C$1</c:f>
              <c:strCache>
                <c:ptCount val="1"/>
                <c:pt idx="0">
                  <c:v>Co-benefits</c:v>
                </c:pt>
              </c:strCache>
            </c:strRef>
          </c:tx>
          <c:spPr>
            <a:solidFill>
              <a:schemeClr val="accent2"/>
            </a:solidFill>
            <a:ln>
              <a:noFill/>
            </a:ln>
            <a:effectLst/>
          </c:spPr>
          <c:invertIfNegative val="0"/>
          <c:dPt>
            <c:idx val="1"/>
            <c:invertIfNegative val="0"/>
            <c:bubble3D val="0"/>
            <c:spPr>
              <a:solidFill>
                <a:srgbClr val="16AA96"/>
              </a:solidFill>
              <a:ln>
                <a:noFill/>
              </a:ln>
              <a:effectLst/>
            </c:spPr>
            <c:extLst>
              <c:ext xmlns:c16="http://schemas.microsoft.com/office/drawing/2014/chart" uri="{C3380CC4-5D6E-409C-BE32-E72D297353CC}">
                <c16:uniqueId val="{00000005-64D7-0542-8815-0721A216CA92}"/>
              </c:ext>
            </c:extLst>
          </c:dPt>
          <c:dLbls>
            <c:delete val="1"/>
          </c:dLbls>
          <c:cat>
            <c:strRef>
              <c:f>Sheet1!$A$2:$A$3</c:f>
              <c:strCache>
                <c:ptCount val="2"/>
                <c:pt idx="0">
                  <c:v>Upfront Investments</c:v>
                </c:pt>
                <c:pt idx="1">
                  <c:v>Benefits</c:v>
                </c:pt>
              </c:strCache>
            </c:strRef>
          </c:cat>
          <c:val>
            <c:numRef>
              <c:f>Sheet1!$C$2:$C$3</c:f>
              <c:numCache>
                <c:formatCode>General</c:formatCode>
                <c:ptCount val="2"/>
                <c:pt idx="0">
                  <c:v>0</c:v>
                </c:pt>
                <c:pt idx="1">
                  <c:v>1043</c:v>
                </c:pt>
              </c:numCache>
            </c:numRef>
          </c:val>
          <c:extLst>
            <c:ext xmlns:c16="http://schemas.microsoft.com/office/drawing/2014/chart" uri="{C3380CC4-5D6E-409C-BE32-E72D297353CC}">
              <c16:uniqueId val="{00000006-64D7-0542-8815-0721A216CA92}"/>
            </c:ext>
          </c:extLst>
        </c:ser>
        <c:dLbls>
          <c:showLegendKey val="0"/>
          <c:showVal val="1"/>
          <c:showCatName val="0"/>
          <c:showSerName val="0"/>
          <c:showPercent val="0"/>
          <c:showBubbleSize val="0"/>
        </c:dLbls>
        <c:gapWidth val="150"/>
        <c:overlap val="100"/>
        <c:axId val="1267452751"/>
        <c:axId val="889539055"/>
      </c:barChart>
      <c:catAx>
        <c:axId val="126745275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889539055"/>
        <c:crosses val="autoZero"/>
        <c:auto val="1"/>
        <c:lblAlgn val="ctr"/>
        <c:lblOffset val="100"/>
        <c:noMultiLvlLbl val="0"/>
      </c:catAx>
      <c:valAx>
        <c:axId val="889539055"/>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267452751"/>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D37C423-41D1-4370-910E-F75AD49998E4}" type="doc">
      <dgm:prSet loTypeId="urn:microsoft.com/office/officeart/2005/8/layout/cycle2" loCatId="cycle" qsTypeId="urn:microsoft.com/office/officeart/2005/8/quickstyle/3d4" qsCatId="3D" csTypeId="urn:microsoft.com/office/officeart/2005/8/colors/accent1_5" csCatId="accent1" phldr="1"/>
      <dgm:spPr/>
      <dgm:t>
        <a:bodyPr/>
        <a:lstStyle/>
        <a:p>
          <a:endParaRPr lang="en-US"/>
        </a:p>
      </dgm:t>
    </dgm:pt>
    <dgm:pt modelId="{41878C83-CEA1-439C-AB9E-0F498C7444EF}">
      <dgm:prSet custT="1"/>
      <dgm:spPr/>
      <dgm:t>
        <a:bodyPr/>
        <a:lstStyle/>
        <a:p>
          <a:pPr>
            <a:lnSpc>
              <a:spcPct val="100000"/>
            </a:lnSpc>
          </a:pPr>
          <a:r>
            <a:rPr lang="en-US" sz="1000" b="1" dirty="0">
              <a:solidFill>
                <a:schemeClr val="tx1"/>
              </a:solidFill>
            </a:rPr>
            <a:t>Climate Action Plans</a:t>
          </a:r>
        </a:p>
      </dgm:t>
    </dgm:pt>
    <dgm:pt modelId="{D79A6DFE-5986-43E6-8F05-073515E26131}" type="parTrans" cxnId="{1F02EFE1-3D87-4EB2-A9AB-191EB05EB6E9}">
      <dgm:prSet/>
      <dgm:spPr/>
      <dgm:t>
        <a:bodyPr/>
        <a:lstStyle/>
        <a:p>
          <a:endParaRPr lang="en-US" sz="900" b="1">
            <a:solidFill>
              <a:schemeClr val="tx1"/>
            </a:solidFill>
          </a:endParaRPr>
        </a:p>
      </dgm:t>
    </dgm:pt>
    <dgm:pt modelId="{BE2A7534-63B2-496B-B323-5D41412033B9}" type="sibTrans" cxnId="{1F02EFE1-3D87-4EB2-A9AB-191EB05EB6E9}">
      <dgm:prSet custT="1"/>
      <dgm:spPr>
        <a:solidFill>
          <a:srgbClr val="205364"/>
        </a:solidFill>
      </dgm:spPr>
      <dgm:t>
        <a:bodyPr/>
        <a:lstStyle/>
        <a:p>
          <a:endParaRPr lang="en-US" sz="900" b="1">
            <a:solidFill>
              <a:schemeClr val="tx1"/>
            </a:solidFill>
          </a:endParaRPr>
        </a:p>
      </dgm:t>
    </dgm:pt>
    <dgm:pt modelId="{0EB2E63A-5CE2-4F38-851E-5D6CAAC5E2A9}">
      <dgm:prSet custT="1"/>
      <dgm:spPr/>
      <dgm:t>
        <a:bodyPr/>
        <a:lstStyle/>
        <a:p>
          <a:pPr>
            <a:lnSpc>
              <a:spcPct val="100000"/>
            </a:lnSpc>
          </a:pPr>
          <a:r>
            <a:rPr lang="en-US" sz="1000" b="1">
              <a:solidFill>
                <a:schemeClr val="tx1"/>
              </a:solidFill>
            </a:rPr>
            <a:t>Model Analysis Breakdown</a:t>
          </a:r>
          <a:endParaRPr lang="en-US" sz="1000" b="1" dirty="0">
            <a:solidFill>
              <a:schemeClr val="tx1"/>
            </a:solidFill>
          </a:endParaRPr>
        </a:p>
      </dgm:t>
    </dgm:pt>
    <dgm:pt modelId="{94550CC5-9376-4A8A-9CF7-6E315D66B297}" type="parTrans" cxnId="{A9FFF3DF-2D20-4C69-AA04-54A7DFBE2C5A}">
      <dgm:prSet/>
      <dgm:spPr/>
      <dgm:t>
        <a:bodyPr/>
        <a:lstStyle/>
        <a:p>
          <a:endParaRPr lang="en-US" sz="900" b="1">
            <a:solidFill>
              <a:schemeClr val="tx1"/>
            </a:solidFill>
          </a:endParaRPr>
        </a:p>
      </dgm:t>
    </dgm:pt>
    <dgm:pt modelId="{05D3269F-8558-416C-975A-7EDD98A3D35D}" type="sibTrans" cxnId="{A9FFF3DF-2D20-4C69-AA04-54A7DFBE2C5A}">
      <dgm:prSet custT="1"/>
      <dgm:spPr>
        <a:solidFill>
          <a:srgbClr val="205364"/>
        </a:solidFill>
      </dgm:spPr>
      <dgm:t>
        <a:bodyPr/>
        <a:lstStyle/>
        <a:p>
          <a:endParaRPr lang="en-US" sz="900" b="1">
            <a:solidFill>
              <a:schemeClr val="tx1"/>
            </a:solidFill>
          </a:endParaRPr>
        </a:p>
      </dgm:t>
    </dgm:pt>
    <dgm:pt modelId="{C09B2580-98C7-4C35-AD1C-865FB45ABE9D}">
      <dgm:prSet custT="1"/>
      <dgm:spPr/>
      <dgm:t>
        <a:bodyPr/>
        <a:lstStyle/>
        <a:p>
          <a:pPr>
            <a:lnSpc>
              <a:spcPct val="100000"/>
            </a:lnSpc>
          </a:pPr>
          <a:r>
            <a:rPr lang="en-US" sz="1000" b="1">
              <a:solidFill>
                <a:schemeClr val="tx1"/>
              </a:solidFill>
            </a:rPr>
            <a:t>Goal is 80% carbon reduction off 2030 BAU case (20% residual can be offset)</a:t>
          </a:r>
          <a:endParaRPr lang="en-US" sz="1000" b="1" dirty="0">
            <a:solidFill>
              <a:schemeClr val="tx1"/>
            </a:solidFill>
          </a:endParaRPr>
        </a:p>
      </dgm:t>
    </dgm:pt>
    <dgm:pt modelId="{1C156171-0B96-475E-93D0-9BCCC06CA844}" type="parTrans" cxnId="{1335F3DD-A0D8-4969-9E69-A26544DFF411}">
      <dgm:prSet/>
      <dgm:spPr/>
      <dgm:t>
        <a:bodyPr/>
        <a:lstStyle/>
        <a:p>
          <a:endParaRPr lang="en-US" sz="900" b="1">
            <a:solidFill>
              <a:schemeClr val="tx1"/>
            </a:solidFill>
          </a:endParaRPr>
        </a:p>
      </dgm:t>
    </dgm:pt>
    <dgm:pt modelId="{4F6F617D-5520-493C-9880-3170B5A57A8A}" type="sibTrans" cxnId="{1335F3DD-A0D8-4969-9E69-A26544DFF411}">
      <dgm:prSet/>
      <dgm:spPr/>
      <dgm:t>
        <a:bodyPr/>
        <a:lstStyle/>
        <a:p>
          <a:endParaRPr lang="en-US" sz="900" b="1">
            <a:solidFill>
              <a:schemeClr val="tx1"/>
            </a:solidFill>
          </a:endParaRPr>
        </a:p>
      </dgm:t>
    </dgm:pt>
    <dgm:pt modelId="{CB365F16-7E6C-4919-AA6C-B4DB03228794}">
      <dgm:prSet custT="1"/>
      <dgm:spPr/>
      <dgm:t>
        <a:bodyPr/>
        <a:lstStyle/>
        <a:p>
          <a:pPr>
            <a:lnSpc>
              <a:spcPct val="100000"/>
            </a:lnSpc>
          </a:pPr>
          <a:r>
            <a:rPr lang="en-US" sz="1000" b="1" dirty="0">
              <a:solidFill>
                <a:srgbClr val="F85A0C"/>
              </a:solidFill>
            </a:rPr>
            <a:t>Climate City Contracts</a:t>
          </a:r>
        </a:p>
      </dgm:t>
    </dgm:pt>
    <dgm:pt modelId="{C8E1A23A-AF59-4EF0-B3E3-3FAE4C712553}" type="parTrans" cxnId="{037F33CD-6259-4169-BEF0-B4DC78F3956F}">
      <dgm:prSet/>
      <dgm:spPr/>
      <dgm:t>
        <a:bodyPr/>
        <a:lstStyle/>
        <a:p>
          <a:endParaRPr lang="en-US" sz="900" b="1">
            <a:solidFill>
              <a:schemeClr val="tx1"/>
            </a:solidFill>
          </a:endParaRPr>
        </a:p>
      </dgm:t>
    </dgm:pt>
    <dgm:pt modelId="{3F0EBC21-009A-4923-BA6E-0C238A5C019C}" type="sibTrans" cxnId="{037F33CD-6259-4169-BEF0-B4DC78F3956F}">
      <dgm:prSet custT="1"/>
      <dgm:spPr>
        <a:solidFill>
          <a:srgbClr val="205364"/>
        </a:solidFill>
      </dgm:spPr>
      <dgm:t>
        <a:bodyPr/>
        <a:lstStyle/>
        <a:p>
          <a:endParaRPr lang="en-US" sz="900" b="1">
            <a:solidFill>
              <a:schemeClr val="tx1"/>
            </a:solidFill>
          </a:endParaRPr>
        </a:p>
      </dgm:t>
    </dgm:pt>
    <dgm:pt modelId="{B8A81D4A-8A7D-4ED8-A729-F306606F6393}">
      <dgm:prSet custT="1"/>
      <dgm:spPr/>
      <dgm:t>
        <a:bodyPr/>
        <a:lstStyle/>
        <a:p>
          <a:pPr>
            <a:lnSpc>
              <a:spcPct val="100000"/>
            </a:lnSpc>
          </a:pPr>
          <a:r>
            <a:rPr lang="en-US" sz="1000" b="1" dirty="0">
              <a:solidFill>
                <a:srgbClr val="F85A0C"/>
              </a:solidFill>
            </a:rPr>
            <a:t>Map model results to Climate City Contract.</a:t>
          </a:r>
        </a:p>
      </dgm:t>
    </dgm:pt>
    <dgm:pt modelId="{9C9D3B8E-493C-4D53-80F3-DD762FF8F2DD}" type="parTrans" cxnId="{D2C52456-B2FE-4128-AC7E-C413A62A8188}">
      <dgm:prSet/>
      <dgm:spPr/>
      <dgm:t>
        <a:bodyPr/>
        <a:lstStyle/>
        <a:p>
          <a:endParaRPr lang="en-US" sz="900" b="1">
            <a:solidFill>
              <a:schemeClr val="tx1"/>
            </a:solidFill>
          </a:endParaRPr>
        </a:p>
      </dgm:t>
    </dgm:pt>
    <dgm:pt modelId="{E3734F7D-711B-4E73-B4C5-E29A62A4F505}" type="sibTrans" cxnId="{D2C52456-B2FE-4128-AC7E-C413A62A8188}">
      <dgm:prSet/>
      <dgm:spPr/>
      <dgm:t>
        <a:bodyPr/>
        <a:lstStyle/>
        <a:p>
          <a:endParaRPr lang="en-US" sz="900" b="1">
            <a:solidFill>
              <a:schemeClr val="tx1"/>
            </a:solidFill>
          </a:endParaRPr>
        </a:p>
      </dgm:t>
    </dgm:pt>
    <dgm:pt modelId="{0CC5C48B-3162-485F-8D10-B85A77ED40AD}">
      <dgm:prSet custT="1"/>
      <dgm:spPr/>
      <dgm:t>
        <a:bodyPr/>
        <a:lstStyle/>
        <a:p>
          <a:pPr>
            <a:lnSpc>
              <a:spcPct val="100000"/>
            </a:lnSpc>
          </a:pPr>
          <a:r>
            <a:rPr lang="en-US" sz="1000" b="1">
              <a:solidFill>
                <a:schemeClr val="tx1"/>
              </a:solidFill>
            </a:rPr>
            <a:t>Manage to Plan</a:t>
          </a:r>
          <a:endParaRPr lang="en-US" sz="1000" b="1" dirty="0">
            <a:solidFill>
              <a:schemeClr val="tx1"/>
            </a:solidFill>
          </a:endParaRPr>
        </a:p>
      </dgm:t>
    </dgm:pt>
    <dgm:pt modelId="{4B3EE13F-E820-4BAA-BDC6-1301CFECBFC0}" type="parTrans" cxnId="{836897C9-D328-49D4-8330-591FC0F8CC83}">
      <dgm:prSet/>
      <dgm:spPr/>
      <dgm:t>
        <a:bodyPr/>
        <a:lstStyle/>
        <a:p>
          <a:endParaRPr lang="en-US" sz="900" b="1">
            <a:solidFill>
              <a:schemeClr val="tx1"/>
            </a:solidFill>
          </a:endParaRPr>
        </a:p>
      </dgm:t>
    </dgm:pt>
    <dgm:pt modelId="{25B4358A-523B-444D-B8D5-834D19E1B557}" type="sibTrans" cxnId="{836897C9-D328-49D4-8330-591FC0F8CC83}">
      <dgm:prSet custT="1"/>
      <dgm:spPr>
        <a:solidFill>
          <a:srgbClr val="205364"/>
        </a:solidFill>
      </dgm:spPr>
      <dgm:t>
        <a:bodyPr/>
        <a:lstStyle/>
        <a:p>
          <a:endParaRPr lang="en-US" sz="900" b="1">
            <a:solidFill>
              <a:schemeClr val="tx1"/>
            </a:solidFill>
          </a:endParaRPr>
        </a:p>
      </dgm:t>
    </dgm:pt>
    <dgm:pt modelId="{C9CD3183-71ED-4B90-9E9D-451E17ED934F}">
      <dgm:prSet custT="1"/>
      <dgm:spPr/>
      <dgm:t>
        <a:bodyPr/>
        <a:lstStyle/>
        <a:p>
          <a:pPr>
            <a:lnSpc>
              <a:spcPct val="100000"/>
            </a:lnSpc>
          </a:pPr>
          <a:r>
            <a:rPr lang="en-US" sz="1000" b="1">
              <a:solidFill>
                <a:schemeClr val="tx1"/>
              </a:solidFill>
            </a:rPr>
            <a:t>Report on progress</a:t>
          </a:r>
          <a:endParaRPr lang="en-US" sz="1000" b="1" dirty="0">
            <a:solidFill>
              <a:schemeClr val="tx1"/>
            </a:solidFill>
          </a:endParaRPr>
        </a:p>
      </dgm:t>
    </dgm:pt>
    <dgm:pt modelId="{D7B316D4-8557-427A-AD1B-A93D78B7A15B}" type="parTrans" cxnId="{4AA8D1EC-1D36-4EB7-B65D-97755A84A5CA}">
      <dgm:prSet/>
      <dgm:spPr/>
      <dgm:t>
        <a:bodyPr/>
        <a:lstStyle/>
        <a:p>
          <a:endParaRPr lang="en-US" sz="900" b="1">
            <a:solidFill>
              <a:schemeClr val="tx1"/>
            </a:solidFill>
          </a:endParaRPr>
        </a:p>
      </dgm:t>
    </dgm:pt>
    <dgm:pt modelId="{3FB6B8E1-8639-425C-9F3E-9D981BC3064D}" type="sibTrans" cxnId="{4AA8D1EC-1D36-4EB7-B65D-97755A84A5CA}">
      <dgm:prSet/>
      <dgm:spPr/>
      <dgm:t>
        <a:bodyPr/>
        <a:lstStyle/>
        <a:p>
          <a:endParaRPr lang="en-US" sz="900" b="1">
            <a:solidFill>
              <a:schemeClr val="tx1"/>
            </a:solidFill>
          </a:endParaRPr>
        </a:p>
      </dgm:t>
    </dgm:pt>
    <dgm:pt modelId="{6D27B02C-E17F-8443-968F-57DF9D15AA6D}">
      <dgm:prSet custT="1"/>
      <dgm:spPr/>
      <dgm:t>
        <a:bodyPr/>
        <a:lstStyle/>
        <a:p>
          <a:pPr>
            <a:lnSpc>
              <a:spcPct val="100000"/>
            </a:lnSpc>
          </a:pPr>
          <a:r>
            <a:rPr lang="en-US" sz="1000" b="1" dirty="0">
              <a:solidFill>
                <a:schemeClr val="tx1"/>
              </a:solidFill>
            </a:rPr>
            <a:t>13 decarbonization sub-sectors</a:t>
          </a:r>
        </a:p>
      </dgm:t>
    </dgm:pt>
    <dgm:pt modelId="{36838EB1-2637-174F-9EE9-D6866233311D}" type="parTrans" cxnId="{5A71E24F-B180-CB4B-9207-12F25D04CDB1}">
      <dgm:prSet/>
      <dgm:spPr/>
      <dgm:t>
        <a:bodyPr/>
        <a:lstStyle/>
        <a:p>
          <a:endParaRPr lang="en-US" sz="900" b="1">
            <a:solidFill>
              <a:schemeClr val="tx1"/>
            </a:solidFill>
          </a:endParaRPr>
        </a:p>
      </dgm:t>
    </dgm:pt>
    <dgm:pt modelId="{3DC9A031-8BE6-4749-9444-2F3527A175DB}" type="sibTrans" cxnId="{5A71E24F-B180-CB4B-9207-12F25D04CDB1}">
      <dgm:prSet/>
      <dgm:spPr/>
      <dgm:t>
        <a:bodyPr/>
        <a:lstStyle/>
        <a:p>
          <a:endParaRPr lang="en-US" sz="900" b="1">
            <a:solidFill>
              <a:schemeClr val="tx1"/>
            </a:solidFill>
          </a:endParaRPr>
        </a:p>
      </dgm:t>
    </dgm:pt>
    <dgm:pt modelId="{E49FC120-1CE6-624D-BA03-A9BA704E33EE}">
      <dgm:prSet custT="1"/>
      <dgm:spPr/>
      <dgm:t>
        <a:bodyPr/>
        <a:lstStyle/>
        <a:p>
          <a:pPr>
            <a:lnSpc>
              <a:spcPct val="100000"/>
            </a:lnSpc>
          </a:pPr>
          <a:r>
            <a:rPr lang="en-US" sz="1000" b="1">
              <a:solidFill>
                <a:schemeClr val="tx1"/>
              </a:solidFill>
            </a:rPr>
            <a:t>Maximize ROI</a:t>
          </a:r>
          <a:endParaRPr lang="en-US" sz="1000" b="1" dirty="0">
            <a:solidFill>
              <a:schemeClr val="tx1"/>
            </a:solidFill>
          </a:endParaRPr>
        </a:p>
      </dgm:t>
    </dgm:pt>
    <dgm:pt modelId="{15A87E5C-3944-E74A-B510-6CAE78C59E4D}" type="parTrans" cxnId="{F57C9872-C5CA-D64E-8A30-6E080A913430}">
      <dgm:prSet/>
      <dgm:spPr/>
      <dgm:t>
        <a:bodyPr/>
        <a:lstStyle/>
        <a:p>
          <a:endParaRPr lang="en-US" sz="900" b="1">
            <a:solidFill>
              <a:schemeClr val="tx1"/>
            </a:solidFill>
          </a:endParaRPr>
        </a:p>
      </dgm:t>
    </dgm:pt>
    <dgm:pt modelId="{BA13C0F3-4291-D846-8D93-0DE1CC665235}" type="sibTrans" cxnId="{F57C9872-C5CA-D64E-8A30-6E080A913430}">
      <dgm:prSet custT="1"/>
      <dgm:spPr>
        <a:solidFill>
          <a:srgbClr val="205364"/>
        </a:solidFill>
      </dgm:spPr>
      <dgm:t>
        <a:bodyPr/>
        <a:lstStyle/>
        <a:p>
          <a:endParaRPr lang="en-US" sz="900" b="1">
            <a:solidFill>
              <a:schemeClr val="tx1"/>
            </a:solidFill>
          </a:endParaRPr>
        </a:p>
      </dgm:t>
    </dgm:pt>
    <dgm:pt modelId="{3ADA572B-2A0E-2F4A-8487-7635305F7DF8}">
      <dgm:prSet custT="1"/>
      <dgm:spPr/>
      <dgm:t>
        <a:bodyPr/>
        <a:lstStyle/>
        <a:p>
          <a:pPr>
            <a:lnSpc>
              <a:spcPct val="100000"/>
            </a:lnSpc>
          </a:pPr>
          <a:r>
            <a:rPr lang="en-US" sz="1000" b="1">
              <a:solidFill>
                <a:schemeClr val="tx1"/>
              </a:solidFill>
            </a:rPr>
            <a:t>Asset owners</a:t>
          </a:r>
          <a:endParaRPr lang="en-US" sz="1000" b="1" dirty="0">
            <a:solidFill>
              <a:schemeClr val="tx1"/>
            </a:solidFill>
          </a:endParaRPr>
        </a:p>
      </dgm:t>
    </dgm:pt>
    <dgm:pt modelId="{2A192E98-E6D8-5646-8C5E-579951269BF4}" type="parTrans" cxnId="{028B6550-E752-344E-A5E2-157C493836DC}">
      <dgm:prSet/>
      <dgm:spPr/>
      <dgm:t>
        <a:bodyPr/>
        <a:lstStyle/>
        <a:p>
          <a:endParaRPr lang="en-US" sz="900" b="1">
            <a:solidFill>
              <a:schemeClr val="tx1"/>
            </a:solidFill>
          </a:endParaRPr>
        </a:p>
      </dgm:t>
    </dgm:pt>
    <dgm:pt modelId="{6384002C-1262-1E4E-8AE6-407FBBE03DEE}" type="sibTrans" cxnId="{028B6550-E752-344E-A5E2-157C493836DC}">
      <dgm:prSet/>
      <dgm:spPr/>
      <dgm:t>
        <a:bodyPr/>
        <a:lstStyle/>
        <a:p>
          <a:endParaRPr lang="en-US" sz="900" b="1">
            <a:solidFill>
              <a:schemeClr val="tx1"/>
            </a:solidFill>
          </a:endParaRPr>
        </a:p>
      </dgm:t>
    </dgm:pt>
    <dgm:pt modelId="{82AADAD8-955B-C54A-987D-577952116AC0}">
      <dgm:prSet custT="1"/>
      <dgm:spPr/>
      <dgm:t>
        <a:bodyPr/>
        <a:lstStyle/>
        <a:p>
          <a:pPr>
            <a:lnSpc>
              <a:spcPct val="100000"/>
            </a:lnSpc>
          </a:pPr>
          <a:r>
            <a:rPr lang="en-US" sz="1000" b="1">
              <a:solidFill>
                <a:schemeClr val="tx1"/>
              </a:solidFill>
            </a:rPr>
            <a:t>CAPEX vs OPEX</a:t>
          </a:r>
          <a:endParaRPr lang="en-US" sz="1000" b="1" dirty="0">
            <a:solidFill>
              <a:schemeClr val="tx1"/>
            </a:solidFill>
          </a:endParaRPr>
        </a:p>
      </dgm:t>
    </dgm:pt>
    <dgm:pt modelId="{AC4117FF-6F0C-0E49-AF8E-E10E2BB36B13}" type="parTrans" cxnId="{9489ACFC-6CC4-DB44-AD2B-918C19ED8AE6}">
      <dgm:prSet/>
      <dgm:spPr/>
      <dgm:t>
        <a:bodyPr/>
        <a:lstStyle/>
        <a:p>
          <a:endParaRPr lang="en-US" sz="900" b="1">
            <a:solidFill>
              <a:schemeClr val="tx1"/>
            </a:solidFill>
          </a:endParaRPr>
        </a:p>
      </dgm:t>
    </dgm:pt>
    <dgm:pt modelId="{16D28136-FEB0-314C-93EE-7B6133009CCA}" type="sibTrans" cxnId="{9489ACFC-6CC4-DB44-AD2B-918C19ED8AE6}">
      <dgm:prSet/>
      <dgm:spPr/>
      <dgm:t>
        <a:bodyPr/>
        <a:lstStyle/>
        <a:p>
          <a:endParaRPr lang="en-US" sz="900" b="1">
            <a:solidFill>
              <a:schemeClr val="tx1"/>
            </a:solidFill>
          </a:endParaRPr>
        </a:p>
      </dgm:t>
    </dgm:pt>
    <dgm:pt modelId="{E2C46C1E-8B29-6641-9E1D-4EC60D67F502}">
      <dgm:prSet custT="1"/>
      <dgm:spPr/>
      <dgm:t>
        <a:bodyPr/>
        <a:lstStyle/>
        <a:p>
          <a:pPr>
            <a:lnSpc>
              <a:spcPct val="100000"/>
            </a:lnSpc>
          </a:pPr>
          <a:r>
            <a:rPr lang="en-US" sz="1000" b="1">
              <a:solidFill>
                <a:schemeClr val="tx1"/>
              </a:solidFill>
            </a:rPr>
            <a:t>Benefits incl. co-benefits</a:t>
          </a:r>
          <a:endParaRPr lang="en-US" sz="1000" b="1" dirty="0">
            <a:solidFill>
              <a:schemeClr val="tx1"/>
            </a:solidFill>
          </a:endParaRPr>
        </a:p>
      </dgm:t>
    </dgm:pt>
    <dgm:pt modelId="{1BB0B84B-42FB-E34E-8368-458A2A3DFF2D}" type="parTrans" cxnId="{DF35EC72-EA18-EB46-B191-9A48D87C8B67}">
      <dgm:prSet/>
      <dgm:spPr/>
      <dgm:t>
        <a:bodyPr/>
        <a:lstStyle/>
        <a:p>
          <a:endParaRPr lang="en-US" sz="900" b="1">
            <a:solidFill>
              <a:schemeClr val="tx1"/>
            </a:solidFill>
          </a:endParaRPr>
        </a:p>
      </dgm:t>
    </dgm:pt>
    <dgm:pt modelId="{A20DAA09-F374-214F-9493-8875087B8112}" type="sibTrans" cxnId="{DF35EC72-EA18-EB46-B191-9A48D87C8B67}">
      <dgm:prSet/>
      <dgm:spPr/>
      <dgm:t>
        <a:bodyPr/>
        <a:lstStyle/>
        <a:p>
          <a:endParaRPr lang="en-US" sz="900" b="1">
            <a:solidFill>
              <a:schemeClr val="tx1"/>
            </a:solidFill>
          </a:endParaRPr>
        </a:p>
      </dgm:t>
    </dgm:pt>
    <dgm:pt modelId="{FACB0617-7B23-6F4E-9FDF-B8AE56D4F88E}">
      <dgm:prSet custT="1"/>
      <dgm:spPr/>
      <dgm:t>
        <a:bodyPr/>
        <a:lstStyle/>
        <a:p>
          <a:pPr>
            <a:lnSpc>
              <a:spcPct val="100000"/>
            </a:lnSpc>
          </a:pPr>
          <a:r>
            <a:rPr lang="en-US" sz="1000" b="1">
              <a:solidFill>
                <a:srgbClr val="F85A0C"/>
              </a:solidFill>
            </a:rPr>
            <a:t>Define annual decarbonization and cost as a roadmap for cities.</a:t>
          </a:r>
          <a:endParaRPr lang="en-US" sz="1000" b="1" dirty="0">
            <a:solidFill>
              <a:srgbClr val="F85A0C"/>
            </a:solidFill>
          </a:endParaRPr>
        </a:p>
      </dgm:t>
    </dgm:pt>
    <dgm:pt modelId="{6A025190-7F5C-264C-AF4B-4F98910519E4}" type="parTrans" cxnId="{604C21C2-8705-D745-A548-04B35864B25B}">
      <dgm:prSet/>
      <dgm:spPr/>
      <dgm:t>
        <a:bodyPr/>
        <a:lstStyle/>
        <a:p>
          <a:endParaRPr lang="en-US" sz="900" b="1">
            <a:solidFill>
              <a:schemeClr val="tx1"/>
            </a:solidFill>
          </a:endParaRPr>
        </a:p>
      </dgm:t>
    </dgm:pt>
    <dgm:pt modelId="{41BE97EA-BB9B-724D-906B-EBE84BF5D62F}" type="sibTrans" cxnId="{604C21C2-8705-D745-A548-04B35864B25B}">
      <dgm:prSet/>
      <dgm:spPr/>
      <dgm:t>
        <a:bodyPr/>
        <a:lstStyle/>
        <a:p>
          <a:endParaRPr lang="en-US" sz="900" b="1">
            <a:solidFill>
              <a:schemeClr val="tx1"/>
            </a:solidFill>
          </a:endParaRPr>
        </a:p>
      </dgm:t>
    </dgm:pt>
    <dgm:pt modelId="{238E5076-F21D-ED49-BB9A-E0DE509F10CD}">
      <dgm:prSet custT="1"/>
      <dgm:spPr/>
      <dgm:t>
        <a:bodyPr/>
        <a:lstStyle/>
        <a:p>
          <a:pPr>
            <a:lnSpc>
              <a:spcPct val="100000"/>
            </a:lnSpc>
          </a:pPr>
          <a:r>
            <a:rPr lang="en-US" sz="1000" b="1" dirty="0">
              <a:solidFill>
                <a:schemeClr val="tx1"/>
              </a:solidFill>
            </a:rPr>
            <a:t>Incremental Investment Needed / Funding Gaps</a:t>
          </a:r>
        </a:p>
      </dgm:t>
    </dgm:pt>
    <dgm:pt modelId="{42895ED7-C4E3-C147-B53C-91EC338EEEF9}" type="parTrans" cxnId="{9729BD24-5D8C-3845-A9D9-8315F348E1C7}">
      <dgm:prSet/>
      <dgm:spPr/>
      <dgm:t>
        <a:bodyPr/>
        <a:lstStyle/>
        <a:p>
          <a:endParaRPr lang="en-US" sz="900" b="1">
            <a:solidFill>
              <a:schemeClr val="tx1"/>
            </a:solidFill>
          </a:endParaRPr>
        </a:p>
      </dgm:t>
    </dgm:pt>
    <dgm:pt modelId="{A142928F-94CA-B241-BE44-E4555F44EA8F}" type="sibTrans" cxnId="{9729BD24-5D8C-3845-A9D9-8315F348E1C7}">
      <dgm:prSet custT="1"/>
      <dgm:spPr>
        <a:solidFill>
          <a:srgbClr val="205364"/>
        </a:solidFill>
      </dgm:spPr>
      <dgm:t>
        <a:bodyPr/>
        <a:lstStyle/>
        <a:p>
          <a:endParaRPr lang="en-US" sz="900" b="1">
            <a:solidFill>
              <a:schemeClr val="tx1"/>
            </a:solidFill>
          </a:endParaRPr>
        </a:p>
      </dgm:t>
    </dgm:pt>
    <dgm:pt modelId="{CD6EA00D-B4B9-C04B-9257-06341C00487D}">
      <dgm:prSet custT="1"/>
      <dgm:spPr/>
      <dgm:t>
        <a:bodyPr/>
        <a:lstStyle/>
        <a:p>
          <a:pPr>
            <a:lnSpc>
              <a:spcPct val="100000"/>
            </a:lnSpc>
          </a:pPr>
          <a:r>
            <a:rPr lang="en-US" sz="1000" b="1">
              <a:solidFill>
                <a:schemeClr val="tx1"/>
              </a:solidFill>
            </a:rPr>
            <a:t>Work with city finance to map plan to budget</a:t>
          </a:r>
          <a:endParaRPr lang="en-US" sz="1000" b="1" dirty="0">
            <a:solidFill>
              <a:schemeClr val="tx1"/>
            </a:solidFill>
          </a:endParaRPr>
        </a:p>
      </dgm:t>
    </dgm:pt>
    <dgm:pt modelId="{51D76ECA-1537-F747-AE64-F872457A067A}" type="parTrans" cxnId="{D07CE87F-9649-E54F-9F68-688F7C8EBB9E}">
      <dgm:prSet/>
      <dgm:spPr/>
      <dgm:t>
        <a:bodyPr/>
        <a:lstStyle/>
        <a:p>
          <a:endParaRPr lang="en-US" sz="900" b="1">
            <a:solidFill>
              <a:schemeClr val="tx1"/>
            </a:solidFill>
          </a:endParaRPr>
        </a:p>
      </dgm:t>
    </dgm:pt>
    <dgm:pt modelId="{D56352D8-DEA6-B744-A9AD-ABCE7B85CBE2}" type="sibTrans" cxnId="{D07CE87F-9649-E54F-9F68-688F7C8EBB9E}">
      <dgm:prSet/>
      <dgm:spPr/>
      <dgm:t>
        <a:bodyPr/>
        <a:lstStyle/>
        <a:p>
          <a:endParaRPr lang="en-US" sz="900" b="1">
            <a:solidFill>
              <a:schemeClr val="tx1"/>
            </a:solidFill>
          </a:endParaRPr>
        </a:p>
      </dgm:t>
    </dgm:pt>
    <dgm:pt modelId="{34B2600C-E997-AC46-8C7A-44576614FAEB}">
      <dgm:prSet custT="1"/>
      <dgm:spPr/>
      <dgm:t>
        <a:bodyPr/>
        <a:lstStyle/>
        <a:p>
          <a:pPr>
            <a:lnSpc>
              <a:spcPct val="100000"/>
            </a:lnSpc>
          </a:pPr>
          <a:r>
            <a:rPr lang="en-US" sz="1000" b="1" dirty="0">
              <a:solidFill>
                <a:schemeClr val="tx1"/>
              </a:solidFill>
            </a:rPr>
            <a:t>City Investments / Other Asset Owners</a:t>
          </a:r>
        </a:p>
      </dgm:t>
    </dgm:pt>
    <dgm:pt modelId="{F3AEC662-38BC-314A-B993-4E1A4D0A7672}" type="parTrans" cxnId="{1DE08AB8-F329-6E4F-A20C-23654B404EC6}">
      <dgm:prSet/>
      <dgm:spPr/>
      <dgm:t>
        <a:bodyPr/>
        <a:lstStyle/>
        <a:p>
          <a:endParaRPr lang="en-US" sz="900" b="1">
            <a:solidFill>
              <a:schemeClr val="tx1"/>
            </a:solidFill>
          </a:endParaRPr>
        </a:p>
      </dgm:t>
    </dgm:pt>
    <dgm:pt modelId="{7B755672-B664-0049-85A6-7C258D8A5AB0}" type="sibTrans" cxnId="{1DE08AB8-F329-6E4F-A20C-23654B404EC6}">
      <dgm:prSet custT="1"/>
      <dgm:spPr>
        <a:solidFill>
          <a:srgbClr val="205364"/>
        </a:solidFill>
      </dgm:spPr>
      <dgm:t>
        <a:bodyPr/>
        <a:lstStyle/>
        <a:p>
          <a:endParaRPr lang="en-US" sz="900" b="1">
            <a:solidFill>
              <a:schemeClr val="tx1"/>
            </a:solidFill>
          </a:endParaRPr>
        </a:p>
      </dgm:t>
    </dgm:pt>
    <dgm:pt modelId="{0C761C33-1606-2345-AB45-5CD7E9879923}">
      <dgm:prSet custT="1"/>
      <dgm:spPr/>
      <dgm:t>
        <a:bodyPr/>
        <a:lstStyle/>
        <a:p>
          <a:pPr>
            <a:lnSpc>
              <a:spcPct val="100000"/>
            </a:lnSpc>
          </a:pPr>
          <a:r>
            <a:rPr lang="en-US" sz="1000" b="1">
              <a:solidFill>
                <a:schemeClr val="tx1"/>
              </a:solidFill>
            </a:rPr>
            <a:t>90+% of investments not under city control</a:t>
          </a:r>
          <a:endParaRPr lang="en-US" sz="1000" b="1" dirty="0">
            <a:solidFill>
              <a:schemeClr val="tx1"/>
            </a:solidFill>
          </a:endParaRPr>
        </a:p>
      </dgm:t>
    </dgm:pt>
    <dgm:pt modelId="{D25F21FA-B9B3-6A40-A6A2-E1020406692F}" type="parTrans" cxnId="{FDDBBD12-AB1A-964B-B39E-CB29EB7F6481}">
      <dgm:prSet/>
      <dgm:spPr/>
      <dgm:t>
        <a:bodyPr/>
        <a:lstStyle/>
        <a:p>
          <a:endParaRPr lang="en-US" sz="900" b="1">
            <a:solidFill>
              <a:schemeClr val="tx1"/>
            </a:solidFill>
          </a:endParaRPr>
        </a:p>
      </dgm:t>
    </dgm:pt>
    <dgm:pt modelId="{3DF0AC19-B1C7-2042-BA2D-C4270690B261}" type="sibTrans" cxnId="{FDDBBD12-AB1A-964B-B39E-CB29EB7F6481}">
      <dgm:prSet/>
      <dgm:spPr/>
      <dgm:t>
        <a:bodyPr/>
        <a:lstStyle/>
        <a:p>
          <a:endParaRPr lang="en-US" sz="900" b="1">
            <a:solidFill>
              <a:schemeClr val="tx1"/>
            </a:solidFill>
          </a:endParaRPr>
        </a:p>
      </dgm:t>
    </dgm:pt>
    <dgm:pt modelId="{08E0A367-69FA-FB4C-BC23-8E31F7E9A71F}">
      <dgm:prSet custT="1"/>
      <dgm:spPr/>
      <dgm:t>
        <a:bodyPr/>
        <a:lstStyle/>
        <a:p>
          <a:pPr>
            <a:lnSpc>
              <a:spcPct val="100000"/>
            </a:lnSpc>
          </a:pPr>
          <a:r>
            <a:rPr lang="en-US" sz="1000" b="1">
              <a:solidFill>
                <a:schemeClr val="tx1"/>
              </a:solidFill>
            </a:rPr>
            <a:t>Funding gaps: seek out alternate funding and/or adjust plan </a:t>
          </a:r>
          <a:endParaRPr lang="en-US" sz="1000" b="1" dirty="0">
            <a:solidFill>
              <a:schemeClr val="tx1"/>
            </a:solidFill>
          </a:endParaRPr>
        </a:p>
      </dgm:t>
    </dgm:pt>
    <dgm:pt modelId="{62F8FFF7-4710-6D4A-AB2A-C082E7C54C79}" type="parTrans" cxnId="{1AB9748B-26E6-974B-9330-0B53A04C475A}">
      <dgm:prSet/>
      <dgm:spPr/>
      <dgm:t>
        <a:bodyPr/>
        <a:lstStyle/>
        <a:p>
          <a:endParaRPr lang="en-US" sz="900" b="1">
            <a:solidFill>
              <a:schemeClr val="tx1"/>
            </a:solidFill>
          </a:endParaRPr>
        </a:p>
      </dgm:t>
    </dgm:pt>
    <dgm:pt modelId="{48477E7F-3DEC-3F49-8039-70640C4CBEF4}" type="sibTrans" cxnId="{1AB9748B-26E6-974B-9330-0B53A04C475A}">
      <dgm:prSet/>
      <dgm:spPr/>
      <dgm:t>
        <a:bodyPr/>
        <a:lstStyle/>
        <a:p>
          <a:endParaRPr lang="en-US" sz="900" b="1">
            <a:solidFill>
              <a:schemeClr val="tx1"/>
            </a:solidFill>
          </a:endParaRPr>
        </a:p>
      </dgm:t>
    </dgm:pt>
    <dgm:pt modelId="{B40E14C8-98D6-6E44-AEA3-036CE9C6897C}">
      <dgm:prSet custT="1"/>
      <dgm:spPr/>
      <dgm:t>
        <a:bodyPr/>
        <a:lstStyle/>
        <a:p>
          <a:pPr>
            <a:lnSpc>
              <a:spcPct val="100000"/>
            </a:lnSpc>
          </a:pPr>
          <a:r>
            <a:rPr lang="en-US" sz="1000" b="1">
              <a:solidFill>
                <a:schemeClr val="tx1"/>
              </a:solidFill>
            </a:rPr>
            <a:t>Adjust implementation to stay on track to net zero goals</a:t>
          </a:r>
          <a:endParaRPr lang="en-US" sz="1000" b="1" dirty="0">
            <a:solidFill>
              <a:schemeClr val="tx1"/>
            </a:solidFill>
          </a:endParaRPr>
        </a:p>
      </dgm:t>
    </dgm:pt>
    <dgm:pt modelId="{5AC1EB38-EEA2-E74F-AB65-B610866E20D2}" type="parTrans" cxnId="{93624B99-7220-F840-AD5C-E37F3F7FBAA1}">
      <dgm:prSet/>
      <dgm:spPr/>
      <dgm:t>
        <a:bodyPr/>
        <a:lstStyle/>
        <a:p>
          <a:endParaRPr lang="en-US" sz="900" b="1">
            <a:solidFill>
              <a:schemeClr val="tx1"/>
            </a:solidFill>
          </a:endParaRPr>
        </a:p>
      </dgm:t>
    </dgm:pt>
    <dgm:pt modelId="{26EDD724-F420-3D40-AD82-D163CD1179AF}" type="sibTrans" cxnId="{93624B99-7220-F840-AD5C-E37F3F7FBAA1}">
      <dgm:prSet/>
      <dgm:spPr/>
      <dgm:t>
        <a:bodyPr/>
        <a:lstStyle/>
        <a:p>
          <a:endParaRPr lang="en-US" sz="900" b="1">
            <a:solidFill>
              <a:schemeClr val="tx1"/>
            </a:solidFill>
          </a:endParaRPr>
        </a:p>
      </dgm:t>
    </dgm:pt>
    <dgm:pt modelId="{7D880DC5-2D1D-434F-AD78-E3ECC40717E1}">
      <dgm:prSet custT="1"/>
      <dgm:spPr/>
      <dgm:t>
        <a:bodyPr/>
        <a:lstStyle/>
        <a:p>
          <a:pPr>
            <a:lnSpc>
              <a:spcPct val="100000"/>
            </a:lnSpc>
          </a:pPr>
          <a:r>
            <a:rPr lang="en-US" sz="1000" b="1" dirty="0">
              <a:solidFill>
                <a:schemeClr val="tx1"/>
              </a:solidFill>
            </a:rPr>
            <a:t>Decarbonization projects and timing</a:t>
          </a:r>
        </a:p>
      </dgm:t>
    </dgm:pt>
    <dgm:pt modelId="{94AF61BB-5688-D24A-86ED-C7B45C3B76F9}" type="parTrans" cxnId="{6ED84D3E-B508-E14C-900C-FA20853AAAF4}">
      <dgm:prSet/>
      <dgm:spPr/>
      <dgm:t>
        <a:bodyPr/>
        <a:lstStyle/>
        <a:p>
          <a:endParaRPr lang="en-US" sz="900" b="1">
            <a:solidFill>
              <a:schemeClr val="tx1"/>
            </a:solidFill>
          </a:endParaRPr>
        </a:p>
      </dgm:t>
    </dgm:pt>
    <dgm:pt modelId="{5D0A1726-10E0-944C-B5EA-99869C708044}" type="sibTrans" cxnId="{6ED84D3E-B508-E14C-900C-FA20853AAAF4}">
      <dgm:prSet/>
      <dgm:spPr/>
      <dgm:t>
        <a:bodyPr/>
        <a:lstStyle/>
        <a:p>
          <a:endParaRPr lang="en-US" sz="900" b="1">
            <a:solidFill>
              <a:schemeClr val="tx1"/>
            </a:solidFill>
          </a:endParaRPr>
        </a:p>
      </dgm:t>
    </dgm:pt>
    <dgm:pt modelId="{42424CE6-800C-BD4C-9BC9-C57AAFF8BE8E}">
      <dgm:prSet custT="1"/>
      <dgm:spPr/>
      <dgm:t>
        <a:bodyPr/>
        <a:lstStyle/>
        <a:p>
          <a:pPr>
            <a:lnSpc>
              <a:spcPct val="100000"/>
            </a:lnSpc>
          </a:pPr>
          <a:r>
            <a:rPr lang="en-US" sz="1000" b="1">
              <a:solidFill>
                <a:schemeClr val="tx1"/>
              </a:solidFill>
            </a:rPr>
            <a:t>Document incentives and regulations to motivate others to invest</a:t>
          </a:r>
          <a:endParaRPr lang="en-US" sz="1000" b="1" dirty="0">
            <a:solidFill>
              <a:schemeClr val="tx1"/>
            </a:solidFill>
          </a:endParaRPr>
        </a:p>
      </dgm:t>
    </dgm:pt>
    <dgm:pt modelId="{8730F134-5821-0C4B-B6E9-0978CAB7B6AE}" type="parTrans" cxnId="{AD8D2BA1-64C6-294D-A102-49C03D95EA22}">
      <dgm:prSet/>
      <dgm:spPr/>
      <dgm:t>
        <a:bodyPr/>
        <a:lstStyle/>
        <a:p>
          <a:endParaRPr lang="en-US" sz="900" b="1">
            <a:solidFill>
              <a:schemeClr val="tx1"/>
            </a:solidFill>
          </a:endParaRPr>
        </a:p>
      </dgm:t>
    </dgm:pt>
    <dgm:pt modelId="{E529A21C-3A90-E64D-A4A6-A5595C6195E5}" type="sibTrans" cxnId="{AD8D2BA1-64C6-294D-A102-49C03D95EA22}">
      <dgm:prSet/>
      <dgm:spPr/>
      <dgm:t>
        <a:bodyPr/>
        <a:lstStyle/>
        <a:p>
          <a:endParaRPr lang="en-US" sz="900" b="1">
            <a:solidFill>
              <a:schemeClr val="tx1"/>
            </a:solidFill>
          </a:endParaRPr>
        </a:p>
      </dgm:t>
    </dgm:pt>
    <dgm:pt modelId="{CC2A74CB-4525-2F4E-B0C0-5E3D5CDD236A}" type="pres">
      <dgm:prSet presAssocID="{3D37C423-41D1-4370-910E-F75AD49998E4}" presName="cycle" presStyleCnt="0">
        <dgm:presLayoutVars>
          <dgm:dir/>
          <dgm:resizeHandles val="exact"/>
        </dgm:presLayoutVars>
      </dgm:prSet>
      <dgm:spPr/>
    </dgm:pt>
    <dgm:pt modelId="{6D990340-BAC3-FB45-9667-5A1F01E8E18E}" type="pres">
      <dgm:prSet presAssocID="{41878C83-CEA1-439C-AB9E-0F498C7444EF}" presName="node" presStyleLbl="node1" presStyleIdx="0" presStyleCnt="7" custScaleX="131336" custScaleY="129510" custRadScaleRad="102233">
        <dgm:presLayoutVars>
          <dgm:bulletEnabled val="1"/>
        </dgm:presLayoutVars>
      </dgm:prSet>
      <dgm:spPr/>
    </dgm:pt>
    <dgm:pt modelId="{57E49D15-1D18-4041-BFB9-361EC103FECD}" type="pres">
      <dgm:prSet presAssocID="{BE2A7534-63B2-496B-B323-5D41412033B9}" presName="sibTrans" presStyleLbl="sibTrans2D1" presStyleIdx="0" presStyleCnt="7"/>
      <dgm:spPr/>
    </dgm:pt>
    <dgm:pt modelId="{0697532A-7A4C-904D-A385-48BFC680DEF9}" type="pres">
      <dgm:prSet presAssocID="{BE2A7534-63B2-496B-B323-5D41412033B9}" presName="connectorText" presStyleLbl="sibTrans2D1" presStyleIdx="0" presStyleCnt="7"/>
      <dgm:spPr/>
    </dgm:pt>
    <dgm:pt modelId="{EAFC209F-8A83-C944-B96F-7780D95FC18A}" type="pres">
      <dgm:prSet presAssocID="{0EB2E63A-5CE2-4F38-851E-5D6CAAC5E2A9}" presName="node" presStyleLbl="node1" presStyleIdx="1" presStyleCnt="7" custScaleX="131336" custScaleY="129510" custRadScaleRad="101407" custRadScaleInc="-3836">
        <dgm:presLayoutVars>
          <dgm:bulletEnabled val="1"/>
        </dgm:presLayoutVars>
      </dgm:prSet>
      <dgm:spPr/>
    </dgm:pt>
    <dgm:pt modelId="{560156BA-0989-DE4E-8B48-7BF66430A101}" type="pres">
      <dgm:prSet presAssocID="{05D3269F-8558-416C-975A-7EDD98A3D35D}" presName="sibTrans" presStyleLbl="sibTrans2D1" presStyleIdx="1" presStyleCnt="7"/>
      <dgm:spPr/>
    </dgm:pt>
    <dgm:pt modelId="{32E89B3F-5411-014B-B9C4-952CE14F2E27}" type="pres">
      <dgm:prSet presAssocID="{05D3269F-8558-416C-975A-7EDD98A3D35D}" presName="connectorText" presStyleLbl="sibTrans2D1" presStyleIdx="1" presStyleCnt="7"/>
      <dgm:spPr/>
    </dgm:pt>
    <dgm:pt modelId="{DE5C7A8E-A3B2-9146-ADEC-7FCAEDE8E1B9}" type="pres">
      <dgm:prSet presAssocID="{E49FC120-1CE6-624D-BA03-A9BA704E33EE}" presName="node" presStyleLbl="node1" presStyleIdx="2" presStyleCnt="7" custScaleX="131336" custScaleY="129510" custRadScaleRad="99527" custRadScaleInc="-4874">
        <dgm:presLayoutVars>
          <dgm:bulletEnabled val="1"/>
        </dgm:presLayoutVars>
      </dgm:prSet>
      <dgm:spPr/>
    </dgm:pt>
    <dgm:pt modelId="{40E64780-04DC-1A46-A1D0-9739B8315647}" type="pres">
      <dgm:prSet presAssocID="{BA13C0F3-4291-D846-8D93-0DE1CC665235}" presName="sibTrans" presStyleLbl="sibTrans2D1" presStyleIdx="2" presStyleCnt="7"/>
      <dgm:spPr/>
    </dgm:pt>
    <dgm:pt modelId="{632CD22F-8D43-3D4F-8739-81D18C776BD5}" type="pres">
      <dgm:prSet presAssocID="{BA13C0F3-4291-D846-8D93-0DE1CC665235}" presName="connectorText" presStyleLbl="sibTrans2D1" presStyleIdx="2" presStyleCnt="7"/>
      <dgm:spPr/>
    </dgm:pt>
    <dgm:pt modelId="{6CB32D9C-7B97-FA4F-A6EE-CE4FD5BDE56F}" type="pres">
      <dgm:prSet presAssocID="{34B2600C-E997-AC46-8C7A-44576614FAEB}" presName="node" presStyleLbl="node1" presStyleIdx="3" presStyleCnt="7" custScaleX="131336" custScaleY="129510" custRadScaleRad="97993" custRadScaleInc="-2203">
        <dgm:presLayoutVars>
          <dgm:bulletEnabled val="1"/>
        </dgm:presLayoutVars>
      </dgm:prSet>
      <dgm:spPr/>
    </dgm:pt>
    <dgm:pt modelId="{96B79A94-C864-7143-A594-7289D97E2347}" type="pres">
      <dgm:prSet presAssocID="{7B755672-B664-0049-85A6-7C258D8A5AB0}" presName="sibTrans" presStyleLbl="sibTrans2D1" presStyleIdx="3" presStyleCnt="7"/>
      <dgm:spPr/>
    </dgm:pt>
    <dgm:pt modelId="{A87E50EA-291D-1C40-8943-474714ACBE5E}" type="pres">
      <dgm:prSet presAssocID="{7B755672-B664-0049-85A6-7C258D8A5AB0}" presName="connectorText" presStyleLbl="sibTrans2D1" presStyleIdx="3" presStyleCnt="7"/>
      <dgm:spPr/>
    </dgm:pt>
    <dgm:pt modelId="{D9CD2837-CF8E-144D-980E-342D02637E22}" type="pres">
      <dgm:prSet presAssocID="{238E5076-F21D-ED49-BB9A-E0DE509F10CD}" presName="node" presStyleLbl="node1" presStyleIdx="4" presStyleCnt="7" custScaleX="131336" custScaleY="129510" custRadScaleRad="97993" custRadScaleInc="2203">
        <dgm:presLayoutVars>
          <dgm:bulletEnabled val="1"/>
        </dgm:presLayoutVars>
      </dgm:prSet>
      <dgm:spPr/>
    </dgm:pt>
    <dgm:pt modelId="{303DCAFA-024C-2C4D-A388-7AC333369672}" type="pres">
      <dgm:prSet presAssocID="{A142928F-94CA-B241-BE44-E4555F44EA8F}" presName="sibTrans" presStyleLbl="sibTrans2D1" presStyleIdx="4" presStyleCnt="7"/>
      <dgm:spPr/>
    </dgm:pt>
    <dgm:pt modelId="{F4D15BCA-420A-E44C-8C98-1F6BC65096B8}" type="pres">
      <dgm:prSet presAssocID="{A142928F-94CA-B241-BE44-E4555F44EA8F}" presName="connectorText" presStyleLbl="sibTrans2D1" presStyleIdx="4" presStyleCnt="7"/>
      <dgm:spPr/>
    </dgm:pt>
    <dgm:pt modelId="{53597D51-0E7D-5B4F-9C9B-698256F7405F}" type="pres">
      <dgm:prSet presAssocID="{CB365F16-7E6C-4919-AA6C-B4DB03228794}" presName="node" presStyleLbl="node1" presStyleIdx="5" presStyleCnt="7" custScaleX="131336" custScaleY="129510" custRadScaleRad="99527" custRadScaleInc="4874">
        <dgm:presLayoutVars>
          <dgm:bulletEnabled val="1"/>
        </dgm:presLayoutVars>
      </dgm:prSet>
      <dgm:spPr/>
    </dgm:pt>
    <dgm:pt modelId="{D9AF921C-3974-8541-9BEC-7504632DEFF9}" type="pres">
      <dgm:prSet presAssocID="{3F0EBC21-009A-4923-BA6E-0C238A5C019C}" presName="sibTrans" presStyleLbl="sibTrans2D1" presStyleIdx="5" presStyleCnt="7"/>
      <dgm:spPr/>
    </dgm:pt>
    <dgm:pt modelId="{4F80344E-AB53-7945-B127-7EAA4E19FF43}" type="pres">
      <dgm:prSet presAssocID="{3F0EBC21-009A-4923-BA6E-0C238A5C019C}" presName="connectorText" presStyleLbl="sibTrans2D1" presStyleIdx="5" presStyleCnt="7"/>
      <dgm:spPr/>
    </dgm:pt>
    <dgm:pt modelId="{8848BA11-4BFC-BA42-921E-2475D4323B59}" type="pres">
      <dgm:prSet presAssocID="{0CC5C48B-3162-485F-8D10-B85A77ED40AD}" presName="node" presStyleLbl="node1" presStyleIdx="6" presStyleCnt="7" custScaleX="131336" custScaleY="129510">
        <dgm:presLayoutVars>
          <dgm:bulletEnabled val="1"/>
        </dgm:presLayoutVars>
      </dgm:prSet>
      <dgm:spPr/>
    </dgm:pt>
    <dgm:pt modelId="{98B60DFA-F055-744F-A3F7-E3E5B26DF1BE}" type="pres">
      <dgm:prSet presAssocID="{25B4358A-523B-444D-B8D5-834D19E1B557}" presName="sibTrans" presStyleLbl="sibTrans2D1" presStyleIdx="6" presStyleCnt="7"/>
      <dgm:spPr/>
    </dgm:pt>
    <dgm:pt modelId="{2E168F8D-5815-0F41-AE67-D7EC0FA5D60E}" type="pres">
      <dgm:prSet presAssocID="{25B4358A-523B-444D-B8D5-834D19E1B557}" presName="connectorText" presStyleLbl="sibTrans2D1" presStyleIdx="6" presStyleCnt="7"/>
      <dgm:spPr/>
    </dgm:pt>
  </dgm:ptLst>
  <dgm:cxnLst>
    <dgm:cxn modelId="{4CA4D006-0346-3749-AFF9-34F711E7BF88}" type="presOf" srcId="{25B4358A-523B-444D-B8D5-834D19E1B557}" destId="{98B60DFA-F055-744F-A3F7-E3E5B26DF1BE}" srcOrd="0" destOrd="0" presId="urn:microsoft.com/office/officeart/2005/8/layout/cycle2"/>
    <dgm:cxn modelId="{D1F85F08-9390-5D42-ADBF-4348FC4FF00A}" type="presOf" srcId="{25B4358A-523B-444D-B8D5-834D19E1B557}" destId="{2E168F8D-5815-0F41-AE67-D7EC0FA5D60E}" srcOrd="1" destOrd="0" presId="urn:microsoft.com/office/officeart/2005/8/layout/cycle2"/>
    <dgm:cxn modelId="{DE3A2A0D-B26E-1A49-AF35-9114133C7667}" type="presOf" srcId="{C09B2580-98C7-4C35-AD1C-865FB45ABE9D}" destId="{DE5C7A8E-A3B2-9146-ADEC-7FCAEDE8E1B9}" srcOrd="0" destOrd="1" presId="urn:microsoft.com/office/officeart/2005/8/layout/cycle2"/>
    <dgm:cxn modelId="{B2248A0F-EF55-D143-A92E-856D4599566A}" type="presOf" srcId="{238E5076-F21D-ED49-BB9A-E0DE509F10CD}" destId="{D9CD2837-CF8E-144D-980E-342D02637E22}" srcOrd="0" destOrd="0" presId="urn:microsoft.com/office/officeart/2005/8/layout/cycle2"/>
    <dgm:cxn modelId="{FDDBBD12-AB1A-964B-B39E-CB29EB7F6481}" srcId="{34B2600C-E997-AC46-8C7A-44576614FAEB}" destId="{0C761C33-1606-2345-AB45-5CD7E9879923}" srcOrd="0" destOrd="0" parTransId="{D25F21FA-B9B3-6A40-A6A2-E1020406692F}" sibTransId="{3DF0AC19-B1C7-2042-BA2D-C4270690B261}"/>
    <dgm:cxn modelId="{1D4B5613-D7D9-2546-9521-70263D403DC0}" type="presOf" srcId="{3F0EBC21-009A-4923-BA6E-0C238A5C019C}" destId="{D9AF921C-3974-8541-9BEC-7504632DEFF9}" srcOrd="0" destOrd="0" presId="urn:microsoft.com/office/officeart/2005/8/layout/cycle2"/>
    <dgm:cxn modelId="{B1E58D1A-D95D-8B4C-856A-0C3226E9217F}" type="presOf" srcId="{7B755672-B664-0049-85A6-7C258D8A5AB0}" destId="{A87E50EA-291D-1C40-8943-474714ACBE5E}" srcOrd="1" destOrd="0" presId="urn:microsoft.com/office/officeart/2005/8/layout/cycle2"/>
    <dgm:cxn modelId="{ECD1951D-221E-6044-83B4-1FA3052EF3FC}" type="presOf" srcId="{05D3269F-8558-416C-975A-7EDD98A3D35D}" destId="{560156BA-0989-DE4E-8B48-7BF66430A101}" srcOrd="0" destOrd="0" presId="urn:microsoft.com/office/officeart/2005/8/layout/cycle2"/>
    <dgm:cxn modelId="{9729BD24-5D8C-3845-A9D9-8315F348E1C7}" srcId="{3D37C423-41D1-4370-910E-F75AD49998E4}" destId="{238E5076-F21D-ED49-BB9A-E0DE509F10CD}" srcOrd="4" destOrd="0" parTransId="{42895ED7-C4E3-C147-B53C-91EC338EEEF9}" sibTransId="{A142928F-94CA-B241-BE44-E4555F44EA8F}"/>
    <dgm:cxn modelId="{371D8525-CCA8-B743-97A3-48FC3B5FCB94}" type="presOf" srcId="{0C761C33-1606-2345-AB45-5CD7E9879923}" destId="{6CB32D9C-7B97-FA4F-A6EE-CE4FD5BDE56F}" srcOrd="0" destOrd="1" presId="urn:microsoft.com/office/officeart/2005/8/layout/cycle2"/>
    <dgm:cxn modelId="{5D0FF535-ABE4-6A41-B3B5-7FCDB4446712}" type="presOf" srcId="{BA13C0F3-4291-D846-8D93-0DE1CC665235}" destId="{632CD22F-8D43-3D4F-8739-81D18C776BD5}" srcOrd="1" destOrd="0" presId="urn:microsoft.com/office/officeart/2005/8/layout/cycle2"/>
    <dgm:cxn modelId="{6ED84D3E-B508-E14C-900C-FA20853AAAF4}" srcId="{41878C83-CEA1-439C-AB9E-0F498C7444EF}" destId="{7D880DC5-2D1D-434F-AD78-E3ECC40717E1}" srcOrd="0" destOrd="0" parTransId="{94AF61BB-5688-D24A-86ED-C7B45C3B76F9}" sibTransId="{5D0A1726-10E0-944C-B5EA-99869C708044}"/>
    <dgm:cxn modelId="{98E45542-99DA-4444-B2F6-DEB041592B28}" type="presOf" srcId="{82AADAD8-955B-C54A-987D-577952116AC0}" destId="{EAFC209F-8A83-C944-B96F-7780D95FC18A}" srcOrd="0" destOrd="3" presId="urn:microsoft.com/office/officeart/2005/8/layout/cycle2"/>
    <dgm:cxn modelId="{8B8E1949-1B9E-054A-893D-AB7817C796AC}" type="presOf" srcId="{A142928F-94CA-B241-BE44-E4555F44EA8F}" destId="{F4D15BCA-420A-E44C-8C98-1F6BC65096B8}" srcOrd="1" destOrd="0" presId="urn:microsoft.com/office/officeart/2005/8/layout/cycle2"/>
    <dgm:cxn modelId="{E136814B-CD4A-BA4F-81F9-7CF68E3CBDF6}" type="presOf" srcId="{34B2600C-E997-AC46-8C7A-44576614FAEB}" destId="{6CB32D9C-7B97-FA4F-A6EE-CE4FD5BDE56F}" srcOrd="0" destOrd="0" presId="urn:microsoft.com/office/officeart/2005/8/layout/cycle2"/>
    <dgm:cxn modelId="{0139CE4D-6EA9-D145-810A-637203147018}" type="presOf" srcId="{41878C83-CEA1-439C-AB9E-0F498C7444EF}" destId="{6D990340-BAC3-FB45-9667-5A1F01E8E18E}" srcOrd="0" destOrd="0" presId="urn:microsoft.com/office/officeart/2005/8/layout/cycle2"/>
    <dgm:cxn modelId="{5A71E24F-B180-CB4B-9207-12F25D04CDB1}" srcId="{0EB2E63A-5CE2-4F38-851E-5D6CAAC5E2A9}" destId="{6D27B02C-E17F-8443-968F-57DF9D15AA6D}" srcOrd="0" destOrd="0" parTransId="{36838EB1-2637-174F-9EE9-D6866233311D}" sibTransId="{3DC9A031-8BE6-4749-9444-2F3527A175DB}"/>
    <dgm:cxn modelId="{028B6550-E752-344E-A5E2-157C493836DC}" srcId="{0EB2E63A-5CE2-4F38-851E-5D6CAAC5E2A9}" destId="{3ADA572B-2A0E-2F4A-8487-7635305F7DF8}" srcOrd="1" destOrd="0" parTransId="{2A192E98-E6D8-5646-8C5E-579951269BF4}" sibTransId="{6384002C-1262-1E4E-8AE6-407FBBE03DEE}"/>
    <dgm:cxn modelId="{336C3C54-C0E0-1F43-A562-B0EEC13FC8A1}" type="presOf" srcId="{B40E14C8-98D6-6E44-AEA3-036CE9C6897C}" destId="{8848BA11-4BFC-BA42-921E-2475D4323B59}" srcOrd="0" destOrd="2" presId="urn:microsoft.com/office/officeart/2005/8/layout/cycle2"/>
    <dgm:cxn modelId="{D2C52456-B2FE-4128-AC7E-C413A62A8188}" srcId="{CB365F16-7E6C-4919-AA6C-B4DB03228794}" destId="{B8A81D4A-8A7D-4ED8-A729-F306606F6393}" srcOrd="0" destOrd="0" parTransId="{9C9D3B8E-493C-4D53-80F3-DD762FF8F2DD}" sibTransId="{E3734F7D-711B-4E73-B4C5-E29A62A4F505}"/>
    <dgm:cxn modelId="{6449B263-419F-FC49-9E02-BA624B338AE3}" type="presOf" srcId="{E2C46C1E-8B29-6641-9E1D-4EC60D67F502}" destId="{EAFC209F-8A83-C944-B96F-7780D95FC18A}" srcOrd="0" destOrd="4" presId="urn:microsoft.com/office/officeart/2005/8/layout/cycle2"/>
    <dgm:cxn modelId="{5073EC68-6E76-FA43-87CA-C3C8C8B46BD8}" type="presOf" srcId="{6D27B02C-E17F-8443-968F-57DF9D15AA6D}" destId="{EAFC209F-8A83-C944-B96F-7780D95FC18A}" srcOrd="0" destOrd="1" presId="urn:microsoft.com/office/officeart/2005/8/layout/cycle2"/>
    <dgm:cxn modelId="{6DB0026B-1573-DF47-B5C9-22B111636583}" type="presOf" srcId="{0CC5C48B-3162-485F-8D10-B85A77ED40AD}" destId="{8848BA11-4BFC-BA42-921E-2475D4323B59}" srcOrd="0" destOrd="0" presId="urn:microsoft.com/office/officeart/2005/8/layout/cycle2"/>
    <dgm:cxn modelId="{F57C9872-C5CA-D64E-8A30-6E080A913430}" srcId="{3D37C423-41D1-4370-910E-F75AD49998E4}" destId="{E49FC120-1CE6-624D-BA03-A9BA704E33EE}" srcOrd="2" destOrd="0" parTransId="{15A87E5C-3944-E74A-B510-6CAE78C59E4D}" sibTransId="{BA13C0F3-4291-D846-8D93-0DE1CC665235}"/>
    <dgm:cxn modelId="{DF35EC72-EA18-EB46-B191-9A48D87C8B67}" srcId="{0EB2E63A-5CE2-4F38-851E-5D6CAAC5E2A9}" destId="{E2C46C1E-8B29-6641-9E1D-4EC60D67F502}" srcOrd="3" destOrd="0" parTransId="{1BB0B84B-42FB-E34E-8368-458A2A3DFF2D}" sibTransId="{A20DAA09-F374-214F-9493-8875087B8112}"/>
    <dgm:cxn modelId="{ABC9A57B-2D07-6A44-8DF2-6851CE665113}" type="presOf" srcId="{0EB2E63A-5CE2-4F38-851E-5D6CAAC5E2A9}" destId="{EAFC209F-8A83-C944-B96F-7780D95FC18A}" srcOrd="0" destOrd="0" presId="urn:microsoft.com/office/officeart/2005/8/layout/cycle2"/>
    <dgm:cxn modelId="{D07CE87F-9649-E54F-9F68-688F7C8EBB9E}" srcId="{238E5076-F21D-ED49-BB9A-E0DE509F10CD}" destId="{CD6EA00D-B4B9-C04B-9257-06341C00487D}" srcOrd="0" destOrd="0" parTransId="{51D76ECA-1537-F747-AE64-F872457A067A}" sibTransId="{D56352D8-DEA6-B744-A9AD-ABCE7B85CBE2}"/>
    <dgm:cxn modelId="{0ED37480-E33D-F447-BA91-E173DA0FD6A7}" type="presOf" srcId="{B8A81D4A-8A7D-4ED8-A729-F306606F6393}" destId="{53597D51-0E7D-5B4F-9C9B-698256F7405F}" srcOrd="0" destOrd="1" presId="urn:microsoft.com/office/officeart/2005/8/layout/cycle2"/>
    <dgm:cxn modelId="{5A852C81-DD38-F948-959D-1CC44DD1E9A5}" type="presOf" srcId="{3F0EBC21-009A-4923-BA6E-0C238A5C019C}" destId="{4F80344E-AB53-7945-B127-7EAA4E19FF43}" srcOrd="1" destOrd="0" presId="urn:microsoft.com/office/officeart/2005/8/layout/cycle2"/>
    <dgm:cxn modelId="{FF4B4B83-6637-7142-BAC7-A42E0819A172}" type="presOf" srcId="{FACB0617-7B23-6F4E-9FDF-B8AE56D4F88E}" destId="{53597D51-0E7D-5B4F-9C9B-698256F7405F}" srcOrd="0" destOrd="2" presId="urn:microsoft.com/office/officeart/2005/8/layout/cycle2"/>
    <dgm:cxn modelId="{F9A7C888-4561-F14F-AB54-6675A511AFED}" type="presOf" srcId="{3ADA572B-2A0E-2F4A-8487-7635305F7DF8}" destId="{EAFC209F-8A83-C944-B96F-7780D95FC18A}" srcOrd="0" destOrd="2" presId="urn:microsoft.com/office/officeart/2005/8/layout/cycle2"/>
    <dgm:cxn modelId="{625ADD88-6155-8F44-BC56-97C2B9761CC6}" type="presOf" srcId="{42424CE6-800C-BD4C-9BC9-C57AAFF8BE8E}" destId="{6CB32D9C-7B97-FA4F-A6EE-CE4FD5BDE56F}" srcOrd="0" destOrd="2" presId="urn:microsoft.com/office/officeart/2005/8/layout/cycle2"/>
    <dgm:cxn modelId="{1DC4EE89-5F6E-184D-BEA6-D02DFED8204B}" type="presOf" srcId="{BA13C0F3-4291-D846-8D93-0DE1CC665235}" destId="{40E64780-04DC-1A46-A1D0-9739B8315647}" srcOrd="0" destOrd="0" presId="urn:microsoft.com/office/officeart/2005/8/layout/cycle2"/>
    <dgm:cxn modelId="{1AB9748B-26E6-974B-9330-0B53A04C475A}" srcId="{238E5076-F21D-ED49-BB9A-E0DE509F10CD}" destId="{08E0A367-69FA-FB4C-BC23-8E31F7E9A71F}" srcOrd="1" destOrd="0" parTransId="{62F8FFF7-4710-6D4A-AB2A-C082E7C54C79}" sibTransId="{48477E7F-3DEC-3F49-8039-70640C4CBEF4}"/>
    <dgm:cxn modelId="{C47C6C95-265B-7444-94D7-B800A4F17F4A}" type="presOf" srcId="{C9CD3183-71ED-4B90-9E9D-451E17ED934F}" destId="{8848BA11-4BFC-BA42-921E-2475D4323B59}" srcOrd="0" destOrd="1" presId="urn:microsoft.com/office/officeart/2005/8/layout/cycle2"/>
    <dgm:cxn modelId="{93624B99-7220-F840-AD5C-E37F3F7FBAA1}" srcId="{0CC5C48B-3162-485F-8D10-B85A77ED40AD}" destId="{B40E14C8-98D6-6E44-AEA3-036CE9C6897C}" srcOrd="1" destOrd="0" parTransId="{5AC1EB38-EEA2-E74F-AB65-B610866E20D2}" sibTransId="{26EDD724-F420-3D40-AD82-D163CD1179AF}"/>
    <dgm:cxn modelId="{6C81B29C-C568-0E45-856E-CC4ED970AD2F}" type="presOf" srcId="{7B755672-B664-0049-85A6-7C258D8A5AB0}" destId="{96B79A94-C864-7143-A594-7289D97E2347}" srcOrd="0" destOrd="0" presId="urn:microsoft.com/office/officeart/2005/8/layout/cycle2"/>
    <dgm:cxn modelId="{AD8D2BA1-64C6-294D-A102-49C03D95EA22}" srcId="{34B2600C-E997-AC46-8C7A-44576614FAEB}" destId="{42424CE6-800C-BD4C-9BC9-C57AAFF8BE8E}" srcOrd="1" destOrd="0" parTransId="{8730F134-5821-0C4B-B6E9-0978CAB7B6AE}" sibTransId="{E529A21C-3A90-E64D-A4A6-A5595C6195E5}"/>
    <dgm:cxn modelId="{E82CEAAC-EE8D-604A-9FD2-D4EE51AB251A}" type="presOf" srcId="{BE2A7534-63B2-496B-B323-5D41412033B9}" destId="{0697532A-7A4C-904D-A385-48BFC680DEF9}" srcOrd="1" destOrd="0" presId="urn:microsoft.com/office/officeart/2005/8/layout/cycle2"/>
    <dgm:cxn modelId="{1DE08AB8-F329-6E4F-A20C-23654B404EC6}" srcId="{3D37C423-41D1-4370-910E-F75AD49998E4}" destId="{34B2600C-E997-AC46-8C7A-44576614FAEB}" srcOrd="3" destOrd="0" parTransId="{F3AEC662-38BC-314A-B993-4E1A4D0A7672}" sibTransId="{7B755672-B664-0049-85A6-7C258D8A5AB0}"/>
    <dgm:cxn modelId="{A328C2BC-60B1-574C-8F7A-F61BADC4F76F}" type="presOf" srcId="{08E0A367-69FA-FB4C-BC23-8E31F7E9A71F}" destId="{D9CD2837-CF8E-144D-980E-342D02637E22}" srcOrd="0" destOrd="2" presId="urn:microsoft.com/office/officeart/2005/8/layout/cycle2"/>
    <dgm:cxn modelId="{604C21C2-8705-D745-A548-04B35864B25B}" srcId="{CB365F16-7E6C-4919-AA6C-B4DB03228794}" destId="{FACB0617-7B23-6F4E-9FDF-B8AE56D4F88E}" srcOrd="1" destOrd="0" parTransId="{6A025190-7F5C-264C-AF4B-4F98910519E4}" sibTransId="{41BE97EA-BB9B-724D-906B-EBE84BF5D62F}"/>
    <dgm:cxn modelId="{836897C9-D328-49D4-8330-591FC0F8CC83}" srcId="{3D37C423-41D1-4370-910E-F75AD49998E4}" destId="{0CC5C48B-3162-485F-8D10-B85A77ED40AD}" srcOrd="6" destOrd="0" parTransId="{4B3EE13F-E820-4BAA-BDC6-1301CFECBFC0}" sibTransId="{25B4358A-523B-444D-B8D5-834D19E1B557}"/>
    <dgm:cxn modelId="{037F33CD-6259-4169-BEF0-B4DC78F3956F}" srcId="{3D37C423-41D1-4370-910E-F75AD49998E4}" destId="{CB365F16-7E6C-4919-AA6C-B4DB03228794}" srcOrd="5" destOrd="0" parTransId="{C8E1A23A-AF59-4EF0-B3E3-3FAE4C712553}" sibTransId="{3F0EBC21-009A-4923-BA6E-0C238A5C019C}"/>
    <dgm:cxn modelId="{ED0F4DCE-F0EE-A643-9934-8F738A067EB6}" type="presOf" srcId="{CD6EA00D-B4B9-C04B-9257-06341C00487D}" destId="{D9CD2837-CF8E-144D-980E-342D02637E22}" srcOrd="0" destOrd="1" presId="urn:microsoft.com/office/officeart/2005/8/layout/cycle2"/>
    <dgm:cxn modelId="{1335F3DD-A0D8-4969-9E69-A26544DFF411}" srcId="{E49FC120-1CE6-624D-BA03-A9BA704E33EE}" destId="{C09B2580-98C7-4C35-AD1C-865FB45ABE9D}" srcOrd="0" destOrd="0" parTransId="{1C156171-0B96-475E-93D0-9BCCC06CA844}" sibTransId="{4F6F617D-5520-493C-9880-3170B5A57A8A}"/>
    <dgm:cxn modelId="{A9FFF3DF-2D20-4C69-AA04-54A7DFBE2C5A}" srcId="{3D37C423-41D1-4370-910E-F75AD49998E4}" destId="{0EB2E63A-5CE2-4F38-851E-5D6CAAC5E2A9}" srcOrd="1" destOrd="0" parTransId="{94550CC5-9376-4A8A-9CF7-6E315D66B297}" sibTransId="{05D3269F-8558-416C-975A-7EDD98A3D35D}"/>
    <dgm:cxn modelId="{1F02EFE1-3D87-4EB2-A9AB-191EB05EB6E9}" srcId="{3D37C423-41D1-4370-910E-F75AD49998E4}" destId="{41878C83-CEA1-439C-AB9E-0F498C7444EF}" srcOrd="0" destOrd="0" parTransId="{D79A6DFE-5986-43E6-8F05-073515E26131}" sibTransId="{BE2A7534-63B2-496B-B323-5D41412033B9}"/>
    <dgm:cxn modelId="{81FCC4E2-F553-4A40-9CDE-14B8279D3F84}" type="presOf" srcId="{7D880DC5-2D1D-434F-AD78-E3ECC40717E1}" destId="{6D990340-BAC3-FB45-9667-5A1F01E8E18E}" srcOrd="0" destOrd="1" presId="urn:microsoft.com/office/officeart/2005/8/layout/cycle2"/>
    <dgm:cxn modelId="{3A2DDEE4-6CFA-454F-8B76-FB3F4BC44410}" type="presOf" srcId="{A142928F-94CA-B241-BE44-E4555F44EA8F}" destId="{303DCAFA-024C-2C4D-A388-7AC333369672}" srcOrd="0" destOrd="0" presId="urn:microsoft.com/office/officeart/2005/8/layout/cycle2"/>
    <dgm:cxn modelId="{746207E6-75A2-A840-AB3C-AB2DD5C0B8AE}" type="presOf" srcId="{05D3269F-8558-416C-975A-7EDD98A3D35D}" destId="{32E89B3F-5411-014B-B9C4-952CE14F2E27}" srcOrd="1" destOrd="0" presId="urn:microsoft.com/office/officeart/2005/8/layout/cycle2"/>
    <dgm:cxn modelId="{8CCCB0E8-CCB2-8642-91F0-92E2C99A3A87}" type="presOf" srcId="{BE2A7534-63B2-496B-B323-5D41412033B9}" destId="{57E49D15-1D18-4041-BFB9-361EC103FECD}" srcOrd="0" destOrd="0" presId="urn:microsoft.com/office/officeart/2005/8/layout/cycle2"/>
    <dgm:cxn modelId="{4AA8D1EC-1D36-4EB7-B65D-97755A84A5CA}" srcId="{0CC5C48B-3162-485F-8D10-B85A77ED40AD}" destId="{C9CD3183-71ED-4B90-9E9D-451E17ED934F}" srcOrd="0" destOrd="0" parTransId="{D7B316D4-8557-427A-AD1B-A93D78B7A15B}" sibTransId="{3FB6B8E1-8639-425C-9F3E-9D981BC3064D}"/>
    <dgm:cxn modelId="{0A2935EE-4872-CE48-B341-598580F9B0AB}" type="presOf" srcId="{E49FC120-1CE6-624D-BA03-A9BA704E33EE}" destId="{DE5C7A8E-A3B2-9146-ADEC-7FCAEDE8E1B9}" srcOrd="0" destOrd="0" presId="urn:microsoft.com/office/officeart/2005/8/layout/cycle2"/>
    <dgm:cxn modelId="{0598CFF4-7CB3-A047-B3F5-E5B0BC916458}" type="presOf" srcId="{CB365F16-7E6C-4919-AA6C-B4DB03228794}" destId="{53597D51-0E7D-5B4F-9C9B-698256F7405F}" srcOrd="0" destOrd="0" presId="urn:microsoft.com/office/officeart/2005/8/layout/cycle2"/>
    <dgm:cxn modelId="{699023F6-D0F9-FD4E-8415-66E0EA4D5D02}" type="presOf" srcId="{3D37C423-41D1-4370-910E-F75AD49998E4}" destId="{CC2A74CB-4525-2F4E-B0C0-5E3D5CDD236A}" srcOrd="0" destOrd="0" presId="urn:microsoft.com/office/officeart/2005/8/layout/cycle2"/>
    <dgm:cxn modelId="{9489ACFC-6CC4-DB44-AD2B-918C19ED8AE6}" srcId="{0EB2E63A-5CE2-4F38-851E-5D6CAAC5E2A9}" destId="{82AADAD8-955B-C54A-987D-577952116AC0}" srcOrd="2" destOrd="0" parTransId="{AC4117FF-6F0C-0E49-AF8E-E10E2BB36B13}" sibTransId="{16D28136-FEB0-314C-93EE-7B6133009CCA}"/>
    <dgm:cxn modelId="{9AA64903-D95B-AC4C-BDC6-B01B31A39BC2}" type="presParOf" srcId="{CC2A74CB-4525-2F4E-B0C0-5E3D5CDD236A}" destId="{6D990340-BAC3-FB45-9667-5A1F01E8E18E}" srcOrd="0" destOrd="0" presId="urn:microsoft.com/office/officeart/2005/8/layout/cycle2"/>
    <dgm:cxn modelId="{493CDBA7-E0E7-7646-BBB8-7809E7E94E3C}" type="presParOf" srcId="{CC2A74CB-4525-2F4E-B0C0-5E3D5CDD236A}" destId="{57E49D15-1D18-4041-BFB9-361EC103FECD}" srcOrd="1" destOrd="0" presId="urn:microsoft.com/office/officeart/2005/8/layout/cycle2"/>
    <dgm:cxn modelId="{A4248853-4C85-DE4A-81BD-91DD5F03D00E}" type="presParOf" srcId="{57E49D15-1D18-4041-BFB9-361EC103FECD}" destId="{0697532A-7A4C-904D-A385-48BFC680DEF9}" srcOrd="0" destOrd="0" presId="urn:microsoft.com/office/officeart/2005/8/layout/cycle2"/>
    <dgm:cxn modelId="{E4D6B91A-07F4-7F45-9161-2A4612252F0F}" type="presParOf" srcId="{CC2A74CB-4525-2F4E-B0C0-5E3D5CDD236A}" destId="{EAFC209F-8A83-C944-B96F-7780D95FC18A}" srcOrd="2" destOrd="0" presId="urn:microsoft.com/office/officeart/2005/8/layout/cycle2"/>
    <dgm:cxn modelId="{5454178B-3F5B-B541-97FD-55DE7B263C7C}" type="presParOf" srcId="{CC2A74CB-4525-2F4E-B0C0-5E3D5CDD236A}" destId="{560156BA-0989-DE4E-8B48-7BF66430A101}" srcOrd="3" destOrd="0" presId="urn:microsoft.com/office/officeart/2005/8/layout/cycle2"/>
    <dgm:cxn modelId="{F88CF877-7DEF-A14C-8022-A760E387D91A}" type="presParOf" srcId="{560156BA-0989-DE4E-8B48-7BF66430A101}" destId="{32E89B3F-5411-014B-B9C4-952CE14F2E27}" srcOrd="0" destOrd="0" presId="urn:microsoft.com/office/officeart/2005/8/layout/cycle2"/>
    <dgm:cxn modelId="{DD862B55-9409-5342-8021-32105E749F11}" type="presParOf" srcId="{CC2A74CB-4525-2F4E-B0C0-5E3D5CDD236A}" destId="{DE5C7A8E-A3B2-9146-ADEC-7FCAEDE8E1B9}" srcOrd="4" destOrd="0" presId="urn:microsoft.com/office/officeart/2005/8/layout/cycle2"/>
    <dgm:cxn modelId="{A72BE121-5A23-4540-B4FA-A375A03FA73E}" type="presParOf" srcId="{CC2A74CB-4525-2F4E-B0C0-5E3D5CDD236A}" destId="{40E64780-04DC-1A46-A1D0-9739B8315647}" srcOrd="5" destOrd="0" presId="urn:microsoft.com/office/officeart/2005/8/layout/cycle2"/>
    <dgm:cxn modelId="{4F332216-F86E-3742-B9F9-F655A40BDE86}" type="presParOf" srcId="{40E64780-04DC-1A46-A1D0-9739B8315647}" destId="{632CD22F-8D43-3D4F-8739-81D18C776BD5}" srcOrd="0" destOrd="0" presId="urn:microsoft.com/office/officeart/2005/8/layout/cycle2"/>
    <dgm:cxn modelId="{8FF1A0F5-D479-8048-9CA9-9B60D421BF96}" type="presParOf" srcId="{CC2A74CB-4525-2F4E-B0C0-5E3D5CDD236A}" destId="{6CB32D9C-7B97-FA4F-A6EE-CE4FD5BDE56F}" srcOrd="6" destOrd="0" presId="urn:microsoft.com/office/officeart/2005/8/layout/cycle2"/>
    <dgm:cxn modelId="{5EABAB03-AE8B-FD4D-9A46-C8C1FA2FE613}" type="presParOf" srcId="{CC2A74CB-4525-2F4E-B0C0-5E3D5CDD236A}" destId="{96B79A94-C864-7143-A594-7289D97E2347}" srcOrd="7" destOrd="0" presId="urn:microsoft.com/office/officeart/2005/8/layout/cycle2"/>
    <dgm:cxn modelId="{306D69AC-BE99-D041-BC0F-D018C9ED035E}" type="presParOf" srcId="{96B79A94-C864-7143-A594-7289D97E2347}" destId="{A87E50EA-291D-1C40-8943-474714ACBE5E}" srcOrd="0" destOrd="0" presId="urn:microsoft.com/office/officeart/2005/8/layout/cycle2"/>
    <dgm:cxn modelId="{88640F3D-54A9-DA4E-B4D8-8DC817615F84}" type="presParOf" srcId="{CC2A74CB-4525-2F4E-B0C0-5E3D5CDD236A}" destId="{D9CD2837-CF8E-144D-980E-342D02637E22}" srcOrd="8" destOrd="0" presId="urn:microsoft.com/office/officeart/2005/8/layout/cycle2"/>
    <dgm:cxn modelId="{86840629-4CAF-8A4C-B12B-16DC2C6E6C47}" type="presParOf" srcId="{CC2A74CB-4525-2F4E-B0C0-5E3D5CDD236A}" destId="{303DCAFA-024C-2C4D-A388-7AC333369672}" srcOrd="9" destOrd="0" presId="urn:microsoft.com/office/officeart/2005/8/layout/cycle2"/>
    <dgm:cxn modelId="{55C03391-2ED3-354F-9013-B2C3B3C34811}" type="presParOf" srcId="{303DCAFA-024C-2C4D-A388-7AC333369672}" destId="{F4D15BCA-420A-E44C-8C98-1F6BC65096B8}" srcOrd="0" destOrd="0" presId="urn:microsoft.com/office/officeart/2005/8/layout/cycle2"/>
    <dgm:cxn modelId="{9026051D-562D-6449-936E-E26BDCA47D1C}" type="presParOf" srcId="{CC2A74CB-4525-2F4E-B0C0-5E3D5CDD236A}" destId="{53597D51-0E7D-5B4F-9C9B-698256F7405F}" srcOrd="10" destOrd="0" presId="urn:microsoft.com/office/officeart/2005/8/layout/cycle2"/>
    <dgm:cxn modelId="{CA8D6ABF-ED5A-E249-9369-FF1925EDBFE8}" type="presParOf" srcId="{CC2A74CB-4525-2F4E-B0C0-5E3D5CDD236A}" destId="{D9AF921C-3974-8541-9BEC-7504632DEFF9}" srcOrd="11" destOrd="0" presId="urn:microsoft.com/office/officeart/2005/8/layout/cycle2"/>
    <dgm:cxn modelId="{433C2D90-5B9A-CD4F-BEC2-8791F2E4E88A}" type="presParOf" srcId="{D9AF921C-3974-8541-9BEC-7504632DEFF9}" destId="{4F80344E-AB53-7945-B127-7EAA4E19FF43}" srcOrd="0" destOrd="0" presId="urn:microsoft.com/office/officeart/2005/8/layout/cycle2"/>
    <dgm:cxn modelId="{B722C8EA-B234-C844-B63C-826BC46288EF}" type="presParOf" srcId="{CC2A74CB-4525-2F4E-B0C0-5E3D5CDD236A}" destId="{8848BA11-4BFC-BA42-921E-2475D4323B59}" srcOrd="12" destOrd="0" presId="urn:microsoft.com/office/officeart/2005/8/layout/cycle2"/>
    <dgm:cxn modelId="{03C6C65E-CE28-FB40-9836-6D8CED2F4F7B}" type="presParOf" srcId="{CC2A74CB-4525-2F4E-B0C0-5E3D5CDD236A}" destId="{98B60DFA-F055-744F-A3F7-E3E5B26DF1BE}" srcOrd="13" destOrd="0" presId="urn:microsoft.com/office/officeart/2005/8/layout/cycle2"/>
    <dgm:cxn modelId="{853AE393-1F6B-E841-99F6-DC5B330E05D7}" type="presParOf" srcId="{98B60DFA-F055-744F-A3F7-E3E5B26DF1BE}" destId="{2E168F8D-5815-0F41-AE67-D7EC0FA5D60E}"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6E14E23-8B86-4CF0-B3D7-80903DA51AE8}" type="doc">
      <dgm:prSet loTypeId="urn:microsoft.com/office/officeart/2005/8/layout/arrow5" loCatId="relationship" qsTypeId="urn:microsoft.com/office/officeart/2005/8/quickstyle/simple4" qsCatId="simple" csTypeId="urn:microsoft.com/office/officeart/2005/8/colors/colorful2" csCatId="colorful" phldr="1"/>
      <dgm:spPr/>
      <dgm:t>
        <a:bodyPr/>
        <a:lstStyle/>
        <a:p>
          <a:endParaRPr lang="en-US"/>
        </a:p>
      </dgm:t>
    </dgm:pt>
    <dgm:pt modelId="{89B99E95-D7B6-498B-B5E5-EBC9FE8945D1}">
      <dgm:prSet custT="1"/>
      <dgm:spPr>
        <a:solidFill>
          <a:schemeClr val="tx2">
            <a:lumMod val="40000"/>
            <a:lumOff val="60000"/>
          </a:schemeClr>
        </a:solidFill>
      </dgm:spPr>
      <dgm:t>
        <a:bodyPr/>
        <a:lstStyle/>
        <a:p>
          <a:r>
            <a:rPr lang="en-US" sz="700" dirty="0">
              <a:solidFill>
                <a:schemeClr val="tx1"/>
              </a:solidFill>
            </a:rPr>
            <a:t>Nearly zero energy municipal and business buildings</a:t>
          </a:r>
        </a:p>
      </dgm:t>
    </dgm:pt>
    <dgm:pt modelId="{E7301F6E-71EA-4A41-BDFE-5BE20F4DC0EF}" type="parTrans" cxnId="{F67D16B1-6E77-4C6C-839E-A7901A053934}">
      <dgm:prSet/>
      <dgm:spPr/>
      <dgm:t>
        <a:bodyPr/>
        <a:lstStyle/>
        <a:p>
          <a:endParaRPr lang="en-US" sz="2000">
            <a:solidFill>
              <a:schemeClr val="tx1"/>
            </a:solidFill>
          </a:endParaRPr>
        </a:p>
      </dgm:t>
    </dgm:pt>
    <dgm:pt modelId="{9263B85A-03DF-478E-BB4F-EC30D299C439}" type="sibTrans" cxnId="{F67D16B1-6E77-4C6C-839E-A7901A053934}">
      <dgm:prSet/>
      <dgm:spPr/>
      <dgm:t>
        <a:bodyPr/>
        <a:lstStyle/>
        <a:p>
          <a:endParaRPr lang="en-US" sz="2000">
            <a:solidFill>
              <a:schemeClr val="tx1"/>
            </a:solidFill>
          </a:endParaRPr>
        </a:p>
      </dgm:t>
    </dgm:pt>
    <dgm:pt modelId="{A63D7A11-86E9-F64D-A047-D37BDAD3541F}">
      <dgm:prSet custT="1"/>
      <dgm:spPr>
        <a:solidFill>
          <a:schemeClr val="tx2">
            <a:lumMod val="40000"/>
            <a:lumOff val="60000"/>
          </a:schemeClr>
        </a:solidFill>
      </dgm:spPr>
      <dgm:t>
        <a:bodyPr/>
        <a:lstStyle/>
        <a:p>
          <a:r>
            <a:rPr lang="en-US" sz="700" dirty="0">
              <a:solidFill>
                <a:schemeClr val="tx1"/>
              </a:solidFill>
            </a:rPr>
            <a:t>Heat pumps replace conventional heating / AC systems</a:t>
          </a:r>
        </a:p>
      </dgm:t>
    </dgm:pt>
    <dgm:pt modelId="{5DA7FBCF-26B9-5F42-98BB-ACDC5BDC8235}" type="parTrans" cxnId="{C2B4387C-6CE9-EE46-AF8B-05205913DB6D}">
      <dgm:prSet/>
      <dgm:spPr/>
      <dgm:t>
        <a:bodyPr/>
        <a:lstStyle/>
        <a:p>
          <a:endParaRPr lang="en-US" sz="2000">
            <a:solidFill>
              <a:schemeClr val="tx1"/>
            </a:solidFill>
          </a:endParaRPr>
        </a:p>
      </dgm:t>
    </dgm:pt>
    <dgm:pt modelId="{243AF3C5-0F38-7043-89BC-1A3F628D0258}" type="sibTrans" cxnId="{C2B4387C-6CE9-EE46-AF8B-05205913DB6D}">
      <dgm:prSet/>
      <dgm:spPr/>
      <dgm:t>
        <a:bodyPr/>
        <a:lstStyle/>
        <a:p>
          <a:endParaRPr lang="en-US" sz="2000">
            <a:solidFill>
              <a:schemeClr val="tx1"/>
            </a:solidFill>
          </a:endParaRPr>
        </a:p>
      </dgm:t>
    </dgm:pt>
    <dgm:pt modelId="{6B9961B9-36B5-A948-8A20-4FFDD2258EC1}">
      <dgm:prSet custT="1"/>
      <dgm:spPr>
        <a:solidFill>
          <a:schemeClr val="tx2">
            <a:lumMod val="40000"/>
            <a:lumOff val="60000"/>
          </a:schemeClr>
        </a:solidFill>
      </dgm:spPr>
      <dgm:t>
        <a:bodyPr/>
        <a:lstStyle/>
        <a:p>
          <a:r>
            <a:rPr lang="en-US" sz="700" dirty="0">
              <a:solidFill>
                <a:schemeClr val="tx1"/>
              </a:solidFill>
            </a:rPr>
            <a:t>Refurbishment of roofs, facades, and windows</a:t>
          </a:r>
        </a:p>
      </dgm:t>
    </dgm:pt>
    <dgm:pt modelId="{90F362FD-6969-E241-BD30-40C39CF789DB}" type="parTrans" cxnId="{B55A6E46-F516-6A49-8F2A-D7C481406861}">
      <dgm:prSet/>
      <dgm:spPr/>
      <dgm:t>
        <a:bodyPr/>
        <a:lstStyle/>
        <a:p>
          <a:endParaRPr lang="en-US" sz="2000">
            <a:solidFill>
              <a:schemeClr val="tx1"/>
            </a:solidFill>
          </a:endParaRPr>
        </a:p>
      </dgm:t>
    </dgm:pt>
    <dgm:pt modelId="{B3E58596-69F2-814E-9FBA-24D605A821BC}" type="sibTrans" cxnId="{B55A6E46-F516-6A49-8F2A-D7C481406861}">
      <dgm:prSet/>
      <dgm:spPr/>
      <dgm:t>
        <a:bodyPr/>
        <a:lstStyle/>
        <a:p>
          <a:endParaRPr lang="en-US" sz="2000">
            <a:solidFill>
              <a:schemeClr val="tx1"/>
            </a:solidFill>
          </a:endParaRPr>
        </a:p>
      </dgm:t>
    </dgm:pt>
    <dgm:pt modelId="{151F73C6-C285-7E4B-A67B-B3EEFB3710E9}">
      <dgm:prSet custT="1"/>
      <dgm:spPr>
        <a:solidFill>
          <a:schemeClr val="tx2">
            <a:lumMod val="40000"/>
            <a:lumOff val="60000"/>
          </a:schemeClr>
        </a:solidFill>
      </dgm:spPr>
      <dgm:t>
        <a:bodyPr/>
        <a:lstStyle/>
        <a:p>
          <a:r>
            <a:rPr lang="en-US" sz="700" dirty="0">
              <a:solidFill>
                <a:schemeClr val="tx1"/>
              </a:solidFill>
            </a:rPr>
            <a:t>LED lighting conversion, smart lighting</a:t>
          </a:r>
        </a:p>
      </dgm:t>
    </dgm:pt>
    <dgm:pt modelId="{79D2B53F-45B3-7543-B074-1104D06E6142}" type="parTrans" cxnId="{AD8E180E-7C2B-2648-950E-4343DA9E8756}">
      <dgm:prSet/>
      <dgm:spPr/>
      <dgm:t>
        <a:bodyPr/>
        <a:lstStyle/>
        <a:p>
          <a:endParaRPr lang="en-US" sz="2000">
            <a:solidFill>
              <a:schemeClr val="tx1"/>
            </a:solidFill>
          </a:endParaRPr>
        </a:p>
      </dgm:t>
    </dgm:pt>
    <dgm:pt modelId="{D8EF9613-F8E1-D746-8405-13CC442EF030}" type="sibTrans" cxnId="{AD8E180E-7C2B-2648-950E-4343DA9E8756}">
      <dgm:prSet/>
      <dgm:spPr/>
      <dgm:t>
        <a:bodyPr/>
        <a:lstStyle/>
        <a:p>
          <a:endParaRPr lang="en-US" sz="2000">
            <a:solidFill>
              <a:schemeClr val="tx1"/>
            </a:solidFill>
          </a:endParaRPr>
        </a:p>
      </dgm:t>
    </dgm:pt>
    <dgm:pt modelId="{86BEA34F-814A-EE42-BCA1-3E307E043ECF}">
      <dgm:prSet custT="1"/>
      <dgm:spPr>
        <a:solidFill>
          <a:schemeClr val="accent4">
            <a:lumMod val="60000"/>
            <a:lumOff val="40000"/>
          </a:schemeClr>
        </a:solidFill>
      </dgm:spPr>
      <dgm:t>
        <a:bodyPr/>
        <a:lstStyle/>
        <a:p>
          <a:r>
            <a:rPr lang="en-US" sz="700" dirty="0">
              <a:solidFill>
                <a:schemeClr val="tx1"/>
              </a:solidFill>
            </a:rPr>
            <a:t>National government commitment - 74% renewable electricity by 2030</a:t>
          </a:r>
        </a:p>
      </dgm:t>
    </dgm:pt>
    <dgm:pt modelId="{F4B677A2-D52D-EC42-87CA-736BCABBF91F}" type="parTrans" cxnId="{C7392080-323E-F642-80FC-FDA56C4CB421}">
      <dgm:prSet/>
      <dgm:spPr/>
      <dgm:t>
        <a:bodyPr/>
        <a:lstStyle/>
        <a:p>
          <a:endParaRPr lang="en-US" sz="2000">
            <a:solidFill>
              <a:schemeClr val="tx1"/>
            </a:solidFill>
          </a:endParaRPr>
        </a:p>
      </dgm:t>
    </dgm:pt>
    <dgm:pt modelId="{16D1C368-E50F-0141-9289-6DE3C4D66BBE}" type="sibTrans" cxnId="{C7392080-323E-F642-80FC-FDA56C4CB421}">
      <dgm:prSet/>
      <dgm:spPr/>
      <dgm:t>
        <a:bodyPr/>
        <a:lstStyle/>
        <a:p>
          <a:endParaRPr lang="en-US" sz="2000">
            <a:solidFill>
              <a:schemeClr val="tx1"/>
            </a:solidFill>
          </a:endParaRPr>
        </a:p>
      </dgm:t>
    </dgm:pt>
    <dgm:pt modelId="{C8B3FF75-C7D8-8C43-99F0-01D8C0C6F1EC}">
      <dgm:prSet custT="1"/>
      <dgm:spPr>
        <a:solidFill>
          <a:schemeClr val="accent3"/>
        </a:solidFill>
      </dgm:spPr>
      <dgm:t>
        <a:bodyPr/>
        <a:lstStyle/>
        <a:p>
          <a:r>
            <a:rPr lang="en-US" sz="700" dirty="0">
              <a:solidFill>
                <a:schemeClr val="tx1"/>
              </a:solidFill>
            </a:rPr>
            <a:t>Electrification public transport and freight</a:t>
          </a:r>
        </a:p>
      </dgm:t>
    </dgm:pt>
    <dgm:pt modelId="{67CE021E-32FC-6240-AC77-3043A057C470}" type="parTrans" cxnId="{CB3D44B9-0DC2-B14E-BAF5-A23FE7C68BFA}">
      <dgm:prSet/>
      <dgm:spPr/>
      <dgm:t>
        <a:bodyPr/>
        <a:lstStyle/>
        <a:p>
          <a:endParaRPr lang="en-US" sz="2000">
            <a:solidFill>
              <a:schemeClr val="tx1"/>
            </a:solidFill>
          </a:endParaRPr>
        </a:p>
      </dgm:t>
    </dgm:pt>
    <dgm:pt modelId="{DF266721-46C1-1F43-A0CB-4DBE90F4F845}" type="sibTrans" cxnId="{CB3D44B9-0DC2-B14E-BAF5-A23FE7C68BFA}">
      <dgm:prSet/>
      <dgm:spPr/>
      <dgm:t>
        <a:bodyPr/>
        <a:lstStyle/>
        <a:p>
          <a:endParaRPr lang="en-US" sz="2000">
            <a:solidFill>
              <a:schemeClr val="tx1"/>
            </a:solidFill>
          </a:endParaRPr>
        </a:p>
      </dgm:t>
    </dgm:pt>
    <dgm:pt modelId="{576F886D-0E6B-EE4F-8710-1B27371E740E}">
      <dgm:prSet custT="1"/>
      <dgm:spPr>
        <a:solidFill>
          <a:schemeClr val="accent3"/>
        </a:solidFill>
      </dgm:spPr>
      <dgm:t>
        <a:bodyPr/>
        <a:lstStyle/>
        <a:p>
          <a:r>
            <a:rPr lang="en-US" sz="700" dirty="0">
              <a:solidFill>
                <a:schemeClr val="tx1"/>
              </a:solidFill>
            </a:rPr>
            <a:t>Change citizen behavior: reduce travel; promote walking, cycling, sharing</a:t>
          </a:r>
        </a:p>
      </dgm:t>
    </dgm:pt>
    <dgm:pt modelId="{98C77EEA-D549-524F-8195-0EF0B5210ACD}" type="parTrans" cxnId="{F60E4D83-0389-E243-82D0-452ED9F56011}">
      <dgm:prSet/>
      <dgm:spPr/>
      <dgm:t>
        <a:bodyPr/>
        <a:lstStyle/>
        <a:p>
          <a:endParaRPr lang="en-US" sz="2000">
            <a:solidFill>
              <a:schemeClr val="tx1"/>
            </a:solidFill>
          </a:endParaRPr>
        </a:p>
      </dgm:t>
    </dgm:pt>
    <dgm:pt modelId="{94BC66F7-D24B-0342-806C-27ABC39157A3}" type="sibTrans" cxnId="{F60E4D83-0389-E243-82D0-452ED9F56011}">
      <dgm:prSet/>
      <dgm:spPr/>
      <dgm:t>
        <a:bodyPr/>
        <a:lstStyle/>
        <a:p>
          <a:endParaRPr lang="en-US" sz="2000">
            <a:solidFill>
              <a:schemeClr val="tx1"/>
            </a:solidFill>
          </a:endParaRPr>
        </a:p>
      </dgm:t>
    </dgm:pt>
    <dgm:pt modelId="{5AD0774D-8B93-6D45-A981-7BE1ACB2A32D}">
      <dgm:prSet custT="1"/>
      <dgm:spPr>
        <a:solidFill>
          <a:schemeClr val="accent1"/>
        </a:solidFill>
      </dgm:spPr>
      <dgm:t>
        <a:bodyPr/>
        <a:lstStyle/>
        <a:p>
          <a:r>
            <a:rPr lang="en-US" sz="700" dirty="0">
              <a:solidFill>
                <a:schemeClr val="tx1"/>
              </a:solidFill>
            </a:rPr>
            <a:t>Minimize and reduce organic waste</a:t>
          </a:r>
        </a:p>
      </dgm:t>
    </dgm:pt>
    <dgm:pt modelId="{36628D8E-7F91-5A46-BD32-2B98328E8AEA}" type="parTrans" cxnId="{B0EEA170-5E0C-1C47-83E1-C90E56C8E8A1}">
      <dgm:prSet/>
      <dgm:spPr/>
      <dgm:t>
        <a:bodyPr/>
        <a:lstStyle/>
        <a:p>
          <a:endParaRPr lang="en-US" sz="2000">
            <a:solidFill>
              <a:schemeClr val="tx1"/>
            </a:solidFill>
          </a:endParaRPr>
        </a:p>
      </dgm:t>
    </dgm:pt>
    <dgm:pt modelId="{61D26842-16AF-B843-BAAB-549E80C13057}" type="sibTrans" cxnId="{B0EEA170-5E0C-1C47-83E1-C90E56C8E8A1}">
      <dgm:prSet/>
      <dgm:spPr/>
      <dgm:t>
        <a:bodyPr/>
        <a:lstStyle/>
        <a:p>
          <a:endParaRPr lang="en-US" sz="2000">
            <a:solidFill>
              <a:schemeClr val="tx1"/>
            </a:solidFill>
          </a:endParaRPr>
        </a:p>
      </dgm:t>
    </dgm:pt>
    <dgm:pt modelId="{F4B365BE-63B8-F343-9ABF-5988C9623C48}">
      <dgm:prSet custT="1"/>
      <dgm:spPr>
        <a:solidFill>
          <a:schemeClr val="accent1"/>
        </a:solidFill>
      </dgm:spPr>
      <dgm:t>
        <a:bodyPr/>
        <a:lstStyle/>
        <a:p>
          <a:r>
            <a:rPr lang="en-US" sz="700" dirty="0">
              <a:solidFill>
                <a:schemeClr val="tx1"/>
              </a:solidFill>
            </a:rPr>
            <a:t>Improve recycling</a:t>
          </a:r>
        </a:p>
      </dgm:t>
    </dgm:pt>
    <dgm:pt modelId="{19DFE98A-2411-894F-8EE1-F94D6D213BDA}" type="parTrans" cxnId="{60B89B17-9BB8-C248-AC83-C5147B65074F}">
      <dgm:prSet/>
      <dgm:spPr/>
      <dgm:t>
        <a:bodyPr/>
        <a:lstStyle/>
        <a:p>
          <a:endParaRPr lang="en-US" sz="2000">
            <a:solidFill>
              <a:schemeClr val="tx1"/>
            </a:solidFill>
          </a:endParaRPr>
        </a:p>
      </dgm:t>
    </dgm:pt>
    <dgm:pt modelId="{80D02240-221F-354F-8384-690855A19192}" type="sibTrans" cxnId="{60B89B17-9BB8-C248-AC83-C5147B65074F}">
      <dgm:prSet/>
      <dgm:spPr/>
      <dgm:t>
        <a:bodyPr/>
        <a:lstStyle/>
        <a:p>
          <a:endParaRPr lang="en-US" sz="2000">
            <a:solidFill>
              <a:schemeClr val="tx1"/>
            </a:solidFill>
          </a:endParaRPr>
        </a:p>
      </dgm:t>
    </dgm:pt>
    <dgm:pt modelId="{A3CD6B28-3E66-5343-A16F-DC22369E30F9}">
      <dgm:prSet custT="1"/>
      <dgm:spPr>
        <a:solidFill>
          <a:schemeClr val="accent1"/>
        </a:solidFill>
      </dgm:spPr>
      <dgm:t>
        <a:bodyPr/>
        <a:lstStyle/>
        <a:p>
          <a:r>
            <a:rPr lang="en-US" sz="700" dirty="0">
              <a:solidFill>
                <a:schemeClr val="tx1"/>
              </a:solidFill>
            </a:rPr>
            <a:t>Minimization of construction and demolition waste</a:t>
          </a:r>
        </a:p>
      </dgm:t>
    </dgm:pt>
    <dgm:pt modelId="{8CD9829E-EEA3-8947-AF8B-E1C32EDAB0CF}" type="parTrans" cxnId="{B9B3B230-268E-894F-953A-72700B74F540}">
      <dgm:prSet/>
      <dgm:spPr/>
      <dgm:t>
        <a:bodyPr/>
        <a:lstStyle/>
        <a:p>
          <a:endParaRPr lang="en-US" sz="2000">
            <a:solidFill>
              <a:schemeClr val="tx1"/>
            </a:solidFill>
          </a:endParaRPr>
        </a:p>
      </dgm:t>
    </dgm:pt>
    <dgm:pt modelId="{C974D2AC-CE70-3E47-8B19-69645AEC8AFD}" type="sibTrans" cxnId="{B9B3B230-268E-894F-953A-72700B74F540}">
      <dgm:prSet/>
      <dgm:spPr/>
      <dgm:t>
        <a:bodyPr/>
        <a:lstStyle/>
        <a:p>
          <a:endParaRPr lang="en-US" sz="2000">
            <a:solidFill>
              <a:schemeClr val="tx1"/>
            </a:solidFill>
          </a:endParaRPr>
        </a:p>
      </dgm:t>
    </dgm:pt>
    <dgm:pt modelId="{BFABFAB7-DA7E-6244-A9DF-65EE48C8A1D7}">
      <dgm:prSet custT="1"/>
      <dgm:spPr>
        <a:solidFill>
          <a:schemeClr val="accent4">
            <a:lumMod val="60000"/>
            <a:lumOff val="40000"/>
          </a:schemeClr>
        </a:solidFill>
      </dgm:spPr>
      <dgm:t>
        <a:bodyPr/>
        <a:lstStyle/>
        <a:p>
          <a:r>
            <a:rPr lang="en-US" sz="700" dirty="0">
              <a:solidFill>
                <a:schemeClr val="tx1"/>
              </a:solidFill>
            </a:rPr>
            <a:t>Increased solar / wind installations</a:t>
          </a:r>
        </a:p>
      </dgm:t>
    </dgm:pt>
    <dgm:pt modelId="{FDF329EB-1586-1B48-865A-D91D1F32368F}" type="parTrans" cxnId="{B1E40E8B-7EC5-904C-BF22-FF8F01A4B2B7}">
      <dgm:prSet/>
      <dgm:spPr/>
      <dgm:t>
        <a:bodyPr/>
        <a:lstStyle/>
        <a:p>
          <a:endParaRPr lang="en-US" sz="2000">
            <a:solidFill>
              <a:schemeClr val="tx1"/>
            </a:solidFill>
          </a:endParaRPr>
        </a:p>
      </dgm:t>
    </dgm:pt>
    <dgm:pt modelId="{5C693D83-BF55-E841-86EE-E6F2EC9C22B8}" type="sibTrans" cxnId="{B1E40E8B-7EC5-904C-BF22-FF8F01A4B2B7}">
      <dgm:prSet/>
      <dgm:spPr/>
      <dgm:t>
        <a:bodyPr/>
        <a:lstStyle/>
        <a:p>
          <a:endParaRPr lang="en-US" sz="2000">
            <a:solidFill>
              <a:schemeClr val="tx1"/>
            </a:solidFill>
          </a:endParaRPr>
        </a:p>
      </dgm:t>
    </dgm:pt>
    <dgm:pt modelId="{C59829DE-6A18-F24E-B84C-3EAD04996BC9}" type="pres">
      <dgm:prSet presAssocID="{D6E14E23-8B86-4CF0-B3D7-80903DA51AE8}" presName="diagram" presStyleCnt="0">
        <dgm:presLayoutVars>
          <dgm:dir/>
          <dgm:resizeHandles val="exact"/>
        </dgm:presLayoutVars>
      </dgm:prSet>
      <dgm:spPr/>
    </dgm:pt>
    <dgm:pt modelId="{65047319-84BD-D94D-AA64-664E49F612F9}" type="pres">
      <dgm:prSet presAssocID="{A63D7A11-86E9-F64D-A047-D37BDAD3541F}" presName="arrow" presStyleLbl="node1" presStyleIdx="0" presStyleCnt="11">
        <dgm:presLayoutVars>
          <dgm:bulletEnabled val="1"/>
        </dgm:presLayoutVars>
      </dgm:prSet>
      <dgm:spPr/>
    </dgm:pt>
    <dgm:pt modelId="{3F64E284-8E7A-8849-B762-F5C15FD5156D}" type="pres">
      <dgm:prSet presAssocID="{6B9961B9-36B5-A948-8A20-4FFDD2258EC1}" presName="arrow" presStyleLbl="node1" presStyleIdx="1" presStyleCnt="11">
        <dgm:presLayoutVars>
          <dgm:bulletEnabled val="1"/>
        </dgm:presLayoutVars>
      </dgm:prSet>
      <dgm:spPr/>
    </dgm:pt>
    <dgm:pt modelId="{3A6FF573-336D-7141-8196-C1AD86650E9D}" type="pres">
      <dgm:prSet presAssocID="{89B99E95-D7B6-498B-B5E5-EBC9FE8945D1}" presName="arrow" presStyleLbl="node1" presStyleIdx="2" presStyleCnt="11">
        <dgm:presLayoutVars>
          <dgm:bulletEnabled val="1"/>
        </dgm:presLayoutVars>
      </dgm:prSet>
      <dgm:spPr/>
    </dgm:pt>
    <dgm:pt modelId="{162B7E75-4010-6049-B2B8-434236977516}" type="pres">
      <dgm:prSet presAssocID="{151F73C6-C285-7E4B-A67B-B3EEFB3710E9}" presName="arrow" presStyleLbl="node1" presStyleIdx="3" presStyleCnt="11">
        <dgm:presLayoutVars>
          <dgm:bulletEnabled val="1"/>
        </dgm:presLayoutVars>
      </dgm:prSet>
      <dgm:spPr/>
    </dgm:pt>
    <dgm:pt modelId="{9DE8DB1B-76A5-034F-8250-FD242A0BCD38}" type="pres">
      <dgm:prSet presAssocID="{86BEA34F-814A-EE42-BCA1-3E307E043ECF}" presName="arrow" presStyleLbl="node1" presStyleIdx="4" presStyleCnt="11">
        <dgm:presLayoutVars>
          <dgm:bulletEnabled val="1"/>
        </dgm:presLayoutVars>
      </dgm:prSet>
      <dgm:spPr/>
    </dgm:pt>
    <dgm:pt modelId="{E35A4FB7-230E-FC4C-B7D3-0FE334C8E4BB}" type="pres">
      <dgm:prSet presAssocID="{BFABFAB7-DA7E-6244-A9DF-65EE48C8A1D7}" presName="arrow" presStyleLbl="node1" presStyleIdx="5" presStyleCnt="11">
        <dgm:presLayoutVars>
          <dgm:bulletEnabled val="1"/>
        </dgm:presLayoutVars>
      </dgm:prSet>
      <dgm:spPr/>
    </dgm:pt>
    <dgm:pt modelId="{79B8F29D-5B70-534E-AA6D-C128FC8EB289}" type="pres">
      <dgm:prSet presAssocID="{576F886D-0E6B-EE4F-8710-1B27371E740E}" presName="arrow" presStyleLbl="node1" presStyleIdx="6" presStyleCnt="11">
        <dgm:presLayoutVars>
          <dgm:bulletEnabled val="1"/>
        </dgm:presLayoutVars>
      </dgm:prSet>
      <dgm:spPr/>
    </dgm:pt>
    <dgm:pt modelId="{B0683369-D440-5247-8848-975588214B16}" type="pres">
      <dgm:prSet presAssocID="{C8B3FF75-C7D8-8C43-99F0-01D8C0C6F1EC}" presName="arrow" presStyleLbl="node1" presStyleIdx="7" presStyleCnt="11">
        <dgm:presLayoutVars>
          <dgm:bulletEnabled val="1"/>
        </dgm:presLayoutVars>
      </dgm:prSet>
      <dgm:spPr/>
    </dgm:pt>
    <dgm:pt modelId="{DCA34466-F4C7-CC4D-A05B-C220D88B1F3A}" type="pres">
      <dgm:prSet presAssocID="{5AD0774D-8B93-6D45-A981-7BE1ACB2A32D}" presName="arrow" presStyleLbl="node1" presStyleIdx="8" presStyleCnt="11">
        <dgm:presLayoutVars>
          <dgm:bulletEnabled val="1"/>
        </dgm:presLayoutVars>
      </dgm:prSet>
      <dgm:spPr/>
    </dgm:pt>
    <dgm:pt modelId="{222E65AA-AA28-CC47-A631-5FDD788CCBEA}" type="pres">
      <dgm:prSet presAssocID="{F4B365BE-63B8-F343-9ABF-5988C9623C48}" presName="arrow" presStyleLbl="node1" presStyleIdx="9" presStyleCnt="11">
        <dgm:presLayoutVars>
          <dgm:bulletEnabled val="1"/>
        </dgm:presLayoutVars>
      </dgm:prSet>
      <dgm:spPr/>
    </dgm:pt>
    <dgm:pt modelId="{8B2296D7-0DD7-CD4B-AD98-B2DD882C8EE5}" type="pres">
      <dgm:prSet presAssocID="{A3CD6B28-3E66-5343-A16F-DC22369E30F9}" presName="arrow" presStyleLbl="node1" presStyleIdx="10" presStyleCnt="11">
        <dgm:presLayoutVars>
          <dgm:bulletEnabled val="1"/>
        </dgm:presLayoutVars>
      </dgm:prSet>
      <dgm:spPr/>
    </dgm:pt>
  </dgm:ptLst>
  <dgm:cxnLst>
    <dgm:cxn modelId="{AD8E180E-7C2B-2648-950E-4343DA9E8756}" srcId="{D6E14E23-8B86-4CF0-B3D7-80903DA51AE8}" destId="{151F73C6-C285-7E4B-A67B-B3EEFB3710E9}" srcOrd="3" destOrd="0" parTransId="{79D2B53F-45B3-7543-B074-1104D06E6142}" sibTransId="{D8EF9613-F8E1-D746-8405-13CC442EF030}"/>
    <dgm:cxn modelId="{60B89B17-9BB8-C248-AC83-C5147B65074F}" srcId="{D6E14E23-8B86-4CF0-B3D7-80903DA51AE8}" destId="{F4B365BE-63B8-F343-9ABF-5988C9623C48}" srcOrd="9" destOrd="0" parTransId="{19DFE98A-2411-894F-8EE1-F94D6D213BDA}" sibTransId="{80D02240-221F-354F-8384-690855A19192}"/>
    <dgm:cxn modelId="{1669EE1F-D255-4B44-8BF1-4C0F0DE5CA0C}" type="presOf" srcId="{89B99E95-D7B6-498B-B5E5-EBC9FE8945D1}" destId="{3A6FF573-336D-7141-8196-C1AD86650E9D}" srcOrd="0" destOrd="0" presId="urn:microsoft.com/office/officeart/2005/8/layout/arrow5"/>
    <dgm:cxn modelId="{B9B3B230-268E-894F-953A-72700B74F540}" srcId="{D6E14E23-8B86-4CF0-B3D7-80903DA51AE8}" destId="{A3CD6B28-3E66-5343-A16F-DC22369E30F9}" srcOrd="10" destOrd="0" parTransId="{8CD9829E-EEA3-8947-AF8B-E1C32EDAB0CF}" sibTransId="{C974D2AC-CE70-3E47-8B19-69645AEC8AFD}"/>
    <dgm:cxn modelId="{B55A6E46-F516-6A49-8F2A-D7C481406861}" srcId="{D6E14E23-8B86-4CF0-B3D7-80903DA51AE8}" destId="{6B9961B9-36B5-A948-8A20-4FFDD2258EC1}" srcOrd="1" destOrd="0" parTransId="{90F362FD-6969-E241-BD30-40C39CF789DB}" sibTransId="{B3E58596-69F2-814E-9FBA-24D605A821BC}"/>
    <dgm:cxn modelId="{D3227B62-DB23-D74E-B384-D2F2D91AD222}" type="presOf" srcId="{A63D7A11-86E9-F64D-A047-D37BDAD3541F}" destId="{65047319-84BD-D94D-AA64-664E49F612F9}" srcOrd="0" destOrd="0" presId="urn:microsoft.com/office/officeart/2005/8/layout/arrow5"/>
    <dgm:cxn modelId="{B0EEA170-5E0C-1C47-83E1-C90E56C8E8A1}" srcId="{D6E14E23-8B86-4CF0-B3D7-80903DA51AE8}" destId="{5AD0774D-8B93-6D45-A981-7BE1ACB2A32D}" srcOrd="8" destOrd="0" parTransId="{36628D8E-7F91-5A46-BD32-2B98328E8AEA}" sibTransId="{61D26842-16AF-B843-BAAB-549E80C13057}"/>
    <dgm:cxn modelId="{9757A979-DAD5-5B4C-B41F-51F7EE401276}" type="presOf" srcId="{A3CD6B28-3E66-5343-A16F-DC22369E30F9}" destId="{8B2296D7-0DD7-CD4B-AD98-B2DD882C8EE5}" srcOrd="0" destOrd="0" presId="urn:microsoft.com/office/officeart/2005/8/layout/arrow5"/>
    <dgm:cxn modelId="{024BAB7B-2049-4F41-AAD0-17B8441471BC}" type="presOf" srcId="{151F73C6-C285-7E4B-A67B-B3EEFB3710E9}" destId="{162B7E75-4010-6049-B2B8-434236977516}" srcOrd="0" destOrd="0" presId="urn:microsoft.com/office/officeart/2005/8/layout/arrow5"/>
    <dgm:cxn modelId="{C2B4387C-6CE9-EE46-AF8B-05205913DB6D}" srcId="{D6E14E23-8B86-4CF0-B3D7-80903DA51AE8}" destId="{A63D7A11-86E9-F64D-A047-D37BDAD3541F}" srcOrd="0" destOrd="0" parTransId="{5DA7FBCF-26B9-5F42-98BB-ACDC5BDC8235}" sibTransId="{243AF3C5-0F38-7043-89BC-1A3F628D0258}"/>
    <dgm:cxn modelId="{C7392080-323E-F642-80FC-FDA56C4CB421}" srcId="{D6E14E23-8B86-4CF0-B3D7-80903DA51AE8}" destId="{86BEA34F-814A-EE42-BCA1-3E307E043ECF}" srcOrd="4" destOrd="0" parTransId="{F4B677A2-D52D-EC42-87CA-736BCABBF91F}" sibTransId="{16D1C368-E50F-0141-9289-6DE3C4D66BBE}"/>
    <dgm:cxn modelId="{F60E4D83-0389-E243-82D0-452ED9F56011}" srcId="{D6E14E23-8B86-4CF0-B3D7-80903DA51AE8}" destId="{576F886D-0E6B-EE4F-8710-1B27371E740E}" srcOrd="6" destOrd="0" parTransId="{98C77EEA-D549-524F-8195-0EF0B5210ACD}" sibTransId="{94BC66F7-D24B-0342-806C-27ABC39157A3}"/>
    <dgm:cxn modelId="{5BD2EF86-A2DC-614C-969C-91244A86B444}" type="presOf" srcId="{D6E14E23-8B86-4CF0-B3D7-80903DA51AE8}" destId="{C59829DE-6A18-F24E-B84C-3EAD04996BC9}" srcOrd="0" destOrd="0" presId="urn:microsoft.com/office/officeart/2005/8/layout/arrow5"/>
    <dgm:cxn modelId="{B1E40E8B-7EC5-904C-BF22-FF8F01A4B2B7}" srcId="{D6E14E23-8B86-4CF0-B3D7-80903DA51AE8}" destId="{BFABFAB7-DA7E-6244-A9DF-65EE48C8A1D7}" srcOrd="5" destOrd="0" parTransId="{FDF329EB-1586-1B48-865A-D91D1F32368F}" sibTransId="{5C693D83-BF55-E841-86EE-E6F2EC9C22B8}"/>
    <dgm:cxn modelId="{62C7ABA1-2AC8-2C4C-B9C2-580A805CF7EB}" type="presOf" srcId="{C8B3FF75-C7D8-8C43-99F0-01D8C0C6F1EC}" destId="{B0683369-D440-5247-8848-975588214B16}" srcOrd="0" destOrd="0" presId="urn:microsoft.com/office/officeart/2005/8/layout/arrow5"/>
    <dgm:cxn modelId="{F67D16B1-6E77-4C6C-839E-A7901A053934}" srcId="{D6E14E23-8B86-4CF0-B3D7-80903DA51AE8}" destId="{89B99E95-D7B6-498B-B5E5-EBC9FE8945D1}" srcOrd="2" destOrd="0" parTransId="{E7301F6E-71EA-4A41-BDFE-5BE20F4DC0EF}" sibTransId="{9263B85A-03DF-478E-BB4F-EC30D299C439}"/>
    <dgm:cxn modelId="{7C4649B5-43FF-E84A-A454-17419AA11B9B}" type="presOf" srcId="{F4B365BE-63B8-F343-9ABF-5988C9623C48}" destId="{222E65AA-AA28-CC47-A631-5FDD788CCBEA}" srcOrd="0" destOrd="0" presId="urn:microsoft.com/office/officeart/2005/8/layout/arrow5"/>
    <dgm:cxn modelId="{55E5D3B6-6F6C-4D4C-B068-3CF68BD41ADB}" type="presOf" srcId="{576F886D-0E6B-EE4F-8710-1B27371E740E}" destId="{79B8F29D-5B70-534E-AA6D-C128FC8EB289}" srcOrd="0" destOrd="0" presId="urn:microsoft.com/office/officeart/2005/8/layout/arrow5"/>
    <dgm:cxn modelId="{CB3D44B9-0DC2-B14E-BAF5-A23FE7C68BFA}" srcId="{D6E14E23-8B86-4CF0-B3D7-80903DA51AE8}" destId="{C8B3FF75-C7D8-8C43-99F0-01D8C0C6F1EC}" srcOrd="7" destOrd="0" parTransId="{67CE021E-32FC-6240-AC77-3043A057C470}" sibTransId="{DF266721-46C1-1F43-A0CB-4DBE90F4F845}"/>
    <dgm:cxn modelId="{1542CDDD-DE4A-934D-ABFC-1F3F2C23B1DA}" type="presOf" srcId="{5AD0774D-8B93-6D45-A981-7BE1ACB2A32D}" destId="{DCA34466-F4C7-CC4D-A05B-C220D88B1F3A}" srcOrd="0" destOrd="0" presId="urn:microsoft.com/office/officeart/2005/8/layout/arrow5"/>
    <dgm:cxn modelId="{2E717AE6-8725-EA49-83A7-A85538EFF89B}" type="presOf" srcId="{86BEA34F-814A-EE42-BCA1-3E307E043ECF}" destId="{9DE8DB1B-76A5-034F-8250-FD242A0BCD38}" srcOrd="0" destOrd="0" presId="urn:microsoft.com/office/officeart/2005/8/layout/arrow5"/>
    <dgm:cxn modelId="{AFD4DAF2-FD25-FB41-A1C4-199453C10F80}" type="presOf" srcId="{BFABFAB7-DA7E-6244-A9DF-65EE48C8A1D7}" destId="{E35A4FB7-230E-FC4C-B7D3-0FE334C8E4BB}" srcOrd="0" destOrd="0" presId="urn:microsoft.com/office/officeart/2005/8/layout/arrow5"/>
    <dgm:cxn modelId="{B22EC2F8-2295-7246-AFD2-7368741BFEE0}" type="presOf" srcId="{6B9961B9-36B5-A948-8A20-4FFDD2258EC1}" destId="{3F64E284-8E7A-8849-B762-F5C15FD5156D}" srcOrd="0" destOrd="0" presId="urn:microsoft.com/office/officeart/2005/8/layout/arrow5"/>
    <dgm:cxn modelId="{0C74FF46-1132-8640-829E-24F1FD0C493B}" type="presParOf" srcId="{C59829DE-6A18-F24E-B84C-3EAD04996BC9}" destId="{65047319-84BD-D94D-AA64-664E49F612F9}" srcOrd="0" destOrd="0" presId="urn:microsoft.com/office/officeart/2005/8/layout/arrow5"/>
    <dgm:cxn modelId="{CF8A9870-7E7E-E646-A010-29328B9E2CB2}" type="presParOf" srcId="{C59829DE-6A18-F24E-B84C-3EAD04996BC9}" destId="{3F64E284-8E7A-8849-B762-F5C15FD5156D}" srcOrd="1" destOrd="0" presId="urn:microsoft.com/office/officeart/2005/8/layout/arrow5"/>
    <dgm:cxn modelId="{DF988953-5861-D14A-BFD5-46DA75B19E7C}" type="presParOf" srcId="{C59829DE-6A18-F24E-B84C-3EAD04996BC9}" destId="{3A6FF573-336D-7141-8196-C1AD86650E9D}" srcOrd="2" destOrd="0" presId="urn:microsoft.com/office/officeart/2005/8/layout/arrow5"/>
    <dgm:cxn modelId="{24FA2BAB-E610-D448-812F-08BCAC7907DB}" type="presParOf" srcId="{C59829DE-6A18-F24E-B84C-3EAD04996BC9}" destId="{162B7E75-4010-6049-B2B8-434236977516}" srcOrd="3" destOrd="0" presId="urn:microsoft.com/office/officeart/2005/8/layout/arrow5"/>
    <dgm:cxn modelId="{5FB7256A-7D75-D64E-A225-134995F79DB9}" type="presParOf" srcId="{C59829DE-6A18-F24E-B84C-3EAD04996BC9}" destId="{9DE8DB1B-76A5-034F-8250-FD242A0BCD38}" srcOrd="4" destOrd="0" presId="urn:microsoft.com/office/officeart/2005/8/layout/arrow5"/>
    <dgm:cxn modelId="{21BE74FF-5AD2-074C-9725-04DA90719DC3}" type="presParOf" srcId="{C59829DE-6A18-F24E-B84C-3EAD04996BC9}" destId="{E35A4FB7-230E-FC4C-B7D3-0FE334C8E4BB}" srcOrd="5" destOrd="0" presId="urn:microsoft.com/office/officeart/2005/8/layout/arrow5"/>
    <dgm:cxn modelId="{9EB02224-9597-F64E-B0BF-79C8BF6AFB8F}" type="presParOf" srcId="{C59829DE-6A18-F24E-B84C-3EAD04996BC9}" destId="{79B8F29D-5B70-534E-AA6D-C128FC8EB289}" srcOrd="6" destOrd="0" presId="urn:microsoft.com/office/officeart/2005/8/layout/arrow5"/>
    <dgm:cxn modelId="{8F899718-CAF4-3443-BC13-7F5AE9E93666}" type="presParOf" srcId="{C59829DE-6A18-F24E-B84C-3EAD04996BC9}" destId="{B0683369-D440-5247-8848-975588214B16}" srcOrd="7" destOrd="0" presId="urn:microsoft.com/office/officeart/2005/8/layout/arrow5"/>
    <dgm:cxn modelId="{3D399EDF-BA29-5D4C-BA21-85CA0DBA7180}" type="presParOf" srcId="{C59829DE-6A18-F24E-B84C-3EAD04996BC9}" destId="{DCA34466-F4C7-CC4D-A05B-C220D88B1F3A}" srcOrd="8" destOrd="0" presId="urn:microsoft.com/office/officeart/2005/8/layout/arrow5"/>
    <dgm:cxn modelId="{31E6D33C-7B9E-CB48-88F6-56C1410EC657}" type="presParOf" srcId="{C59829DE-6A18-F24E-B84C-3EAD04996BC9}" destId="{222E65AA-AA28-CC47-A631-5FDD788CCBEA}" srcOrd="9" destOrd="0" presId="urn:microsoft.com/office/officeart/2005/8/layout/arrow5"/>
    <dgm:cxn modelId="{89353972-A0F3-FF4B-8225-6C38DFCB5DBC}" type="presParOf" srcId="{C59829DE-6A18-F24E-B84C-3EAD04996BC9}" destId="{8B2296D7-0DD7-CD4B-AD98-B2DD882C8EE5}" srcOrd="10"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DFBFF8E-E7F5-4C4A-8064-4AEF246C86F2}"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GB"/>
        </a:p>
      </dgm:t>
    </dgm:pt>
    <dgm:pt modelId="{C431EB23-C979-C24B-9241-25DA907DA0DD}">
      <dgm:prSet phldrT="[Text]" custT="1"/>
      <dgm:spPr/>
      <dgm:t>
        <a:bodyPr/>
        <a:lstStyle/>
        <a:p>
          <a:r>
            <a:rPr lang="en-GB" sz="1300" dirty="0"/>
            <a:t>Inventory </a:t>
          </a:r>
        </a:p>
        <a:p>
          <a:r>
            <a:rPr lang="en-GB" sz="1300" dirty="0"/>
            <a:t>data</a:t>
          </a:r>
        </a:p>
      </dgm:t>
    </dgm:pt>
    <dgm:pt modelId="{0BCEA27E-232B-D04B-B390-DC9FE608A6D1}" type="parTrans" cxnId="{632C37A4-5BE3-BB49-B8C8-42516C7FE7E3}">
      <dgm:prSet/>
      <dgm:spPr/>
      <dgm:t>
        <a:bodyPr/>
        <a:lstStyle/>
        <a:p>
          <a:endParaRPr lang="en-GB"/>
        </a:p>
      </dgm:t>
    </dgm:pt>
    <dgm:pt modelId="{5B17AAAB-A9D1-A34C-A4F2-EAEC5F78D9EE}" type="sibTrans" cxnId="{632C37A4-5BE3-BB49-B8C8-42516C7FE7E3}">
      <dgm:prSet/>
      <dgm:spPr/>
      <dgm:t>
        <a:bodyPr/>
        <a:lstStyle/>
        <a:p>
          <a:endParaRPr lang="en-GB"/>
        </a:p>
      </dgm:t>
    </dgm:pt>
    <dgm:pt modelId="{1861D173-452C-A441-BC75-CE0016929199}">
      <dgm:prSet phldrT="[Text]" custT="1"/>
      <dgm:spPr/>
      <dgm:t>
        <a:bodyPr/>
        <a:lstStyle/>
        <a:p>
          <a:r>
            <a:rPr lang="en-GB" sz="1300" dirty="0"/>
            <a:t>Model calculations</a:t>
          </a:r>
        </a:p>
      </dgm:t>
    </dgm:pt>
    <dgm:pt modelId="{5AD6A812-5C43-3D46-A85A-ECB2BD4BEFCC}" type="parTrans" cxnId="{862FE67C-F0D8-1842-AE61-751E754089DE}">
      <dgm:prSet/>
      <dgm:spPr/>
      <dgm:t>
        <a:bodyPr/>
        <a:lstStyle/>
        <a:p>
          <a:endParaRPr lang="en-GB"/>
        </a:p>
      </dgm:t>
    </dgm:pt>
    <dgm:pt modelId="{BA158165-51A0-2843-B046-456ED8E99D61}" type="sibTrans" cxnId="{862FE67C-F0D8-1842-AE61-751E754089DE}">
      <dgm:prSet/>
      <dgm:spPr/>
      <dgm:t>
        <a:bodyPr/>
        <a:lstStyle/>
        <a:p>
          <a:endParaRPr lang="en-GB"/>
        </a:p>
      </dgm:t>
    </dgm:pt>
    <dgm:pt modelId="{7D62A273-3E1B-154E-B2AD-804C88BBF9DA}">
      <dgm:prSet phldrT="[Text]" custT="1"/>
      <dgm:spPr/>
      <dgm:t>
        <a:bodyPr/>
        <a:lstStyle/>
        <a:p>
          <a:pPr marL="171450" lvl="1" indent="-171450" algn="l" defTabSz="711200">
            <a:lnSpc>
              <a:spcPct val="90000"/>
            </a:lnSpc>
            <a:spcBef>
              <a:spcPct val="0"/>
            </a:spcBef>
            <a:spcAft>
              <a:spcPct val="15000"/>
            </a:spcAft>
            <a:buNone/>
          </a:pPr>
          <a:r>
            <a:rPr lang="en-GB" sz="1400" kern="1200" dirty="0">
              <a:solidFill>
                <a:prstClr val="black">
                  <a:hueOff val="0"/>
                  <a:satOff val="0"/>
                  <a:lumOff val="0"/>
                  <a:alphaOff val="0"/>
                </a:prstClr>
              </a:solidFill>
              <a:latin typeface="Arial" panose="020B0604020202020204"/>
              <a:ea typeface="+mn-ea"/>
              <a:cs typeface="+mn-cs"/>
            </a:rPr>
            <a:t>1 week</a:t>
          </a:r>
        </a:p>
      </dgm:t>
    </dgm:pt>
    <dgm:pt modelId="{C5757B1F-3E3C-494E-B949-90C3864CBB08}" type="parTrans" cxnId="{C74CBF2F-5987-2842-8645-2687366DD0D0}">
      <dgm:prSet/>
      <dgm:spPr/>
      <dgm:t>
        <a:bodyPr/>
        <a:lstStyle/>
        <a:p>
          <a:endParaRPr lang="en-GB"/>
        </a:p>
      </dgm:t>
    </dgm:pt>
    <dgm:pt modelId="{D9A0DA5C-0D20-8442-8A02-1EE56A37CB55}" type="sibTrans" cxnId="{C74CBF2F-5987-2842-8645-2687366DD0D0}">
      <dgm:prSet/>
      <dgm:spPr/>
      <dgm:t>
        <a:bodyPr/>
        <a:lstStyle/>
        <a:p>
          <a:endParaRPr lang="en-GB"/>
        </a:p>
      </dgm:t>
    </dgm:pt>
    <dgm:pt modelId="{50326569-1684-8741-A6AE-C9291EAA974C}">
      <dgm:prSet phldrT="[Text]" custT="1"/>
      <dgm:spPr/>
      <dgm:t>
        <a:bodyPr/>
        <a:lstStyle/>
        <a:p>
          <a:r>
            <a:rPr lang="en-GB" sz="1300" dirty="0"/>
            <a:t>City adjustments</a:t>
          </a:r>
        </a:p>
      </dgm:t>
    </dgm:pt>
    <dgm:pt modelId="{C3FC1846-D200-4048-A4DE-DA95B351F426}" type="parTrans" cxnId="{C6E25840-9418-F941-866A-6DCBF0571F66}">
      <dgm:prSet/>
      <dgm:spPr/>
      <dgm:t>
        <a:bodyPr/>
        <a:lstStyle/>
        <a:p>
          <a:endParaRPr lang="en-GB"/>
        </a:p>
      </dgm:t>
    </dgm:pt>
    <dgm:pt modelId="{E40010C3-AD2D-024A-8240-89F4FCBC8F71}" type="sibTrans" cxnId="{C6E25840-9418-F941-866A-6DCBF0571F66}">
      <dgm:prSet/>
      <dgm:spPr/>
      <dgm:t>
        <a:bodyPr/>
        <a:lstStyle/>
        <a:p>
          <a:endParaRPr lang="en-GB"/>
        </a:p>
      </dgm:t>
    </dgm:pt>
    <dgm:pt modelId="{51F2F6FB-E4B4-6E4F-9792-0D1BD607A77B}">
      <dgm:prSet phldrT="[Text]" custT="1"/>
      <dgm:spPr/>
      <dgm:t>
        <a:bodyPr/>
        <a:lstStyle/>
        <a:p>
          <a:pPr marL="171450" lvl="1" indent="-171450" algn="l" defTabSz="711200">
            <a:lnSpc>
              <a:spcPct val="90000"/>
            </a:lnSpc>
            <a:spcBef>
              <a:spcPct val="0"/>
            </a:spcBef>
            <a:spcAft>
              <a:spcPct val="15000"/>
            </a:spcAft>
            <a:buNone/>
          </a:pPr>
          <a:r>
            <a:rPr lang="en-GB" sz="1400" kern="1200" dirty="0">
              <a:solidFill>
                <a:prstClr val="black">
                  <a:hueOff val="0"/>
                  <a:satOff val="0"/>
                  <a:lumOff val="0"/>
                  <a:alphaOff val="0"/>
                </a:prstClr>
              </a:solidFill>
              <a:latin typeface="Arial" panose="020B0604020202020204"/>
              <a:ea typeface="+mn-ea"/>
              <a:cs typeface="+mn-cs"/>
            </a:rPr>
            <a:t>2 weeks</a:t>
          </a:r>
        </a:p>
      </dgm:t>
    </dgm:pt>
    <dgm:pt modelId="{4D8B377A-0127-3C45-8875-724D14900F58}" type="parTrans" cxnId="{64CC9A46-21F1-B64F-BD3D-5E09A77D383D}">
      <dgm:prSet/>
      <dgm:spPr/>
      <dgm:t>
        <a:bodyPr/>
        <a:lstStyle/>
        <a:p>
          <a:endParaRPr lang="en-GB"/>
        </a:p>
      </dgm:t>
    </dgm:pt>
    <dgm:pt modelId="{4D38BE64-2359-F546-BD9A-D7072AB86CC2}" type="sibTrans" cxnId="{64CC9A46-21F1-B64F-BD3D-5E09A77D383D}">
      <dgm:prSet/>
      <dgm:spPr/>
      <dgm:t>
        <a:bodyPr/>
        <a:lstStyle/>
        <a:p>
          <a:endParaRPr lang="en-GB"/>
        </a:p>
      </dgm:t>
    </dgm:pt>
    <dgm:pt modelId="{0B97219B-4DC1-3047-806C-192E39DE176D}">
      <dgm:prSet phldrT="[Text]" custT="1"/>
      <dgm:spPr/>
      <dgm:t>
        <a:bodyPr/>
        <a:lstStyle/>
        <a:p>
          <a:pPr>
            <a:buNone/>
          </a:pPr>
          <a:r>
            <a:rPr lang="en-GB" sz="1400" dirty="0"/>
            <a:t>3 weeks</a:t>
          </a:r>
        </a:p>
      </dgm:t>
    </dgm:pt>
    <dgm:pt modelId="{DA716AE9-882F-EB43-8326-4B5B2EDFE0DA}" type="sibTrans" cxnId="{129948A3-A270-1A4C-9A2A-D279D42B1847}">
      <dgm:prSet/>
      <dgm:spPr/>
      <dgm:t>
        <a:bodyPr/>
        <a:lstStyle/>
        <a:p>
          <a:endParaRPr lang="en-GB"/>
        </a:p>
      </dgm:t>
    </dgm:pt>
    <dgm:pt modelId="{77ABA3E5-F6DF-7741-ABCD-B4DCACBDCA7D}" type="parTrans" cxnId="{129948A3-A270-1A4C-9A2A-D279D42B1847}">
      <dgm:prSet/>
      <dgm:spPr/>
      <dgm:t>
        <a:bodyPr/>
        <a:lstStyle/>
        <a:p>
          <a:endParaRPr lang="en-GB"/>
        </a:p>
      </dgm:t>
    </dgm:pt>
    <dgm:pt modelId="{53F02BCB-7C8E-5141-BD32-02234117C205}" type="pres">
      <dgm:prSet presAssocID="{EDFBFF8E-E7F5-4C4A-8064-4AEF246C86F2}" presName="linearFlow" presStyleCnt="0">
        <dgm:presLayoutVars>
          <dgm:dir/>
          <dgm:animLvl val="lvl"/>
          <dgm:resizeHandles val="exact"/>
        </dgm:presLayoutVars>
      </dgm:prSet>
      <dgm:spPr/>
    </dgm:pt>
    <dgm:pt modelId="{138BF819-3F11-B547-B2DA-90800D311880}" type="pres">
      <dgm:prSet presAssocID="{C431EB23-C979-C24B-9241-25DA907DA0DD}" presName="composite" presStyleCnt="0"/>
      <dgm:spPr/>
    </dgm:pt>
    <dgm:pt modelId="{F0DC8C81-8F85-ED41-892B-8AC6F8C47512}" type="pres">
      <dgm:prSet presAssocID="{C431EB23-C979-C24B-9241-25DA907DA0DD}" presName="parentText" presStyleLbl="alignNode1" presStyleIdx="0" presStyleCnt="3" custScaleX="124651">
        <dgm:presLayoutVars>
          <dgm:chMax val="1"/>
          <dgm:bulletEnabled val="1"/>
        </dgm:presLayoutVars>
      </dgm:prSet>
      <dgm:spPr/>
    </dgm:pt>
    <dgm:pt modelId="{31E49A45-2E17-1F4C-A430-9B2DFD3108BE}" type="pres">
      <dgm:prSet presAssocID="{C431EB23-C979-C24B-9241-25DA907DA0DD}" presName="descendantText" presStyleLbl="alignAcc1" presStyleIdx="0" presStyleCnt="3">
        <dgm:presLayoutVars>
          <dgm:bulletEnabled val="1"/>
        </dgm:presLayoutVars>
      </dgm:prSet>
      <dgm:spPr/>
    </dgm:pt>
    <dgm:pt modelId="{FF32BE24-A608-AB43-A5AE-E596017BE9F2}" type="pres">
      <dgm:prSet presAssocID="{5B17AAAB-A9D1-A34C-A4F2-EAEC5F78D9EE}" presName="sp" presStyleCnt="0"/>
      <dgm:spPr/>
    </dgm:pt>
    <dgm:pt modelId="{40E58BFB-C22C-5144-8723-6864840ECD57}" type="pres">
      <dgm:prSet presAssocID="{1861D173-452C-A441-BC75-CE0016929199}" presName="composite" presStyleCnt="0"/>
      <dgm:spPr/>
    </dgm:pt>
    <dgm:pt modelId="{64C4E59A-F26F-4345-B1F0-E04F6898B28A}" type="pres">
      <dgm:prSet presAssocID="{1861D173-452C-A441-BC75-CE0016929199}" presName="parentText" presStyleLbl="alignNode1" presStyleIdx="1" presStyleCnt="3" custScaleX="124651">
        <dgm:presLayoutVars>
          <dgm:chMax val="1"/>
          <dgm:bulletEnabled val="1"/>
        </dgm:presLayoutVars>
      </dgm:prSet>
      <dgm:spPr/>
    </dgm:pt>
    <dgm:pt modelId="{940B0AFE-C6C6-CD48-A0A7-6C2ECCAA0B3C}" type="pres">
      <dgm:prSet presAssocID="{1861D173-452C-A441-BC75-CE0016929199}" presName="descendantText" presStyleLbl="alignAcc1" presStyleIdx="1" presStyleCnt="3" custLinFactNeighborY="2404">
        <dgm:presLayoutVars>
          <dgm:bulletEnabled val="1"/>
        </dgm:presLayoutVars>
      </dgm:prSet>
      <dgm:spPr/>
    </dgm:pt>
    <dgm:pt modelId="{11A1B1FE-12D3-F54D-9B0F-EF19DCA82B52}" type="pres">
      <dgm:prSet presAssocID="{BA158165-51A0-2843-B046-456ED8E99D61}" presName="sp" presStyleCnt="0"/>
      <dgm:spPr/>
    </dgm:pt>
    <dgm:pt modelId="{D8614643-2FBC-7544-9BAB-C93BA5933BEB}" type="pres">
      <dgm:prSet presAssocID="{50326569-1684-8741-A6AE-C9291EAA974C}" presName="composite" presStyleCnt="0"/>
      <dgm:spPr/>
    </dgm:pt>
    <dgm:pt modelId="{24B62D67-01D4-9845-9E9C-BB01D2582B55}" type="pres">
      <dgm:prSet presAssocID="{50326569-1684-8741-A6AE-C9291EAA974C}" presName="parentText" presStyleLbl="alignNode1" presStyleIdx="2" presStyleCnt="3" custScaleX="124651">
        <dgm:presLayoutVars>
          <dgm:chMax val="1"/>
          <dgm:bulletEnabled val="1"/>
        </dgm:presLayoutVars>
      </dgm:prSet>
      <dgm:spPr/>
    </dgm:pt>
    <dgm:pt modelId="{ECB228EB-4108-8B4B-8F0B-9B5A84E43286}" type="pres">
      <dgm:prSet presAssocID="{50326569-1684-8741-A6AE-C9291EAA974C}" presName="descendantText" presStyleLbl="alignAcc1" presStyleIdx="2" presStyleCnt="3">
        <dgm:presLayoutVars>
          <dgm:bulletEnabled val="1"/>
        </dgm:presLayoutVars>
      </dgm:prSet>
      <dgm:spPr/>
    </dgm:pt>
  </dgm:ptLst>
  <dgm:cxnLst>
    <dgm:cxn modelId="{854FEC09-6E4A-B34A-9BEF-73ED8630DCFE}" type="presOf" srcId="{C431EB23-C979-C24B-9241-25DA907DA0DD}" destId="{F0DC8C81-8F85-ED41-892B-8AC6F8C47512}" srcOrd="0" destOrd="0" presId="urn:microsoft.com/office/officeart/2005/8/layout/chevron2"/>
    <dgm:cxn modelId="{C74CBF2F-5987-2842-8645-2687366DD0D0}" srcId="{1861D173-452C-A441-BC75-CE0016929199}" destId="{7D62A273-3E1B-154E-B2AD-804C88BBF9DA}" srcOrd="0" destOrd="0" parTransId="{C5757B1F-3E3C-494E-B949-90C3864CBB08}" sibTransId="{D9A0DA5C-0D20-8442-8A02-1EE56A37CB55}"/>
    <dgm:cxn modelId="{C6E25840-9418-F941-866A-6DCBF0571F66}" srcId="{EDFBFF8E-E7F5-4C4A-8064-4AEF246C86F2}" destId="{50326569-1684-8741-A6AE-C9291EAA974C}" srcOrd="2" destOrd="0" parTransId="{C3FC1846-D200-4048-A4DE-DA95B351F426}" sibTransId="{E40010C3-AD2D-024A-8240-89F4FCBC8F71}"/>
    <dgm:cxn modelId="{7E8B6146-D3FE-5C45-A25E-4EEBC596F055}" type="presOf" srcId="{7D62A273-3E1B-154E-B2AD-804C88BBF9DA}" destId="{940B0AFE-C6C6-CD48-A0A7-6C2ECCAA0B3C}" srcOrd="0" destOrd="0" presId="urn:microsoft.com/office/officeart/2005/8/layout/chevron2"/>
    <dgm:cxn modelId="{64CC9A46-21F1-B64F-BD3D-5E09A77D383D}" srcId="{50326569-1684-8741-A6AE-C9291EAA974C}" destId="{51F2F6FB-E4B4-6E4F-9792-0D1BD607A77B}" srcOrd="0" destOrd="0" parTransId="{4D8B377A-0127-3C45-8875-724D14900F58}" sibTransId="{4D38BE64-2359-F546-BD9A-D7072AB86CC2}"/>
    <dgm:cxn modelId="{D3093847-7A5B-0848-BE69-5A1D268E423F}" type="presOf" srcId="{0B97219B-4DC1-3047-806C-192E39DE176D}" destId="{31E49A45-2E17-1F4C-A430-9B2DFD3108BE}" srcOrd="0" destOrd="0" presId="urn:microsoft.com/office/officeart/2005/8/layout/chevron2"/>
    <dgm:cxn modelId="{E605B257-CC8D-6446-86FC-DF6B66769BEC}" type="presOf" srcId="{50326569-1684-8741-A6AE-C9291EAA974C}" destId="{24B62D67-01D4-9845-9E9C-BB01D2582B55}" srcOrd="0" destOrd="0" presId="urn:microsoft.com/office/officeart/2005/8/layout/chevron2"/>
    <dgm:cxn modelId="{79EA975C-D10C-434F-9AAD-97A85679A10A}" type="presOf" srcId="{1861D173-452C-A441-BC75-CE0016929199}" destId="{64C4E59A-F26F-4345-B1F0-E04F6898B28A}" srcOrd="0" destOrd="0" presId="urn:microsoft.com/office/officeart/2005/8/layout/chevron2"/>
    <dgm:cxn modelId="{1FE15664-FDB2-C642-A576-B1EA57C50734}" type="presOf" srcId="{EDFBFF8E-E7F5-4C4A-8064-4AEF246C86F2}" destId="{53F02BCB-7C8E-5141-BD32-02234117C205}" srcOrd="0" destOrd="0" presId="urn:microsoft.com/office/officeart/2005/8/layout/chevron2"/>
    <dgm:cxn modelId="{A1CFA276-11E7-7A4E-896B-E75E1B479C44}" type="presOf" srcId="{51F2F6FB-E4B4-6E4F-9792-0D1BD607A77B}" destId="{ECB228EB-4108-8B4B-8F0B-9B5A84E43286}" srcOrd="0" destOrd="0" presId="urn:microsoft.com/office/officeart/2005/8/layout/chevron2"/>
    <dgm:cxn modelId="{862FE67C-F0D8-1842-AE61-751E754089DE}" srcId="{EDFBFF8E-E7F5-4C4A-8064-4AEF246C86F2}" destId="{1861D173-452C-A441-BC75-CE0016929199}" srcOrd="1" destOrd="0" parTransId="{5AD6A812-5C43-3D46-A85A-ECB2BD4BEFCC}" sibTransId="{BA158165-51A0-2843-B046-456ED8E99D61}"/>
    <dgm:cxn modelId="{129948A3-A270-1A4C-9A2A-D279D42B1847}" srcId="{C431EB23-C979-C24B-9241-25DA907DA0DD}" destId="{0B97219B-4DC1-3047-806C-192E39DE176D}" srcOrd="0" destOrd="0" parTransId="{77ABA3E5-F6DF-7741-ABCD-B4DCACBDCA7D}" sibTransId="{DA716AE9-882F-EB43-8326-4B5B2EDFE0DA}"/>
    <dgm:cxn modelId="{632C37A4-5BE3-BB49-B8C8-42516C7FE7E3}" srcId="{EDFBFF8E-E7F5-4C4A-8064-4AEF246C86F2}" destId="{C431EB23-C979-C24B-9241-25DA907DA0DD}" srcOrd="0" destOrd="0" parTransId="{0BCEA27E-232B-D04B-B390-DC9FE608A6D1}" sibTransId="{5B17AAAB-A9D1-A34C-A4F2-EAEC5F78D9EE}"/>
    <dgm:cxn modelId="{79D85B81-DAD2-5A4B-A9B9-109469337D14}" type="presParOf" srcId="{53F02BCB-7C8E-5141-BD32-02234117C205}" destId="{138BF819-3F11-B547-B2DA-90800D311880}" srcOrd="0" destOrd="0" presId="urn:microsoft.com/office/officeart/2005/8/layout/chevron2"/>
    <dgm:cxn modelId="{5415DAD2-AC16-8D41-A4AD-1A2432885068}" type="presParOf" srcId="{138BF819-3F11-B547-B2DA-90800D311880}" destId="{F0DC8C81-8F85-ED41-892B-8AC6F8C47512}" srcOrd="0" destOrd="0" presId="urn:microsoft.com/office/officeart/2005/8/layout/chevron2"/>
    <dgm:cxn modelId="{2F538D2C-1B6E-EB45-869A-CD7E4D91C012}" type="presParOf" srcId="{138BF819-3F11-B547-B2DA-90800D311880}" destId="{31E49A45-2E17-1F4C-A430-9B2DFD3108BE}" srcOrd="1" destOrd="0" presId="urn:microsoft.com/office/officeart/2005/8/layout/chevron2"/>
    <dgm:cxn modelId="{928C2D54-62A2-A444-9E60-7BA695124FA6}" type="presParOf" srcId="{53F02BCB-7C8E-5141-BD32-02234117C205}" destId="{FF32BE24-A608-AB43-A5AE-E596017BE9F2}" srcOrd="1" destOrd="0" presId="urn:microsoft.com/office/officeart/2005/8/layout/chevron2"/>
    <dgm:cxn modelId="{0CA3E909-BFFB-BB48-BC93-7B329338E51C}" type="presParOf" srcId="{53F02BCB-7C8E-5141-BD32-02234117C205}" destId="{40E58BFB-C22C-5144-8723-6864840ECD57}" srcOrd="2" destOrd="0" presId="urn:microsoft.com/office/officeart/2005/8/layout/chevron2"/>
    <dgm:cxn modelId="{CBD64E48-D48F-6949-8311-3A3138C0B44C}" type="presParOf" srcId="{40E58BFB-C22C-5144-8723-6864840ECD57}" destId="{64C4E59A-F26F-4345-B1F0-E04F6898B28A}" srcOrd="0" destOrd="0" presId="urn:microsoft.com/office/officeart/2005/8/layout/chevron2"/>
    <dgm:cxn modelId="{480D62D3-014A-6349-8290-C0C14935BC55}" type="presParOf" srcId="{40E58BFB-C22C-5144-8723-6864840ECD57}" destId="{940B0AFE-C6C6-CD48-A0A7-6C2ECCAA0B3C}" srcOrd="1" destOrd="0" presId="urn:microsoft.com/office/officeart/2005/8/layout/chevron2"/>
    <dgm:cxn modelId="{83D9B2E2-7403-E749-A06A-34A61BAFA529}" type="presParOf" srcId="{53F02BCB-7C8E-5141-BD32-02234117C205}" destId="{11A1B1FE-12D3-F54D-9B0F-EF19DCA82B52}" srcOrd="3" destOrd="0" presId="urn:microsoft.com/office/officeart/2005/8/layout/chevron2"/>
    <dgm:cxn modelId="{DE06E845-3448-5B43-8F82-FC327F66C316}" type="presParOf" srcId="{53F02BCB-7C8E-5141-BD32-02234117C205}" destId="{D8614643-2FBC-7544-9BAB-C93BA5933BEB}" srcOrd="4" destOrd="0" presId="urn:microsoft.com/office/officeart/2005/8/layout/chevron2"/>
    <dgm:cxn modelId="{0B60497B-531F-8F4A-A86F-6BB5E107649D}" type="presParOf" srcId="{D8614643-2FBC-7544-9BAB-C93BA5933BEB}" destId="{24B62D67-01D4-9845-9E9C-BB01D2582B55}" srcOrd="0" destOrd="0" presId="urn:microsoft.com/office/officeart/2005/8/layout/chevron2"/>
    <dgm:cxn modelId="{26CEB4E4-6336-DB4B-B965-AC87721DE817}" type="presParOf" srcId="{D8614643-2FBC-7544-9BAB-C93BA5933BEB}" destId="{ECB228EB-4108-8B4B-8F0B-9B5A84E43286}"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990340-BAC3-FB45-9667-5A1F01E8E18E}">
      <dsp:nvSpPr>
        <dsp:cNvPr id="0" name=""/>
        <dsp:cNvSpPr/>
      </dsp:nvSpPr>
      <dsp:spPr>
        <a:xfrm>
          <a:off x="2540767" y="-216612"/>
          <a:ext cx="1947225" cy="1920153"/>
        </a:xfrm>
        <a:prstGeom prst="ellipse">
          <a:avLst/>
        </a:prstGeom>
        <a:solidFill>
          <a:schemeClr val="accent1">
            <a:alpha val="9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l" defTabSz="444500">
            <a:lnSpc>
              <a:spcPct val="100000"/>
            </a:lnSpc>
            <a:spcBef>
              <a:spcPct val="0"/>
            </a:spcBef>
            <a:spcAft>
              <a:spcPct val="35000"/>
            </a:spcAft>
            <a:buNone/>
          </a:pPr>
          <a:r>
            <a:rPr lang="en-US" sz="1000" b="1" kern="1200" dirty="0">
              <a:solidFill>
                <a:schemeClr val="tx1"/>
              </a:solidFill>
            </a:rPr>
            <a:t>Climate Action Plans</a:t>
          </a:r>
        </a:p>
        <a:p>
          <a:pPr marL="57150" lvl="1" indent="-57150" algn="l" defTabSz="444500">
            <a:lnSpc>
              <a:spcPct val="100000"/>
            </a:lnSpc>
            <a:spcBef>
              <a:spcPct val="0"/>
            </a:spcBef>
            <a:spcAft>
              <a:spcPct val="15000"/>
            </a:spcAft>
            <a:buChar char="•"/>
          </a:pPr>
          <a:r>
            <a:rPr lang="en-US" sz="1000" b="1" kern="1200" dirty="0">
              <a:solidFill>
                <a:schemeClr val="tx1"/>
              </a:solidFill>
            </a:rPr>
            <a:t>Decarbonization projects and timing</a:t>
          </a:r>
        </a:p>
      </dsp:txBody>
      <dsp:txXfrm>
        <a:off x="2825931" y="64588"/>
        <a:ext cx="1376897" cy="1357753"/>
      </dsp:txXfrm>
    </dsp:sp>
    <dsp:sp modelId="{57E49D15-1D18-4041-BFB9-361EC103FECD}">
      <dsp:nvSpPr>
        <dsp:cNvPr id="0" name=""/>
        <dsp:cNvSpPr/>
      </dsp:nvSpPr>
      <dsp:spPr>
        <a:xfrm rot="1462282">
          <a:off x="4444838" y="945845"/>
          <a:ext cx="137130" cy="500387"/>
        </a:xfrm>
        <a:prstGeom prst="rightArrow">
          <a:avLst>
            <a:gd name="adj1" fmla="val 60000"/>
            <a:gd name="adj2" fmla="val 50000"/>
          </a:avLst>
        </a:prstGeom>
        <a:solidFill>
          <a:srgbClr val="205364"/>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b="1" kern="1200">
            <a:solidFill>
              <a:schemeClr val="tx1"/>
            </a:solidFill>
          </a:endParaRPr>
        </a:p>
      </dsp:txBody>
      <dsp:txXfrm>
        <a:off x="4446671" y="1037434"/>
        <a:ext cx="95991" cy="300233"/>
      </dsp:txXfrm>
    </dsp:sp>
    <dsp:sp modelId="{EAFC209F-8A83-C944-B96F-7780D95FC18A}">
      <dsp:nvSpPr>
        <dsp:cNvPr id="0" name=""/>
        <dsp:cNvSpPr/>
      </dsp:nvSpPr>
      <dsp:spPr>
        <a:xfrm>
          <a:off x="4545884" y="691741"/>
          <a:ext cx="1947225" cy="1920153"/>
        </a:xfrm>
        <a:prstGeom prst="ellipse">
          <a:avLst/>
        </a:prstGeom>
        <a:solidFill>
          <a:schemeClr val="accent1">
            <a:alpha val="90000"/>
            <a:hueOff val="0"/>
            <a:satOff val="0"/>
            <a:lumOff val="0"/>
            <a:alphaOff val="-6667"/>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l" defTabSz="444500">
            <a:lnSpc>
              <a:spcPct val="100000"/>
            </a:lnSpc>
            <a:spcBef>
              <a:spcPct val="0"/>
            </a:spcBef>
            <a:spcAft>
              <a:spcPct val="35000"/>
            </a:spcAft>
            <a:buNone/>
          </a:pPr>
          <a:r>
            <a:rPr lang="en-US" sz="1000" b="1" kern="1200">
              <a:solidFill>
                <a:schemeClr val="tx1"/>
              </a:solidFill>
            </a:rPr>
            <a:t>Model Analysis Breakdown</a:t>
          </a:r>
          <a:endParaRPr lang="en-US" sz="1000" b="1" kern="1200" dirty="0">
            <a:solidFill>
              <a:schemeClr val="tx1"/>
            </a:solidFill>
          </a:endParaRPr>
        </a:p>
        <a:p>
          <a:pPr marL="57150" lvl="1" indent="-57150" algn="l" defTabSz="444500">
            <a:lnSpc>
              <a:spcPct val="100000"/>
            </a:lnSpc>
            <a:spcBef>
              <a:spcPct val="0"/>
            </a:spcBef>
            <a:spcAft>
              <a:spcPct val="15000"/>
            </a:spcAft>
            <a:buChar char="•"/>
          </a:pPr>
          <a:r>
            <a:rPr lang="en-US" sz="1000" b="1" kern="1200" dirty="0">
              <a:solidFill>
                <a:schemeClr val="tx1"/>
              </a:solidFill>
            </a:rPr>
            <a:t>13 decarbonization sub-sectors</a:t>
          </a:r>
        </a:p>
        <a:p>
          <a:pPr marL="57150" lvl="1" indent="-57150" algn="l" defTabSz="444500">
            <a:lnSpc>
              <a:spcPct val="100000"/>
            </a:lnSpc>
            <a:spcBef>
              <a:spcPct val="0"/>
            </a:spcBef>
            <a:spcAft>
              <a:spcPct val="15000"/>
            </a:spcAft>
            <a:buChar char="•"/>
          </a:pPr>
          <a:r>
            <a:rPr lang="en-US" sz="1000" b="1" kern="1200">
              <a:solidFill>
                <a:schemeClr val="tx1"/>
              </a:solidFill>
            </a:rPr>
            <a:t>Asset owners</a:t>
          </a:r>
          <a:endParaRPr lang="en-US" sz="1000" b="1" kern="1200" dirty="0">
            <a:solidFill>
              <a:schemeClr val="tx1"/>
            </a:solidFill>
          </a:endParaRPr>
        </a:p>
        <a:p>
          <a:pPr marL="57150" lvl="1" indent="-57150" algn="l" defTabSz="444500">
            <a:lnSpc>
              <a:spcPct val="100000"/>
            </a:lnSpc>
            <a:spcBef>
              <a:spcPct val="0"/>
            </a:spcBef>
            <a:spcAft>
              <a:spcPct val="15000"/>
            </a:spcAft>
            <a:buChar char="•"/>
          </a:pPr>
          <a:r>
            <a:rPr lang="en-US" sz="1000" b="1" kern="1200">
              <a:solidFill>
                <a:schemeClr val="tx1"/>
              </a:solidFill>
            </a:rPr>
            <a:t>CAPEX vs OPEX</a:t>
          </a:r>
          <a:endParaRPr lang="en-US" sz="1000" b="1" kern="1200" dirty="0">
            <a:solidFill>
              <a:schemeClr val="tx1"/>
            </a:solidFill>
          </a:endParaRPr>
        </a:p>
        <a:p>
          <a:pPr marL="57150" lvl="1" indent="-57150" algn="l" defTabSz="444500">
            <a:lnSpc>
              <a:spcPct val="100000"/>
            </a:lnSpc>
            <a:spcBef>
              <a:spcPct val="0"/>
            </a:spcBef>
            <a:spcAft>
              <a:spcPct val="15000"/>
            </a:spcAft>
            <a:buChar char="•"/>
          </a:pPr>
          <a:r>
            <a:rPr lang="en-US" sz="1000" b="1" kern="1200">
              <a:solidFill>
                <a:schemeClr val="tx1"/>
              </a:solidFill>
            </a:rPr>
            <a:t>Benefits incl. co-benefits</a:t>
          </a:r>
          <a:endParaRPr lang="en-US" sz="1000" b="1" kern="1200" dirty="0">
            <a:solidFill>
              <a:schemeClr val="tx1"/>
            </a:solidFill>
          </a:endParaRPr>
        </a:p>
      </dsp:txBody>
      <dsp:txXfrm>
        <a:off x="4831048" y="972941"/>
        <a:ext cx="1376897" cy="1357753"/>
      </dsp:txXfrm>
    </dsp:sp>
    <dsp:sp modelId="{560156BA-0989-DE4E-8B48-7BF66430A101}">
      <dsp:nvSpPr>
        <dsp:cNvPr id="0" name=""/>
        <dsp:cNvSpPr/>
      </dsp:nvSpPr>
      <dsp:spPr>
        <a:xfrm rot="4628562">
          <a:off x="5685524" y="2482034"/>
          <a:ext cx="161144" cy="500387"/>
        </a:xfrm>
        <a:prstGeom prst="rightArrow">
          <a:avLst>
            <a:gd name="adj1" fmla="val 60000"/>
            <a:gd name="adj2" fmla="val 50000"/>
          </a:avLst>
        </a:prstGeom>
        <a:solidFill>
          <a:srgbClr val="205364"/>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b="1" kern="1200">
            <a:solidFill>
              <a:schemeClr val="tx1"/>
            </a:solidFill>
          </a:endParaRPr>
        </a:p>
      </dsp:txBody>
      <dsp:txXfrm>
        <a:off x="5704317" y="2558546"/>
        <a:ext cx="112801" cy="300233"/>
      </dsp:txXfrm>
    </dsp:sp>
    <dsp:sp modelId="{DE5C7A8E-A3B2-9146-ADEC-7FCAEDE8E1B9}">
      <dsp:nvSpPr>
        <dsp:cNvPr id="0" name=""/>
        <dsp:cNvSpPr/>
      </dsp:nvSpPr>
      <dsp:spPr>
        <a:xfrm>
          <a:off x="5041113" y="2861455"/>
          <a:ext cx="1947225" cy="1920153"/>
        </a:xfrm>
        <a:prstGeom prst="ellipse">
          <a:avLst/>
        </a:prstGeom>
        <a:solidFill>
          <a:schemeClr val="accent1">
            <a:alpha val="90000"/>
            <a:hueOff val="0"/>
            <a:satOff val="0"/>
            <a:lumOff val="0"/>
            <a:alphaOff val="-13333"/>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l" defTabSz="444500">
            <a:lnSpc>
              <a:spcPct val="100000"/>
            </a:lnSpc>
            <a:spcBef>
              <a:spcPct val="0"/>
            </a:spcBef>
            <a:spcAft>
              <a:spcPct val="35000"/>
            </a:spcAft>
            <a:buNone/>
          </a:pPr>
          <a:r>
            <a:rPr lang="en-US" sz="1000" b="1" kern="1200">
              <a:solidFill>
                <a:schemeClr val="tx1"/>
              </a:solidFill>
            </a:rPr>
            <a:t>Maximize ROI</a:t>
          </a:r>
          <a:endParaRPr lang="en-US" sz="1000" b="1" kern="1200" dirty="0">
            <a:solidFill>
              <a:schemeClr val="tx1"/>
            </a:solidFill>
          </a:endParaRPr>
        </a:p>
        <a:p>
          <a:pPr marL="57150" lvl="1" indent="-57150" algn="l" defTabSz="444500">
            <a:lnSpc>
              <a:spcPct val="100000"/>
            </a:lnSpc>
            <a:spcBef>
              <a:spcPct val="0"/>
            </a:spcBef>
            <a:spcAft>
              <a:spcPct val="15000"/>
            </a:spcAft>
            <a:buChar char="•"/>
          </a:pPr>
          <a:r>
            <a:rPr lang="en-US" sz="1000" b="1" kern="1200">
              <a:solidFill>
                <a:schemeClr val="tx1"/>
              </a:solidFill>
            </a:rPr>
            <a:t>Goal is 80% carbon reduction off 2030 BAU case (20% residual can be offset)</a:t>
          </a:r>
          <a:endParaRPr lang="en-US" sz="1000" b="1" kern="1200" dirty="0">
            <a:solidFill>
              <a:schemeClr val="tx1"/>
            </a:solidFill>
          </a:endParaRPr>
        </a:p>
      </dsp:txBody>
      <dsp:txXfrm>
        <a:off x="5326277" y="3142655"/>
        <a:ext cx="1376897" cy="1357753"/>
      </dsp:txXfrm>
    </dsp:sp>
    <dsp:sp modelId="{40E64780-04DC-1A46-A1D0-9739B8315647}">
      <dsp:nvSpPr>
        <dsp:cNvPr id="0" name=""/>
        <dsp:cNvSpPr/>
      </dsp:nvSpPr>
      <dsp:spPr>
        <a:xfrm rot="7714288">
          <a:off x="5245523" y="4437867"/>
          <a:ext cx="156336" cy="500387"/>
        </a:xfrm>
        <a:prstGeom prst="rightArrow">
          <a:avLst>
            <a:gd name="adj1" fmla="val 60000"/>
            <a:gd name="adj2" fmla="val 50000"/>
          </a:avLst>
        </a:prstGeom>
        <a:solidFill>
          <a:srgbClr val="205364"/>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b="1" kern="1200">
            <a:solidFill>
              <a:schemeClr val="tx1"/>
            </a:solidFill>
          </a:endParaRPr>
        </a:p>
      </dsp:txBody>
      <dsp:txXfrm rot="10800000">
        <a:off x="5283595" y="4519610"/>
        <a:ext cx="109435" cy="300233"/>
      </dsp:txXfrm>
    </dsp:sp>
    <dsp:sp modelId="{6CB32D9C-7B97-FA4F-A6EE-CE4FD5BDE56F}">
      <dsp:nvSpPr>
        <dsp:cNvPr id="0" name=""/>
        <dsp:cNvSpPr/>
      </dsp:nvSpPr>
      <dsp:spPr>
        <a:xfrm>
          <a:off x="3653526" y="4601433"/>
          <a:ext cx="1947225" cy="1920153"/>
        </a:xfrm>
        <a:prstGeom prst="ellipse">
          <a:avLst/>
        </a:prstGeom>
        <a:solidFill>
          <a:schemeClr val="accent1">
            <a:alpha val="90000"/>
            <a:hueOff val="0"/>
            <a:satOff val="0"/>
            <a:lumOff val="0"/>
            <a:alphaOff val="-2000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l" defTabSz="444500">
            <a:lnSpc>
              <a:spcPct val="100000"/>
            </a:lnSpc>
            <a:spcBef>
              <a:spcPct val="0"/>
            </a:spcBef>
            <a:spcAft>
              <a:spcPct val="35000"/>
            </a:spcAft>
            <a:buNone/>
          </a:pPr>
          <a:r>
            <a:rPr lang="en-US" sz="1000" b="1" kern="1200" dirty="0">
              <a:solidFill>
                <a:schemeClr val="tx1"/>
              </a:solidFill>
            </a:rPr>
            <a:t>City Investments / Other Asset Owners</a:t>
          </a:r>
        </a:p>
        <a:p>
          <a:pPr marL="57150" lvl="1" indent="-57150" algn="l" defTabSz="444500">
            <a:lnSpc>
              <a:spcPct val="100000"/>
            </a:lnSpc>
            <a:spcBef>
              <a:spcPct val="0"/>
            </a:spcBef>
            <a:spcAft>
              <a:spcPct val="15000"/>
            </a:spcAft>
            <a:buChar char="•"/>
          </a:pPr>
          <a:r>
            <a:rPr lang="en-US" sz="1000" b="1" kern="1200">
              <a:solidFill>
                <a:schemeClr val="tx1"/>
              </a:solidFill>
            </a:rPr>
            <a:t>90+% of investments not under city control</a:t>
          </a:r>
          <a:endParaRPr lang="en-US" sz="1000" b="1" kern="1200" dirty="0">
            <a:solidFill>
              <a:schemeClr val="tx1"/>
            </a:solidFill>
          </a:endParaRPr>
        </a:p>
        <a:p>
          <a:pPr marL="57150" lvl="1" indent="-57150" algn="l" defTabSz="444500">
            <a:lnSpc>
              <a:spcPct val="100000"/>
            </a:lnSpc>
            <a:spcBef>
              <a:spcPct val="0"/>
            </a:spcBef>
            <a:spcAft>
              <a:spcPct val="15000"/>
            </a:spcAft>
            <a:buChar char="•"/>
          </a:pPr>
          <a:r>
            <a:rPr lang="en-US" sz="1000" b="1" kern="1200">
              <a:solidFill>
                <a:schemeClr val="tx1"/>
              </a:solidFill>
            </a:rPr>
            <a:t>Document incentives and regulations to motivate others to invest</a:t>
          </a:r>
          <a:endParaRPr lang="en-US" sz="1000" b="1" kern="1200" dirty="0">
            <a:solidFill>
              <a:schemeClr val="tx1"/>
            </a:solidFill>
          </a:endParaRPr>
        </a:p>
      </dsp:txBody>
      <dsp:txXfrm>
        <a:off x="3938690" y="4882633"/>
        <a:ext cx="1376897" cy="1357753"/>
      </dsp:txXfrm>
    </dsp:sp>
    <dsp:sp modelId="{96B79A94-C864-7143-A594-7289D97E2347}">
      <dsp:nvSpPr>
        <dsp:cNvPr id="0" name=""/>
        <dsp:cNvSpPr/>
      </dsp:nvSpPr>
      <dsp:spPr>
        <a:xfrm rot="10800000">
          <a:off x="3444807" y="5311316"/>
          <a:ext cx="147494" cy="500387"/>
        </a:xfrm>
        <a:prstGeom prst="rightArrow">
          <a:avLst>
            <a:gd name="adj1" fmla="val 60000"/>
            <a:gd name="adj2" fmla="val 50000"/>
          </a:avLst>
        </a:prstGeom>
        <a:solidFill>
          <a:srgbClr val="205364"/>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b="1" kern="1200">
            <a:solidFill>
              <a:schemeClr val="tx1"/>
            </a:solidFill>
          </a:endParaRPr>
        </a:p>
      </dsp:txBody>
      <dsp:txXfrm rot="10800000">
        <a:off x="3489055" y="5411393"/>
        <a:ext cx="103246" cy="300233"/>
      </dsp:txXfrm>
    </dsp:sp>
    <dsp:sp modelId="{D9CD2837-CF8E-144D-980E-342D02637E22}">
      <dsp:nvSpPr>
        <dsp:cNvPr id="0" name=""/>
        <dsp:cNvSpPr/>
      </dsp:nvSpPr>
      <dsp:spPr>
        <a:xfrm>
          <a:off x="1428008" y="4601433"/>
          <a:ext cx="1947225" cy="1920153"/>
        </a:xfrm>
        <a:prstGeom prst="ellipse">
          <a:avLst/>
        </a:prstGeom>
        <a:solidFill>
          <a:schemeClr val="accent1">
            <a:alpha val="90000"/>
            <a:hueOff val="0"/>
            <a:satOff val="0"/>
            <a:lumOff val="0"/>
            <a:alphaOff val="-26667"/>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l" defTabSz="444500">
            <a:lnSpc>
              <a:spcPct val="100000"/>
            </a:lnSpc>
            <a:spcBef>
              <a:spcPct val="0"/>
            </a:spcBef>
            <a:spcAft>
              <a:spcPct val="35000"/>
            </a:spcAft>
            <a:buNone/>
          </a:pPr>
          <a:r>
            <a:rPr lang="en-US" sz="1000" b="1" kern="1200" dirty="0">
              <a:solidFill>
                <a:schemeClr val="tx1"/>
              </a:solidFill>
            </a:rPr>
            <a:t>Incremental Investment Needed / Funding Gaps</a:t>
          </a:r>
        </a:p>
        <a:p>
          <a:pPr marL="57150" lvl="1" indent="-57150" algn="l" defTabSz="444500">
            <a:lnSpc>
              <a:spcPct val="100000"/>
            </a:lnSpc>
            <a:spcBef>
              <a:spcPct val="0"/>
            </a:spcBef>
            <a:spcAft>
              <a:spcPct val="15000"/>
            </a:spcAft>
            <a:buChar char="•"/>
          </a:pPr>
          <a:r>
            <a:rPr lang="en-US" sz="1000" b="1" kern="1200">
              <a:solidFill>
                <a:schemeClr val="tx1"/>
              </a:solidFill>
            </a:rPr>
            <a:t>Work with city finance to map plan to budget</a:t>
          </a:r>
          <a:endParaRPr lang="en-US" sz="1000" b="1" kern="1200" dirty="0">
            <a:solidFill>
              <a:schemeClr val="tx1"/>
            </a:solidFill>
          </a:endParaRPr>
        </a:p>
        <a:p>
          <a:pPr marL="57150" lvl="1" indent="-57150" algn="l" defTabSz="444500">
            <a:lnSpc>
              <a:spcPct val="100000"/>
            </a:lnSpc>
            <a:spcBef>
              <a:spcPct val="0"/>
            </a:spcBef>
            <a:spcAft>
              <a:spcPct val="15000"/>
            </a:spcAft>
            <a:buChar char="•"/>
          </a:pPr>
          <a:r>
            <a:rPr lang="en-US" sz="1000" b="1" kern="1200">
              <a:solidFill>
                <a:schemeClr val="tx1"/>
              </a:solidFill>
            </a:rPr>
            <a:t>Funding gaps: seek out alternate funding and/or adjust plan </a:t>
          </a:r>
          <a:endParaRPr lang="en-US" sz="1000" b="1" kern="1200" dirty="0">
            <a:solidFill>
              <a:schemeClr val="tx1"/>
            </a:solidFill>
          </a:endParaRPr>
        </a:p>
      </dsp:txBody>
      <dsp:txXfrm>
        <a:off x="1713172" y="4882633"/>
        <a:ext cx="1376897" cy="1357753"/>
      </dsp:txXfrm>
    </dsp:sp>
    <dsp:sp modelId="{303DCAFA-024C-2C4D-A388-7AC333369672}">
      <dsp:nvSpPr>
        <dsp:cNvPr id="0" name=""/>
        <dsp:cNvSpPr/>
      </dsp:nvSpPr>
      <dsp:spPr>
        <a:xfrm rot="13885712">
          <a:off x="1632418" y="4444786"/>
          <a:ext cx="156336" cy="500387"/>
        </a:xfrm>
        <a:prstGeom prst="rightArrow">
          <a:avLst>
            <a:gd name="adj1" fmla="val 60000"/>
            <a:gd name="adj2" fmla="val 50000"/>
          </a:avLst>
        </a:prstGeom>
        <a:solidFill>
          <a:srgbClr val="205364"/>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b="1" kern="1200">
            <a:solidFill>
              <a:schemeClr val="tx1"/>
            </a:solidFill>
          </a:endParaRPr>
        </a:p>
      </dsp:txBody>
      <dsp:txXfrm rot="10800000">
        <a:off x="1670490" y="4563197"/>
        <a:ext cx="109435" cy="300233"/>
      </dsp:txXfrm>
    </dsp:sp>
    <dsp:sp modelId="{53597D51-0E7D-5B4F-9C9B-698256F7405F}">
      <dsp:nvSpPr>
        <dsp:cNvPr id="0" name=""/>
        <dsp:cNvSpPr/>
      </dsp:nvSpPr>
      <dsp:spPr>
        <a:xfrm>
          <a:off x="40421" y="2861455"/>
          <a:ext cx="1947225" cy="1920153"/>
        </a:xfrm>
        <a:prstGeom prst="ellipse">
          <a:avLst/>
        </a:prstGeom>
        <a:solidFill>
          <a:schemeClr val="accent1">
            <a:alpha val="90000"/>
            <a:hueOff val="0"/>
            <a:satOff val="0"/>
            <a:lumOff val="0"/>
            <a:alphaOff val="-33333"/>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l" defTabSz="444500">
            <a:lnSpc>
              <a:spcPct val="100000"/>
            </a:lnSpc>
            <a:spcBef>
              <a:spcPct val="0"/>
            </a:spcBef>
            <a:spcAft>
              <a:spcPct val="35000"/>
            </a:spcAft>
            <a:buNone/>
          </a:pPr>
          <a:r>
            <a:rPr lang="en-US" sz="1000" b="1" kern="1200" dirty="0">
              <a:solidFill>
                <a:srgbClr val="F85A0C"/>
              </a:solidFill>
            </a:rPr>
            <a:t>Climate City Contracts</a:t>
          </a:r>
        </a:p>
        <a:p>
          <a:pPr marL="57150" lvl="1" indent="-57150" algn="l" defTabSz="444500">
            <a:lnSpc>
              <a:spcPct val="100000"/>
            </a:lnSpc>
            <a:spcBef>
              <a:spcPct val="0"/>
            </a:spcBef>
            <a:spcAft>
              <a:spcPct val="15000"/>
            </a:spcAft>
            <a:buChar char="•"/>
          </a:pPr>
          <a:r>
            <a:rPr lang="en-US" sz="1000" b="1" kern="1200" dirty="0">
              <a:solidFill>
                <a:srgbClr val="F85A0C"/>
              </a:solidFill>
            </a:rPr>
            <a:t>Map model results to Climate City Contract.</a:t>
          </a:r>
        </a:p>
        <a:p>
          <a:pPr marL="57150" lvl="1" indent="-57150" algn="l" defTabSz="444500">
            <a:lnSpc>
              <a:spcPct val="100000"/>
            </a:lnSpc>
            <a:spcBef>
              <a:spcPct val="0"/>
            </a:spcBef>
            <a:spcAft>
              <a:spcPct val="15000"/>
            </a:spcAft>
            <a:buChar char="•"/>
          </a:pPr>
          <a:r>
            <a:rPr lang="en-US" sz="1000" b="1" kern="1200">
              <a:solidFill>
                <a:srgbClr val="F85A0C"/>
              </a:solidFill>
            </a:rPr>
            <a:t>Define annual decarbonization and cost as a roadmap for cities.</a:t>
          </a:r>
          <a:endParaRPr lang="en-US" sz="1000" b="1" kern="1200" dirty="0">
            <a:solidFill>
              <a:srgbClr val="F85A0C"/>
            </a:solidFill>
          </a:endParaRPr>
        </a:p>
      </dsp:txBody>
      <dsp:txXfrm>
        <a:off x="325585" y="3142655"/>
        <a:ext cx="1376897" cy="1357753"/>
      </dsp:txXfrm>
    </dsp:sp>
    <dsp:sp modelId="{D9AF921C-3974-8541-9BEC-7504632DEFF9}">
      <dsp:nvSpPr>
        <dsp:cNvPr id="0" name=""/>
        <dsp:cNvSpPr/>
      </dsp:nvSpPr>
      <dsp:spPr>
        <a:xfrm rot="16991621">
          <a:off x="1195027" y="2518736"/>
          <a:ext cx="131539" cy="500387"/>
        </a:xfrm>
        <a:prstGeom prst="rightArrow">
          <a:avLst>
            <a:gd name="adj1" fmla="val 60000"/>
            <a:gd name="adj2" fmla="val 50000"/>
          </a:avLst>
        </a:prstGeom>
        <a:solidFill>
          <a:srgbClr val="205364"/>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b="1" kern="1200">
            <a:solidFill>
              <a:schemeClr val="tx1"/>
            </a:solidFill>
          </a:endParaRPr>
        </a:p>
      </dsp:txBody>
      <dsp:txXfrm>
        <a:off x="1210255" y="2638023"/>
        <a:ext cx="92077" cy="300233"/>
      </dsp:txXfrm>
    </dsp:sp>
    <dsp:sp modelId="{8848BA11-4BFC-BA42-921E-2475D4323B59}">
      <dsp:nvSpPr>
        <dsp:cNvPr id="0" name=""/>
        <dsp:cNvSpPr/>
      </dsp:nvSpPr>
      <dsp:spPr>
        <a:xfrm>
          <a:off x="535646" y="749003"/>
          <a:ext cx="1947225" cy="1920153"/>
        </a:xfrm>
        <a:prstGeom prst="ellipse">
          <a:avLst/>
        </a:prstGeom>
        <a:solidFill>
          <a:schemeClr val="accent1">
            <a:alpha val="90000"/>
            <a:hueOff val="0"/>
            <a:satOff val="0"/>
            <a:lumOff val="0"/>
            <a:alphaOff val="-4000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l" defTabSz="444500">
            <a:lnSpc>
              <a:spcPct val="100000"/>
            </a:lnSpc>
            <a:spcBef>
              <a:spcPct val="0"/>
            </a:spcBef>
            <a:spcAft>
              <a:spcPct val="35000"/>
            </a:spcAft>
            <a:buNone/>
          </a:pPr>
          <a:r>
            <a:rPr lang="en-US" sz="1000" b="1" kern="1200">
              <a:solidFill>
                <a:schemeClr val="tx1"/>
              </a:solidFill>
            </a:rPr>
            <a:t>Manage to Plan</a:t>
          </a:r>
          <a:endParaRPr lang="en-US" sz="1000" b="1" kern="1200" dirty="0">
            <a:solidFill>
              <a:schemeClr val="tx1"/>
            </a:solidFill>
          </a:endParaRPr>
        </a:p>
        <a:p>
          <a:pPr marL="57150" lvl="1" indent="-57150" algn="l" defTabSz="444500">
            <a:lnSpc>
              <a:spcPct val="100000"/>
            </a:lnSpc>
            <a:spcBef>
              <a:spcPct val="0"/>
            </a:spcBef>
            <a:spcAft>
              <a:spcPct val="15000"/>
            </a:spcAft>
            <a:buChar char="•"/>
          </a:pPr>
          <a:r>
            <a:rPr lang="en-US" sz="1000" b="1" kern="1200">
              <a:solidFill>
                <a:schemeClr val="tx1"/>
              </a:solidFill>
            </a:rPr>
            <a:t>Report on progress</a:t>
          </a:r>
          <a:endParaRPr lang="en-US" sz="1000" b="1" kern="1200" dirty="0">
            <a:solidFill>
              <a:schemeClr val="tx1"/>
            </a:solidFill>
          </a:endParaRPr>
        </a:p>
        <a:p>
          <a:pPr marL="57150" lvl="1" indent="-57150" algn="l" defTabSz="444500">
            <a:lnSpc>
              <a:spcPct val="100000"/>
            </a:lnSpc>
            <a:spcBef>
              <a:spcPct val="0"/>
            </a:spcBef>
            <a:spcAft>
              <a:spcPct val="15000"/>
            </a:spcAft>
            <a:buChar char="•"/>
          </a:pPr>
          <a:r>
            <a:rPr lang="en-US" sz="1000" b="1" kern="1200">
              <a:solidFill>
                <a:schemeClr val="tx1"/>
              </a:solidFill>
            </a:rPr>
            <a:t>Adjust implementation to stay on track to net zero goals</a:t>
          </a:r>
          <a:endParaRPr lang="en-US" sz="1000" b="1" kern="1200" dirty="0">
            <a:solidFill>
              <a:schemeClr val="tx1"/>
            </a:solidFill>
          </a:endParaRPr>
        </a:p>
      </dsp:txBody>
      <dsp:txXfrm>
        <a:off x="820810" y="1030203"/>
        <a:ext cx="1376897" cy="1357753"/>
      </dsp:txXfrm>
    </dsp:sp>
    <dsp:sp modelId="{98B60DFA-F055-744F-A3F7-E3E5B26DF1BE}">
      <dsp:nvSpPr>
        <dsp:cNvPr id="0" name=""/>
        <dsp:cNvSpPr/>
      </dsp:nvSpPr>
      <dsp:spPr>
        <a:xfrm rot="20057143">
          <a:off x="2432868" y="977923"/>
          <a:ext cx="150241" cy="500387"/>
        </a:xfrm>
        <a:prstGeom prst="rightArrow">
          <a:avLst>
            <a:gd name="adj1" fmla="val 60000"/>
            <a:gd name="adj2" fmla="val 50000"/>
          </a:avLst>
        </a:prstGeom>
        <a:solidFill>
          <a:srgbClr val="205364"/>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b="1" kern="1200">
            <a:solidFill>
              <a:schemeClr val="tx1"/>
            </a:solidFill>
          </a:endParaRPr>
        </a:p>
      </dsp:txBody>
      <dsp:txXfrm>
        <a:off x="2435100" y="1087778"/>
        <a:ext cx="105169" cy="30023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047319-84BD-D94D-AA64-664E49F612F9}">
      <dsp:nvSpPr>
        <dsp:cNvPr id="0" name=""/>
        <dsp:cNvSpPr/>
      </dsp:nvSpPr>
      <dsp:spPr>
        <a:xfrm>
          <a:off x="3253258" y="635"/>
          <a:ext cx="1081949" cy="1081949"/>
        </a:xfrm>
        <a:prstGeom prst="downArrow">
          <a:avLst>
            <a:gd name="adj1" fmla="val 50000"/>
            <a:gd name="adj2" fmla="val 35000"/>
          </a:avLst>
        </a:prstGeom>
        <a:solidFill>
          <a:schemeClr val="tx2">
            <a:lumMod val="40000"/>
            <a:lumOff val="60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784" tIns="49784" rIns="49784" bIns="49784" numCol="1" spcCol="1270" anchor="ctr" anchorCtr="0">
          <a:noAutofit/>
        </a:bodyPr>
        <a:lstStyle/>
        <a:p>
          <a:pPr marL="0" lvl="0" indent="0" algn="ctr" defTabSz="311150">
            <a:lnSpc>
              <a:spcPct val="90000"/>
            </a:lnSpc>
            <a:spcBef>
              <a:spcPct val="0"/>
            </a:spcBef>
            <a:spcAft>
              <a:spcPct val="35000"/>
            </a:spcAft>
            <a:buNone/>
          </a:pPr>
          <a:r>
            <a:rPr lang="en-US" sz="700" kern="1200" dirty="0">
              <a:solidFill>
                <a:schemeClr val="tx1"/>
              </a:solidFill>
            </a:rPr>
            <a:t>Heat pumps replace conventional heating / AC systems</a:t>
          </a:r>
        </a:p>
      </dsp:txBody>
      <dsp:txXfrm>
        <a:off x="3523745" y="635"/>
        <a:ext cx="540975" cy="892608"/>
      </dsp:txXfrm>
    </dsp:sp>
    <dsp:sp modelId="{3F64E284-8E7A-8849-B762-F5C15FD5156D}">
      <dsp:nvSpPr>
        <dsp:cNvPr id="0" name=""/>
        <dsp:cNvSpPr/>
      </dsp:nvSpPr>
      <dsp:spPr>
        <a:xfrm rot="1963636">
          <a:off x="4525895" y="374315"/>
          <a:ext cx="1081949" cy="1081949"/>
        </a:xfrm>
        <a:prstGeom prst="downArrow">
          <a:avLst>
            <a:gd name="adj1" fmla="val 50000"/>
            <a:gd name="adj2" fmla="val 35000"/>
          </a:avLst>
        </a:prstGeom>
        <a:solidFill>
          <a:schemeClr val="tx2">
            <a:lumMod val="40000"/>
            <a:lumOff val="60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784" tIns="49784" rIns="49784" bIns="49784" numCol="1" spcCol="1270" anchor="ctr" anchorCtr="0">
          <a:noAutofit/>
        </a:bodyPr>
        <a:lstStyle/>
        <a:p>
          <a:pPr marL="0" lvl="0" indent="0" algn="ctr" defTabSz="311150">
            <a:lnSpc>
              <a:spcPct val="90000"/>
            </a:lnSpc>
            <a:spcBef>
              <a:spcPct val="0"/>
            </a:spcBef>
            <a:spcAft>
              <a:spcPct val="35000"/>
            </a:spcAft>
            <a:buNone/>
          </a:pPr>
          <a:r>
            <a:rPr lang="en-US" sz="700" kern="1200" dirty="0">
              <a:solidFill>
                <a:schemeClr val="tx1"/>
              </a:solidFill>
            </a:rPr>
            <a:t>Refurbishment of roofs, facades, and windows</a:t>
          </a:r>
        </a:p>
      </dsp:txBody>
      <dsp:txXfrm>
        <a:off x="4847565" y="389344"/>
        <a:ext cx="540975" cy="892608"/>
      </dsp:txXfrm>
    </dsp:sp>
    <dsp:sp modelId="{3A6FF573-336D-7141-8196-C1AD86650E9D}">
      <dsp:nvSpPr>
        <dsp:cNvPr id="0" name=""/>
        <dsp:cNvSpPr/>
      </dsp:nvSpPr>
      <dsp:spPr>
        <a:xfrm rot="3927273">
          <a:off x="5394478" y="1376713"/>
          <a:ext cx="1081949" cy="1081949"/>
        </a:xfrm>
        <a:prstGeom prst="downArrow">
          <a:avLst>
            <a:gd name="adj1" fmla="val 50000"/>
            <a:gd name="adj2" fmla="val 35000"/>
          </a:avLst>
        </a:prstGeom>
        <a:solidFill>
          <a:schemeClr val="tx2">
            <a:lumMod val="40000"/>
            <a:lumOff val="60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784" tIns="49784" rIns="49784" bIns="49784" numCol="1" spcCol="1270" anchor="ctr" anchorCtr="0">
          <a:noAutofit/>
        </a:bodyPr>
        <a:lstStyle/>
        <a:p>
          <a:pPr marL="0" lvl="0" indent="0" algn="ctr" defTabSz="311150">
            <a:lnSpc>
              <a:spcPct val="90000"/>
            </a:lnSpc>
            <a:spcBef>
              <a:spcPct val="0"/>
            </a:spcBef>
            <a:spcAft>
              <a:spcPct val="35000"/>
            </a:spcAft>
            <a:buNone/>
          </a:pPr>
          <a:r>
            <a:rPr lang="en-US" sz="700" kern="1200" dirty="0">
              <a:solidFill>
                <a:schemeClr val="tx1"/>
              </a:solidFill>
            </a:rPr>
            <a:t>Nearly zero energy municipal and business buildings</a:t>
          </a:r>
        </a:p>
      </dsp:txBody>
      <dsp:txXfrm rot="-5400000">
        <a:off x="5575264" y="1607872"/>
        <a:ext cx="892608" cy="540975"/>
      </dsp:txXfrm>
    </dsp:sp>
    <dsp:sp modelId="{162B7E75-4010-6049-B2B8-434236977516}">
      <dsp:nvSpPr>
        <dsp:cNvPr id="0" name=""/>
        <dsp:cNvSpPr/>
      </dsp:nvSpPr>
      <dsp:spPr>
        <a:xfrm rot="5890909">
          <a:off x="5583239" y="2689576"/>
          <a:ext cx="1081949" cy="1081949"/>
        </a:xfrm>
        <a:prstGeom prst="downArrow">
          <a:avLst>
            <a:gd name="adj1" fmla="val 50000"/>
            <a:gd name="adj2" fmla="val 35000"/>
          </a:avLst>
        </a:prstGeom>
        <a:solidFill>
          <a:schemeClr val="tx2">
            <a:lumMod val="40000"/>
            <a:lumOff val="60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784" tIns="49784" rIns="49784" bIns="49784" numCol="1" spcCol="1270" anchor="ctr" anchorCtr="0">
          <a:noAutofit/>
        </a:bodyPr>
        <a:lstStyle/>
        <a:p>
          <a:pPr marL="0" lvl="0" indent="0" algn="ctr" defTabSz="311150">
            <a:lnSpc>
              <a:spcPct val="90000"/>
            </a:lnSpc>
            <a:spcBef>
              <a:spcPct val="0"/>
            </a:spcBef>
            <a:spcAft>
              <a:spcPct val="35000"/>
            </a:spcAft>
            <a:buNone/>
          </a:pPr>
          <a:r>
            <a:rPr lang="en-US" sz="700" kern="1200" dirty="0">
              <a:solidFill>
                <a:schemeClr val="tx1"/>
              </a:solidFill>
            </a:rPr>
            <a:t>LED lighting conversion, smart lighting</a:t>
          </a:r>
        </a:p>
      </dsp:txBody>
      <dsp:txXfrm rot="-5400000">
        <a:off x="5771617" y="2973536"/>
        <a:ext cx="892608" cy="540975"/>
      </dsp:txXfrm>
    </dsp:sp>
    <dsp:sp modelId="{9DE8DB1B-76A5-034F-8250-FD242A0BCD38}">
      <dsp:nvSpPr>
        <dsp:cNvPr id="0" name=""/>
        <dsp:cNvSpPr/>
      </dsp:nvSpPr>
      <dsp:spPr>
        <a:xfrm rot="7854545">
          <a:off x="5032248" y="3896079"/>
          <a:ext cx="1081949" cy="1081949"/>
        </a:xfrm>
        <a:prstGeom prst="downArrow">
          <a:avLst>
            <a:gd name="adj1" fmla="val 50000"/>
            <a:gd name="adj2" fmla="val 35000"/>
          </a:avLst>
        </a:prstGeom>
        <a:solidFill>
          <a:schemeClr val="accent4">
            <a:lumMod val="60000"/>
            <a:lumOff val="40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784" tIns="49784" rIns="49784" bIns="49784" numCol="1" spcCol="1270" anchor="ctr" anchorCtr="0">
          <a:noAutofit/>
        </a:bodyPr>
        <a:lstStyle/>
        <a:p>
          <a:pPr marL="0" lvl="0" indent="0" algn="ctr" defTabSz="311150">
            <a:lnSpc>
              <a:spcPct val="90000"/>
            </a:lnSpc>
            <a:spcBef>
              <a:spcPct val="0"/>
            </a:spcBef>
            <a:spcAft>
              <a:spcPct val="35000"/>
            </a:spcAft>
            <a:buNone/>
          </a:pPr>
          <a:r>
            <a:rPr lang="en-US" sz="700" kern="1200" dirty="0">
              <a:solidFill>
                <a:schemeClr val="tx1"/>
              </a:solidFill>
            </a:rPr>
            <a:t>National government commitment - 74% renewable electricity by 2030</a:t>
          </a:r>
        </a:p>
      </dsp:txBody>
      <dsp:txXfrm rot="-5400000">
        <a:off x="5198466" y="4228561"/>
        <a:ext cx="892608" cy="540975"/>
      </dsp:txXfrm>
    </dsp:sp>
    <dsp:sp modelId="{E35A4FB7-230E-FC4C-B7D3-0FE334C8E4BB}">
      <dsp:nvSpPr>
        <dsp:cNvPr id="0" name=""/>
        <dsp:cNvSpPr/>
      </dsp:nvSpPr>
      <dsp:spPr>
        <a:xfrm rot="9818182">
          <a:off x="3916440" y="4613165"/>
          <a:ext cx="1081949" cy="1081949"/>
        </a:xfrm>
        <a:prstGeom prst="downArrow">
          <a:avLst>
            <a:gd name="adj1" fmla="val 50000"/>
            <a:gd name="adj2" fmla="val 35000"/>
          </a:avLst>
        </a:prstGeom>
        <a:solidFill>
          <a:schemeClr val="accent4">
            <a:lumMod val="60000"/>
            <a:lumOff val="40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784" tIns="49784" rIns="49784" bIns="49784" numCol="1" spcCol="1270" anchor="ctr" anchorCtr="0">
          <a:noAutofit/>
        </a:bodyPr>
        <a:lstStyle/>
        <a:p>
          <a:pPr marL="0" lvl="0" indent="0" algn="ctr" defTabSz="311150">
            <a:lnSpc>
              <a:spcPct val="90000"/>
            </a:lnSpc>
            <a:spcBef>
              <a:spcPct val="0"/>
            </a:spcBef>
            <a:spcAft>
              <a:spcPct val="35000"/>
            </a:spcAft>
            <a:buNone/>
          </a:pPr>
          <a:r>
            <a:rPr lang="en-US" sz="700" kern="1200" dirty="0">
              <a:solidFill>
                <a:schemeClr val="tx1"/>
              </a:solidFill>
            </a:rPr>
            <a:t>Increased solar / wind installations</a:t>
          </a:r>
        </a:p>
      </dsp:txBody>
      <dsp:txXfrm rot="10800000">
        <a:off x="4213599" y="4798671"/>
        <a:ext cx="540975" cy="892608"/>
      </dsp:txXfrm>
    </dsp:sp>
    <dsp:sp modelId="{79B8F29D-5B70-534E-AA6D-C128FC8EB289}">
      <dsp:nvSpPr>
        <dsp:cNvPr id="0" name=""/>
        <dsp:cNvSpPr/>
      </dsp:nvSpPr>
      <dsp:spPr>
        <a:xfrm rot="11781818">
          <a:off x="2590077" y="4613165"/>
          <a:ext cx="1081949" cy="1081949"/>
        </a:xfrm>
        <a:prstGeom prst="downArrow">
          <a:avLst>
            <a:gd name="adj1" fmla="val 50000"/>
            <a:gd name="adj2" fmla="val 35000"/>
          </a:avLst>
        </a:prstGeom>
        <a:solidFill>
          <a:schemeClr val="accent3"/>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784" tIns="49784" rIns="49784" bIns="49784" numCol="1" spcCol="1270" anchor="ctr" anchorCtr="0">
          <a:noAutofit/>
        </a:bodyPr>
        <a:lstStyle/>
        <a:p>
          <a:pPr marL="0" lvl="0" indent="0" algn="ctr" defTabSz="311150">
            <a:lnSpc>
              <a:spcPct val="90000"/>
            </a:lnSpc>
            <a:spcBef>
              <a:spcPct val="0"/>
            </a:spcBef>
            <a:spcAft>
              <a:spcPct val="35000"/>
            </a:spcAft>
            <a:buNone/>
          </a:pPr>
          <a:r>
            <a:rPr lang="en-US" sz="700" kern="1200" dirty="0">
              <a:solidFill>
                <a:schemeClr val="tx1"/>
              </a:solidFill>
            </a:rPr>
            <a:t>Change citizen behavior: reduce travel; promote walking, cycling, sharing</a:t>
          </a:r>
        </a:p>
      </dsp:txBody>
      <dsp:txXfrm rot="10800000">
        <a:off x="2833892" y="4798671"/>
        <a:ext cx="540975" cy="892608"/>
      </dsp:txXfrm>
    </dsp:sp>
    <dsp:sp modelId="{B0683369-D440-5247-8848-975588214B16}">
      <dsp:nvSpPr>
        <dsp:cNvPr id="0" name=""/>
        <dsp:cNvSpPr/>
      </dsp:nvSpPr>
      <dsp:spPr>
        <a:xfrm rot="13745455">
          <a:off x="1474269" y="3896079"/>
          <a:ext cx="1081949" cy="1081949"/>
        </a:xfrm>
        <a:prstGeom prst="downArrow">
          <a:avLst>
            <a:gd name="adj1" fmla="val 50000"/>
            <a:gd name="adj2" fmla="val 35000"/>
          </a:avLst>
        </a:prstGeom>
        <a:solidFill>
          <a:schemeClr val="accent3"/>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784" tIns="49784" rIns="49784" bIns="49784" numCol="1" spcCol="1270" anchor="ctr" anchorCtr="0">
          <a:noAutofit/>
        </a:bodyPr>
        <a:lstStyle/>
        <a:p>
          <a:pPr marL="0" lvl="0" indent="0" algn="ctr" defTabSz="311150">
            <a:lnSpc>
              <a:spcPct val="90000"/>
            </a:lnSpc>
            <a:spcBef>
              <a:spcPct val="0"/>
            </a:spcBef>
            <a:spcAft>
              <a:spcPct val="35000"/>
            </a:spcAft>
            <a:buNone/>
          </a:pPr>
          <a:r>
            <a:rPr lang="en-US" sz="700" kern="1200" dirty="0">
              <a:solidFill>
                <a:schemeClr val="tx1"/>
              </a:solidFill>
            </a:rPr>
            <a:t>Electrification public transport and freight</a:t>
          </a:r>
        </a:p>
      </dsp:txBody>
      <dsp:txXfrm rot="5400000">
        <a:off x="1497393" y="4228561"/>
        <a:ext cx="892608" cy="540975"/>
      </dsp:txXfrm>
    </dsp:sp>
    <dsp:sp modelId="{DCA34466-F4C7-CC4D-A05B-C220D88B1F3A}">
      <dsp:nvSpPr>
        <dsp:cNvPr id="0" name=""/>
        <dsp:cNvSpPr/>
      </dsp:nvSpPr>
      <dsp:spPr>
        <a:xfrm rot="15709091">
          <a:off x="923277" y="2689576"/>
          <a:ext cx="1081949" cy="1081949"/>
        </a:xfrm>
        <a:prstGeom prst="downArrow">
          <a:avLst>
            <a:gd name="adj1" fmla="val 50000"/>
            <a:gd name="adj2" fmla="val 35000"/>
          </a:avLst>
        </a:prstGeom>
        <a:solidFill>
          <a:schemeClr val="accent1"/>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784" tIns="49784" rIns="49784" bIns="49784" numCol="1" spcCol="1270" anchor="ctr" anchorCtr="0">
          <a:noAutofit/>
        </a:bodyPr>
        <a:lstStyle/>
        <a:p>
          <a:pPr marL="0" lvl="0" indent="0" algn="ctr" defTabSz="311150">
            <a:lnSpc>
              <a:spcPct val="90000"/>
            </a:lnSpc>
            <a:spcBef>
              <a:spcPct val="0"/>
            </a:spcBef>
            <a:spcAft>
              <a:spcPct val="35000"/>
            </a:spcAft>
            <a:buNone/>
          </a:pPr>
          <a:r>
            <a:rPr lang="en-US" sz="700" kern="1200" dirty="0">
              <a:solidFill>
                <a:schemeClr val="tx1"/>
              </a:solidFill>
            </a:rPr>
            <a:t>Minimize and reduce organic waste</a:t>
          </a:r>
        </a:p>
      </dsp:txBody>
      <dsp:txXfrm rot="5400000">
        <a:off x="924241" y="2973536"/>
        <a:ext cx="892608" cy="540975"/>
      </dsp:txXfrm>
    </dsp:sp>
    <dsp:sp modelId="{222E65AA-AA28-CC47-A631-5FDD788CCBEA}">
      <dsp:nvSpPr>
        <dsp:cNvPr id="0" name=""/>
        <dsp:cNvSpPr/>
      </dsp:nvSpPr>
      <dsp:spPr>
        <a:xfrm rot="17672727">
          <a:off x="1112039" y="1376713"/>
          <a:ext cx="1081949" cy="1081949"/>
        </a:xfrm>
        <a:prstGeom prst="downArrow">
          <a:avLst>
            <a:gd name="adj1" fmla="val 50000"/>
            <a:gd name="adj2" fmla="val 35000"/>
          </a:avLst>
        </a:prstGeom>
        <a:solidFill>
          <a:schemeClr val="accent1"/>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784" tIns="49784" rIns="49784" bIns="49784" numCol="1" spcCol="1270" anchor="ctr" anchorCtr="0">
          <a:noAutofit/>
        </a:bodyPr>
        <a:lstStyle/>
        <a:p>
          <a:pPr marL="0" lvl="0" indent="0" algn="ctr" defTabSz="311150">
            <a:lnSpc>
              <a:spcPct val="90000"/>
            </a:lnSpc>
            <a:spcBef>
              <a:spcPct val="0"/>
            </a:spcBef>
            <a:spcAft>
              <a:spcPct val="35000"/>
            </a:spcAft>
            <a:buNone/>
          </a:pPr>
          <a:r>
            <a:rPr lang="en-US" sz="700" kern="1200" dirty="0">
              <a:solidFill>
                <a:schemeClr val="tx1"/>
              </a:solidFill>
            </a:rPr>
            <a:t>Improve recycling</a:t>
          </a:r>
        </a:p>
      </dsp:txBody>
      <dsp:txXfrm rot="5400000">
        <a:off x="1120595" y="1607872"/>
        <a:ext cx="892608" cy="540975"/>
      </dsp:txXfrm>
    </dsp:sp>
    <dsp:sp modelId="{8B2296D7-0DD7-CD4B-AD98-B2DD882C8EE5}">
      <dsp:nvSpPr>
        <dsp:cNvPr id="0" name=""/>
        <dsp:cNvSpPr/>
      </dsp:nvSpPr>
      <dsp:spPr>
        <a:xfrm rot="19636364">
          <a:off x="1980622" y="374315"/>
          <a:ext cx="1081949" cy="1081949"/>
        </a:xfrm>
        <a:prstGeom prst="downArrow">
          <a:avLst>
            <a:gd name="adj1" fmla="val 50000"/>
            <a:gd name="adj2" fmla="val 35000"/>
          </a:avLst>
        </a:prstGeom>
        <a:solidFill>
          <a:schemeClr val="accent1"/>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784" tIns="49784" rIns="49784" bIns="49784" numCol="1" spcCol="1270" anchor="ctr" anchorCtr="0">
          <a:noAutofit/>
        </a:bodyPr>
        <a:lstStyle/>
        <a:p>
          <a:pPr marL="0" lvl="0" indent="0" algn="ctr" defTabSz="311150">
            <a:lnSpc>
              <a:spcPct val="90000"/>
            </a:lnSpc>
            <a:spcBef>
              <a:spcPct val="0"/>
            </a:spcBef>
            <a:spcAft>
              <a:spcPct val="35000"/>
            </a:spcAft>
            <a:buNone/>
          </a:pPr>
          <a:r>
            <a:rPr lang="en-US" sz="700" kern="1200" dirty="0">
              <a:solidFill>
                <a:schemeClr val="tx1"/>
              </a:solidFill>
            </a:rPr>
            <a:t>Minimization of construction and demolition waste</a:t>
          </a:r>
        </a:p>
      </dsp:txBody>
      <dsp:txXfrm>
        <a:off x="2199926" y="389344"/>
        <a:ext cx="540975" cy="89260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DC8C81-8F85-ED41-892B-8AC6F8C47512}">
      <dsp:nvSpPr>
        <dsp:cNvPr id="0" name=""/>
        <dsp:cNvSpPr/>
      </dsp:nvSpPr>
      <dsp:spPr>
        <a:xfrm rot="5400000">
          <a:off x="-234630" y="184004"/>
          <a:ext cx="1468546" cy="1108938"/>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Inventory </a:t>
          </a:r>
        </a:p>
        <a:p>
          <a:pPr marL="0" lvl="0" indent="0" algn="ctr" defTabSz="577850">
            <a:lnSpc>
              <a:spcPct val="90000"/>
            </a:lnSpc>
            <a:spcBef>
              <a:spcPct val="0"/>
            </a:spcBef>
            <a:spcAft>
              <a:spcPct val="35000"/>
            </a:spcAft>
            <a:buNone/>
          </a:pPr>
          <a:r>
            <a:rPr lang="en-GB" sz="1300" kern="1200" dirty="0"/>
            <a:t>data</a:t>
          </a:r>
        </a:p>
      </dsp:txBody>
      <dsp:txXfrm rot="-5400000">
        <a:off x="-54826" y="558669"/>
        <a:ext cx="1108938" cy="359608"/>
      </dsp:txXfrm>
    </dsp:sp>
    <dsp:sp modelId="{31E49A45-2E17-1F4C-A430-9B2DFD3108BE}">
      <dsp:nvSpPr>
        <dsp:cNvPr id="0" name=""/>
        <dsp:cNvSpPr/>
      </dsp:nvSpPr>
      <dsp:spPr>
        <a:xfrm rot="5400000">
          <a:off x="877195" y="71464"/>
          <a:ext cx="1024163" cy="889634"/>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a:lnSpc>
              <a:spcPct val="90000"/>
            </a:lnSpc>
            <a:spcBef>
              <a:spcPct val="0"/>
            </a:spcBef>
            <a:spcAft>
              <a:spcPct val="15000"/>
            </a:spcAft>
            <a:buNone/>
          </a:pPr>
          <a:r>
            <a:rPr lang="en-GB" sz="1400" kern="1200" dirty="0"/>
            <a:t>3 weeks</a:t>
          </a:r>
        </a:p>
      </dsp:txBody>
      <dsp:txXfrm rot="-5400000">
        <a:off x="944459" y="47628"/>
        <a:ext cx="846206" cy="937307"/>
      </dsp:txXfrm>
    </dsp:sp>
    <dsp:sp modelId="{64C4E59A-F26F-4345-B1F0-E04F6898B28A}">
      <dsp:nvSpPr>
        <dsp:cNvPr id="0" name=""/>
        <dsp:cNvSpPr/>
      </dsp:nvSpPr>
      <dsp:spPr>
        <a:xfrm rot="5400000">
          <a:off x="-234630" y="1284107"/>
          <a:ext cx="1468546" cy="1108938"/>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Model calculations</a:t>
          </a:r>
        </a:p>
      </dsp:txBody>
      <dsp:txXfrm rot="-5400000">
        <a:off x="-54826" y="1658772"/>
        <a:ext cx="1108938" cy="359608"/>
      </dsp:txXfrm>
    </dsp:sp>
    <dsp:sp modelId="{940B0AFE-C6C6-CD48-A0A7-6C2ECCAA0B3C}">
      <dsp:nvSpPr>
        <dsp:cNvPr id="0" name=""/>
        <dsp:cNvSpPr/>
      </dsp:nvSpPr>
      <dsp:spPr>
        <a:xfrm rot="5400000">
          <a:off x="877413" y="1195961"/>
          <a:ext cx="1023729" cy="889634"/>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71450" lvl="1" indent="-171450" algn="l" defTabSz="711200">
            <a:lnSpc>
              <a:spcPct val="90000"/>
            </a:lnSpc>
            <a:spcBef>
              <a:spcPct val="0"/>
            </a:spcBef>
            <a:spcAft>
              <a:spcPct val="15000"/>
            </a:spcAft>
            <a:buNone/>
          </a:pPr>
          <a:r>
            <a:rPr lang="en-GB" sz="1400" kern="1200" dirty="0">
              <a:solidFill>
                <a:prstClr val="black">
                  <a:hueOff val="0"/>
                  <a:satOff val="0"/>
                  <a:lumOff val="0"/>
                  <a:alphaOff val="0"/>
                </a:prstClr>
              </a:solidFill>
              <a:latin typeface="Arial" panose="020B0604020202020204"/>
              <a:ea typeface="+mn-ea"/>
              <a:cs typeface="+mn-cs"/>
            </a:rPr>
            <a:t>1 week</a:t>
          </a:r>
        </a:p>
      </dsp:txBody>
      <dsp:txXfrm rot="-5400000">
        <a:off x="944460" y="1172342"/>
        <a:ext cx="846206" cy="936873"/>
      </dsp:txXfrm>
    </dsp:sp>
    <dsp:sp modelId="{24B62D67-01D4-9845-9E9C-BB01D2582B55}">
      <dsp:nvSpPr>
        <dsp:cNvPr id="0" name=""/>
        <dsp:cNvSpPr/>
      </dsp:nvSpPr>
      <dsp:spPr>
        <a:xfrm rot="5400000">
          <a:off x="-234630" y="2384211"/>
          <a:ext cx="1468546" cy="1108938"/>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City adjustments</a:t>
          </a:r>
        </a:p>
      </dsp:txBody>
      <dsp:txXfrm rot="-5400000">
        <a:off x="-54826" y="2758876"/>
        <a:ext cx="1108938" cy="359608"/>
      </dsp:txXfrm>
    </dsp:sp>
    <dsp:sp modelId="{ECB228EB-4108-8B4B-8F0B-9B5A84E43286}">
      <dsp:nvSpPr>
        <dsp:cNvPr id="0" name=""/>
        <dsp:cNvSpPr/>
      </dsp:nvSpPr>
      <dsp:spPr>
        <a:xfrm rot="5400000">
          <a:off x="877413" y="2271454"/>
          <a:ext cx="1023729" cy="889634"/>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71450" lvl="1" indent="-171450" algn="l" defTabSz="711200">
            <a:lnSpc>
              <a:spcPct val="90000"/>
            </a:lnSpc>
            <a:spcBef>
              <a:spcPct val="0"/>
            </a:spcBef>
            <a:spcAft>
              <a:spcPct val="15000"/>
            </a:spcAft>
            <a:buNone/>
          </a:pPr>
          <a:r>
            <a:rPr lang="en-GB" sz="1400" kern="1200" dirty="0">
              <a:solidFill>
                <a:prstClr val="black">
                  <a:hueOff val="0"/>
                  <a:satOff val="0"/>
                  <a:lumOff val="0"/>
                  <a:alphaOff val="0"/>
                </a:prstClr>
              </a:solidFill>
              <a:latin typeface="Arial" panose="020B0604020202020204"/>
              <a:ea typeface="+mn-ea"/>
              <a:cs typeface="+mn-cs"/>
            </a:rPr>
            <a:t>2 weeks</a:t>
          </a:r>
        </a:p>
      </dsp:txBody>
      <dsp:txXfrm rot="-5400000">
        <a:off x="944460" y="2247835"/>
        <a:ext cx="846206" cy="936873"/>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38" name="Shape 338"/>
          <p:cNvSpPr>
            <a:spLocks noGrp="1" noRot="1" noChangeAspect="1"/>
          </p:cNvSpPr>
          <p:nvPr>
            <p:ph type="sldImg"/>
          </p:nvPr>
        </p:nvSpPr>
        <p:spPr>
          <a:xfrm>
            <a:off x="1143000" y="685800"/>
            <a:ext cx="4572000" cy="3429000"/>
          </a:xfrm>
          <a:prstGeom prst="rect">
            <a:avLst/>
          </a:prstGeom>
        </p:spPr>
        <p:txBody>
          <a:bodyPr/>
          <a:lstStyle/>
          <a:p>
            <a:endParaRPr/>
          </a:p>
        </p:txBody>
      </p:sp>
      <p:sp>
        <p:nvSpPr>
          <p:cNvPr id="339" name="Shape 339"/>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Arial"/>
      </a:defRPr>
    </a:lvl1pPr>
    <a:lvl2pPr indent="228600" latinLnBrk="0">
      <a:defRPr sz="1200">
        <a:latin typeface="+mj-lt"/>
        <a:ea typeface="+mj-ea"/>
        <a:cs typeface="+mj-cs"/>
        <a:sym typeface="Arial"/>
      </a:defRPr>
    </a:lvl2pPr>
    <a:lvl3pPr indent="457200" latinLnBrk="0">
      <a:defRPr sz="1200">
        <a:latin typeface="+mj-lt"/>
        <a:ea typeface="+mj-ea"/>
        <a:cs typeface="+mj-cs"/>
        <a:sym typeface="Arial"/>
      </a:defRPr>
    </a:lvl3pPr>
    <a:lvl4pPr indent="685800" latinLnBrk="0">
      <a:defRPr sz="1200">
        <a:latin typeface="+mj-lt"/>
        <a:ea typeface="+mj-ea"/>
        <a:cs typeface="+mj-cs"/>
        <a:sym typeface="Arial"/>
      </a:defRPr>
    </a:lvl4pPr>
    <a:lvl5pPr indent="914400" latinLnBrk="0">
      <a:defRPr sz="1200">
        <a:latin typeface="+mj-lt"/>
        <a:ea typeface="+mj-ea"/>
        <a:cs typeface="+mj-cs"/>
        <a:sym typeface="Arial"/>
      </a:defRPr>
    </a:lvl5pPr>
    <a:lvl6pPr indent="1143000" latinLnBrk="0">
      <a:defRPr sz="1200">
        <a:latin typeface="+mj-lt"/>
        <a:ea typeface="+mj-ea"/>
        <a:cs typeface="+mj-cs"/>
        <a:sym typeface="Arial"/>
      </a:defRPr>
    </a:lvl6pPr>
    <a:lvl7pPr indent="1371600" latinLnBrk="0">
      <a:defRPr sz="1200">
        <a:latin typeface="+mj-lt"/>
        <a:ea typeface="+mj-ea"/>
        <a:cs typeface="+mj-cs"/>
        <a:sym typeface="Arial"/>
      </a:defRPr>
    </a:lvl7pPr>
    <a:lvl8pPr indent="1600200" latinLnBrk="0">
      <a:defRPr sz="1200">
        <a:latin typeface="+mj-lt"/>
        <a:ea typeface="+mj-ea"/>
        <a:cs typeface="+mj-cs"/>
        <a:sym typeface="Arial"/>
      </a:defRPr>
    </a:lvl8pPr>
    <a:lvl9pPr indent="1828800" latinLnBrk="0">
      <a:defRPr sz="1200">
        <a:latin typeface="+mj-lt"/>
        <a:ea typeface="+mj-ea"/>
        <a:cs typeface="+mj-cs"/>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10:notes"/>
          <p:cNvSpPr txBox="1">
            <a:spLocks noGrp="1"/>
          </p:cNvSpPr>
          <p:nvPr>
            <p:ph type="body" idx="1"/>
          </p:nvPr>
        </p:nvSpPr>
        <p:spPr>
          <a:xfrm>
            <a:off x="681038" y="4784725"/>
            <a:ext cx="5448300" cy="391477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1" name="Google Shape;251;p10:notes"/>
          <p:cNvSpPr>
            <a:spLocks noGrp="1" noRot="1" noChangeAspect="1"/>
          </p:cNvSpPr>
          <p:nvPr>
            <p:ph type="sldImg" idx="2"/>
          </p:nvPr>
        </p:nvSpPr>
        <p:spPr>
          <a:xfrm>
            <a:off x="422275" y="1243013"/>
            <a:ext cx="5965825" cy="3355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3" Type="http://schemas.openxmlformats.org/officeDocument/2006/relationships/image" Target="../media/image15.png"/><Relationship Id="rId18" Type="http://schemas.openxmlformats.org/officeDocument/2006/relationships/image" Target="../media/image20.jpeg"/><Relationship Id="rId26" Type="http://schemas.openxmlformats.org/officeDocument/2006/relationships/image" Target="../media/image28.png"/><Relationship Id="rId3" Type="http://schemas.openxmlformats.org/officeDocument/2006/relationships/image" Target="../media/image5.png"/><Relationship Id="rId21" Type="http://schemas.openxmlformats.org/officeDocument/2006/relationships/image" Target="../media/image23.jpeg"/><Relationship Id="rId34" Type="http://schemas.openxmlformats.org/officeDocument/2006/relationships/image" Target="../media/image36.png"/><Relationship Id="rId7" Type="http://schemas.openxmlformats.org/officeDocument/2006/relationships/image" Target="../media/image9.png"/><Relationship Id="rId12" Type="http://schemas.openxmlformats.org/officeDocument/2006/relationships/image" Target="../media/image14.jpeg"/><Relationship Id="rId17" Type="http://schemas.openxmlformats.org/officeDocument/2006/relationships/image" Target="../media/image19.png"/><Relationship Id="rId25" Type="http://schemas.openxmlformats.org/officeDocument/2006/relationships/image" Target="../media/image27.jpeg"/><Relationship Id="rId33" Type="http://schemas.openxmlformats.org/officeDocument/2006/relationships/image" Target="../media/image35.jpeg"/><Relationship Id="rId2" Type="http://schemas.openxmlformats.org/officeDocument/2006/relationships/image" Target="../media/image4.png"/><Relationship Id="rId16" Type="http://schemas.openxmlformats.org/officeDocument/2006/relationships/image" Target="../media/image18.png"/><Relationship Id="rId20" Type="http://schemas.openxmlformats.org/officeDocument/2006/relationships/image" Target="../media/image22.png"/><Relationship Id="rId29" Type="http://schemas.openxmlformats.org/officeDocument/2006/relationships/image" Target="../media/image31.png"/><Relationship Id="rId1" Type="http://schemas.openxmlformats.org/officeDocument/2006/relationships/slideMaster" Target="../slideMasters/slideMaster1.xml"/><Relationship Id="rId6" Type="http://schemas.openxmlformats.org/officeDocument/2006/relationships/image" Target="../media/image8.jpeg"/><Relationship Id="rId11" Type="http://schemas.openxmlformats.org/officeDocument/2006/relationships/image" Target="../media/image13.jpeg"/><Relationship Id="rId24" Type="http://schemas.openxmlformats.org/officeDocument/2006/relationships/image" Target="../media/image26.png"/><Relationship Id="rId32" Type="http://schemas.openxmlformats.org/officeDocument/2006/relationships/image" Target="../media/image34.jpeg"/><Relationship Id="rId5" Type="http://schemas.openxmlformats.org/officeDocument/2006/relationships/image" Target="../media/image7.png"/><Relationship Id="rId15" Type="http://schemas.openxmlformats.org/officeDocument/2006/relationships/image" Target="../media/image17.png"/><Relationship Id="rId23" Type="http://schemas.openxmlformats.org/officeDocument/2006/relationships/image" Target="../media/image25.jpeg"/><Relationship Id="rId28" Type="http://schemas.openxmlformats.org/officeDocument/2006/relationships/image" Target="../media/image30.jpeg"/><Relationship Id="rId36" Type="http://schemas.openxmlformats.org/officeDocument/2006/relationships/image" Target="../media/image38.png"/><Relationship Id="rId10" Type="http://schemas.openxmlformats.org/officeDocument/2006/relationships/image" Target="../media/image12.jpeg"/><Relationship Id="rId19" Type="http://schemas.openxmlformats.org/officeDocument/2006/relationships/image" Target="../media/image21.png"/><Relationship Id="rId31" Type="http://schemas.openxmlformats.org/officeDocument/2006/relationships/image" Target="../media/image33.png"/><Relationship Id="rId4" Type="http://schemas.openxmlformats.org/officeDocument/2006/relationships/image" Target="../media/image6.jpeg"/><Relationship Id="rId9" Type="http://schemas.openxmlformats.org/officeDocument/2006/relationships/image" Target="../media/image11.png"/><Relationship Id="rId14" Type="http://schemas.openxmlformats.org/officeDocument/2006/relationships/image" Target="../media/image16.png"/><Relationship Id="rId22" Type="http://schemas.openxmlformats.org/officeDocument/2006/relationships/image" Target="../media/image24.jpeg"/><Relationship Id="rId27" Type="http://schemas.openxmlformats.org/officeDocument/2006/relationships/image" Target="../media/image29.png"/><Relationship Id="rId30" Type="http://schemas.openxmlformats.org/officeDocument/2006/relationships/image" Target="../media/image32.png"/><Relationship Id="rId35" Type="http://schemas.openxmlformats.org/officeDocument/2006/relationships/image" Target="../media/image37.png"/><Relationship Id="rId8" Type="http://schemas.openxmlformats.org/officeDocument/2006/relationships/image" Target="../media/image10.png"/></Relationships>
</file>

<file path=ppt/slideLayouts/_rels/slideLayout15.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40.png"/><Relationship Id="rId7" Type="http://schemas.openxmlformats.org/officeDocument/2006/relationships/image" Target="../media/image43.png"/><Relationship Id="rId2" Type="http://schemas.openxmlformats.org/officeDocument/2006/relationships/image" Target="../media/image39.png"/><Relationship Id="rId1" Type="http://schemas.openxmlformats.org/officeDocument/2006/relationships/slideMaster" Target="../slideMasters/slideMaster1.xml"/><Relationship Id="rId6" Type="http://schemas.openxmlformats.org/officeDocument/2006/relationships/image" Target="../media/image42.png"/><Relationship Id="rId5" Type="http://schemas.openxmlformats.org/officeDocument/2006/relationships/image" Target="../media/image41.png"/><Relationship Id="rId10" Type="http://schemas.openxmlformats.org/officeDocument/2006/relationships/image" Target="../media/image46.png"/><Relationship Id="rId4" Type="http://schemas.openxmlformats.org/officeDocument/2006/relationships/image" Target="../media/image1.png"/><Relationship Id="rId9" Type="http://schemas.openxmlformats.org/officeDocument/2006/relationships/image" Target="../media/image45.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2_Title Slide">
    <p:spTree>
      <p:nvGrpSpPr>
        <p:cNvPr id="1" name=""/>
        <p:cNvGrpSpPr/>
        <p:nvPr/>
      </p:nvGrpSpPr>
      <p:grpSpPr>
        <a:xfrm>
          <a:off x="0" y="0"/>
          <a:ext cx="0" cy="0"/>
          <a:chOff x="0" y="0"/>
          <a:chExt cx="0" cy="0"/>
        </a:xfrm>
      </p:grpSpPr>
      <p:sp>
        <p:nvSpPr>
          <p:cNvPr id="28" name="Shape 28"/>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pic>
        <p:nvPicPr>
          <p:cNvPr id="29" name="image1.png" descr="A blue background with yellow stars&#10;&#10;Description automatically generated with low confidence"/>
          <p:cNvPicPr>
            <a:picLocks noChangeAspect="1"/>
          </p:cNvPicPr>
          <p:nvPr/>
        </p:nvPicPr>
        <p:blipFill>
          <a:blip r:embed="rId2"/>
          <a:stretch>
            <a:fillRect/>
          </a:stretch>
        </p:blipFill>
        <p:spPr>
          <a:xfrm>
            <a:off x="194779" y="6328016"/>
            <a:ext cx="553377" cy="370030"/>
          </a:xfrm>
          <a:prstGeom prst="rect">
            <a:avLst/>
          </a:prstGeom>
          <a:ln w="12700">
            <a:miter lim="400000"/>
          </a:ln>
        </p:spPr>
      </p:pic>
      <p:sp>
        <p:nvSpPr>
          <p:cNvPr id="30" name="Shape 30"/>
          <p:cNvSpPr/>
          <p:nvPr/>
        </p:nvSpPr>
        <p:spPr>
          <a:xfrm>
            <a:off x="769925" y="6374529"/>
            <a:ext cx="9942656" cy="264253"/>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defRPr sz="1200">
                <a:solidFill>
                  <a:srgbClr val="303030"/>
                </a:solidFill>
              </a:defRPr>
            </a:lvl1pPr>
          </a:lstStyle>
          <a:p>
            <a:r>
              <a:t>NetZeroCities has received funding from the H2020 Research and Innovation Programme under grant agreement n°101036519.</a:t>
            </a:r>
          </a:p>
        </p:txBody>
      </p:sp>
      <p:sp>
        <p:nvSpPr>
          <p:cNvPr id="31" name="Shape 31"/>
          <p:cNvSpPr/>
          <p:nvPr/>
        </p:nvSpPr>
        <p:spPr>
          <a:xfrm>
            <a:off x="0" y="-7801"/>
            <a:ext cx="12192000" cy="6157456"/>
          </a:xfrm>
          <a:prstGeom prst="rect">
            <a:avLst/>
          </a:prstGeom>
          <a:solidFill>
            <a:srgbClr val="0D5364"/>
          </a:solidFill>
          <a:ln w="12700">
            <a:miter lim="400000"/>
          </a:ln>
        </p:spPr>
        <p:txBody>
          <a:bodyPr lIns="45718" tIns="45718" rIns="45718" bIns="45718" anchor="ctr"/>
          <a:lstStyle/>
          <a:p>
            <a:pPr algn="ctr">
              <a:defRPr>
                <a:solidFill>
                  <a:srgbClr val="0D5364"/>
                </a:solidFill>
              </a:defRPr>
            </a:pPr>
            <a:endParaRPr/>
          </a:p>
        </p:txBody>
      </p:sp>
      <p:pic>
        <p:nvPicPr>
          <p:cNvPr id="32" name="image3.png"/>
          <p:cNvPicPr>
            <a:picLocks noChangeAspect="1"/>
          </p:cNvPicPr>
          <p:nvPr/>
        </p:nvPicPr>
        <p:blipFill>
          <a:blip r:embed="rId3"/>
          <a:stretch>
            <a:fillRect/>
          </a:stretch>
        </p:blipFill>
        <p:spPr>
          <a:xfrm>
            <a:off x="11078281" y="338939"/>
            <a:ext cx="738815" cy="738815"/>
          </a:xfrm>
          <a:prstGeom prst="rect">
            <a:avLst/>
          </a:prstGeom>
          <a:ln w="12700">
            <a:miter lim="400000"/>
          </a:ln>
        </p:spPr>
      </p:pic>
      <p:sp>
        <p:nvSpPr>
          <p:cNvPr id="33" name="Shape 33"/>
          <p:cNvSpPr>
            <a:spLocks noGrp="1"/>
          </p:cNvSpPr>
          <p:nvPr>
            <p:ph type="title"/>
          </p:nvPr>
        </p:nvSpPr>
        <p:spPr>
          <a:xfrm>
            <a:off x="642257" y="1902879"/>
            <a:ext cx="9144001" cy="1788334"/>
          </a:xfrm>
          <a:prstGeom prst="rect">
            <a:avLst/>
          </a:prstGeom>
        </p:spPr>
        <p:txBody>
          <a:bodyPr/>
          <a:lstStyle>
            <a:lvl1pPr>
              <a:defRPr sz="6000"/>
            </a:lvl1pPr>
          </a:lstStyle>
          <a:p>
            <a:r>
              <a:t>Click to edit Master title style</a:t>
            </a:r>
          </a:p>
        </p:txBody>
      </p:sp>
      <p:sp>
        <p:nvSpPr>
          <p:cNvPr id="34" name="Shape 34"/>
          <p:cNvSpPr>
            <a:spLocks noGrp="1"/>
          </p:cNvSpPr>
          <p:nvPr>
            <p:ph type="body" sz="quarter" idx="1"/>
          </p:nvPr>
        </p:nvSpPr>
        <p:spPr>
          <a:xfrm>
            <a:off x="642257" y="3916672"/>
            <a:ext cx="9144001" cy="1187679"/>
          </a:xfrm>
          <a:prstGeom prst="rect">
            <a:avLst/>
          </a:prstGeom>
        </p:spPr>
        <p:txBody>
          <a:bodyPr/>
          <a:lstStyle/>
          <a:p>
            <a:r>
              <a:t>Click to edit Master subtitle style</a:t>
            </a:r>
          </a:p>
        </p:txBody>
      </p:sp>
      <p:sp>
        <p:nvSpPr>
          <p:cNvPr id="35" name="Shape 35"/>
          <p:cNvSpPr>
            <a:spLocks noGrp="1"/>
          </p:cNvSpPr>
          <p:nvPr>
            <p:ph type="sldNum" sz="quarter" idx="2"/>
          </p:nvPr>
        </p:nvSpPr>
        <p:spPr>
          <a:xfrm>
            <a:off x="11422075" y="6356466"/>
            <a:ext cx="273654" cy="264253"/>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3_Title Slide">
    <p:spTree>
      <p:nvGrpSpPr>
        <p:cNvPr id="1" name=""/>
        <p:cNvGrpSpPr/>
        <p:nvPr/>
      </p:nvGrpSpPr>
      <p:grpSpPr>
        <a:xfrm>
          <a:off x="0" y="0"/>
          <a:ext cx="0" cy="0"/>
          <a:chOff x="0" y="0"/>
          <a:chExt cx="0" cy="0"/>
        </a:xfrm>
      </p:grpSpPr>
      <p:sp>
        <p:nvSpPr>
          <p:cNvPr id="42" name="Shape 42"/>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sp>
        <p:nvSpPr>
          <p:cNvPr id="43" name="Shape 43"/>
          <p:cNvSpPr/>
          <p:nvPr/>
        </p:nvSpPr>
        <p:spPr>
          <a:xfrm flipV="1">
            <a:off x="0" y="6149652"/>
            <a:ext cx="12192000" cy="708349"/>
          </a:xfrm>
          <a:prstGeom prst="rect">
            <a:avLst/>
          </a:prstGeom>
          <a:solidFill>
            <a:srgbClr val="0D5364"/>
          </a:solidFill>
          <a:ln w="12700">
            <a:miter lim="400000"/>
          </a:ln>
        </p:spPr>
        <p:txBody>
          <a:bodyPr lIns="45718" tIns="45718" rIns="45718" bIns="45718" anchor="ctr"/>
          <a:lstStyle/>
          <a:p>
            <a:pPr algn="ctr">
              <a:defRPr>
                <a:solidFill>
                  <a:srgbClr val="0D5364"/>
                </a:solidFill>
              </a:defRPr>
            </a:pPr>
            <a:endParaRPr/>
          </a:p>
        </p:txBody>
      </p:sp>
      <p:pic>
        <p:nvPicPr>
          <p:cNvPr id="44" name="image1.png" descr="A blue background with yellow stars&#10;&#10;Description automatically generated with low confidence"/>
          <p:cNvPicPr>
            <a:picLocks noChangeAspect="1"/>
          </p:cNvPicPr>
          <p:nvPr/>
        </p:nvPicPr>
        <p:blipFill>
          <a:blip r:embed="rId2"/>
          <a:stretch>
            <a:fillRect/>
          </a:stretch>
        </p:blipFill>
        <p:spPr>
          <a:xfrm>
            <a:off x="194779" y="6328016"/>
            <a:ext cx="553377" cy="370030"/>
          </a:xfrm>
          <a:prstGeom prst="rect">
            <a:avLst/>
          </a:prstGeom>
          <a:ln>
            <a:solidFill>
              <a:srgbClr val="FFFFFF"/>
            </a:solidFill>
          </a:ln>
        </p:spPr>
      </p:pic>
      <p:sp>
        <p:nvSpPr>
          <p:cNvPr id="45" name="Shape 45"/>
          <p:cNvSpPr/>
          <p:nvPr/>
        </p:nvSpPr>
        <p:spPr>
          <a:xfrm>
            <a:off x="846127" y="6370032"/>
            <a:ext cx="9942653" cy="264253"/>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defRPr sz="1200">
                <a:solidFill>
                  <a:srgbClr val="FFFFFF"/>
                </a:solidFill>
              </a:defRPr>
            </a:lvl1pPr>
          </a:lstStyle>
          <a:p>
            <a:r>
              <a:t>NetZeroCities has received funding from the H2020 Research and Innovation Programme under grant agreement n°101036519.</a:t>
            </a:r>
          </a:p>
        </p:txBody>
      </p:sp>
      <p:sp>
        <p:nvSpPr>
          <p:cNvPr id="46" name="Shape 46"/>
          <p:cNvSpPr>
            <a:spLocks noGrp="1"/>
          </p:cNvSpPr>
          <p:nvPr>
            <p:ph type="title"/>
          </p:nvPr>
        </p:nvSpPr>
        <p:spPr>
          <a:xfrm>
            <a:off x="642257" y="1902879"/>
            <a:ext cx="9144001" cy="1788334"/>
          </a:xfrm>
          <a:prstGeom prst="rect">
            <a:avLst/>
          </a:prstGeom>
        </p:spPr>
        <p:txBody>
          <a:bodyPr/>
          <a:lstStyle>
            <a:lvl1pPr>
              <a:defRPr sz="6000">
                <a:solidFill>
                  <a:srgbClr val="0D5364"/>
                </a:solidFill>
              </a:defRPr>
            </a:lvl1pPr>
          </a:lstStyle>
          <a:p>
            <a:r>
              <a:t>Click to edit Master title style</a:t>
            </a:r>
          </a:p>
        </p:txBody>
      </p:sp>
      <p:sp>
        <p:nvSpPr>
          <p:cNvPr id="47" name="Shape 47"/>
          <p:cNvSpPr>
            <a:spLocks noGrp="1"/>
          </p:cNvSpPr>
          <p:nvPr>
            <p:ph type="body" sz="quarter" idx="1"/>
          </p:nvPr>
        </p:nvSpPr>
        <p:spPr>
          <a:xfrm>
            <a:off x="642257" y="3916672"/>
            <a:ext cx="9144001" cy="1187679"/>
          </a:xfrm>
          <a:prstGeom prst="rect">
            <a:avLst/>
          </a:prstGeom>
        </p:spPr>
        <p:txBody>
          <a:bodyPr/>
          <a:lstStyle>
            <a:lvl1pPr>
              <a:defRPr>
                <a:solidFill>
                  <a:schemeClr val="accent4"/>
                </a:solidFill>
              </a:defRPr>
            </a:lvl1pPr>
          </a:lstStyle>
          <a:p>
            <a:r>
              <a:t>Click to edit Master subtitle style</a:t>
            </a:r>
          </a:p>
        </p:txBody>
      </p:sp>
      <p:pic>
        <p:nvPicPr>
          <p:cNvPr id="48" name="image4.png"/>
          <p:cNvPicPr>
            <a:picLocks noChangeAspect="1"/>
          </p:cNvPicPr>
          <p:nvPr/>
        </p:nvPicPr>
        <p:blipFill>
          <a:blip r:embed="rId3"/>
          <a:stretch>
            <a:fillRect/>
          </a:stretch>
        </p:blipFill>
        <p:spPr>
          <a:xfrm>
            <a:off x="11079095" y="329290"/>
            <a:ext cx="738002" cy="738003"/>
          </a:xfrm>
          <a:prstGeom prst="rect">
            <a:avLst/>
          </a:prstGeom>
          <a:ln w="12700">
            <a:miter lim="400000"/>
          </a:ln>
        </p:spPr>
      </p:pic>
      <p:sp>
        <p:nvSpPr>
          <p:cNvPr id="49" name="Shape 49"/>
          <p:cNvSpPr>
            <a:spLocks noGrp="1"/>
          </p:cNvSpPr>
          <p:nvPr>
            <p:ph type="sldNum" sz="quarter" idx="2"/>
          </p:nvPr>
        </p:nvSpPr>
        <p:spPr>
          <a:xfrm>
            <a:off x="11347336" y="6363660"/>
            <a:ext cx="279881" cy="276995"/>
          </a:xfrm>
          <a:prstGeom prst="rect">
            <a:avLst/>
          </a:prstGeom>
        </p:spPr>
        <p:txBody>
          <a:bodyPr/>
          <a:lstStyle>
            <a:lvl1pPr>
              <a:defRPr>
                <a:solidFill>
                  <a:schemeClr val="bg1"/>
                </a:solidFill>
              </a:defRPr>
            </a:lvl1pPr>
          </a:lstStyle>
          <a:p>
            <a:fld id="{86CB4B4D-7CA3-9044-876B-883B54F8677D}" type="slidenum">
              <a:rPr lang="en-US" smtClean="0"/>
              <a:pPr/>
              <a:t>‹#›</a:t>
            </a:fld>
            <a:endParaRPr lang="en-US" dirty="0"/>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Click to edit Master title style</a:t>
            </a:r>
          </a:p>
        </p:txBody>
      </p:sp>
      <p:sp>
        <p:nvSpPr>
          <p:cNvPr id="57" name="Shape 57"/>
          <p:cNvSpPr>
            <a:spLocks noGrp="1"/>
          </p:cNvSpPr>
          <p:nvPr>
            <p:ph type="body" sz="quarter" idx="1"/>
          </p:nvPr>
        </p:nvSpPr>
        <p:spPr>
          <a:prstGeom prst="rect">
            <a:avLst/>
          </a:prstGeom>
        </p:spPr>
        <p:txBody>
          <a:bodyPr/>
          <a:lstStyle/>
          <a:p>
            <a:r>
              <a:t>Click to edit Master text styles</a:t>
            </a:r>
          </a:p>
        </p:txBody>
      </p:sp>
      <p:sp>
        <p:nvSpPr>
          <p:cNvPr id="58" name="Shape 58"/>
          <p:cNvSpPr>
            <a:spLocks noGrp="1"/>
          </p:cNvSpPr>
          <p:nvPr>
            <p:ph type="sldNum" sz="quarter" idx="2"/>
          </p:nvPr>
        </p:nvSpPr>
        <p:spPr>
          <a:xfrm>
            <a:off x="11464000" y="6388610"/>
            <a:ext cx="273654" cy="264253"/>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1_Section Header">
    <p:spTree>
      <p:nvGrpSpPr>
        <p:cNvPr id="1" name=""/>
        <p:cNvGrpSpPr/>
        <p:nvPr/>
      </p:nvGrpSpPr>
      <p:grpSpPr>
        <a:xfrm>
          <a:off x="0" y="0"/>
          <a:ext cx="0" cy="0"/>
          <a:chOff x="0" y="0"/>
          <a:chExt cx="0" cy="0"/>
        </a:xfrm>
      </p:grpSpPr>
      <p:sp>
        <p:nvSpPr>
          <p:cNvPr id="65" name="Shape 65"/>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sp>
        <p:nvSpPr>
          <p:cNvPr id="66" name="Shape 66"/>
          <p:cNvSpPr>
            <a:spLocks noGrp="1"/>
          </p:cNvSpPr>
          <p:nvPr>
            <p:ph type="title"/>
          </p:nvPr>
        </p:nvSpPr>
        <p:spPr>
          <a:prstGeom prst="rect">
            <a:avLst/>
          </a:prstGeom>
        </p:spPr>
        <p:txBody>
          <a:bodyPr/>
          <a:lstStyle>
            <a:lvl1pPr>
              <a:defRPr>
                <a:solidFill>
                  <a:srgbClr val="0D5364"/>
                </a:solidFill>
              </a:defRPr>
            </a:lvl1pPr>
          </a:lstStyle>
          <a:p>
            <a:r>
              <a:t>Click to edit Master title style</a:t>
            </a:r>
          </a:p>
        </p:txBody>
      </p:sp>
      <p:sp>
        <p:nvSpPr>
          <p:cNvPr id="67" name="Shape 67"/>
          <p:cNvSpPr>
            <a:spLocks noGrp="1"/>
          </p:cNvSpPr>
          <p:nvPr>
            <p:ph type="body" sz="quarter" idx="1"/>
          </p:nvPr>
        </p:nvSpPr>
        <p:spPr>
          <a:prstGeom prst="rect">
            <a:avLst/>
          </a:prstGeom>
        </p:spPr>
        <p:txBody>
          <a:bodyPr/>
          <a:lstStyle>
            <a:lvl1pPr>
              <a:defRPr>
                <a:solidFill>
                  <a:schemeClr val="accent4"/>
                </a:solidFill>
              </a:defRPr>
            </a:lvl1pPr>
          </a:lstStyle>
          <a:p>
            <a:r>
              <a:t>Click to edit Master text styles</a:t>
            </a:r>
          </a:p>
        </p:txBody>
      </p:sp>
      <p:pic>
        <p:nvPicPr>
          <p:cNvPr id="68" name="image4.png"/>
          <p:cNvPicPr>
            <a:picLocks noChangeAspect="1"/>
          </p:cNvPicPr>
          <p:nvPr/>
        </p:nvPicPr>
        <p:blipFill>
          <a:blip r:embed="rId2"/>
          <a:stretch>
            <a:fillRect/>
          </a:stretch>
        </p:blipFill>
        <p:spPr>
          <a:xfrm>
            <a:off x="11079095" y="329290"/>
            <a:ext cx="738002" cy="738003"/>
          </a:xfrm>
          <a:prstGeom prst="rect">
            <a:avLst/>
          </a:prstGeom>
          <a:ln w="12700">
            <a:miter lim="400000"/>
          </a:ln>
        </p:spPr>
      </p:pic>
      <p:sp>
        <p:nvSpPr>
          <p:cNvPr id="69" name="Shape 69"/>
          <p:cNvSpPr/>
          <p:nvPr/>
        </p:nvSpPr>
        <p:spPr>
          <a:xfrm flipV="1">
            <a:off x="0" y="6149652"/>
            <a:ext cx="12192000" cy="708349"/>
          </a:xfrm>
          <a:prstGeom prst="rect">
            <a:avLst/>
          </a:prstGeom>
          <a:solidFill>
            <a:srgbClr val="0D5364"/>
          </a:solidFill>
          <a:ln w="12700">
            <a:miter lim="400000"/>
          </a:ln>
        </p:spPr>
        <p:txBody>
          <a:bodyPr lIns="45718" tIns="45718" rIns="45718" bIns="45718" anchor="ctr"/>
          <a:lstStyle/>
          <a:p>
            <a:pPr algn="ctr">
              <a:defRPr>
                <a:solidFill>
                  <a:srgbClr val="0D5364"/>
                </a:solidFill>
              </a:defRPr>
            </a:pPr>
            <a:endParaRPr/>
          </a:p>
        </p:txBody>
      </p:sp>
      <p:pic>
        <p:nvPicPr>
          <p:cNvPr id="70" name="image1.png" descr="A blue background with yellow stars&#10;&#10;Description automatically generated with low confidence"/>
          <p:cNvPicPr>
            <a:picLocks noChangeAspect="1"/>
          </p:cNvPicPr>
          <p:nvPr/>
        </p:nvPicPr>
        <p:blipFill>
          <a:blip r:embed="rId3"/>
          <a:stretch>
            <a:fillRect/>
          </a:stretch>
        </p:blipFill>
        <p:spPr>
          <a:xfrm>
            <a:off x="194779" y="6328016"/>
            <a:ext cx="553377" cy="370030"/>
          </a:xfrm>
          <a:prstGeom prst="rect">
            <a:avLst/>
          </a:prstGeom>
          <a:ln>
            <a:solidFill>
              <a:srgbClr val="FFFFFF"/>
            </a:solidFill>
          </a:ln>
        </p:spPr>
      </p:pic>
      <p:sp>
        <p:nvSpPr>
          <p:cNvPr id="71" name="Shape 71"/>
          <p:cNvSpPr/>
          <p:nvPr/>
        </p:nvSpPr>
        <p:spPr>
          <a:xfrm>
            <a:off x="846127" y="6370032"/>
            <a:ext cx="9942653" cy="264253"/>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defRPr sz="1200">
                <a:solidFill>
                  <a:srgbClr val="FFFFFF"/>
                </a:solidFill>
              </a:defRPr>
            </a:lvl1pPr>
          </a:lstStyle>
          <a:p>
            <a:r>
              <a:t>NetZeroCities has received funding from the H2020 Research and Innovation Programme under grant agreement n°101036519.</a:t>
            </a:r>
          </a:p>
        </p:txBody>
      </p:sp>
      <p:sp>
        <p:nvSpPr>
          <p:cNvPr id="72" name="Shape 72"/>
          <p:cNvSpPr>
            <a:spLocks noGrp="1"/>
          </p:cNvSpPr>
          <p:nvPr>
            <p:ph type="sldNum" sz="quarter" idx="2"/>
          </p:nvPr>
        </p:nvSpPr>
        <p:spPr>
          <a:xfrm>
            <a:off x="11441869" y="6363660"/>
            <a:ext cx="279881" cy="276995"/>
          </a:xfrm>
          <a:prstGeom prst="rect">
            <a:avLst/>
          </a:prstGeom>
        </p:spPr>
        <p:txBody>
          <a:bodyPr/>
          <a:lstStyle>
            <a:lvl1pPr>
              <a:defRPr baseline="0">
                <a:solidFill>
                  <a:schemeClr val="bg1"/>
                </a:solidFill>
              </a:defRPr>
            </a:lvl1pPr>
          </a:lstStyle>
          <a:p>
            <a:fld id="{86CB4B4D-7CA3-9044-876B-883B54F8677D}" type="slidenum">
              <a:rPr lang="en-US" smtClean="0"/>
              <a:pPr/>
              <a:t>‹#›</a:t>
            </a:fld>
            <a:endParaRPr lang="en-US" dirty="0"/>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1_Title and Content">
    <p:spTree>
      <p:nvGrpSpPr>
        <p:cNvPr id="1" name=""/>
        <p:cNvGrpSpPr/>
        <p:nvPr/>
      </p:nvGrpSpPr>
      <p:grpSpPr>
        <a:xfrm>
          <a:off x="0" y="0"/>
          <a:ext cx="0" cy="0"/>
          <a:chOff x="0" y="0"/>
          <a:chExt cx="0" cy="0"/>
        </a:xfrm>
      </p:grpSpPr>
      <p:sp>
        <p:nvSpPr>
          <p:cNvPr id="79" name="Shape 79"/>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sp>
        <p:nvSpPr>
          <p:cNvPr id="80" name="Shape 80"/>
          <p:cNvSpPr/>
          <p:nvPr/>
        </p:nvSpPr>
        <p:spPr>
          <a:xfrm flipV="1">
            <a:off x="0" y="-27312"/>
            <a:ext cx="12192000" cy="6195373"/>
          </a:xfrm>
          <a:prstGeom prst="rect">
            <a:avLst/>
          </a:prstGeom>
          <a:solidFill>
            <a:srgbClr val="0D5364"/>
          </a:solidFill>
          <a:ln w="12700">
            <a:miter lim="400000"/>
          </a:ln>
        </p:spPr>
        <p:txBody>
          <a:bodyPr lIns="45718" tIns="45718" rIns="45718" bIns="45718" anchor="ctr"/>
          <a:lstStyle/>
          <a:p>
            <a:pPr algn="ctr">
              <a:defRPr>
                <a:solidFill>
                  <a:srgbClr val="0D5364"/>
                </a:solidFill>
              </a:defRPr>
            </a:pPr>
            <a:endParaRPr/>
          </a:p>
        </p:txBody>
      </p:sp>
      <p:sp>
        <p:nvSpPr>
          <p:cNvPr id="81" name="Shape 81"/>
          <p:cNvSpPr>
            <a:spLocks noGrp="1"/>
          </p:cNvSpPr>
          <p:nvPr>
            <p:ph type="title"/>
          </p:nvPr>
        </p:nvSpPr>
        <p:spPr>
          <a:xfrm>
            <a:off x="838200" y="365125"/>
            <a:ext cx="10515600" cy="1325563"/>
          </a:xfrm>
          <a:prstGeom prst="rect">
            <a:avLst/>
          </a:prstGeom>
        </p:spPr>
        <p:txBody>
          <a:bodyPr anchor="ctr"/>
          <a:lstStyle>
            <a:lvl1pPr>
              <a:defRPr sz="4000"/>
            </a:lvl1pPr>
          </a:lstStyle>
          <a:p>
            <a:r>
              <a:t>Click to edit Master title style</a:t>
            </a:r>
          </a:p>
        </p:txBody>
      </p:sp>
      <p:sp>
        <p:nvSpPr>
          <p:cNvPr id="82" name="Shape 82"/>
          <p:cNvSpPr>
            <a:spLocks noGrp="1"/>
          </p:cNvSpPr>
          <p:nvPr>
            <p:ph type="body" idx="1"/>
          </p:nvPr>
        </p:nvSpPr>
        <p:spPr>
          <a:xfrm>
            <a:off x="838200" y="1825625"/>
            <a:ext cx="10515600" cy="4009119"/>
          </a:xfrm>
          <a:prstGeom prst="rect">
            <a:avLst/>
          </a:prstGeom>
        </p:spPr>
        <p:txBody>
          <a:bodyPr/>
          <a:lstStyle>
            <a:lvl1pPr marL="228600" indent="-228600">
              <a:buClr>
                <a:schemeClr val="accent2"/>
              </a:buClr>
              <a:buSzPct val="100000"/>
              <a:buFont typeface="Arial"/>
              <a:buChar char="•"/>
              <a:defRPr b="0">
                <a:solidFill>
                  <a:srgbClr val="FFFFFF"/>
                </a:solidFill>
              </a:defRPr>
            </a:lvl1pPr>
            <a:lvl2pPr marL="706580" indent="-249380">
              <a:buClr>
                <a:schemeClr val="accent2"/>
              </a:buClr>
              <a:buFont typeface="Arial"/>
              <a:defRPr b="0">
                <a:solidFill>
                  <a:srgbClr val="FFFFFF"/>
                </a:solidFill>
              </a:defRPr>
            </a:lvl2pPr>
            <a:lvl3pPr marL="1188719" indent="-274319">
              <a:buClr>
                <a:schemeClr val="accent2"/>
              </a:buClr>
              <a:buFont typeface="Arial"/>
              <a:defRPr b="0">
                <a:solidFill>
                  <a:srgbClr val="FFFFFF"/>
                </a:solidFill>
              </a:defRPr>
            </a:lvl3pPr>
            <a:lvl4pPr>
              <a:buClr>
                <a:schemeClr val="accent2"/>
              </a:buClr>
              <a:buFont typeface="Arial"/>
              <a:defRPr b="0">
                <a:solidFill>
                  <a:srgbClr val="FFFFFF"/>
                </a:solidFill>
              </a:defRPr>
            </a:lvl4pPr>
            <a:lvl5pPr>
              <a:buClr>
                <a:schemeClr val="accent2"/>
              </a:buClr>
              <a:buFont typeface="Arial"/>
              <a:defRPr b="0">
                <a:solidFill>
                  <a:srgbClr val="FFFFFF"/>
                </a:solidFill>
              </a:defRPr>
            </a:lvl5pPr>
          </a:lstStyle>
          <a:p>
            <a:r>
              <a:t> Click to edit Master text styles</a:t>
            </a:r>
          </a:p>
          <a:p>
            <a:pPr lvl="1"/>
            <a:r>
              <a:t> Second level</a:t>
            </a:r>
          </a:p>
          <a:p>
            <a:pPr lvl="2"/>
            <a:r>
              <a:t> Third level</a:t>
            </a:r>
          </a:p>
          <a:p>
            <a:pPr lvl="3"/>
            <a:r>
              <a:t> Fourth level</a:t>
            </a:r>
          </a:p>
          <a:p>
            <a:pPr lvl="4"/>
            <a:r>
              <a:t> Fifth level</a:t>
            </a:r>
          </a:p>
        </p:txBody>
      </p:sp>
      <p:pic>
        <p:nvPicPr>
          <p:cNvPr id="83" name="image1.png" descr="A blue background with yellow stars&#10;&#10;Description automatically generated with low confidence"/>
          <p:cNvPicPr>
            <a:picLocks noChangeAspect="1"/>
          </p:cNvPicPr>
          <p:nvPr/>
        </p:nvPicPr>
        <p:blipFill>
          <a:blip r:embed="rId2"/>
          <a:stretch>
            <a:fillRect/>
          </a:stretch>
        </p:blipFill>
        <p:spPr>
          <a:xfrm>
            <a:off x="194779" y="6328016"/>
            <a:ext cx="553377" cy="370030"/>
          </a:xfrm>
          <a:prstGeom prst="rect">
            <a:avLst/>
          </a:prstGeom>
          <a:ln>
            <a:solidFill>
              <a:srgbClr val="FFFFFF"/>
            </a:solidFill>
          </a:ln>
        </p:spPr>
      </p:pic>
      <p:sp>
        <p:nvSpPr>
          <p:cNvPr id="84" name="Shape 84"/>
          <p:cNvSpPr/>
          <p:nvPr/>
        </p:nvSpPr>
        <p:spPr>
          <a:xfrm>
            <a:off x="846127" y="6380919"/>
            <a:ext cx="9942653" cy="264253"/>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p>
            <a:pPr>
              <a:defRPr sz="1200">
                <a:solidFill>
                  <a:srgbClr val="303030"/>
                </a:solidFill>
              </a:defRPr>
            </a:pPr>
            <a:r>
              <a:t>NetZeroCities </a:t>
            </a:r>
            <a:r>
              <a:rPr>
                <a:solidFill>
                  <a:srgbClr val="262626"/>
                </a:solidFill>
              </a:rPr>
              <a:t>has received funding from the H2020 Research and Innovation Programme under grant agreement n°101036519.</a:t>
            </a:r>
          </a:p>
        </p:txBody>
      </p:sp>
      <p:pic>
        <p:nvPicPr>
          <p:cNvPr id="85" name="image3.png"/>
          <p:cNvPicPr>
            <a:picLocks noChangeAspect="1"/>
          </p:cNvPicPr>
          <p:nvPr/>
        </p:nvPicPr>
        <p:blipFill>
          <a:blip r:embed="rId3"/>
          <a:stretch>
            <a:fillRect/>
          </a:stretch>
        </p:blipFill>
        <p:spPr>
          <a:xfrm>
            <a:off x="11078281" y="338939"/>
            <a:ext cx="738815" cy="738815"/>
          </a:xfrm>
          <a:prstGeom prst="rect">
            <a:avLst/>
          </a:prstGeom>
          <a:ln w="12700">
            <a:miter lim="400000"/>
          </a:ln>
        </p:spPr>
      </p:pic>
      <p:sp>
        <p:nvSpPr>
          <p:cNvPr id="86" name="Shape 86"/>
          <p:cNvSpPr>
            <a:spLocks noGrp="1"/>
          </p:cNvSpPr>
          <p:nvPr>
            <p:ph type="sldNum" sz="quarter" idx="2"/>
          </p:nvPr>
        </p:nvSpPr>
        <p:spPr>
          <a:xfrm>
            <a:off x="11447688" y="6409870"/>
            <a:ext cx="273654" cy="264253"/>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sp>
        <p:nvSpPr>
          <p:cNvPr id="93" name="Shape 93"/>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sp>
        <p:nvSpPr>
          <p:cNvPr id="94" name="Shape 94"/>
          <p:cNvSpPr>
            <a:spLocks noGrp="1"/>
          </p:cNvSpPr>
          <p:nvPr>
            <p:ph type="title"/>
          </p:nvPr>
        </p:nvSpPr>
        <p:spPr>
          <a:xfrm>
            <a:off x="838200" y="365125"/>
            <a:ext cx="10515600" cy="1325563"/>
          </a:xfrm>
          <a:prstGeom prst="rect">
            <a:avLst/>
          </a:prstGeom>
        </p:spPr>
        <p:txBody>
          <a:bodyPr anchor="ctr"/>
          <a:lstStyle>
            <a:lvl1pPr>
              <a:defRPr sz="4000">
                <a:solidFill>
                  <a:srgbClr val="0D5364"/>
                </a:solidFill>
              </a:defRPr>
            </a:lvl1pPr>
          </a:lstStyle>
          <a:p>
            <a:r>
              <a:t>Click to edit Master title style</a:t>
            </a:r>
          </a:p>
        </p:txBody>
      </p:sp>
      <p:sp>
        <p:nvSpPr>
          <p:cNvPr id="95" name="Shape 95"/>
          <p:cNvSpPr>
            <a:spLocks noGrp="1"/>
          </p:cNvSpPr>
          <p:nvPr>
            <p:ph type="body" idx="1"/>
          </p:nvPr>
        </p:nvSpPr>
        <p:spPr>
          <a:xfrm>
            <a:off x="838200" y="1825625"/>
            <a:ext cx="10515600" cy="4009119"/>
          </a:xfrm>
          <a:prstGeom prst="rect">
            <a:avLst/>
          </a:prstGeom>
        </p:spPr>
        <p:txBody>
          <a:bodyPr/>
          <a:lstStyle>
            <a:lvl1pPr marL="228600" indent="-228600">
              <a:buClr>
                <a:schemeClr val="accent2"/>
              </a:buClr>
              <a:buSzPct val="100000"/>
              <a:buFont typeface="Arial"/>
              <a:buChar char="•"/>
              <a:defRPr b="0">
                <a:solidFill>
                  <a:srgbClr val="303030"/>
                </a:solidFill>
              </a:defRPr>
            </a:lvl1pPr>
            <a:lvl2pPr marL="706580" indent="-249380">
              <a:buClr>
                <a:schemeClr val="accent2"/>
              </a:buClr>
              <a:buFont typeface="Arial"/>
              <a:defRPr b="0">
                <a:solidFill>
                  <a:srgbClr val="303030"/>
                </a:solidFill>
              </a:defRPr>
            </a:lvl2pPr>
            <a:lvl3pPr marL="1188719" indent="-274319">
              <a:buClr>
                <a:schemeClr val="accent2"/>
              </a:buClr>
              <a:buFont typeface="Arial"/>
              <a:defRPr b="0">
                <a:solidFill>
                  <a:srgbClr val="303030"/>
                </a:solidFill>
              </a:defRPr>
            </a:lvl3pPr>
            <a:lvl4pPr>
              <a:buClr>
                <a:schemeClr val="accent2"/>
              </a:buClr>
              <a:buFont typeface="Arial"/>
              <a:defRPr b="0">
                <a:solidFill>
                  <a:srgbClr val="303030"/>
                </a:solidFill>
              </a:defRPr>
            </a:lvl4pPr>
            <a:lvl5pPr>
              <a:buClr>
                <a:schemeClr val="accent2"/>
              </a:buClr>
              <a:buFont typeface="Arial"/>
              <a:defRPr b="0">
                <a:solidFill>
                  <a:srgbClr val="303030"/>
                </a:solidFill>
              </a:defRPr>
            </a:lvl5pPr>
          </a:lstStyle>
          <a:p>
            <a:r>
              <a:t> Click to edit Master text styles</a:t>
            </a:r>
          </a:p>
          <a:p>
            <a:pPr lvl="1"/>
            <a:r>
              <a:t> Second level</a:t>
            </a:r>
          </a:p>
          <a:p>
            <a:pPr lvl="2"/>
            <a:r>
              <a:t> Third level</a:t>
            </a:r>
          </a:p>
          <a:p>
            <a:pPr lvl="3"/>
            <a:r>
              <a:t> Fourth level</a:t>
            </a:r>
          </a:p>
          <a:p>
            <a:pPr lvl="4"/>
            <a:r>
              <a:t> Fifth level</a:t>
            </a:r>
          </a:p>
        </p:txBody>
      </p:sp>
      <p:pic>
        <p:nvPicPr>
          <p:cNvPr id="96" name="image4.png"/>
          <p:cNvPicPr>
            <a:picLocks noChangeAspect="1"/>
          </p:cNvPicPr>
          <p:nvPr/>
        </p:nvPicPr>
        <p:blipFill>
          <a:blip r:embed="rId2"/>
          <a:stretch>
            <a:fillRect/>
          </a:stretch>
        </p:blipFill>
        <p:spPr>
          <a:xfrm>
            <a:off x="11079095" y="329290"/>
            <a:ext cx="738002" cy="738003"/>
          </a:xfrm>
          <a:prstGeom prst="rect">
            <a:avLst/>
          </a:prstGeom>
          <a:ln w="12700">
            <a:miter lim="400000"/>
          </a:ln>
        </p:spPr>
      </p:pic>
      <p:sp>
        <p:nvSpPr>
          <p:cNvPr id="100" name="Shape 100"/>
          <p:cNvSpPr>
            <a:spLocks noGrp="1"/>
          </p:cNvSpPr>
          <p:nvPr>
            <p:ph type="sldNum" sz="quarter" idx="2"/>
          </p:nvPr>
        </p:nvSpPr>
        <p:spPr>
          <a:xfrm>
            <a:off x="11339646" y="6352775"/>
            <a:ext cx="279881" cy="276995"/>
          </a:xfrm>
          <a:prstGeom prst="rect">
            <a:avLst/>
          </a:prstGeom>
        </p:spPr>
        <p:txBody>
          <a:bodyPr/>
          <a:lstStyle>
            <a:lvl1pPr>
              <a:defRPr baseline="0">
                <a:solidFill>
                  <a:schemeClr val="tx1"/>
                </a:solidFill>
              </a:defRPr>
            </a:lvl1pPr>
          </a:lstStyle>
          <a:p>
            <a:fld id="{86CB4B4D-7CA3-9044-876B-883B54F8677D}" type="slidenum">
              <a:rPr lang="en-US" smtClean="0"/>
              <a:pPr/>
              <a:t>‹#›</a:t>
            </a:fld>
            <a:endParaRPr lang="en-US" dirty="0"/>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sp>
        <p:nvSpPr>
          <p:cNvPr id="107" name="Shape 107"/>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sp>
        <p:nvSpPr>
          <p:cNvPr id="108" name="Shape 108"/>
          <p:cNvSpPr/>
          <p:nvPr/>
        </p:nvSpPr>
        <p:spPr>
          <a:xfrm flipV="1">
            <a:off x="0" y="-2"/>
            <a:ext cx="12192000" cy="6154927"/>
          </a:xfrm>
          <a:prstGeom prst="rect">
            <a:avLst/>
          </a:prstGeom>
          <a:solidFill>
            <a:srgbClr val="0D5364"/>
          </a:solidFill>
          <a:ln w="12700">
            <a:miter lim="400000"/>
          </a:ln>
        </p:spPr>
        <p:txBody>
          <a:bodyPr lIns="45718" tIns="45718" rIns="45718" bIns="45718" anchor="ctr"/>
          <a:lstStyle/>
          <a:p>
            <a:pPr algn="ctr">
              <a:defRPr>
                <a:solidFill>
                  <a:srgbClr val="0D5364"/>
                </a:solidFill>
              </a:defRPr>
            </a:pPr>
            <a:endParaRPr/>
          </a:p>
        </p:txBody>
      </p:sp>
      <p:sp>
        <p:nvSpPr>
          <p:cNvPr id="109" name="Shape 109"/>
          <p:cNvSpPr>
            <a:spLocks noGrp="1"/>
          </p:cNvSpPr>
          <p:nvPr>
            <p:ph type="title"/>
          </p:nvPr>
        </p:nvSpPr>
        <p:spPr>
          <a:xfrm>
            <a:off x="838200" y="365125"/>
            <a:ext cx="10515600" cy="1325563"/>
          </a:xfrm>
          <a:prstGeom prst="rect">
            <a:avLst/>
          </a:prstGeom>
        </p:spPr>
        <p:txBody>
          <a:bodyPr anchor="ctr"/>
          <a:lstStyle>
            <a:lvl1pPr>
              <a:defRPr sz="4000"/>
            </a:lvl1pPr>
          </a:lstStyle>
          <a:p>
            <a:r>
              <a:t>Click to edit Master title style</a:t>
            </a:r>
          </a:p>
        </p:txBody>
      </p:sp>
      <p:sp>
        <p:nvSpPr>
          <p:cNvPr id="110" name="Shape 110"/>
          <p:cNvSpPr>
            <a:spLocks noGrp="1"/>
          </p:cNvSpPr>
          <p:nvPr>
            <p:ph type="body" sz="half" idx="1"/>
          </p:nvPr>
        </p:nvSpPr>
        <p:spPr>
          <a:xfrm>
            <a:off x="838200" y="1825625"/>
            <a:ext cx="5181600" cy="4041775"/>
          </a:xfrm>
          <a:prstGeom prst="rect">
            <a:avLst/>
          </a:prstGeom>
        </p:spPr>
        <p:txBody>
          <a:bodyPr/>
          <a:lstStyle>
            <a:lvl1pPr marL="228600" indent="-228600">
              <a:buClr>
                <a:schemeClr val="accent2"/>
              </a:buClr>
              <a:buSzPct val="100000"/>
              <a:buFont typeface="Arial"/>
              <a:buChar char="•"/>
              <a:defRPr b="0">
                <a:solidFill>
                  <a:srgbClr val="FFFFFF"/>
                </a:solidFill>
              </a:defRPr>
            </a:lvl1pPr>
            <a:lvl2pPr marL="706580" indent="-249380">
              <a:buClr>
                <a:schemeClr val="accent2"/>
              </a:buClr>
              <a:buFont typeface="Arial"/>
              <a:defRPr b="0">
                <a:solidFill>
                  <a:srgbClr val="FFFFFF"/>
                </a:solidFill>
              </a:defRPr>
            </a:lvl2pPr>
            <a:lvl3pPr marL="1188719" indent="-274319">
              <a:buClr>
                <a:schemeClr val="accent2"/>
              </a:buClr>
              <a:buFont typeface="Arial"/>
              <a:defRPr b="0">
                <a:solidFill>
                  <a:srgbClr val="FFFFFF"/>
                </a:solidFill>
              </a:defRPr>
            </a:lvl3pPr>
            <a:lvl4pPr>
              <a:buClr>
                <a:schemeClr val="accent2"/>
              </a:buClr>
              <a:buFont typeface="Arial"/>
              <a:defRPr b="0">
                <a:solidFill>
                  <a:srgbClr val="FFFFFF"/>
                </a:solidFill>
              </a:defRPr>
            </a:lvl4pPr>
            <a:lvl5pPr>
              <a:buClr>
                <a:schemeClr val="accent2"/>
              </a:buClr>
              <a:buFont typeface="Arial"/>
              <a:defRPr b="0">
                <a:solidFill>
                  <a:srgbClr val="FFFFFF"/>
                </a:solidFill>
              </a:defRPr>
            </a:lvl5pPr>
          </a:lstStyle>
          <a:p>
            <a:r>
              <a:t> Click to edit Master text styles</a:t>
            </a:r>
          </a:p>
          <a:p>
            <a:pPr lvl="1"/>
            <a:r>
              <a:t> Second level</a:t>
            </a:r>
          </a:p>
          <a:p>
            <a:pPr lvl="2"/>
            <a:r>
              <a:t> Third level</a:t>
            </a:r>
          </a:p>
          <a:p>
            <a:pPr lvl="3"/>
            <a:r>
              <a:t> Fourth level</a:t>
            </a:r>
          </a:p>
          <a:p>
            <a:pPr lvl="4"/>
            <a:r>
              <a:t> Fifth level</a:t>
            </a:r>
          </a:p>
        </p:txBody>
      </p:sp>
      <p:pic>
        <p:nvPicPr>
          <p:cNvPr id="111" name="image1.png" descr="A blue background with yellow stars&#10;&#10;Description automatically generated with low confidence"/>
          <p:cNvPicPr>
            <a:picLocks noChangeAspect="1"/>
          </p:cNvPicPr>
          <p:nvPr/>
        </p:nvPicPr>
        <p:blipFill>
          <a:blip r:embed="rId2"/>
          <a:stretch>
            <a:fillRect/>
          </a:stretch>
        </p:blipFill>
        <p:spPr>
          <a:xfrm>
            <a:off x="194779" y="6328016"/>
            <a:ext cx="553377" cy="370030"/>
          </a:xfrm>
          <a:prstGeom prst="rect">
            <a:avLst/>
          </a:prstGeom>
          <a:ln>
            <a:solidFill>
              <a:srgbClr val="FFFFFF"/>
            </a:solidFill>
          </a:ln>
        </p:spPr>
      </p:pic>
      <p:sp>
        <p:nvSpPr>
          <p:cNvPr id="112" name="Shape 112"/>
          <p:cNvSpPr/>
          <p:nvPr/>
        </p:nvSpPr>
        <p:spPr>
          <a:xfrm>
            <a:off x="846127" y="6370032"/>
            <a:ext cx="9942653" cy="264253"/>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p>
            <a:pPr>
              <a:defRPr sz="1200">
                <a:solidFill>
                  <a:srgbClr val="303030"/>
                </a:solidFill>
              </a:defRPr>
            </a:pPr>
            <a:r>
              <a:t>NetZeroCities </a:t>
            </a:r>
            <a:r>
              <a:rPr>
                <a:solidFill>
                  <a:srgbClr val="262626"/>
                </a:solidFill>
              </a:rPr>
              <a:t>has received funding from the H2020 Research and Innovation Programme under grant agreement n°101036519.</a:t>
            </a:r>
          </a:p>
        </p:txBody>
      </p:sp>
      <p:pic>
        <p:nvPicPr>
          <p:cNvPr id="113" name="image3.png"/>
          <p:cNvPicPr>
            <a:picLocks noChangeAspect="1"/>
          </p:cNvPicPr>
          <p:nvPr/>
        </p:nvPicPr>
        <p:blipFill>
          <a:blip r:embed="rId3"/>
          <a:stretch>
            <a:fillRect/>
          </a:stretch>
        </p:blipFill>
        <p:spPr>
          <a:xfrm>
            <a:off x="11078281" y="338939"/>
            <a:ext cx="738815" cy="738815"/>
          </a:xfrm>
          <a:prstGeom prst="rect">
            <a:avLst/>
          </a:prstGeom>
          <a:ln w="12700">
            <a:miter lim="400000"/>
          </a:ln>
        </p:spPr>
      </p:pic>
      <p:sp>
        <p:nvSpPr>
          <p:cNvPr id="114" name="Shape 114"/>
          <p:cNvSpPr>
            <a:spLocks noGrp="1"/>
          </p:cNvSpPr>
          <p:nvPr>
            <p:ph type="sldNum" sz="quarter" idx="2"/>
          </p:nvPr>
        </p:nvSpPr>
        <p:spPr>
          <a:xfrm>
            <a:off x="11310861" y="6360748"/>
            <a:ext cx="273654" cy="264253"/>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1_Two Content">
    <p:spTree>
      <p:nvGrpSpPr>
        <p:cNvPr id="1" name=""/>
        <p:cNvGrpSpPr/>
        <p:nvPr/>
      </p:nvGrpSpPr>
      <p:grpSpPr>
        <a:xfrm>
          <a:off x="0" y="0"/>
          <a:ext cx="0" cy="0"/>
          <a:chOff x="0" y="0"/>
          <a:chExt cx="0" cy="0"/>
        </a:xfrm>
      </p:grpSpPr>
      <p:sp>
        <p:nvSpPr>
          <p:cNvPr id="121" name="Shape 121"/>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sp>
        <p:nvSpPr>
          <p:cNvPr id="122" name="Shape 122"/>
          <p:cNvSpPr>
            <a:spLocks noGrp="1"/>
          </p:cNvSpPr>
          <p:nvPr>
            <p:ph type="title"/>
          </p:nvPr>
        </p:nvSpPr>
        <p:spPr>
          <a:xfrm>
            <a:off x="838200" y="365125"/>
            <a:ext cx="10515600" cy="1325563"/>
          </a:xfrm>
          <a:prstGeom prst="rect">
            <a:avLst/>
          </a:prstGeom>
        </p:spPr>
        <p:txBody>
          <a:bodyPr anchor="ctr"/>
          <a:lstStyle>
            <a:lvl1pPr>
              <a:defRPr sz="4000">
                <a:solidFill>
                  <a:srgbClr val="0D5364"/>
                </a:solidFill>
              </a:defRPr>
            </a:lvl1pPr>
          </a:lstStyle>
          <a:p>
            <a:r>
              <a:t>Click to edit Master title style</a:t>
            </a:r>
          </a:p>
        </p:txBody>
      </p:sp>
      <p:sp>
        <p:nvSpPr>
          <p:cNvPr id="123" name="Shape 123"/>
          <p:cNvSpPr>
            <a:spLocks noGrp="1"/>
          </p:cNvSpPr>
          <p:nvPr>
            <p:ph type="body" sz="half" idx="1"/>
          </p:nvPr>
        </p:nvSpPr>
        <p:spPr>
          <a:xfrm>
            <a:off x="838200" y="1825625"/>
            <a:ext cx="5181600" cy="3987347"/>
          </a:xfrm>
          <a:prstGeom prst="rect">
            <a:avLst/>
          </a:prstGeom>
        </p:spPr>
        <p:txBody>
          <a:bodyPr/>
          <a:lstStyle>
            <a:lvl1pPr marL="228600" indent="-228600">
              <a:buClr>
                <a:schemeClr val="accent2"/>
              </a:buClr>
              <a:buSzPct val="100000"/>
              <a:buFont typeface="Arial"/>
              <a:buChar char="•"/>
              <a:defRPr b="0">
                <a:solidFill>
                  <a:srgbClr val="303030"/>
                </a:solidFill>
              </a:defRPr>
            </a:lvl1pPr>
            <a:lvl2pPr marL="706580" indent="-249380">
              <a:buClr>
                <a:schemeClr val="accent2"/>
              </a:buClr>
              <a:buFont typeface="Arial"/>
              <a:defRPr b="0">
                <a:solidFill>
                  <a:srgbClr val="303030"/>
                </a:solidFill>
              </a:defRPr>
            </a:lvl2pPr>
            <a:lvl3pPr marL="1188719" indent="-274319">
              <a:buClr>
                <a:schemeClr val="accent2"/>
              </a:buClr>
              <a:buFont typeface="Arial"/>
              <a:defRPr b="0">
                <a:solidFill>
                  <a:srgbClr val="303030"/>
                </a:solidFill>
              </a:defRPr>
            </a:lvl3pPr>
            <a:lvl4pPr>
              <a:buClr>
                <a:schemeClr val="accent2"/>
              </a:buClr>
              <a:buFont typeface="Arial"/>
              <a:defRPr b="0">
                <a:solidFill>
                  <a:srgbClr val="303030"/>
                </a:solidFill>
              </a:defRPr>
            </a:lvl4pPr>
            <a:lvl5pPr>
              <a:buClr>
                <a:schemeClr val="accent2"/>
              </a:buClr>
              <a:buFont typeface="Arial"/>
              <a:defRPr b="0">
                <a:solidFill>
                  <a:srgbClr val="303030"/>
                </a:solidFill>
              </a:defRPr>
            </a:lvl5pPr>
          </a:lstStyle>
          <a:p>
            <a:r>
              <a:t> Click to edit Master text styles</a:t>
            </a:r>
          </a:p>
          <a:p>
            <a:pPr lvl="1"/>
            <a:r>
              <a:t> Second level</a:t>
            </a:r>
          </a:p>
          <a:p>
            <a:pPr lvl="2"/>
            <a:r>
              <a:t> Third level</a:t>
            </a:r>
          </a:p>
          <a:p>
            <a:pPr lvl="3"/>
            <a:r>
              <a:t> Fourth level</a:t>
            </a:r>
          </a:p>
          <a:p>
            <a:pPr lvl="4"/>
            <a:r>
              <a:t> Fifth level</a:t>
            </a:r>
          </a:p>
        </p:txBody>
      </p:sp>
      <p:pic>
        <p:nvPicPr>
          <p:cNvPr id="127" name="image4.png"/>
          <p:cNvPicPr>
            <a:picLocks noChangeAspect="1"/>
          </p:cNvPicPr>
          <p:nvPr/>
        </p:nvPicPr>
        <p:blipFill>
          <a:blip r:embed="rId2"/>
          <a:stretch>
            <a:fillRect/>
          </a:stretch>
        </p:blipFill>
        <p:spPr>
          <a:xfrm>
            <a:off x="11079095" y="329290"/>
            <a:ext cx="738002" cy="738003"/>
          </a:xfrm>
          <a:prstGeom prst="rect">
            <a:avLst/>
          </a:prstGeom>
          <a:ln w="12700">
            <a:miter lim="400000"/>
          </a:ln>
        </p:spPr>
      </p:pic>
      <p:sp>
        <p:nvSpPr>
          <p:cNvPr id="128" name="Shape 128"/>
          <p:cNvSpPr>
            <a:spLocks noGrp="1"/>
          </p:cNvSpPr>
          <p:nvPr>
            <p:ph type="sldNum" sz="quarter" idx="2"/>
          </p:nvPr>
        </p:nvSpPr>
        <p:spPr>
          <a:xfrm>
            <a:off x="11347336" y="6354377"/>
            <a:ext cx="279881" cy="276995"/>
          </a:xfrm>
          <a:prstGeom prst="rect">
            <a:avLst/>
          </a:prstGeom>
        </p:spPr>
        <p:txBody>
          <a:bodyPr/>
          <a:lstStyle>
            <a:lvl1pPr>
              <a:defRPr baseline="0">
                <a:solidFill>
                  <a:schemeClr val="tx1"/>
                </a:solidFill>
              </a:defRPr>
            </a:lvl1pPr>
          </a:lstStyle>
          <a:p>
            <a:fld id="{86CB4B4D-7CA3-9044-876B-883B54F8677D}" type="slidenum">
              <a:rPr lang="en-US" smtClean="0"/>
              <a:pPr/>
              <a:t>‹#›</a:t>
            </a:fld>
            <a:endParaRPr lang="en-US" dirty="0"/>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Content with Caption">
    <p:spTree>
      <p:nvGrpSpPr>
        <p:cNvPr id="1" name=""/>
        <p:cNvGrpSpPr/>
        <p:nvPr/>
      </p:nvGrpSpPr>
      <p:grpSpPr>
        <a:xfrm>
          <a:off x="0" y="0"/>
          <a:ext cx="0" cy="0"/>
          <a:chOff x="0" y="0"/>
          <a:chExt cx="0" cy="0"/>
        </a:xfrm>
      </p:grpSpPr>
      <p:sp>
        <p:nvSpPr>
          <p:cNvPr id="135" name="Shape 135"/>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sp>
        <p:nvSpPr>
          <p:cNvPr id="136" name="Shape 136"/>
          <p:cNvSpPr/>
          <p:nvPr/>
        </p:nvSpPr>
        <p:spPr>
          <a:xfrm flipV="1">
            <a:off x="0" y="-1"/>
            <a:ext cx="12192000" cy="6159056"/>
          </a:xfrm>
          <a:prstGeom prst="rect">
            <a:avLst/>
          </a:prstGeom>
          <a:solidFill>
            <a:srgbClr val="0D5364"/>
          </a:solidFill>
          <a:ln w="12700">
            <a:miter lim="400000"/>
          </a:ln>
        </p:spPr>
        <p:txBody>
          <a:bodyPr lIns="45718" tIns="45718" rIns="45718" bIns="45718" anchor="ctr"/>
          <a:lstStyle/>
          <a:p>
            <a:pPr algn="ctr">
              <a:defRPr>
                <a:solidFill>
                  <a:srgbClr val="0D5364"/>
                </a:solidFill>
              </a:defRPr>
            </a:pPr>
            <a:endParaRPr/>
          </a:p>
        </p:txBody>
      </p:sp>
      <p:sp>
        <p:nvSpPr>
          <p:cNvPr id="137" name="Shape 137"/>
          <p:cNvSpPr>
            <a:spLocks noGrp="1"/>
          </p:cNvSpPr>
          <p:nvPr>
            <p:ph type="title"/>
          </p:nvPr>
        </p:nvSpPr>
        <p:spPr>
          <a:xfrm>
            <a:off x="839787" y="457200"/>
            <a:ext cx="3932240" cy="1367462"/>
          </a:xfrm>
          <a:prstGeom prst="rect">
            <a:avLst/>
          </a:prstGeom>
        </p:spPr>
        <p:txBody>
          <a:bodyPr/>
          <a:lstStyle>
            <a:lvl1pPr>
              <a:defRPr sz="3200"/>
            </a:lvl1pPr>
          </a:lstStyle>
          <a:p>
            <a:r>
              <a:t>Click to edit Master title style</a:t>
            </a:r>
          </a:p>
        </p:txBody>
      </p:sp>
      <p:sp>
        <p:nvSpPr>
          <p:cNvPr id="138" name="Shape 138"/>
          <p:cNvSpPr>
            <a:spLocks noGrp="1"/>
          </p:cNvSpPr>
          <p:nvPr>
            <p:ph type="body" sz="quarter" idx="1"/>
          </p:nvPr>
        </p:nvSpPr>
        <p:spPr>
          <a:xfrm>
            <a:off x="839787" y="2057400"/>
            <a:ext cx="3932240" cy="3811588"/>
          </a:xfrm>
          <a:prstGeom prst="rect">
            <a:avLst/>
          </a:prstGeom>
        </p:spPr>
        <p:txBody>
          <a:bodyPr/>
          <a:lstStyle>
            <a:lvl1pPr>
              <a:defRPr sz="2000" b="0">
                <a:solidFill>
                  <a:srgbClr val="FFFFFF"/>
                </a:solidFill>
              </a:defRPr>
            </a:lvl1pPr>
          </a:lstStyle>
          <a:p>
            <a:r>
              <a:t>Click to edit Master text styles</a:t>
            </a:r>
          </a:p>
        </p:txBody>
      </p:sp>
      <p:pic>
        <p:nvPicPr>
          <p:cNvPr id="139" name="image1.png" descr="A blue background with yellow stars&#10;&#10;Description automatically generated with low confidence"/>
          <p:cNvPicPr>
            <a:picLocks noChangeAspect="1"/>
          </p:cNvPicPr>
          <p:nvPr/>
        </p:nvPicPr>
        <p:blipFill>
          <a:blip r:embed="rId2"/>
          <a:stretch>
            <a:fillRect/>
          </a:stretch>
        </p:blipFill>
        <p:spPr>
          <a:xfrm>
            <a:off x="194779" y="6328016"/>
            <a:ext cx="553377" cy="370030"/>
          </a:xfrm>
          <a:prstGeom prst="rect">
            <a:avLst/>
          </a:prstGeom>
          <a:ln>
            <a:solidFill>
              <a:srgbClr val="FFFFFF"/>
            </a:solidFill>
          </a:ln>
        </p:spPr>
      </p:pic>
      <p:sp>
        <p:nvSpPr>
          <p:cNvPr id="140" name="Shape 140"/>
          <p:cNvSpPr/>
          <p:nvPr/>
        </p:nvSpPr>
        <p:spPr>
          <a:xfrm>
            <a:off x="846127" y="6380919"/>
            <a:ext cx="9942653" cy="264253"/>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p>
            <a:pPr>
              <a:defRPr sz="1200">
                <a:solidFill>
                  <a:srgbClr val="303030"/>
                </a:solidFill>
              </a:defRPr>
            </a:pPr>
            <a:r>
              <a:t>NetZeroCities </a:t>
            </a:r>
            <a:r>
              <a:rPr>
                <a:solidFill>
                  <a:srgbClr val="262626"/>
                </a:solidFill>
              </a:rPr>
              <a:t>has received funding from the H2020 Research and Innovation Programme under grant agreement n°101036519.</a:t>
            </a:r>
          </a:p>
        </p:txBody>
      </p:sp>
      <p:pic>
        <p:nvPicPr>
          <p:cNvPr id="141" name="image3.png"/>
          <p:cNvPicPr>
            <a:picLocks noChangeAspect="1"/>
          </p:cNvPicPr>
          <p:nvPr/>
        </p:nvPicPr>
        <p:blipFill>
          <a:blip r:embed="rId3"/>
          <a:stretch>
            <a:fillRect/>
          </a:stretch>
        </p:blipFill>
        <p:spPr>
          <a:xfrm>
            <a:off x="11078281" y="338939"/>
            <a:ext cx="738815" cy="738815"/>
          </a:xfrm>
          <a:prstGeom prst="rect">
            <a:avLst/>
          </a:prstGeom>
          <a:ln w="12700">
            <a:miter lim="400000"/>
          </a:ln>
        </p:spPr>
      </p:pic>
      <p:sp>
        <p:nvSpPr>
          <p:cNvPr id="142" name="Shape 142"/>
          <p:cNvSpPr>
            <a:spLocks noGrp="1"/>
          </p:cNvSpPr>
          <p:nvPr>
            <p:ph type="sldNum" sz="quarter" idx="2"/>
          </p:nvPr>
        </p:nvSpPr>
        <p:spPr>
          <a:xfrm>
            <a:off x="11447688" y="6389278"/>
            <a:ext cx="273654" cy="264253"/>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1_Content with Caption">
    <p:spTree>
      <p:nvGrpSpPr>
        <p:cNvPr id="1" name=""/>
        <p:cNvGrpSpPr/>
        <p:nvPr/>
      </p:nvGrpSpPr>
      <p:grpSpPr>
        <a:xfrm>
          <a:off x="0" y="0"/>
          <a:ext cx="0" cy="0"/>
          <a:chOff x="0" y="0"/>
          <a:chExt cx="0" cy="0"/>
        </a:xfrm>
      </p:grpSpPr>
      <p:sp>
        <p:nvSpPr>
          <p:cNvPr id="149" name="Shape 149"/>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sp>
        <p:nvSpPr>
          <p:cNvPr id="150" name="Shape 150"/>
          <p:cNvSpPr>
            <a:spLocks noGrp="1"/>
          </p:cNvSpPr>
          <p:nvPr>
            <p:ph type="title"/>
          </p:nvPr>
        </p:nvSpPr>
        <p:spPr>
          <a:xfrm>
            <a:off x="839787" y="457200"/>
            <a:ext cx="3932240" cy="1480458"/>
          </a:xfrm>
          <a:prstGeom prst="rect">
            <a:avLst/>
          </a:prstGeom>
        </p:spPr>
        <p:txBody>
          <a:bodyPr/>
          <a:lstStyle>
            <a:lvl1pPr>
              <a:defRPr sz="3200">
                <a:solidFill>
                  <a:srgbClr val="0D5364"/>
                </a:solidFill>
              </a:defRPr>
            </a:lvl1pPr>
          </a:lstStyle>
          <a:p>
            <a:r>
              <a:t>Click to edit Master title style</a:t>
            </a:r>
          </a:p>
        </p:txBody>
      </p:sp>
      <p:sp>
        <p:nvSpPr>
          <p:cNvPr id="151" name="Shape 151"/>
          <p:cNvSpPr>
            <a:spLocks noGrp="1"/>
          </p:cNvSpPr>
          <p:nvPr>
            <p:ph type="body" sz="quarter" idx="1"/>
          </p:nvPr>
        </p:nvSpPr>
        <p:spPr>
          <a:xfrm>
            <a:off x="839787" y="2057400"/>
            <a:ext cx="3932240" cy="3811588"/>
          </a:xfrm>
          <a:prstGeom prst="rect">
            <a:avLst/>
          </a:prstGeom>
        </p:spPr>
        <p:txBody>
          <a:bodyPr/>
          <a:lstStyle>
            <a:lvl1pPr>
              <a:defRPr sz="2000" b="0">
                <a:solidFill>
                  <a:srgbClr val="303030"/>
                </a:solidFill>
              </a:defRPr>
            </a:lvl1pPr>
          </a:lstStyle>
          <a:p>
            <a:r>
              <a:t>Click to edit Master text styles</a:t>
            </a:r>
          </a:p>
        </p:txBody>
      </p:sp>
      <p:sp>
        <p:nvSpPr>
          <p:cNvPr id="152" name="Shape 152"/>
          <p:cNvSpPr/>
          <p:nvPr/>
        </p:nvSpPr>
        <p:spPr>
          <a:xfrm flipV="1">
            <a:off x="0" y="6149652"/>
            <a:ext cx="12192000" cy="708349"/>
          </a:xfrm>
          <a:prstGeom prst="rect">
            <a:avLst/>
          </a:prstGeom>
          <a:solidFill>
            <a:srgbClr val="0D5364"/>
          </a:solidFill>
          <a:ln w="12700">
            <a:miter lim="400000"/>
          </a:ln>
        </p:spPr>
        <p:txBody>
          <a:bodyPr lIns="45718" tIns="45718" rIns="45718" bIns="45718" anchor="ctr"/>
          <a:lstStyle/>
          <a:p>
            <a:pPr algn="ctr">
              <a:defRPr>
                <a:solidFill>
                  <a:srgbClr val="0D5364"/>
                </a:solidFill>
              </a:defRPr>
            </a:pPr>
            <a:endParaRPr/>
          </a:p>
        </p:txBody>
      </p:sp>
      <p:pic>
        <p:nvPicPr>
          <p:cNvPr id="153" name="image1.png" descr="A blue background with yellow stars&#10;&#10;Description automatically generated with low confidence"/>
          <p:cNvPicPr>
            <a:picLocks noChangeAspect="1"/>
          </p:cNvPicPr>
          <p:nvPr/>
        </p:nvPicPr>
        <p:blipFill>
          <a:blip r:embed="rId2"/>
          <a:stretch>
            <a:fillRect/>
          </a:stretch>
        </p:blipFill>
        <p:spPr>
          <a:xfrm>
            <a:off x="194779" y="6328016"/>
            <a:ext cx="553377" cy="370030"/>
          </a:xfrm>
          <a:prstGeom prst="rect">
            <a:avLst/>
          </a:prstGeom>
          <a:ln>
            <a:solidFill>
              <a:srgbClr val="FFFFFF"/>
            </a:solidFill>
          </a:ln>
        </p:spPr>
      </p:pic>
      <p:sp>
        <p:nvSpPr>
          <p:cNvPr id="154" name="Shape 154"/>
          <p:cNvSpPr/>
          <p:nvPr/>
        </p:nvSpPr>
        <p:spPr>
          <a:xfrm>
            <a:off x="846127" y="6370032"/>
            <a:ext cx="9942653" cy="264253"/>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defRPr sz="1200">
                <a:solidFill>
                  <a:srgbClr val="FFFFFF"/>
                </a:solidFill>
              </a:defRPr>
            </a:lvl1pPr>
          </a:lstStyle>
          <a:p>
            <a:r>
              <a:t>NetZeroCities has received funding from the H2020 Research and Innovation Programme under grant agreement n°101036519.</a:t>
            </a:r>
          </a:p>
        </p:txBody>
      </p:sp>
      <p:pic>
        <p:nvPicPr>
          <p:cNvPr id="155" name="image4.png"/>
          <p:cNvPicPr>
            <a:picLocks noChangeAspect="1"/>
          </p:cNvPicPr>
          <p:nvPr/>
        </p:nvPicPr>
        <p:blipFill>
          <a:blip r:embed="rId3"/>
          <a:stretch>
            <a:fillRect/>
          </a:stretch>
        </p:blipFill>
        <p:spPr>
          <a:xfrm>
            <a:off x="11079095" y="329290"/>
            <a:ext cx="738002" cy="738003"/>
          </a:xfrm>
          <a:prstGeom prst="rect">
            <a:avLst/>
          </a:prstGeom>
          <a:ln w="12700">
            <a:miter lim="400000"/>
          </a:ln>
        </p:spPr>
      </p:pic>
      <p:sp>
        <p:nvSpPr>
          <p:cNvPr id="156" name="Shape 156"/>
          <p:cNvSpPr>
            <a:spLocks noGrp="1"/>
          </p:cNvSpPr>
          <p:nvPr>
            <p:ph type="sldNum" sz="quarter" idx="2"/>
          </p:nvPr>
        </p:nvSpPr>
        <p:spPr>
          <a:xfrm>
            <a:off x="11299853" y="6374533"/>
            <a:ext cx="279881" cy="276995"/>
          </a:xfrm>
          <a:prstGeom prst="rect">
            <a:avLst/>
          </a:prstGeom>
        </p:spPr>
        <p:txBody>
          <a:bodyPr/>
          <a:lstStyle>
            <a:lvl1pPr>
              <a:defRPr>
                <a:solidFill>
                  <a:schemeClr val="bg1"/>
                </a:solidFill>
              </a:defRPr>
            </a:lvl1pPr>
          </a:lstStyle>
          <a:p>
            <a:fld id="{86CB4B4D-7CA3-9044-876B-883B54F8677D}" type="slidenum">
              <a:rPr lang="en-US" smtClean="0"/>
              <a:pPr/>
              <a:t>‹#›</a:t>
            </a:fld>
            <a:endParaRPr lang="en-US"/>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Content + Image">
    <p:spTree>
      <p:nvGrpSpPr>
        <p:cNvPr id="1" name=""/>
        <p:cNvGrpSpPr/>
        <p:nvPr/>
      </p:nvGrpSpPr>
      <p:grpSpPr>
        <a:xfrm>
          <a:off x="0" y="0"/>
          <a:ext cx="0" cy="0"/>
          <a:chOff x="0" y="0"/>
          <a:chExt cx="0" cy="0"/>
        </a:xfrm>
      </p:grpSpPr>
      <p:sp>
        <p:nvSpPr>
          <p:cNvPr id="163" name="Shape 163"/>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sp>
        <p:nvSpPr>
          <p:cNvPr id="164" name="Shape 164"/>
          <p:cNvSpPr/>
          <p:nvPr/>
        </p:nvSpPr>
        <p:spPr>
          <a:xfrm flipV="1">
            <a:off x="0" y="-2"/>
            <a:ext cx="12192000" cy="6164922"/>
          </a:xfrm>
          <a:prstGeom prst="rect">
            <a:avLst/>
          </a:prstGeom>
          <a:solidFill>
            <a:srgbClr val="0D5364"/>
          </a:solidFill>
          <a:ln w="12700">
            <a:miter lim="400000"/>
          </a:ln>
        </p:spPr>
        <p:txBody>
          <a:bodyPr lIns="45718" tIns="45718" rIns="45718" bIns="45718" anchor="ctr"/>
          <a:lstStyle/>
          <a:p>
            <a:pPr algn="ctr">
              <a:defRPr>
                <a:solidFill>
                  <a:srgbClr val="0D5364"/>
                </a:solidFill>
              </a:defRPr>
            </a:pPr>
            <a:endParaRPr/>
          </a:p>
        </p:txBody>
      </p:sp>
      <p:sp>
        <p:nvSpPr>
          <p:cNvPr id="165" name="Shape 165"/>
          <p:cNvSpPr>
            <a:spLocks noGrp="1"/>
          </p:cNvSpPr>
          <p:nvPr>
            <p:ph type="title"/>
          </p:nvPr>
        </p:nvSpPr>
        <p:spPr>
          <a:xfrm>
            <a:off x="839787" y="457200"/>
            <a:ext cx="4829494" cy="1458686"/>
          </a:xfrm>
          <a:prstGeom prst="rect">
            <a:avLst/>
          </a:prstGeom>
        </p:spPr>
        <p:txBody>
          <a:bodyPr/>
          <a:lstStyle>
            <a:lvl1pPr>
              <a:defRPr sz="3200"/>
            </a:lvl1pPr>
          </a:lstStyle>
          <a:p>
            <a:r>
              <a:t>Click to edit Master title style</a:t>
            </a:r>
          </a:p>
        </p:txBody>
      </p:sp>
      <p:sp>
        <p:nvSpPr>
          <p:cNvPr id="166" name="Shape 166"/>
          <p:cNvSpPr>
            <a:spLocks noGrp="1"/>
          </p:cNvSpPr>
          <p:nvPr>
            <p:ph type="body" sz="half" idx="1"/>
          </p:nvPr>
        </p:nvSpPr>
        <p:spPr>
          <a:xfrm>
            <a:off x="839787" y="2050869"/>
            <a:ext cx="4829494" cy="3818119"/>
          </a:xfrm>
          <a:prstGeom prst="rect">
            <a:avLst/>
          </a:prstGeom>
        </p:spPr>
        <p:txBody>
          <a:bodyPr/>
          <a:lstStyle>
            <a:lvl1pPr>
              <a:defRPr sz="2000" b="0">
                <a:solidFill>
                  <a:srgbClr val="FFFFFF"/>
                </a:solidFill>
              </a:defRPr>
            </a:lvl1pPr>
          </a:lstStyle>
          <a:p>
            <a:r>
              <a:t>Click to edit Master text styles</a:t>
            </a:r>
          </a:p>
        </p:txBody>
      </p:sp>
      <p:sp>
        <p:nvSpPr>
          <p:cNvPr id="167" name="Shape 167"/>
          <p:cNvSpPr>
            <a:spLocks noGrp="1"/>
          </p:cNvSpPr>
          <p:nvPr>
            <p:ph type="pic" sz="quarter" idx="13"/>
          </p:nvPr>
        </p:nvSpPr>
        <p:spPr>
          <a:xfrm>
            <a:off x="7757652" y="761984"/>
            <a:ext cx="3683054" cy="3650740"/>
          </a:xfrm>
          <a:prstGeom prst="rect">
            <a:avLst/>
          </a:prstGeom>
        </p:spPr>
        <p:txBody>
          <a:bodyPr lIns="91439" tIns="45719" rIns="91439" bIns="45719">
            <a:noAutofit/>
          </a:bodyPr>
          <a:lstStyle/>
          <a:p>
            <a:endParaRPr/>
          </a:p>
        </p:txBody>
      </p:sp>
      <p:pic>
        <p:nvPicPr>
          <p:cNvPr id="168" name="image1.png" descr="A blue background with yellow stars&#10;&#10;Description automatically generated with low confidence"/>
          <p:cNvPicPr>
            <a:picLocks noChangeAspect="1"/>
          </p:cNvPicPr>
          <p:nvPr/>
        </p:nvPicPr>
        <p:blipFill>
          <a:blip r:embed="rId2"/>
          <a:stretch>
            <a:fillRect/>
          </a:stretch>
        </p:blipFill>
        <p:spPr>
          <a:xfrm>
            <a:off x="194779" y="6328016"/>
            <a:ext cx="553377" cy="370030"/>
          </a:xfrm>
          <a:prstGeom prst="rect">
            <a:avLst/>
          </a:prstGeom>
          <a:ln>
            <a:solidFill>
              <a:srgbClr val="FFFFFF"/>
            </a:solidFill>
          </a:ln>
        </p:spPr>
      </p:pic>
      <p:sp>
        <p:nvSpPr>
          <p:cNvPr id="169" name="Shape 169"/>
          <p:cNvSpPr/>
          <p:nvPr/>
        </p:nvSpPr>
        <p:spPr>
          <a:xfrm>
            <a:off x="846127" y="6391804"/>
            <a:ext cx="9942653" cy="264253"/>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p>
            <a:pPr>
              <a:defRPr sz="1200">
                <a:solidFill>
                  <a:srgbClr val="303030"/>
                </a:solidFill>
              </a:defRPr>
            </a:pPr>
            <a:r>
              <a:t>NetZeroCities </a:t>
            </a:r>
            <a:r>
              <a:rPr>
                <a:solidFill>
                  <a:srgbClr val="262626"/>
                </a:solidFill>
              </a:rPr>
              <a:t>has received funding from the H2020 Research and Innovation Programme under grant agreement n°101036519.</a:t>
            </a:r>
          </a:p>
        </p:txBody>
      </p:sp>
      <p:pic>
        <p:nvPicPr>
          <p:cNvPr id="170" name="image3.png"/>
          <p:cNvPicPr>
            <a:picLocks noChangeAspect="1"/>
          </p:cNvPicPr>
          <p:nvPr/>
        </p:nvPicPr>
        <p:blipFill>
          <a:blip r:embed="rId3">
            <a:alphaModFix amt="50000"/>
          </a:blip>
          <a:srcRect l="13499" t="13394" r="13215" b="13731"/>
          <a:stretch>
            <a:fillRect/>
          </a:stretch>
        </p:blipFill>
        <p:spPr>
          <a:xfrm>
            <a:off x="6248400" y="-772887"/>
            <a:ext cx="6727371" cy="6689801"/>
          </a:xfrm>
          <a:prstGeom prst="rect">
            <a:avLst/>
          </a:prstGeom>
          <a:ln w="12700">
            <a:miter lim="400000"/>
          </a:ln>
        </p:spPr>
      </p:pic>
      <p:sp>
        <p:nvSpPr>
          <p:cNvPr id="171" name="Shape 171"/>
          <p:cNvSpPr>
            <a:spLocks noGrp="1"/>
          </p:cNvSpPr>
          <p:nvPr>
            <p:ph type="sldNum" sz="quarter" idx="2"/>
          </p:nvPr>
        </p:nvSpPr>
        <p:spPr>
          <a:xfrm>
            <a:off x="11445272" y="6419566"/>
            <a:ext cx="273654" cy="264253"/>
          </a:xfrm>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Image + content">
    <p:spTree>
      <p:nvGrpSpPr>
        <p:cNvPr id="1" name=""/>
        <p:cNvGrpSpPr/>
        <p:nvPr/>
      </p:nvGrpSpPr>
      <p:grpSpPr>
        <a:xfrm>
          <a:off x="0" y="0"/>
          <a:ext cx="0" cy="0"/>
          <a:chOff x="0" y="0"/>
          <a:chExt cx="0" cy="0"/>
        </a:xfrm>
      </p:grpSpPr>
      <p:sp>
        <p:nvSpPr>
          <p:cNvPr id="193" name="Shape 193"/>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sp>
        <p:nvSpPr>
          <p:cNvPr id="194" name="Shape 194"/>
          <p:cNvSpPr/>
          <p:nvPr/>
        </p:nvSpPr>
        <p:spPr>
          <a:xfrm flipV="1">
            <a:off x="0" y="-21009"/>
            <a:ext cx="12192000" cy="6185395"/>
          </a:xfrm>
          <a:prstGeom prst="rect">
            <a:avLst/>
          </a:prstGeom>
          <a:solidFill>
            <a:srgbClr val="0D5364"/>
          </a:solidFill>
          <a:ln w="12700">
            <a:miter lim="400000"/>
          </a:ln>
        </p:spPr>
        <p:txBody>
          <a:bodyPr lIns="45718" tIns="45718" rIns="45718" bIns="45718" anchor="ctr"/>
          <a:lstStyle/>
          <a:p>
            <a:pPr algn="ctr">
              <a:defRPr>
                <a:solidFill>
                  <a:srgbClr val="0D5364"/>
                </a:solidFill>
              </a:defRPr>
            </a:pPr>
            <a:endParaRPr/>
          </a:p>
        </p:txBody>
      </p:sp>
      <p:sp>
        <p:nvSpPr>
          <p:cNvPr id="195" name="Shape 195"/>
          <p:cNvSpPr>
            <a:spLocks noGrp="1"/>
          </p:cNvSpPr>
          <p:nvPr>
            <p:ph type="pic" sz="quarter" idx="13"/>
          </p:nvPr>
        </p:nvSpPr>
        <p:spPr>
          <a:xfrm>
            <a:off x="561053" y="862973"/>
            <a:ext cx="3584579" cy="3567116"/>
          </a:xfrm>
          <a:prstGeom prst="rect">
            <a:avLst/>
          </a:prstGeom>
        </p:spPr>
        <p:txBody>
          <a:bodyPr lIns="91439" tIns="45719" rIns="91439" bIns="45719">
            <a:noAutofit/>
          </a:bodyPr>
          <a:lstStyle/>
          <a:p>
            <a:endParaRPr/>
          </a:p>
        </p:txBody>
      </p:sp>
      <p:pic>
        <p:nvPicPr>
          <p:cNvPr id="196" name="image1.png" descr="A blue background with yellow stars&#10;&#10;Description automatically generated with low confidence"/>
          <p:cNvPicPr>
            <a:picLocks noChangeAspect="1"/>
          </p:cNvPicPr>
          <p:nvPr/>
        </p:nvPicPr>
        <p:blipFill>
          <a:blip r:embed="rId2"/>
          <a:stretch>
            <a:fillRect/>
          </a:stretch>
        </p:blipFill>
        <p:spPr>
          <a:xfrm>
            <a:off x="194779" y="6328016"/>
            <a:ext cx="553377" cy="370030"/>
          </a:xfrm>
          <a:prstGeom prst="rect">
            <a:avLst/>
          </a:prstGeom>
          <a:ln>
            <a:solidFill>
              <a:srgbClr val="FFFFFF"/>
            </a:solidFill>
          </a:ln>
        </p:spPr>
      </p:pic>
      <p:sp>
        <p:nvSpPr>
          <p:cNvPr id="197" name="Shape 197"/>
          <p:cNvSpPr/>
          <p:nvPr/>
        </p:nvSpPr>
        <p:spPr>
          <a:xfrm>
            <a:off x="846127" y="6380919"/>
            <a:ext cx="9942653" cy="264253"/>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p>
            <a:pPr>
              <a:defRPr sz="1200">
                <a:solidFill>
                  <a:srgbClr val="303030"/>
                </a:solidFill>
              </a:defRPr>
            </a:pPr>
            <a:r>
              <a:t>NetZeroCities </a:t>
            </a:r>
            <a:r>
              <a:rPr>
                <a:solidFill>
                  <a:srgbClr val="262626"/>
                </a:solidFill>
              </a:rPr>
              <a:t>has received funding from the H2020 Research and Innovation Programme under grant agreement n°101036519.</a:t>
            </a:r>
          </a:p>
        </p:txBody>
      </p:sp>
      <p:sp>
        <p:nvSpPr>
          <p:cNvPr id="198" name="Shape 198"/>
          <p:cNvSpPr>
            <a:spLocks noGrp="1"/>
          </p:cNvSpPr>
          <p:nvPr>
            <p:ph type="title"/>
          </p:nvPr>
        </p:nvSpPr>
        <p:spPr>
          <a:xfrm>
            <a:off x="6574973" y="370112"/>
            <a:ext cx="4829493" cy="1447802"/>
          </a:xfrm>
          <a:prstGeom prst="rect">
            <a:avLst/>
          </a:prstGeom>
        </p:spPr>
        <p:txBody>
          <a:bodyPr/>
          <a:lstStyle>
            <a:lvl1pPr>
              <a:defRPr sz="3200"/>
            </a:lvl1pPr>
          </a:lstStyle>
          <a:p>
            <a:r>
              <a:t>Click to edit Master title style</a:t>
            </a:r>
          </a:p>
        </p:txBody>
      </p:sp>
      <p:sp>
        <p:nvSpPr>
          <p:cNvPr id="199" name="Shape 199"/>
          <p:cNvSpPr>
            <a:spLocks noGrp="1"/>
          </p:cNvSpPr>
          <p:nvPr>
            <p:ph type="body" sz="half" idx="1"/>
          </p:nvPr>
        </p:nvSpPr>
        <p:spPr>
          <a:xfrm>
            <a:off x="6574973" y="1963783"/>
            <a:ext cx="4829493" cy="3818119"/>
          </a:xfrm>
          <a:prstGeom prst="rect">
            <a:avLst/>
          </a:prstGeom>
        </p:spPr>
        <p:txBody>
          <a:bodyPr/>
          <a:lstStyle>
            <a:lvl1pPr>
              <a:defRPr sz="2000" b="0">
                <a:solidFill>
                  <a:srgbClr val="FFFFFF"/>
                </a:solidFill>
              </a:defRPr>
            </a:lvl1pPr>
          </a:lstStyle>
          <a:p>
            <a:r>
              <a:t>Click to edit Master text styles</a:t>
            </a:r>
          </a:p>
        </p:txBody>
      </p:sp>
      <p:pic>
        <p:nvPicPr>
          <p:cNvPr id="200" name="image3.png"/>
          <p:cNvPicPr>
            <a:picLocks noChangeAspect="1"/>
          </p:cNvPicPr>
          <p:nvPr/>
        </p:nvPicPr>
        <p:blipFill>
          <a:blip r:embed="rId3">
            <a:alphaModFix amt="50000"/>
          </a:blip>
          <a:srcRect l="13499" t="13394" r="13215" b="13731"/>
          <a:stretch>
            <a:fillRect/>
          </a:stretch>
        </p:blipFill>
        <p:spPr>
          <a:xfrm>
            <a:off x="-1010347" y="-724023"/>
            <a:ext cx="6727374" cy="6689801"/>
          </a:xfrm>
          <a:prstGeom prst="rect">
            <a:avLst/>
          </a:prstGeom>
          <a:ln w="12700">
            <a:miter lim="400000"/>
          </a:ln>
        </p:spPr>
      </p:pic>
      <p:sp>
        <p:nvSpPr>
          <p:cNvPr id="201" name="Shape 201"/>
          <p:cNvSpPr>
            <a:spLocks noGrp="1"/>
          </p:cNvSpPr>
          <p:nvPr>
            <p:ph type="sldNum" sz="quarter" idx="2"/>
          </p:nvPr>
        </p:nvSpPr>
        <p:spPr>
          <a:xfrm>
            <a:off x="11353563" y="6355761"/>
            <a:ext cx="273654" cy="264253"/>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
  <p:cSld name="1_Image + content">
    <p:spTree>
      <p:nvGrpSpPr>
        <p:cNvPr id="1" name=""/>
        <p:cNvGrpSpPr/>
        <p:nvPr/>
      </p:nvGrpSpPr>
      <p:grpSpPr>
        <a:xfrm>
          <a:off x="0" y="0"/>
          <a:ext cx="0" cy="0"/>
          <a:chOff x="0" y="0"/>
          <a:chExt cx="0" cy="0"/>
        </a:xfrm>
      </p:grpSpPr>
      <p:sp>
        <p:nvSpPr>
          <p:cNvPr id="208" name="Shape 208"/>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sp>
        <p:nvSpPr>
          <p:cNvPr id="209" name="Shape 209"/>
          <p:cNvSpPr>
            <a:spLocks noGrp="1"/>
          </p:cNvSpPr>
          <p:nvPr>
            <p:ph type="pic" sz="quarter" idx="13"/>
          </p:nvPr>
        </p:nvSpPr>
        <p:spPr>
          <a:xfrm>
            <a:off x="561053" y="862973"/>
            <a:ext cx="3584579" cy="3567116"/>
          </a:xfrm>
          <a:prstGeom prst="rect">
            <a:avLst/>
          </a:prstGeom>
        </p:spPr>
        <p:txBody>
          <a:bodyPr lIns="91439" tIns="45719" rIns="91439" bIns="45719">
            <a:noAutofit/>
          </a:bodyPr>
          <a:lstStyle/>
          <a:p>
            <a:endParaRPr/>
          </a:p>
        </p:txBody>
      </p:sp>
      <p:pic>
        <p:nvPicPr>
          <p:cNvPr id="210" name="image4.png"/>
          <p:cNvPicPr>
            <a:picLocks noChangeAspect="1"/>
          </p:cNvPicPr>
          <p:nvPr/>
        </p:nvPicPr>
        <p:blipFill>
          <a:blip r:embed="rId2">
            <a:alphaModFix amt="20000"/>
          </a:blip>
          <a:srcRect l="14125" t="13665" r="12874" b="13249"/>
          <a:stretch>
            <a:fillRect/>
          </a:stretch>
        </p:blipFill>
        <p:spPr>
          <a:xfrm>
            <a:off x="-1034145" y="-664030"/>
            <a:ext cx="6651175" cy="6659059"/>
          </a:xfrm>
          <a:prstGeom prst="rect">
            <a:avLst/>
          </a:prstGeom>
          <a:ln w="12700">
            <a:miter lim="400000"/>
          </a:ln>
        </p:spPr>
      </p:pic>
      <p:sp>
        <p:nvSpPr>
          <p:cNvPr id="211" name="Shape 211"/>
          <p:cNvSpPr/>
          <p:nvPr/>
        </p:nvSpPr>
        <p:spPr>
          <a:xfrm flipV="1">
            <a:off x="0" y="6149652"/>
            <a:ext cx="12192000" cy="708349"/>
          </a:xfrm>
          <a:prstGeom prst="rect">
            <a:avLst/>
          </a:prstGeom>
          <a:solidFill>
            <a:srgbClr val="0D5364"/>
          </a:solidFill>
          <a:ln w="12700">
            <a:miter lim="400000"/>
          </a:ln>
        </p:spPr>
        <p:txBody>
          <a:bodyPr lIns="45718" tIns="45718" rIns="45718" bIns="45718" anchor="ctr"/>
          <a:lstStyle/>
          <a:p>
            <a:pPr algn="ctr">
              <a:defRPr>
                <a:solidFill>
                  <a:srgbClr val="0D5364"/>
                </a:solidFill>
              </a:defRPr>
            </a:pPr>
            <a:endParaRPr/>
          </a:p>
        </p:txBody>
      </p:sp>
      <p:pic>
        <p:nvPicPr>
          <p:cNvPr id="212" name="image1.png" descr="A blue background with yellow stars&#10;&#10;Description automatically generated with low confidence"/>
          <p:cNvPicPr>
            <a:picLocks noChangeAspect="1"/>
          </p:cNvPicPr>
          <p:nvPr/>
        </p:nvPicPr>
        <p:blipFill>
          <a:blip r:embed="rId3"/>
          <a:stretch>
            <a:fillRect/>
          </a:stretch>
        </p:blipFill>
        <p:spPr>
          <a:xfrm>
            <a:off x="194779" y="6328016"/>
            <a:ext cx="553377" cy="370030"/>
          </a:xfrm>
          <a:prstGeom prst="rect">
            <a:avLst/>
          </a:prstGeom>
          <a:ln>
            <a:solidFill>
              <a:srgbClr val="FFFFFF"/>
            </a:solidFill>
          </a:ln>
        </p:spPr>
      </p:pic>
      <p:sp>
        <p:nvSpPr>
          <p:cNvPr id="213" name="Shape 213"/>
          <p:cNvSpPr/>
          <p:nvPr/>
        </p:nvSpPr>
        <p:spPr>
          <a:xfrm>
            <a:off x="846127" y="6370032"/>
            <a:ext cx="9942653" cy="264253"/>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defRPr sz="1200">
                <a:solidFill>
                  <a:srgbClr val="FFFFFF"/>
                </a:solidFill>
              </a:defRPr>
            </a:lvl1pPr>
          </a:lstStyle>
          <a:p>
            <a:r>
              <a:t>NetZeroCities has received funding from the H2020 Research and Innovation Programme under grant agreement n°101036519.</a:t>
            </a:r>
          </a:p>
        </p:txBody>
      </p:sp>
      <p:sp>
        <p:nvSpPr>
          <p:cNvPr id="214" name="Shape 214"/>
          <p:cNvSpPr>
            <a:spLocks noGrp="1"/>
          </p:cNvSpPr>
          <p:nvPr>
            <p:ph type="title"/>
          </p:nvPr>
        </p:nvSpPr>
        <p:spPr>
          <a:xfrm>
            <a:off x="6574973" y="370112"/>
            <a:ext cx="4829493" cy="1600202"/>
          </a:xfrm>
          <a:prstGeom prst="rect">
            <a:avLst/>
          </a:prstGeom>
        </p:spPr>
        <p:txBody>
          <a:bodyPr/>
          <a:lstStyle>
            <a:lvl1pPr>
              <a:defRPr sz="3200">
                <a:solidFill>
                  <a:srgbClr val="0D5364"/>
                </a:solidFill>
              </a:defRPr>
            </a:lvl1pPr>
          </a:lstStyle>
          <a:p>
            <a:r>
              <a:t>Click to edit Master title style</a:t>
            </a:r>
          </a:p>
        </p:txBody>
      </p:sp>
      <p:sp>
        <p:nvSpPr>
          <p:cNvPr id="215" name="Shape 215"/>
          <p:cNvSpPr>
            <a:spLocks noGrp="1"/>
          </p:cNvSpPr>
          <p:nvPr>
            <p:ph type="body" sz="half" idx="1"/>
          </p:nvPr>
        </p:nvSpPr>
        <p:spPr>
          <a:xfrm>
            <a:off x="6574973" y="1963783"/>
            <a:ext cx="4829493" cy="3818119"/>
          </a:xfrm>
          <a:prstGeom prst="rect">
            <a:avLst/>
          </a:prstGeom>
        </p:spPr>
        <p:txBody>
          <a:bodyPr/>
          <a:lstStyle>
            <a:lvl1pPr>
              <a:defRPr sz="2000" b="0">
                <a:solidFill>
                  <a:srgbClr val="303030"/>
                </a:solidFill>
              </a:defRPr>
            </a:lvl1pPr>
          </a:lstStyle>
          <a:p>
            <a:r>
              <a:t>Click to edit Master text styles</a:t>
            </a:r>
          </a:p>
        </p:txBody>
      </p:sp>
      <p:sp>
        <p:nvSpPr>
          <p:cNvPr id="216" name="Shape 216"/>
          <p:cNvSpPr>
            <a:spLocks noGrp="1"/>
          </p:cNvSpPr>
          <p:nvPr>
            <p:ph type="sldNum" sz="quarter" idx="2"/>
          </p:nvPr>
        </p:nvSpPr>
        <p:spPr>
          <a:xfrm>
            <a:off x="11398239" y="6307435"/>
            <a:ext cx="279881" cy="276995"/>
          </a:xfrm>
          <a:prstGeom prst="rect">
            <a:avLst/>
          </a:prstGeom>
        </p:spPr>
        <p:txBody>
          <a:bodyPr/>
          <a:lstStyle>
            <a:lvl1pPr>
              <a:defRPr>
                <a:solidFill>
                  <a:schemeClr val="bg1"/>
                </a:solidFill>
              </a:defRPr>
            </a:lvl1pPr>
          </a:lstStyle>
          <a:p>
            <a:fld id="{86CB4B4D-7CA3-9044-876B-883B54F8677D}" type="slidenum">
              <a:rPr lang="en-US" smtClean="0"/>
              <a:pPr/>
              <a:t>‹#›</a:t>
            </a:fld>
            <a:endParaRPr lang="en-US"/>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Partners' logos">
    <p:spTree>
      <p:nvGrpSpPr>
        <p:cNvPr id="1" name=""/>
        <p:cNvGrpSpPr/>
        <p:nvPr/>
      </p:nvGrpSpPr>
      <p:grpSpPr>
        <a:xfrm>
          <a:off x="0" y="0"/>
          <a:ext cx="0" cy="0"/>
          <a:chOff x="0" y="0"/>
          <a:chExt cx="0" cy="0"/>
        </a:xfrm>
      </p:grpSpPr>
      <p:sp>
        <p:nvSpPr>
          <p:cNvPr id="223" name="Shape 223"/>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pic>
        <p:nvPicPr>
          <p:cNvPr id="224" name="image5.png" descr="Une image contenant carte&#10;&#10;Description générée automatiquement"/>
          <p:cNvPicPr>
            <a:picLocks noChangeAspect="1"/>
          </p:cNvPicPr>
          <p:nvPr/>
        </p:nvPicPr>
        <p:blipFill>
          <a:blip r:embed="rId2">
            <a:alphaModFix amt="20000"/>
          </a:blip>
          <a:srcRect t="11097" r="1255"/>
          <a:stretch>
            <a:fillRect/>
          </a:stretch>
        </p:blipFill>
        <p:spPr>
          <a:xfrm>
            <a:off x="1115156" y="2591"/>
            <a:ext cx="11076845" cy="6846125"/>
          </a:xfrm>
          <a:prstGeom prst="rect">
            <a:avLst/>
          </a:prstGeom>
          <a:ln w="12700">
            <a:miter lim="400000"/>
          </a:ln>
        </p:spPr>
      </p:pic>
      <p:pic>
        <p:nvPicPr>
          <p:cNvPr id="225" name="image6.png" descr="Shape, circle&#10;&#10;Description automatically generated"/>
          <p:cNvPicPr>
            <a:picLocks noChangeAspect="1"/>
          </p:cNvPicPr>
          <p:nvPr/>
        </p:nvPicPr>
        <p:blipFill>
          <a:blip r:embed="rId3"/>
          <a:stretch>
            <a:fillRect/>
          </a:stretch>
        </p:blipFill>
        <p:spPr>
          <a:xfrm>
            <a:off x="1775621" y="5392806"/>
            <a:ext cx="1047601" cy="1049748"/>
          </a:xfrm>
          <a:prstGeom prst="rect">
            <a:avLst/>
          </a:prstGeom>
          <a:ln w="12700">
            <a:miter lim="400000"/>
          </a:ln>
        </p:spPr>
      </p:pic>
      <p:sp>
        <p:nvSpPr>
          <p:cNvPr id="226" name="Shape 226"/>
          <p:cNvSpPr/>
          <p:nvPr/>
        </p:nvSpPr>
        <p:spPr>
          <a:xfrm>
            <a:off x="1650442" y="313610"/>
            <a:ext cx="1139389" cy="1139386"/>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27" name="Shape 227"/>
          <p:cNvSpPr/>
          <p:nvPr/>
        </p:nvSpPr>
        <p:spPr>
          <a:xfrm>
            <a:off x="3270279" y="343210"/>
            <a:ext cx="1139389" cy="1139386"/>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pic>
        <p:nvPicPr>
          <p:cNvPr id="228" name="image1.jpeg" descr="Graphical user interface&#10;&#10;Description automatically generated with medium confidence"/>
          <p:cNvPicPr>
            <a:picLocks noChangeAspect="1"/>
          </p:cNvPicPr>
          <p:nvPr/>
        </p:nvPicPr>
        <p:blipFill>
          <a:blip r:embed="rId4"/>
          <a:stretch>
            <a:fillRect/>
          </a:stretch>
        </p:blipFill>
        <p:spPr>
          <a:xfrm>
            <a:off x="1797305" y="681920"/>
            <a:ext cx="845656" cy="463917"/>
          </a:xfrm>
          <a:prstGeom prst="rect">
            <a:avLst/>
          </a:prstGeom>
          <a:ln w="12700">
            <a:miter lim="400000"/>
          </a:ln>
        </p:spPr>
      </p:pic>
      <p:pic>
        <p:nvPicPr>
          <p:cNvPr id="229" name="image7.png" descr="Shape&#10;&#10;Description automatically generated with low confidence"/>
          <p:cNvPicPr>
            <a:picLocks noChangeAspect="1"/>
          </p:cNvPicPr>
          <p:nvPr/>
        </p:nvPicPr>
        <p:blipFill>
          <a:blip r:embed="rId5"/>
          <a:stretch>
            <a:fillRect/>
          </a:stretch>
        </p:blipFill>
        <p:spPr>
          <a:xfrm>
            <a:off x="3399799" y="762193"/>
            <a:ext cx="869082" cy="301417"/>
          </a:xfrm>
          <a:prstGeom prst="rect">
            <a:avLst/>
          </a:prstGeom>
          <a:ln w="12700">
            <a:miter lim="400000"/>
          </a:ln>
        </p:spPr>
      </p:pic>
      <p:sp>
        <p:nvSpPr>
          <p:cNvPr id="230" name="Shape 230"/>
          <p:cNvSpPr/>
          <p:nvPr/>
        </p:nvSpPr>
        <p:spPr>
          <a:xfrm>
            <a:off x="6219583" y="347588"/>
            <a:ext cx="1139389" cy="1139386"/>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pic>
        <p:nvPicPr>
          <p:cNvPr id="231" name="image2.jpeg" descr="Logo, company name&#10;&#10;Description automatically generated"/>
          <p:cNvPicPr>
            <a:picLocks noChangeAspect="1"/>
          </p:cNvPicPr>
          <p:nvPr/>
        </p:nvPicPr>
        <p:blipFill>
          <a:blip r:embed="rId6"/>
          <a:stretch>
            <a:fillRect/>
          </a:stretch>
        </p:blipFill>
        <p:spPr>
          <a:xfrm>
            <a:off x="6345956" y="612224"/>
            <a:ext cx="886641" cy="626547"/>
          </a:xfrm>
          <a:prstGeom prst="rect">
            <a:avLst/>
          </a:prstGeom>
          <a:ln w="12700">
            <a:miter lim="400000"/>
          </a:ln>
        </p:spPr>
      </p:pic>
      <p:sp>
        <p:nvSpPr>
          <p:cNvPr id="232" name="Shape 232"/>
          <p:cNvSpPr/>
          <p:nvPr/>
        </p:nvSpPr>
        <p:spPr>
          <a:xfrm>
            <a:off x="4795172" y="347588"/>
            <a:ext cx="1139389" cy="1139386"/>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33" name="Shape 233"/>
          <p:cNvSpPr/>
          <p:nvPr/>
        </p:nvSpPr>
        <p:spPr>
          <a:xfrm>
            <a:off x="7860834" y="379821"/>
            <a:ext cx="1139389" cy="1139386"/>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34" name="Shape 234"/>
          <p:cNvSpPr/>
          <p:nvPr/>
        </p:nvSpPr>
        <p:spPr>
          <a:xfrm>
            <a:off x="9566598" y="343210"/>
            <a:ext cx="1139389" cy="1139386"/>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pic>
        <p:nvPicPr>
          <p:cNvPr id="235" name="image8.png" descr="Logo&#10;&#10;Description automatically generated"/>
          <p:cNvPicPr>
            <a:picLocks noChangeAspect="1"/>
          </p:cNvPicPr>
          <p:nvPr/>
        </p:nvPicPr>
        <p:blipFill>
          <a:blip r:embed="rId7"/>
          <a:stretch>
            <a:fillRect/>
          </a:stretch>
        </p:blipFill>
        <p:spPr>
          <a:xfrm>
            <a:off x="9680992" y="706551"/>
            <a:ext cx="905327" cy="451738"/>
          </a:xfrm>
          <a:prstGeom prst="rect">
            <a:avLst/>
          </a:prstGeom>
          <a:ln w="12700">
            <a:miter lim="400000"/>
          </a:ln>
        </p:spPr>
      </p:pic>
      <p:sp>
        <p:nvSpPr>
          <p:cNvPr id="236" name="Shape 236"/>
          <p:cNvSpPr/>
          <p:nvPr/>
        </p:nvSpPr>
        <p:spPr>
          <a:xfrm>
            <a:off x="980488" y="1630594"/>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37" name="Shape 237"/>
          <p:cNvSpPr/>
          <p:nvPr/>
        </p:nvSpPr>
        <p:spPr>
          <a:xfrm>
            <a:off x="2428301" y="1600019"/>
            <a:ext cx="1139389" cy="1139386"/>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pic>
        <p:nvPicPr>
          <p:cNvPr id="238" name="image9.png" descr="Logo, icon&#10;&#10;Description automatically generated"/>
          <p:cNvPicPr>
            <a:picLocks noChangeAspect="1"/>
          </p:cNvPicPr>
          <p:nvPr/>
        </p:nvPicPr>
        <p:blipFill>
          <a:blip r:embed="rId8"/>
          <a:stretch>
            <a:fillRect/>
          </a:stretch>
        </p:blipFill>
        <p:spPr>
          <a:xfrm>
            <a:off x="2629474" y="1796182"/>
            <a:ext cx="747057" cy="747057"/>
          </a:xfrm>
          <a:prstGeom prst="rect">
            <a:avLst/>
          </a:prstGeom>
          <a:ln w="12700">
            <a:miter lim="400000"/>
          </a:ln>
        </p:spPr>
      </p:pic>
      <p:sp>
        <p:nvSpPr>
          <p:cNvPr id="239" name="Shape 239"/>
          <p:cNvSpPr/>
          <p:nvPr/>
        </p:nvSpPr>
        <p:spPr>
          <a:xfrm>
            <a:off x="4013356" y="1600019"/>
            <a:ext cx="1139389" cy="1139386"/>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40" name="Shape 240"/>
          <p:cNvSpPr/>
          <p:nvPr/>
        </p:nvSpPr>
        <p:spPr>
          <a:xfrm>
            <a:off x="5524327" y="1600019"/>
            <a:ext cx="1139389" cy="1139386"/>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41" name="Shape 241"/>
          <p:cNvSpPr/>
          <p:nvPr/>
        </p:nvSpPr>
        <p:spPr>
          <a:xfrm>
            <a:off x="7099612" y="1600018"/>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42" name="Shape 242"/>
          <p:cNvSpPr/>
          <p:nvPr/>
        </p:nvSpPr>
        <p:spPr>
          <a:xfrm>
            <a:off x="8585912" y="1604612"/>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43" name="Shape 243"/>
          <p:cNvSpPr/>
          <p:nvPr/>
        </p:nvSpPr>
        <p:spPr>
          <a:xfrm>
            <a:off x="10210479" y="1604609"/>
            <a:ext cx="1139389" cy="1139390"/>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44" name="Shape 244"/>
          <p:cNvSpPr/>
          <p:nvPr/>
        </p:nvSpPr>
        <p:spPr>
          <a:xfrm>
            <a:off x="308435" y="2882999"/>
            <a:ext cx="1139386"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45" name="Shape 245"/>
          <p:cNvSpPr/>
          <p:nvPr/>
        </p:nvSpPr>
        <p:spPr>
          <a:xfrm>
            <a:off x="1726745" y="2886428"/>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46" name="Shape 246"/>
          <p:cNvSpPr/>
          <p:nvPr/>
        </p:nvSpPr>
        <p:spPr>
          <a:xfrm>
            <a:off x="3212601" y="2882999"/>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47" name="Shape 247"/>
          <p:cNvSpPr/>
          <p:nvPr/>
        </p:nvSpPr>
        <p:spPr>
          <a:xfrm>
            <a:off x="4781079" y="2886428"/>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48" name="Shape 248"/>
          <p:cNvSpPr/>
          <p:nvPr/>
        </p:nvSpPr>
        <p:spPr>
          <a:xfrm>
            <a:off x="6317948" y="2886425"/>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49" name="Shape 249"/>
          <p:cNvSpPr/>
          <p:nvPr/>
        </p:nvSpPr>
        <p:spPr>
          <a:xfrm>
            <a:off x="7834516" y="2889459"/>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50" name="Shape 250"/>
          <p:cNvSpPr/>
          <p:nvPr/>
        </p:nvSpPr>
        <p:spPr>
          <a:xfrm>
            <a:off x="9447252" y="2873748"/>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51" name="Shape 251"/>
          <p:cNvSpPr/>
          <p:nvPr/>
        </p:nvSpPr>
        <p:spPr>
          <a:xfrm>
            <a:off x="924850" y="4169407"/>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52" name="Shape 252"/>
          <p:cNvSpPr/>
          <p:nvPr/>
        </p:nvSpPr>
        <p:spPr>
          <a:xfrm>
            <a:off x="2369836" y="4164434"/>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pic>
        <p:nvPicPr>
          <p:cNvPr id="253" name="image10.png"/>
          <p:cNvPicPr>
            <a:picLocks noChangeAspect="1"/>
          </p:cNvPicPr>
          <p:nvPr/>
        </p:nvPicPr>
        <p:blipFill>
          <a:blip r:embed="rId9"/>
          <a:stretch>
            <a:fillRect/>
          </a:stretch>
        </p:blipFill>
        <p:spPr>
          <a:xfrm>
            <a:off x="2535329" y="4435161"/>
            <a:ext cx="805340" cy="594307"/>
          </a:xfrm>
          <a:prstGeom prst="rect">
            <a:avLst/>
          </a:prstGeom>
          <a:ln w="12700">
            <a:miter lim="400000"/>
          </a:ln>
        </p:spPr>
      </p:pic>
      <p:sp>
        <p:nvSpPr>
          <p:cNvPr id="254" name="Shape 254"/>
          <p:cNvSpPr/>
          <p:nvPr/>
        </p:nvSpPr>
        <p:spPr>
          <a:xfrm>
            <a:off x="4004776" y="4164434"/>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55" name="Shape 255"/>
          <p:cNvSpPr/>
          <p:nvPr/>
        </p:nvSpPr>
        <p:spPr>
          <a:xfrm>
            <a:off x="5472688" y="4172834"/>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56" name="Shape 256"/>
          <p:cNvSpPr/>
          <p:nvPr/>
        </p:nvSpPr>
        <p:spPr>
          <a:xfrm>
            <a:off x="7007886" y="4178899"/>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pic>
        <p:nvPicPr>
          <p:cNvPr id="257" name="image3.jpeg" descr="A screenshot of a video game&#10;&#10;Description automatically generated with low confidence"/>
          <p:cNvPicPr>
            <a:picLocks noChangeAspect="1"/>
          </p:cNvPicPr>
          <p:nvPr/>
        </p:nvPicPr>
        <p:blipFill>
          <a:blip r:embed="rId10"/>
          <a:stretch>
            <a:fillRect/>
          </a:stretch>
        </p:blipFill>
        <p:spPr>
          <a:xfrm>
            <a:off x="7090895" y="4668873"/>
            <a:ext cx="976804" cy="177763"/>
          </a:xfrm>
          <a:prstGeom prst="rect">
            <a:avLst/>
          </a:prstGeom>
          <a:ln w="12700">
            <a:miter lim="400000"/>
          </a:ln>
        </p:spPr>
      </p:pic>
      <p:sp>
        <p:nvSpPr>
          <p:cNvPr id="258" name="Shape 258"/>
          <p:cNvSpPr/>
          <p:nvPr/>
        </p:nvSpPr>
        <p:spPr>
          <a:xfrm>
            <a:off x="8605666" y="4178899"/>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pic>
        <p:nvPicPr>
          <p:cNvPr id="259" name="image4.jpeg" descr="A blue and white logo&#10;&#10;Description automatically generated with low confidence"/>
          <p:cNvPicPr>
            <a:picLocks noChangeAspect="1"/>
          </p:cNvPicPr>
          <p:nvPr/>
        </p:nvPicPr>
        <p:blipFill>
          <a:blip r:embed="rId11"/>
          <a:stretch>
            <a:fillRect/>
          </a:stretch>
        </p:blipFill>
        <p:spPr>
          <a:xfrm>
            <a:off x="8675071" y="4647021"/>
            <a:ext cx="996492" cy="203142"/>
          </a:xfrm>
          <a:prstGeom prst="rect">
            <a:avLst/>
          </a:prstGeom>
          <a:ln w="12700">
            <a:miter lim="400000"/>
          </a:ln>
        </p:spPr>
      </p:pic>
      <p:sp>
        <p:nvSpPr>
          <p:cNvPr id="260" name="Shape 260"/>
          <p:cNvSpPr/>
          <p:nvPr/>
        </p:nvSpPr>
        <p:spPr>
          <a:xfrm>
            <a:off x="10210479" y="4160142"/>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61" name="Shape 261"/>
          <p:cNvSpPr/>
          <p:nvPr/>
        </p:nvSpPr>
        <p:spPr>
          <a:xfrm>
            <a:off x="1738390" y="5411906"/>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62" name="Shape 262"/>
          <p:cNvSpPr/>
          <p:nvPr/>
        </p:nvSpPr>
        <p:spPr>
          <a:xfrm>
            <a:off x="3264646" y="5436194"/>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63" name="Shape 263"/>
          <p:cNvSpPr/>
          <p:nvPr/>
        </p:nvSpPr>
        <p:spPr>
          <a:xfrm>
            <a:off x="4683276" y="5411906"/>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pic>
        <p:nvPicPr>
          <p:cNvPr id="264" name="image5.jpeg" descr="Logo, company name&#10;&#10;Description automatically generated"/>
          <p:cNvPicPr>
            <a:picLocks noChangeAspect="1"/>
          </p:cNvPicPr>
          <p:nvPr/>
        </p:nvPicPr>
        <p:blipFill>
          <a:blip r:embed="rId12"/>
          <a:stretch>
            <a:fillRect/>
          </a:stretch>
        </p:blipFill>
        <p:spPr>
          <a:xfrm>
            <a:off x="4793848" y="5723723"/>
            <a:ext cx="935514" cy="576514"/>
          </a:xfrm>
          <a:prstGeom prst="rect">
            <a:avLst/>
          </a:prstGeom>
          <a:ln w="12700">
            <a:miter lim="400000"/>
          </a:ln>
        </p:spPr>
      </p:pic>
      <p:sp>
        <p:nvSpPr>
          <p:cNvPr id="265" name="Shape 265"/>
          <p:cNvSpPr/>
          <p:nvPr/>
        </p:nvSpPr>
        <p:spPr>
          <a:xfrm>
            <a:off x="6320349" y="5436191"/>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66" name="Shape 266"/>
          <p:cNvSpPr/>
          <p:nvPr/>
        </p:nvSpPr>
        <p:spPr>
          <a:xfrm>
            <a:off x="7822134" y="5436191"/>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sp>
        <p:nvSpPr>
          <p:cNvPr id="267" name="Shape 267"/>
          <p:cNvSpPr/>
          <p:nvPr/>
        </p:nvSpPr>
        <p:spPr>
          <a:xfrm>
            <a:off x="9363994" y="5436191"/>
            <a:ext cx="1139389" cy="1139389"/>
          </a:xfrm>
          <a:prstGeom prst="ellipse">
            <a:avLst/>
          </a:prstGeom>
          <a:solidFill>
            <a:srgbClr val="FFFFFF"/>
          </a:solidFill>
          <a:ln w="12700">
            <a:solidFill>
              <a:srgbClr val="0D5364"/>
            </a:solidFill>
            <a:miter/>
          </a:ln>
        </p:spPr>
        <p:txBody>
          <a:bodyPr lIns="45718" tIns="45718" rIns="45718" bIns="45718" anchor="ctr"/>
          <a:lstStyle/>
          <a:p>
            <a:pPr algn="ctr">
              <a:defRPr>
                <a:solidFill>
                  <a:srgbClr val="FFFFFF"/>
                </a:solidFill>
              </a:defRPr>
            </a:pPr>
            <a:endParaRPr/>
          </a:p>
        </p:txBody>
      </p:sp>
      <p:pic>
        <p:nvPicPr>
          <p:cNvPr id="268" name="image11.png" descr="A picture containing text, sign, outdoor&#10;&#10;Description automatically generated"/>
          <p:cNvPicPr>
            <a:picLocks noChangeAspect="1"/>
          </p:cNvPicPr>
          <p:nvPr/>
        </p:nvPicPr>
        <p:blipFill>
          <a:blip r:embed="rId13"/>
          <a:stretch>
            <a:fillRect/>
          </a:stretch>
        </p:blipFill>
        <p:spPr>
          <a:xfrm>
            <a:off x="3346305" y="3356638"/>
            <a:ext cx="919579" cy="231489"/>
          </a:xfrm>
          <a:prstGeom prst="rect">
            <a:avLst/>
          </a:prstGeom>
          <a:ln w="12700">
            <a:miter lim="400000"/>
          </a:ln>
        </p:spPr>
      </p:pic>
      <p:pic>
        <p:nvPicPr>
          <p:cNvPr id="269" name="image12.png"/>
          <p:cNvPicPr>
            <a:picLocks noChangeAspect="1"/>
          </p:cNvPicPr>
          <p:nvPr/>
        </p:nvPicPr>
        <p:blipFill>
          <a:blip r:embed="rId14"/>
          <a:stretch>
            <a:fillRect/>
          </a:stretch>
        </p:blipFill>
        <p:spPr>
          <a:xfrm>
            <a:off x="4843407" y="485723"/>
            <a:ext cx="1033520" cy="947014"/>
          </a:xfrm>
          <a:prstGeom prst="rect">
            <a:avLst/>
          </a:prstGeom>
          <a:ln w="12700">
            <a:miter lim="400000"/>
          </a:ln>
        </p:spPr>
      </p:pic>
      <p:pic>
        <p:nvPicPr>
          <p:cNvPr id="270" name="image13.png"/>
          <p:cNvPicPr>
            <a:picLocks noChangeAspect="1"/>
          </p:cNvPicPr>
          <p:nvPr/>
        </p:nvPicPr>
        <p:blipFill>
          <a:blip r:embed="rId15"/>
          <a:stretch>
            <a:fillRect/>
          </a:stretch>
        </p:blipFill>
        <p:spPr>
          <a:xfrm>
            <a:off x="8709280" y="1919059"/>
            <a:ext cx="954237" cy="515290"/>
          </a:xfrm>
          <a:prstGeom prst="rect">
            <a:avLst/>
          </a:prstGeom>
          <a:ln w="12700">
            <a:miter lim="400000"/>
          </a:ln>
        </p:spPr>
      </p:pic>
      <p:pic>
        <p:nvPicPr>
          <p:cNvPr id="271" name="image14.png"/>
          <p:cNvPicPr>
            <a:picLocks noChangeAspect="1"/>
          </p:cNvPicPr>
          <p:nvPr/>
        </p:nvPicPr>
        <p:blipFill>
          <a:blip r:embed="rId16"/>
          <a:stretch>
            <a:fillRect/>
          </a:stretch>
        </p:blipFill>
        <p:spPr>
          <a:xfrm>
            <a:off x="1789694" y="2974014"/>
            <a:ext cx="996735" cy="996736"/>
          </a:xfrm>
          <a:prstGeom prst="rect">
            <a:avLst/>
          </a:prstGeom>
          <a:ln w="12700">
            <a:miter lim="400000"/>
          </a:ln>
        </p:spPr>
      </p:pic>
      <p:pic>
        <p:nvPicPr>
          <p:cNvPr id="272" name="image15.png"/>
          <p:cNvPicPr>
            <a:picLocks noChangeAspect="1"/>
          </p:cNvPicPr>
          <p:nvPr/>
        </p:nvPicPr>
        <p:blipFill>
          <a:blip r:embed="rId17"/>
          <a:stretch>
            <a:fillRect/>
          </a:stretch>
        </p:blipFill>
        <p:spPr>
          <a:xfrm>
            <a:off x="8052606" y="5883476"/>
            <a:ext cx="678441" cy="265810"/>
          </a:xfrm>
          <a:prstGeom prst="rect">
            <a:avLst/>
          </a:prstGeom>
          <a:ln w="12700">
            <a:miter lim="400000"/>
          </a:ln>
        </p:spPr>
      </p:pic>
      <p:pic>
        <p:nvPicPr>
          <p:cNvPr id="273" name="image6.jpeg" descr="Company name&#10;&#10;Description automatically generated"/>
          <p:cNvPicPr>
            <a:picLocks noChangeAspect="1"/>
          </p:cNvPicPr>
          <p:nvPr/>
        </p:nvPicPr>
        <p:blipFill>
          <a:blip r:embed="rId18"/>
          <a:srcRect l="3463" t="5031" r="2939" b="12160"/>
          <a:stretch>
            <a:fillRect/>
          </a:stretch>
        </p:blipFill>
        <p:spPr>
          <a:xfrm>
            <a:off x="6416204" y="3187962"/>
            <a:ext cx="966700" cy="513223"/>
          </a:xfrm>
          <a:prstGeom prst="rect">
            <a:avLst/>
          </a:prstGeom>
          <a:ln w="12700">
            <a:miter lim="400000"/>
          </a:ln>
        </p:spPr>
      </p:pic>
      <p:pic>
        <p:nvPicPr>
          <p:cNvPr id="274" name="image16.png"/>
          <p:cNvPicPr>
            <a:picLocks noChangeAspect="1"/>
          </p:cNvPicPr>
          <p:nvPr/>
        </p:nvPicPr>
        <p:blipFill>
          <a:blip r:embed="rId19"/>
          <a:stretch>
            <a:fillRect/>
          </a:stretch>
        </p:blipFill>
        <p:spPr>
          <a:xfrm>
            <a:off x="7920094" y="833730"/>
            <a:ext cx="1010534" cy="294639"/>
          </a:xfrm>
          <a:prstGeom prst="rect">
            <a:avLst/>
          </a:prstGeom>
          <a:ln w="12700">
            <a:miter lim="400000"/>
          </a:ln>
        </p:spPr>
      </p:pic>
      <p:pic>
        <p:nvPicPr>
          <p:cNvPr id="275" name="image17.png"/>
          <p:cNvPicPr>
            <a:picLocks noChangeAspect="1"/>
          </p:cNvPicPr>
          <p:nvPr/>
        </p:nvPicPr>
        <p:blipFill>
          <a:blip r:embed="rId20"/>
          <a:stretch>
            <a:fillRect/>
          </a:stretch>
        </p:blipFill>
        <p:spPr>
          <a:xfrm>
            <a:off x="1160109" y="1919059"/>
            <a:ext cx="758342" cy="523258"/>
          </a:xfrm>
          <a:prstGeom prst="rect">
            <a:avLst/>
          </a:prstGeom>
          <a:ln w="12700">
            <a:miter lim="400000"/>
          </a:ln>
        </p:spPr>
      </p:pic>
      <p:pic>
        <p:nvPicPr>
          <p:cNvPr id="276" name="image7.jpeg"/>
          <p:cNvPicPr>
            <a:picLocks noChangeAspect="1"/>
          </p:cNvPicPr>
          <p:nvPr/>
        </p:nvPicPr>
        <p:blipFill>
          <a:blip r:embed="rId21"/>
          <a:stretch>
            <a:fillRect/>
          </a:stretch>
        </p:blipFill>
        <p:spPr>
          <a:xfrm>
            <a:off x="4191134" y="1776996"/>
            <a:ext cx="766241" cy="766241"/>
          </a:xfrm>
          <a:prstGeom prst="rect">
            <a:avLst/>
          </a:prstGeom>
          <a:ln w="12700">
            <a:miter lim="400000"/>
          </a:ln>
        </p:spPr>
      </p:pic>
      <p:pic>
        <p:nvPicPr>
          <p:cNvPr id="277" name="image8.jpeg"/>
          <p:cNvPicPr>
            <a:picLocks noChangeAspect="1"/>
          </p:cNvPicPr>
          <p:nvPr/>
        </p:nvPicPr>
        <p:blipFill>
          <a:blip r:embed="rId22"/>
          <a:stretch>
            <a:fillRect/>
          </a:stretch>
        </p:blipFill>
        <p:spPr>
          <a:xfrm>
            <a:off x="5830668" y="1919059"/>
            <a:ext cx="515289" cy="515290"/>
          </a:xfrm>
          <a:prstGeom prst="rect">
            <a:avLst/>
          </a:prstGeom>
          <a:ln w="12700">
            <a:miter lim="400000"/>
          </a:ln>
        </p:spPr>
      </p:pic>
      <p:pic>
        <p:nvPicPr>
          <p:cNvPr id="278" name="image9.jpeg"/>
          <p:cNvPicPr>
            <a:picLocks noChangeAspect="1"/>
          </p:cNvPicPr>
          <p:nvPr/>
        </p:nvPicPr>
        <p:blipFill>
          <a:blip r:embed="rId23"/>
          <a:srcRect l="12675" r="8814"/>
          <a:stretch>
            <a:fillRect/>
          </a:stretch>
        </p:blipFill>
        <p:spPr>
          <a:xfrm>
            <a:off x="7224283" y="1876462"/>
            <a:ext cx="914678" cy="611207"/>
          </a:xfrm>
          <a:prstGeom prst="rect">
            <a:avLst/>
          </a:prstGeom>
          <a:ln w="12700">
            <a:miter lim="400000"/>
          </a:ln>
        </p:spPr>
      </p:pic>
      <p:pic>
        <p:nvPicPr>
          <p:cNvPr id="279" name="image18.png"/>
          <p:cNvPicPr>
            <a:picLocks noChangeAspect="1"/>
          </p:cNvPicPr>
          <p:nvPr/>
        </p:nvPicPr>
        <p:blipFill>
          <a:blip r:embed="rId24"/>
          <a:stretch>
            <a:fillRect/>
          </a:stretch>
        </p:blipFill>
        <p:spPr>
          <a:xfrm>
            <a:off x="451495" y="3059170"/>
            <a:ext cx="795148" cy="799964"/>
          </a:xfrm>
          <a:prstGeom prst="rect">
            <a:avLst/>
          </a:prstGeom>
          <a:ln w="12700">
            <a:miter lim="400000"/>
          </a:ln>
        </p:spPr>
      </p:pic>
      <p:pic>
        <p:nvPicPr>
          <p:cNvPr id="280" name="image10.jpeg"/>
          <p:cNvPicPr>
            <a:picLocks noChangeAspect="1"/>
          </p:cNvPicPr>
          <p:nvPr/>
        </p:nvPicPr>
        <p:blipFill>
          <a:blip r:embed="rId25"/>
          <a:stretch>
            <a:fillRect/>
          </a:stretch>
        </p:blipFill>
        <p:spPr>
          <a:xfrm>
            <a:off x="10321652" y="1964708"/>
            <a:ext cx="898171" cy="469295"/>
          </a:xfrm>
          <a:prstGeom prst="rect">
            <a:avLst/>
          </a:prstGeom>
          <a:ln w="12700">
            <a:miter lim="400000"/>
          </a:ln>
        </p:spPr>
      </p:pic>
      <p:pic>
        <p:nvPicPr>
          <p:cNvPr id="281" name="image19.png"/>
          <p:cNvPicPr>
            <a:picLocks noChangeAspect="1"/>
          </p:cNvPicPr>
          <p:nvPr/>
        </p:nvPicPr>
        <p:blipFill>
          <a:blip r:embed="rId26"/>
          <a:stretch>
            <a:fillRect/>
          </a:stretch>
        </p:blipFill>
        <p:spPr>
          <a:xfrm>
            <a:off x="4884830" y="3200099"/>
            <a:ext cx="931884" cy="517714"/>
          </a:xfrm>
          <a:prstGeom prst="rect">
            <a:avLst/>
          </a:prstGeom>
          <a:ln w="12700">
            <a:miter lim="400000"/>
          </a:ln>
        </p:spPr>
      </p:pic>
      <p:pic>
        <p:nvPicPr>
          <p:cNvPr id="282" name="image20.png"/>
          <p:cNvPicPr>
            <a:picLocks noChangeAspect="1"/>
          </p:cNvPicPr>
          <p:nvPr/>
        </p:nvPicPr>
        <p:blipFill>
          <a:blip r:embed="rId27"/>
          <a:stretch>
            <a:fillRect/>
          </a:stretch>
        </p:blipFill>
        <p:spPr>
          <a:xfrm>
            <a:off x="9783509" y="3145044"/>
            <a:ext cx="466870" cy="612002"/>
          </a:xfrm>
          <a:prstGeom prst="rect">
            <a:avLst/>
          </a:prstGeom>
          <a:ln w="12700">
            <a:miter lim="400000"/>
          </a:ln>
        </p:spPr>
      </p:pic>
      <p:pic>
        <p:nvPicPr>
          <p:cNvPr id="283" name="image11.jpeg"/>
          <p:cNvPicPr>
            <a:picLocks noChangeAspect="1"/>
          </p:cNvPicPr>
          <p:nvPr/>
        </p:nvPicPr>
        <p:blipFill>
          <a:blip r:embed="rId28"/>
          <a:srcRect t="35605" b="33730"/>
          <a:stretch>
            <a:fillRect/>
          </a:stretch>
        </p:blipFill>
        <p:spPr>
          <a:xfrm>
            <a:off x="7930684" y="3335609"/>
            <a:ext cx="969234" cy="297207"/>
          </a:xfrm>
          <a:prstGeom prst="rect">
            <a:avLst/>
          </a:prstGeom>
          <a:ln w="12700">
            <a:miter lim="400000"/>
          </a:ln>
        </p:spPr>
      </p:pic>
      <p:pic>
        <p:nvPicPr>
          <p:cNvPr id="284" name="image21.png"/>
          <p:cNvPicPr>
            <a:picLocks noChangeAspect="1"/>
          </p:cNvPicPr>
          <p:nvPr/>
        </p:nvPicPr>
        <p:blipFill>
          <a:blip r:embed="rId29"/>
          <a:stretch>
            <a:fillRect/>
          </a:stretch>
        </p:blipFill>
        <p:spPr>
          <a:xfrm>
            <a:off x="1009581" y="4537485"/>
            <a:ext cx="959319" cy="440535"/>
          </a:xfrm>
          <a:prstGeom prst="rect">
            <a:avLst/>
          </a:prstGeom>
          <a:ln w="12700">
            <a:miter lim="400000"/>
          </a:ln>
        </p:spPr>
      </p:pic>
      <p:pic>
        <p:nvPicPr>
          <p:cNvPr id="285" name="image22.png"/>
          <p:cNvPicPr>
            <a:picLocks noChangeAspect="1"/>
          </p:cNvPicPr>
          <p:nvPr/>
        </p:nvPicPr>
        <p:blipFill>
          <a:blip r:embed="rId30"/>
          <a:stretch>
            <a:fillRect/>
          </a:stretch>
        </p:blipFill>
        <p:spPr>
          <a:xfrm>
            <a:off x="4089096" y="4482069"/>
            <a:ext cx="965465" cy="519867"/>
          </a:xfrm>
          <a:prstGeom prst="rect">
            <a:avLst/>
          </a:prstGeom>
          <a:ln w="12700">
            <a:miter lim="400000"/>
          </a:ln>
        </p:spPr>
      </p:pic>
      <p:pic>
        <p:nvPicPr>
          <p:cNvPr id="286" name="image23.png"/>
          <p:cNvPicPr>
            <a:picLocks noChangeAspect="1"/>
          </p:cNvPicPr>
          <p:nvPr/>
        </p:nvPicPr>
        <p:blipFill>
          <a:blip r:embed="rId31"/>
          <a:stretch>
            <a:fillRect/>
          </a:stretch>
        </p:blipFill>
        <p:spPr>
          <a:xfrm>
            <a:off x="5773692" y="4488969"/>
            <a:ext cx="501424" cy="500264"/>
          </a:xfrm>
          <a:prstGeom prst="rect">
            <a:avLst/>
          </a:prstGeom>
          <a:ln w="12700">
            <a:miter lim="400000"/>
          </a:ln>
        </p:spPr>
      </p:pic>
      <p:pic>
        <p:nvPicPr>
          <p:cNvPr id="287" name="image12.jpeg" descr="Une image contenant texte&#10;&#10;Description générée automatiquement"/>
          <p:cNvPicPr>
            <a:picLocks noChangeAspect="1"/>
          </p:cNvPicPr>
          <p:nvPr/>
        </p:nvPicPr>
        <p:blipFill>
          <a:blip r:embed="rId32"/>
          <a:stretch>
            <a:fillRect/>
          </a:stretch>
        </p:blipFill>
        <p:spPr>
          <a:xfrm>
            <a:off x="10458753" y="4405622"/>
            <a:ext cx="687169" cy="687169"/>
          </a:xfrm>
          <a:prstGeom prst="rect">
            <a:avLst/>
          </a:prstGeom>
          <a:ln w="12700">
            <a:miter lim="400000"/>
          </a:ln>
        </p:spPr>
      </p:pic>
      <p:pic>
        <p:nvPicPr>
          <p:cNvPr id="288" name="image13.jpeg" descr="Une image contenant texte, clipart&#10;&#10;Description générée automatiquement"/>
          <p:cNvPicPr>
            <a:picLocks noChangeAspect="1"/>
          </p:cNvPicPr>
          <p:nvPr/>
        </p:nvPicPr>
        <p:blipFill>
          <a:blip r:embed="rId33"/>
          <a:stretch>
            <a:fillRect/>
          </a:stretch>
        </p:blipFill>
        <p:spPr>
          <a:xfrm>
            <a:off x="1823099" y="5813037"/>
            <a:ext cx="963328" cy="406689"/>
          </a:xfrm>
          <a:prstGeom prst="rect">
            <a:avLst/>
          </a:prstGeom>
          <a:ln w="12700">
            <a:miter lim="400000"/>
          </a:ln>
        </p:spPr>
      </p:pic>
      <p:pic>
        <p:nvPicPr>
          <p:cNvPr id="289" name="image24.png"/>
          <p:cNvPicPr>
            <a:picLocks noChangeAspect="1"/>
          </p:cNvPicPr>
          <p:nvPr/>
        </p:nvPicPr>
        <p:blipFill>
          <a:blip r:embed="rId34"/>
          <a:stretch>
            <a:fillRect/>
          </a:stretch>
        </p:blipFill>
        <p:spPr>
          <a:xfrm>
            <a:off x="3399799" y="5777238"/>
            <a:ext cx="914574" cy="457290"/>
          </a:xfrm>
          <a:prstGeom prst="rect">
            <a:avLst/>
          </a:prstGeom>
          <a:ln w="12700">
            <a:miter lim="400000"/>
          </a:ln>
        </p:spPr>
      </p:pic>
      <p:pic>
        <p:nvPicPr>
          <p:cNvPr id="290" name="image25.png"/>
          <p:cNvPicPr>
            <a:picLocks noChangeAspect="1"/>
          </p:cNvPicPr>
          <p:nvPr/>
        </p:nvPicPr>
        <p:blipFill>
          <a:blip r:embed="rId35"/>
          <a:stretch>
            <a:fillRect/>
          </a:stretch>
        </p:blipFill>
        <p:spPr>
          <a:xfrm>
            <a:off x="6340599" y="5768694"/>
            <a:ext cx="1135001" cy="527016"/>
          </a:xfrm>
          <a:prstGeom prst="rect">
            <a:avLst/>
          </a:prstGeom>
          <a:ln w="12700">
            <a:miter lim="400000"/>
          </a:ln>
        </p:spPr>
      </p:pic>
      <p:pic>
        <p:nvPicPr>
          <p:cNvPr id="291" name="image26.png"/>
          <p:cNvPicPr>
            <a:picLocks noChangeAspect="1"/>
          </p:cNvPicPr>
          <p:nvPr/>
        </p:nvPicPr>
        <p:blipFill>
          <a:blip r:embed="rId36"/>
          <a:stretch>
            <a:fillRect/>
          </a:stretch>
        </p:blipFill>
        <p:spPr>
          <a:xfrm>
            <a:off x="9619988" y="5818413"/>
            <a:ext cx="627395" cy="421318"/>
          </a:xfrm>
          <a:prstGeom prst="rect">
            <a:avLst/>
          </a:prstGeom>
          <a:ln w="12700">
            <a:miter lim="400000"/>
          </a:ln>
        </p:spPr>
      </p:pic>
      <p:sp>
        <p:nvSpPr>
          <p:cNvPr id="292" name="Shape 292"/>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
  <p:cSld name="Contact us!">
    <p:spTree>
      <p:nvGrpSpPr>
        <p:cNvPr id="1" name=""/>
        <p:cNvGrpSpPr/>
        <p:nvPr/>
      </p:nvGrpSpPr>
      <p:grpSpPr>
        <a:xfrm>
          <a:off x="0" y="0"/>
          <a:ext cx="0" cy="0"/>
          <a:chOff x="0" y="0"/>
          <a:chExt cx="0" cy="0"/>
        </a:xfrm>
      </p:grpSpPr>
      <p:sp>
        <p:nvSpPr>
          <p:cNvPr id="299" name="Shape 299"/>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sp>
        <p:nvSpPr>
          <p:cNvPr id="300" name="Shape 300"/>
          <p:cNvSpPr/>
          <p:nvPr/>
        </p:nvSpPr>
        <p:spPr>
          <a:xfrm>
            <a:off x="0" y="-7801"/>
            <a:ext cx="12192000" cy="6157456"/>
          </a:xfrm>
          <a:prstGeom prst="rect">
            <a:avLst/>
          </a:prstGeom>
          <a:solidFill>
            <a:srgbClr val="0D5364"/>
          </a:solidFill>
          <a:ln w="12700">
            <a:miter lim="400000"/>
          </a:ln>
        </p:spPr>
        <p:txBody>
          <a:bodyPr lIns="45718" tIns="45718" rIns="45718" bIns="45718" anchor="ctr"/>
          <a:lstStyle/>
          <a:p>
            <a:pPr algn="ctr">
              <a:defRPr>
                <a:solidFill>
                  <a:srgbClr val="0D5364"/>
                </a:solidFill>
              </a:defRPr>
            </a:pPr>
            <a:endParaRPr/>
          </a:p>
        </p:txBody>
      </p:sp>
      <p:sp>
        <p:nvSpPr>
          <p:cNvPr id="301" name="Shape 301"/>
          <p:cNvSpPr/>
          <p:nvPr/>
        </p:nvSpPr>
        <p:spPr>
          <a:xfrm>
            <a:off x="1348822" y="2277186"/>
            <a:ext cx="2308781" cy="350660"/>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defRPr b="1">
                <a:solidFill>
                  <a:srgbClr val="FFFFFF"/>
                </a:solidFill>
              </a:defRPr>
            </a:lvl1pPr>
          </a:lstStyle>
          <a:p>
            <a:r>
              <a:t>@NetZeroCitiesEU</a:t>
            </a:r>
          </a:p>
        </p:txBody>
      </p:sp>
      <p:sp>
        <p:nvSpPr>
          <p:cNvPr id="302" name="Shape 302"/>
          <p:cNvSpPr/>
          <p:nvPr/>
        </p:nvSpPr>
        <p:spPr>
          <a:xfrm>
            <a:off x="1379484" y="3534031"/>
            <a:ext cx="2064313" cy="350660"/>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defRPr b="1">
                <a:solidFill>
                  <a:srgbClr val="FFFFFF"/>
                </a:solidFill>
              </a:defRPr>
            </a:lvl1pPr>
          </a:lstStyle>
          <a:p>
            <a:r>
              <a:t>NetZeroCitiesEU</a:t>
            </a:r>
          </a:p>
        </p:txBody>
      </p:sp>
      <p:sp>
        <p:nvSpPr>
          <p:cNvPr id="303" name="Shape 303"/>
          <p:cNvSpPr/>
          <p:nvPr/>
        </p:nvSpPr>
        <p:spPr>
          <a:xfrm>
            <a:off x="5884850" y="2252557"/>
            <a:ext cx="1843149" cy="350660"/>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defRPr b="1">
                <a:solidFill>
                  <a:srgbClr val="FFFFFF"/>
                </a:solidFill>
              </a:defRPr>
            </a:lvl1pPr>
          </a:lstStyle>
          <a:p>
            <a:r>
              <a:t>NetZeroCities</a:t>
            </a:r>
          </a:p>
        </p:txBody>
      </p:sp>
      <p:sp>
        <p:nvSpPr>
          <p:cNvPr id="304" name="Shape 304"/>
          <p:cNvSpPr/>
          <p:nvPr/>
        </p:nvSpPr>
        <p:spPr>
          <a:xfrm>
            <a:off x="1379484" y="4779281"/>
            <a:ext cx="2808092" cy="350660"/>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defRPr b="1">
                <a:solidFill>
                  <a:srgbClr val="FFFFFF"/>
                </a:solidFill>
              </a:defRPr>
            </a:lvl1pPr>
          </a:lstStyle>
          <a:p>
            <a:r>
              <a:t>www.netzerocities.eu</a:t>
            </a:r>
          </a:p>
        </p:txBody>
      </p:sp>
      <p:sp>
        <p:nvSpPr>
          <p:cNvPr id="305" name="Shape 305"/>
          <p:cNvSpPr/>
          <p:nvPr/>
        </p:nvSpPr>
        <p:spPr>
          <a:xfrm>
            <a:off x="471467" y="638795"/>
            <a:ext cx="8757647" cy="683588"/>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defRPr sz="4200" b="1">
                <a:solidFill>
                  <a:srgbClr val="FFFFFF"/>
                </a:solidFill>
              </a:defRPr>
            </a:lvl1pPr>
          </a:lstStyle>
          <a:p>
            <a:r>
              <a:t>Get in touch with NetZeroCities!</a:t>
            </a:r>
          </a:p>
        </p:txBody>
      </p:sp>
      <p:sp>
        <p:nvSpPr>
          <p:cNvPr id="306" name="Shape 306"/>
          <p:cNvSpPr/>
          <p:nvPr/>
        </p:nvSpPr>
        <p:spPr>
          <a:xfrm>
            <a:off x="5884850" y="4774434"/>
            <a:ext cx="2783000" cy="350660"/>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defRPr b="1">
                <a:solidFill>
                  <a:srgbClr val="FFFFFF"/>
                </a:solidFill>
              </a:defRPr>
            </a:lvl1pPr>
          </a:lstStyle>
          <a:p>
            <a:r>
              <a:t>hello@netzerocities.eu</a:t>
            </a:r>
          </a:p>
        </p:txBody>
      </p:sp>
      <p:pic>
        <p:nvPicPr>
          <p:cNvPr id="307" name="image27.png"/>
          <p:cNvPicPr>
            <a:picLocks noChangeAspect="1"/>
          </p:cNvPicPr>
          <p:nvPr/>
        </p:nvPicPr>
        <p:blipFill>
          <a:blip r:embed="rId2"/>
          <a:srcRect t="32323" r="32227"/>
          <a:stretch>
            <a:fillRect/>
          </a:stretch>
        </p:blipFill>
        <p:spPr>
          <a:xfrm>
            <a:off x="9374150" y="-7801"/>
            <a:ext cx="2817852" cy="2813916"/>
          </a:xfrm>
          <a:prstGeom prst="rect">
            <a:avLst/>
          </a:prstGeom>
          <a:ln w="12700">
            <a:miter lim="400000"/>
          </a:ln>
        </p:spPr>
      </p:pic>
      <p:pic>
        <p:nvPicPr>
          <p:cNvPr id="308" name="image28.png" descr="Shape, icon&#10;&#10;Description automatically generated with medium confidence"/>
          <p:cNvPicPr>
            <a:picLocks noChangeAspect="1"/>
          </p:cNvPicPr>
          <p:nvPr/>
        </p:nvPicPr>
        <p:blipFill>
          <a:blip r:embed="rId3"/>
          <a:srcRect l="28066" r="1" b="27709"/>
          <a:stretch>
            <a:fillRect/>
          </a:stretch>
        </p:blipFill>
        <p:spPr>
          <a:xfrm rot="10800000">
            <a:off x="9902952" y="-3"/>
            <a:ext cx="2289048" cy="2300396"/>
          </a:xfrm>
          <a:prstGeom prst="rect">
            <a:avLst/>
          </a:prstGeom>
          <a:ln w="12700">
            <a:miter lim="400000"/>
          </a:ln>
        </p:spPr>
      </p:pic>
      <p:pic>
        <p:nvPicPr>
          <p:cNvPr id="309" name="image1.png" descr="A blue background with yellow stars&#10;&#10;Description automatically generated with low confidence"/>
          <p:cNvPicPr>
            <a:picLocks noChangeAspect="1"/>
          </p:cNvPicPr>
          <p:nvPr/>
        </p:nvPicPr>
        <p:blipFill>
          <a:blip r:embed="rId4"/>
          <a:stretch>
            <a:fillRect/>
          </a:stretch>
        </p:blipFill>
        <p:spPr>
          <a:xfrm>
            <a:off x="194779" y="6328016"/>
            <a:ext cx="553377" cy="370030"/>
          </a:xfrm>
          <a:prstGeom prst="rect">
            <a:avLst/>
          </a:prstGeom>
          <a:ln>
            <a:solidFill>
              <a:srgbClr val="FFFFFF"/>
            </a:solidFill>
          </a:ln>
        </p:spPr>
      </p:pic>
      <p:sp>
        <p:nvSpPr>
          <p:cNvPr id="310" name="Shape 310"/>
          <p:cNvSpPr/>
          <p:nvPr/>
        </p:nvSpPr>
        <p:spPr>
          <a:xfrm>
            <a:off x="846127" y="6370032"/>
            <a:ext cx="9942653" cy="264253"/>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p>
            <a:pPr>
              <a:defRPr sz="1200">
                <a:solidFill>
                  <a:srgbClr val="303030"/>
                </a:solidFill>
              </a:defRPr>
            </a:pPr>
            <a:r>
              <a:t>NetZeroCities </a:t>
            </a:r>
            <a:r>
              <a:rPr>
                <a:solidFill>
                  <a:srgbClr val="262626"/>
                </a:solidFill>
              </a:rPr>
              <a:t>has received funding from the H2020 Research and Innovation Programme under grant agreement n°101036519.</a:t>
            </a:r>
          </a:p>
        </p:txBody>
      </p:sp>
      <p:pic>
        <p:nvPicPr>
          <p:cNvPr id="311" name="image29.png"/>
          <p:cNvPicPr>
            <a:picLocks noChangeAspect="1"/>
          </p:cNvPicPr>
          <p:nvPr/>
        </p:nvPicPr>
        <p:blipFill>
          <a:blip r:embed="rId5"/>
          <a:stretch>
            <a:fillRect/>
          </a:stretch>
        </p:blipFill>
        <p:spPr>
          <a:xfrm>
            <a:off x="5109219" y="4708102"/>
            <a:ext cx="501999" cy="501999"/>
          </a:xfrm>
          <a:prstGeom prst="rect">
            <a:avLst/>
          </a:prstGeom>
          <a:ln w="12700">
            <a:miter lim="400000"/>
          </a:ln>
        </p:spPr>
      </p:pic>
      <p:pic>
        <p:nvPicPr>
          <p:cNvPr id="312" name="image30.png"/>
          <p:cNvPicPr>
            <a:picLocks noChangeAspect="1"/>
          </p:cNvPicPr>
          <p:nvPr/>
        </p:nvPicPr>
        <p:blipFill>
          <a:blip r:embed="rId6"/>
          <a:stretch>
            <a:fillRect/>
          </a:stretch>
        </p:blipFill>
        <p:spPr>
          <a:xfrm>
            <a:off x="5109219" y="3556101"/>
            <a:ext cx="501999" cy="501999"/>
          </a:xfrm>
          <a:prstGeom prst="rect">
            <a:avLst/>
          </a:prstGeom>
          <a:ln w="12700">
            <a:miter lim="400000"/>
          </a:ln>
        </p:spPr>
      </p:pic>
      <p:pic>
        <p:nvPicPr>
          <p:cNvPr id="313" name="image31.png"/>
          <p:cNvPicPr>
            <a:picLocks noChangeAspect="1"/>
          </p:cNvPicPr>
          <p:nvPr/>
        </p:nvPicPr>
        <p:blipFill>
          <a:blip r:embed="rId7"/>
          <a:stretch>
            <a:fillRect/>
          </a:stretch>
        </p:blipFill>
        <p:spPr>
          <a:xfrm>
            <a:off x="5109219" y="2219444"/>
            <a:ext cx="501999" cy="501999"/>
          </a:xfrm>
          <a:prstGeom prst="rect">
            <a:avLst/>
          </a:prstGeom>
          <a:ln w="12700">
            <a:miter lim="400000"/>
          </a:ln>
        </p:spPr>
      </p:pic>
      <p:pic>
        <p:nvPicPr>
          <p:cNvPr id="314" name="image32.png" descr="Une image contenant clipart&#10;&#10;Description générée automatiquement"/>
          <p:cNvPicPr>
            <a:picLocks noChangeAspect="1"/>
          </p:cNvPicPr>
          <p:nvPr/>
        </p:nvPicPr>
        <p:blipFill>
          <a:blip r:embed="rId8"/>
          <a:stretch>
            <a:fillRect/>
          </a:stretch>
        </p:blipFill>
        <p:spPr>
          <a:xfrm>
            <a:off x="604614" y="2217603"/>
            <a:ext cx="501999" cy="501999"/>
          </a:xfrm>
          <a:prstGeom prst="rect">
            <a:avLst/>
          </a:prstGeom>
          <a:ln w="12700">
            <a:miter lim="400000"/>
          </a:ln>
        </p:spPr>
      </p:pic>
      <p:pic>
        <p:nvPicPr>
          <p:cNvPr id="315" name="image33.png"/>
          <p:cNvPicPr>
            <a:picLocks noChangeAspect="1"/>
          </p:cNvPicPr>
          <p:nvPr/>
        </p:nvPicPr>
        <p:blipFill>
          <a:blip r:embed="rId9"/>
          <a:stretch>
            <a:fillRect/>
          </a:stretch>
        </p:blipFill>
        <p:spPr>
          <a:xfrm>
            <a:off x="599973" y="4717793"/>
            <a:ext cx="492308" cy="492308"/>
          </a:xfrm>
          <a:prstGeom prst="rect">
            <a:avLst/>
          </a:prstGeom>
          <a:ln w="12700">
            <a:miter lim="400000"/>
          </a:ln>
        </p:spPr>
      </p:pic>
      <p:pic>
        <p:nvPicPr>
          <p:cNvPr id="316" name="image34.png" descr="Une image contenant texte, clipart&#10;&#10;Description générée automatiquement"/>
          <p:cNvPicPr>
            <a:picLocks noChangeAspect="1"/>
          </p:cNvPicPr>
          <p:nvPr/>
        </p:nvPicPr>
        <p:blipFill>
          <a:blip r:embed="rId10"/>
          <a:stretch>
            <a:fillRect/>
          </a:stretch>
        </p:blipFill>
        <p:spPr>
          <a:xfrm>
            <a:off x="617306" y="3486055"/>
            <a:ext cx="488486" cy="488487"/>
          </a:xfrm>
          <a:prstGeom prst="rect">
            <a:avLst/>
          </a:prstGeom>
          <a:ln w="12700">
            <a:miter lim="400000"/>
          </a:ln>
        </p:spPr>
      </p:pic>
      <p:sp>
        <p:nvSpPr>
          <p:cNvPr id="317" name="Shape 317"/>
          <p:cNvSpPr/>
          <p:nvPr/>
        </p:nvSpPr>
        <p:spPr>
          <a:xfrm>
            <a:off x="5884850" y="3534031"/>
            <a:ext cx="2127038" cy="350660"/>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defRPr b="1">
                <a:solidFill>
                  <a:srgbClr val="FFFFFF"/>
                </a:solidFill>
              </a:defRPr>
            </a:lvl1pPr>
          </a:lstStyle>
          <a:p>
            <a:r>
              <a:t>NetZeroCities EU</a:t>
            </a:r>
          </a:p>
        </p:txBody>
      </p:sp>
      <p:sp>
        <p:nvSpPr>
          <p:cNvPr id="318" name="Shape 318"/>
          <p:cNvSpPr>
            <a:spLocks noGrp="1"/>
          </p:cNvSpPr>
          <p:nvPr>
            <p:ph type="sldNum" sz="quarter" idx="2"/>
          </p:nvPr>
        </p:nvSpPr>
        <p:spPr>
          <a:xfrm>
            <a:off x="11353563" y="6370031"/>
            <a:ext cx="273654" cy="264253"/>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3"/>
          <p:cNvSpPr txBox="1">
            <a:spLocks noGrp="1"/>
          </p:cNvSpPr>
          <p:nvPr>
            <p:ph type="title"/>
          </p:nvPr>
        </p:nvSpPr>
        <p:spPr>
          <a:xfrm>
            <a:off x="215147" y="367555"/>
            <a:ext cx="11788660" cy="782825"/>
          </a:xfrm>
          <a:prstGeom prst="rect">
            <a:avLst/>
          </a:prstGeom>
          <a:noFill/>
          <a:ln>
            <a:noFill/>
          </a:ln>
        </p:spPr>
        <p:txBody>
          <a:bodyPr spcFirstLastPara="1" wrap="square" lIns="0" tIns="0" rIns="0" bIns="0" anchor="ctr" anchorCtr="0">
            <a:noAutofit/>
          </a:bodyPr>
          <a:lstStyle>
            <a:lvl1pPr lvl="0" algn="l">
              <a:spcBef>
                <a:spcPts val="0"/>
              </a:spcBef>
              <a:spcAft>
                <a:spcPts val="0"/>
              </a:spcAft>
              <a:buClr>
                <a:srgbClr val="A6002A"/>
              </a:buClr>
              <a:buSzPts val="28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3"/>
          <p:cNvSpPr txBox="1">
            <a:spLocks noGrp="1"/>
          </p:cNvSpPr>
          <p:nvPr>
            <p:ph type="sldNum" idx="12"/>
          </p:nvPr>
        </p:nvSpPr>
        <p:spPr>
          <a:xfrm>
            <a:off x="11372308" y="6398112"/>
            <a:ext cx="313561" cy="184666"/>
          </a:xfrm>
          <a:prstGeom prst="rect">
            <a:avLst/>
          </a:prstGeom>
          <a:noFill/>
          <a:ln>
            <a:noFill/>
          </a:ln>
        </p:spPr>
        <p:txBody>
          <a:bodyPr spcFirstLastPara="1" wrap="square" lIns="0" tIns="0" rIns="0" bIns="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753471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Content">
  <p:cSld name="2_Title and Content">
    <p:spTree>
      <p:nvGrpSpPr>
        <p:cNvPr id="1" name="Shape 28"/>
        <p:cNvGrpSpPr/>
        <p:nvPr/>
      </p:nvGrpSpPr>
      <p:grpSpPr>
        <a:xfrm>
          <a:off x="0" y="0"/>
          <a:ext cx="0" cy="0"/>
          <a:chOff x="0" y="0"/>
          <a:chExt cx="0" cy="0"/>
        </a:xfrm>
      </p:grpSpPr>
      <p:sp>
        <p:nvSpPr>
          <p:cNvPr id="29" name="Google Shape;29;p4"/>
          <p:cNvSpPr txBox="1">
            <a:spLocks noGrp="1"/>
          </p:cNvSpPr>
          <p:nvPr>
            <p:ph type="title"/>
          </p:nvPr>
        </p:nvSpPr>
        <p:spPr>
          <a:xfrm>
            <a:off x="215147" y="367555"/>
            <a:ext cx="11788660" cy="782825"/>
          </a:xfrm>
          <a:prstGeom prst="rect">
            <a:avLst/>
          </a:prstGeom>
          <a:noFill/>
          <a:ln>
            <a:noFill/>
          </a:ln>
        </p:spPr>
        <p:txBody>
          <a:bodyPr spcFirstLastPara="1" wrap="square" lIns="0" tIns="0" rIns="0" bIns="0" anchor="ctr" anchorCtr="0">
            <a:noAutofit/>
          </a:bodyPr>
          <a:lstStyle>
            <a:lvl1pPr lvl="0" algn="l">
              <a:spcBef>
                <a:spcPts val="0"/>
              </a:spcBef>
              <a:spcAft>
                <a:spcPts val="0"/>
              </a:spcAft>
              <a:buClr>
                <a:srgbClr val="A6002A"/>
              </a:buClr>
              <a:buSzPts val="28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4"/>
          <p:cNvSpPr txBox="1">
            <a:spLocks noGrp="1"/>
          </p:cNvSpPr>
          <p:nvPr>
            <p:ph type="body" idx="1"/>
          </p:nvPr>
        </p:nvSpPr>
        <p:spPr>
          <a:xfrm>
            <a:off x="215147" y="1474793"/>
            <a:ext cx="11788660" cy="4908083"/>
          </a:xfrm>
          <a:prstGeom prst="rect">
            <a:avLst/>
          </a:prstGeom>
          <a:noFill/>
          <a:ln>
            <a:noFill/>
          </a:ln>
        </p:spPr>
        <p:txBody>
          <a:bodyPr spcFirstLastPara="1" wrap="square" lIns="0" tIns="0" rIns="0" bIns="0" anchor="t" anchorCtr="0">
            <a:noAutofit/>
          </a:bodyPr>
          <a:lstStyle>
            <a:lvl1pPr marL="457200" lvl="0" indent="-330200" algn="l">
              <a:spcBef>
                <a:spcPts val="600"/>
              </a:spcBef>
              <a:spcAft>
                <a:spcPts val="0"/>
              </a:spcAft>
              <a:buSzPts val="1600"/>
              <a:buChar char="•"/>
              <a:defRPr/>
            </a:lvl1pPr>
            <a:lvl2pPr marL="914400" lvl="1" indent="-342900" algn="l">
              <a:spcBef>
                <a:spcPts val="0"/>
              </a:spcBef>
              <a:spcAft>
                <a:spcPts val="0"/>
              </a:spcAft>
              <a:buSzPts val="1800"/>
              <a:buChar char="▫"/>
              <a:defRPr/>
            </a:lvl2pPr>
            <a:lvl3pPr marL="1371600" lvl="2" indent="-342900" algn="l">
              <a:spcBef>
                <a:spcPts val="0"/>
              </a:spcBef>
              <a:spcAft>
                <a:spcPts val="0"/>
              </a:spcAft>
              <a:buSzPts val="1800"/>
              <a:buChar char="●"/>
              <a:defRPr/>
            </a:lvl3pPr>
            <a:lvl4pPr marL="1828800" lvl="3" indent="-342900" algn="l">
              <a:spcBef>
                <a:spcPts val="0"/>
              </a:spcBef>
              <a:spcAft>
                <a:spcPts val="0"/>
              </a:spcAft>
              <a:buSzPts val="1800"/>
              <a:buChar char="●"/>
              <a:defRPr/>
            </a:lvl4pPr>
            <a:lvl5pPr marL="2286000" lvl="4" indent="-342900" algn="l">
              <a:spcBef>
                <a:spcPts val="0"/>
              </a:spcBef>
              <a:spcAft>
                <a:spcPts val="0"/>
              </a:spcAft>
              <a:buSzPts val="1800"/>
              <a:buChar char="▫"/>
              <a:defRPr/>
            </a:lvl5pPr>
            <a:lvl6pPr marL="2743200" lvl="5" indent="-342900" algn="l">
              <a:spcBef>
                <a:spcPts val="300"/>
              </a:spcBef>
              <a:spcAft>
                <a:spcPts val="0"/>
              </a:spcAft>
              <a:buSzPts val="1800"/>
              <a:buChar char="▫"/>
              <a:defRPr/>
            </a:lvl6pPr>
            <a:lvl7pPr marL="3200400" lvl="6" indent="-342900" algn="l">
              <a:spcBef>
                <a:spcPts val="300"/>
              </a:spcBef>
              <a:spcAft>
                <a:spcPts val="0"/>
              </a:spcAft>
              <a:buSzPts val="1800"/>
              <a:buChar char="▫"/>
              <a:defRPr/>
            </a:lvl7pPr>
            <a:lvl8pPr marL="3657600" lvl="7" indent="-342900" algn="l">
              <a:spcBef>
                <a:spcPts val="300"/>
              </a:spcBef>
              <a:spcAft>
                <a:spcPts val="0"/>
              </a:spcAft>
              <a:buSzPts val="1800"/>
              <a:buChar char="◦"/>
              <a:defRPr/>
            </a:lvl8pPr>
            <a:lvl9pPr marL="4114800" lvl="8" indent="-342900" algn="l">
              <a:spcBef>
                <a:spcPts val="300"/>
              </a:spcBef>
              <a:spcAft>
                <a:spcPts val="0"/>
              </a:spcAft>
              <a:buSzPts val="1800"/>
              <a:buChar char="◦"/>
              <a:defRPr/>
            </a:lvl9pPr>
          </a:lstStyle>
          <a:p>
            <a:endParaRPr/>
          </a:p>
        </p:txBody>
      </p:sp>
      <p:sp>
        <p:nvSpPr>
          <p:cNvPr id="31" name="Google Shape;31;p4"/>
          <p:cNvSpPr txBox="1">
            <a:spLocks noGrp="1"/>
          </p:cNvSpPr>
          <p:nvPr>
            <p:ph type="sldNum" idx="12"/>
          </p:nvPr>
        </p:nvSpPr>
        <p:spPr>
          <a:xfrm>
            <a:off x="9584604" y="6500646"/>
            <a:ext cx="313561" cy="184666"/>
          </a:xfrm>
          <a:prstGeom prst="rect">
            <a:avLst/>
          </a:prstGeom>
          <a:noFill/>
          <a:ln>
            <a:noFill/>
          </a:ln>
        </p:spPr>
        <p:txBody>
          <a:bodyPr spcFirstLastPara="1" wrap="square" lIns="0" tIns="0" rIns="0" bIns="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323867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2"/>
        <p:cNvGrpSpPr/>
        <p:nvPr/>
      </p:nvGrpSpPr>
      <p:grpSpPr>
        <a:xfrm>
          <a:off x="0" y="0"/>
          <a:ext cx="0" cy="0"/>
          <a:chOff x="0" y="0"/>
          <a:chExt cx="0" cy="0"/>
        </a:xfrm>
      </p:grpSpPr>
      <p:sp>
        <p:nvSpPr>
          <p:cNvPr id="33" name="Google Shape;33;p5"/>
          <p:cNvSpPr txBox="1">
            <a:spLocks noGrp="1"/>
          </p:cNvSpPr>
          <p:nvPr>
            <p:ph type="title"/>
          </p:nvPr>
        </p:nvSpPr>
        <p:spPr>
          <a:xfrm>
            <a:off x="215147" y="367551"/>
            <a:ext cx="11788660" cy="782825"/>
          </a:xfrm>
          <a:prstGeom prst="rect">
            <a:avLst/>
          </a:prstGeom>
          <a:noFill/>
          <a:ln>
            <a:noFill/>
          </a:ln>
        </p:spPr>
        <p:txBody>
          <a:bodyPr spcFirstLastPara="1" wrap="square" lIns="0" tIns="0" rIns="0" bIns="0" anchor="ctr" anchorCtr="0">
            <a:noAutofit/>
          </a:bodyPr>
          <a:lstStyle>
            <a:lvl1pPr lvl="0" algn="l">
              <a:spcBef>
                <a:spcPts val="0"/>
              </a:spcBef>
              <a:spcAft>
                <a:spcPts val="0"/>
              </a:spcAft>
              <a:buClr>
                <a:srgbClr val="A6002A"/>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5"/>
          <p:cNvSpPr txBox="1">
            <a:spLocks noGrp="1"/>
          </p:cNvSpPr>
          <p:nvPr>
            <p:ph type="body" idx="1"/>
          </p:nvPr>
        </p:nvSpPr>
        <p:spPr>
          <a:xfrm>
            <a:off x="215146" y="1474789"/>
            <a:ext cx="11788660" cy="4908083"/>
          </a:xfrm>
          <a:prstGeom prst="rect">
            <a:avLst/>
          </a:prstGeom>
          <a:noFill/>
          <a:ln>
            <a:noFill/>
          </a:ln>
        </p:spPr>
        <p:txBody>
          <a:bodyPr spcFirstLastPara="1" wrap="square" lIns="0" tIns="0" rIns="0" bIns="0" anchor="t" anchorCtr="0">
            <a:noAutofit/>
          </a:bodyPr>
          <a:lstStyle>
            <a:lvl1pPr marL="457200" lvl="0" indent="-342900" algn="l">
              <a:spcBef>
                <a:spcPts val="600"/>
              </a:spcBef>
              <a:spcAft>
                <a:spcPts val="0"/>
              </a:spcAft>
              <a:buSzPts val="1800"/>
              <a:buChar char="•"/>
              <a:defRPr/>
            </a:lvl1pPr>
            <a:lvl2pPr marL="914400" lvl="1" indent="-342900" algn="l">
              <a:spcBef>
                <a:spcPts val="0"/>
              </a:spcBef>
              <a:spcAft>
                <a:spcPts val="0"/>
              </a:spcAft>
              <a:buSzPts val="1800"/>
              <a:buChar char="▫"/>
              <a:defRPr/>
            </a:lvl2pPr>
            <a:lvl3pPr marL="1371600" lvl="2" indent="-342900" algn="l">
              <a:spcBef>
                <a:spcPts val="0"/>
              </a:spcBef>
              <a:spcAft>
                <a:spcPts val="0"/>
              </a:spcAft>
              <a:buSzPts val="1800"/>
              <a:buChar char="●"/>
              <a:defRPr/>
            </a:lvl3pPr>
            <a:lvl4pPr marL="1828800" lvl="3" indent="-342900" algn="l">
              <a:spcBef>
                <a:spcPts val="0"/>
              </a:spcBef>
              <a:spcAft>
                <a:spcPts val="0"/>
              </a:spcAft>
              <a:buSzPts val="1800"/>
              <a:buChar char="●"/>
              <a:defRPr/>
            </a:lvl4pPr>
            <a:lvl5pPr marL="2286000" lvl="4" indent="-342900" algn="l">
              <a:spcBef>
                <a:spcPts val="0"/>
              </a:spcBef>
              <a:spcAft>
                <a:spcPts val="0"/>
              </a:spcAft>
              <a:buSzPts val="1800"/>
              <a:buChar char="▫"/>
              <a:defRPr/>
            </a:lvl5pPr>
            <a:lvl6pPr marL="2743200" lvl="5" indent="-342900" algn="l">
              <a:spcBef>
                <a:spcPts val="300"/>
              </a:spcBef>
              <a:spcAft>
                <a:spcPts val="0"/>
              </a:spcAft>
              <a:buSzPts val="1800"/>
              <a:buChar char="▫"/>
              <a:defRPr/>
            </a:lvl6pPr>
            <a:lvl7pPr marL="3200400" lvl="6" indent="-342900" algn="l">
              <a:spcBef>
                <a:spcPts val="300"/>
              </a:spcBef>
              <a:spcAft>
                <a:spcPts val="0"/>
              </a:spcAft>
              <a:buSzPts val="1800"/>
              <a:buChar char="▫"/>
              <a:defRPr/>
            </a:lvl7pPr>
            <a:lvl8pPr marL="3657600" lvl="7" indent="-342900" algn="l">
              <a:spcBef>
                <a:spcPts val="300"/>
              </a:spcBef>
              <a:spcAft>
                <a:spcPts val="0"/>
              </a:spcAft>
              <a:buSzPts val="1800"/>
              <a:buChar char="◦"/>
              <a:defRPr/>
            </a:lvl8pPr>
            <a:lvl9pPr marL="4114800" lvl="8" indent="-342900" algn="l">
              <a:spcBef>
                <a:spcPts val="300"/>
              </a:spcBef>
              <a:spcAft>
                <a:spcPts val="0"/>
              </a:spcAft>
              <a:buSzPts val="1800"/>
              <a:buChar char="◦"/>
              <a:defRPr/>
            </a:lvl9pPr>
          </a:lstStyle>
          <a:p>
            <a:endParaRPr/>
          </a:p>
        </p:txBody>
      </p:sp>
      <p:sp>
        <p:nvSpPr>
          <p:cNvPr id="35" name="Google Shape;35;p5"/>
          <p:cNvSpPr txBox="1">
            <a:spLocks noGrp="1"/>
          </p:cNvSpPr>
          <p:nvPr>
            <p:ph type="sldNum" idx="12"/>
          </p:nvPr>
        </p:nvSpPr>
        <p:spPr>
          <a:xfrm>
            <a:off x="9584604" y="6500646"/>
            <a:ext cx="313561" cy="184666"/>
          </a:xfrm>
          <a:prstGeom prst="rect">
            <a:avLst/>
          </a:prstGeom>
          <a:noFill/>
          <a:ln>
            <a:noFill/>
          </a:ln>
        </p:spPr>
        <p:txBody>
          <a:bodyPr spcFirstLastPara="1" wrap="square" lIns="0" tIns="0" rIns="0" bIns="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674874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bg>
      <p:bgPr>
        <a:gradFill>
          <a:gsLst>
            <a:gs pos="0">
              <a:srgbClr val="EFEDEE"/>
            </a:gs>
            <a:gs pos="53000">
              <a:srgbClr val="F1EFF0"/>
            </a:gs>
            <a:gs pos="77000">
              <a:srgbClr val="EFEDEE"/>
            </a:gs>
            <a:gs pos="100000">
              <a:srgbClr val="EFEBEC"/>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06331"/>
            <a:ext cx="11353800" cy="739056"/>
          </a:xfrm>
        </p:spPr>
        <p:txBody>
          <a:bodyPr>
            <a:normAutofit/>
          </a:bodyPr>
          <a:lstStyle>
            <a:lvl1pPr>
              <a:defRPr sz="3600"/>
            </a:lvl1pPr>
          </a:lstStyle>
          <a:p>
            <a:r>
              <a:rPr lang="en-US"/>
              <a:t>Click to edit Master title style</a:t>
            </a:r>
          </a:p>
        </p:txBody>
      </p:sp>
    </p:spTree>
    <p:extLst>
      <p:ext uri="{BB962C8B-B14F-4D97-AF65-F5344CB8AC3E}">
        <p14:creationId xmlns:p14="http://schemas.microsoft.com/office/powerpoint/2010/main" val="28886958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theme" Target="../theme/theme2.xml"/><Relationship Id="rId1" Type="http://schemas.openxmlformats.org/officeDocument/2006/relationships/slideLayout" Target="../slideLayouts/slideLayout19.xml"/><Relationship Id="rId4" Type="http://schemas.openxmlformats.org/officeDocument/2006/relationships/hyperlink" Target="http://www.presentationgo.com/"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p:nvPr/>
        </p:nvSpPr>
        <p:spPr>
          <a:xfrm>
            <a:off x="0" y="1"/>
            <a:ext cx="12192000" cy="6858001"/>
          </a:xfrm>
          <a:prstGeom prst="rect">
            <a:avLst/>
          </a:prstGeom>
          <a:solidFill>
            <a:srgbClr val="F2F2F2"/>
          </a:solidFill>
          <a:ln w="12700">
            <a:miter lim="400000"/>
          </a:ln>
        </p:spPr>
        <p:txBody>
          <a:bodyPr lIns="45718" tIns="45718" rIns="45718" bIns="45718" anchor="ctr"/>
          <a:lstStyle/>
          <a:p>
            <a:pPr algn="ctr">
              <a:defRPr>
                <a:solidFill>
                  <a:srgbClr val="0D5364"/>
                </a:solidFill>
              </a:defRPr>
            </a:pPr>
            <a:endParaRPr/>
          </a:p>
        </p:txBody>
      </p:sp>
      <p:sp>
        <p:nvSpPr>
          <p:cNvPr id="3" name="Shape 3"/>
          <p:cNvSpPr/>
          <p:nvPr/>
        </p:nvSpPr>
        <p:spPr>
          <a:xfrm flipV="1">
            <a:off x="0" y="-2"/>
            <a:ext cx="12192000" cy="6168064"/>
          </a:xfrm>
          <a:prstGeom prst="rect">
            <a:avLst/>
          </a:prstGeom>
          <a:solidFill>
            <a:srgbClr val="0D5364"/>
          </a:solidFill>
          <a:ln w="12700">
            <a:miter lim="400000"/>
          </a:ln>
        </p:spPr>
        <p:txBody>
          <a:bodyPr lIns="45718" tIns="45718" rIns="45718" bIns="45718" anchor="ctr"/>
          <a:lstStyle/>
          <a:p>
            <a:pPr algn="ctr">
              <a:defRPr>
                <a:solidFill>
                  <a:srgbClr val="0D5364"/>
                </a:solidFill>
              </a:defRPr>
            </a:pPr>
            <a:endParaRPr/>
          </a:p>
        </p:txBody>
      </p:sp>
      <p:sp>
        <p:nvSpPr>
          <p:cNvPr id="4" name="Shape 4"/>
          <p:cNvSpPr>
            <a:spLocks noGrp="1"/>
          </p:cNvSpPr>
          <p:nvPr>
            <p:ph type="title"/>
          </p:nvPr>
        </p:nvSpPr>
        <p:spPr>
          <a:xfrm>
            <a:off x="838200" y="1601959"/>
            <a:ext cx="10515600" cy="2852737"/>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nchor="b">
            <a:normAutofit/>
          </a:bodyPr>
          <a:lstStyle/>
          <a:p>
            <a:r>
              <a:t>Click to edit Master title style</a:t>
            </a:r>
          </a:p>
        </p:txBody>
      </p:sp>
      <p:sp>
        <p:nvSpPr>
          <p:cNvPr id="5" name="Shape 5"/>
          <p:cNvSpPr>
            <a:spLocks noGrp="1"/>
          </p:cNvSpPr>
          <p:nvPr>
            <p:ph type="body" idx="1"/>
          </p:nvPr>
        </p:nvSpPr>
        <p:spPr>
          <a:xfrm>
            <a:off x="838200" y="4595321"/>
            <a:ext cx="10515600" cy="956395"/>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normAutofit/>
          </a:bodyPr>
          <a:lstStyle/>
          <a:p>
            <a:r>
              <a:t>Click to edit Master text styles</a:t>
            </a:r>
          </a:p>
        </p:txBody>
      </p:sp>
      <p:pic>
        <p:nvPicPr>
          <p:cNvPr id="6" name="image1.png" descr="A blue background with yellow stars&#10;&#10;Description automatically generated with low confidence"/>
          <p:cNvPicPr>
            <a:picLocks noChangeAspect="1"/>
          </p:cNvPicPr>
          <p:nvPr/>
        </p:nvPicPr>
        <p:blipFill>
          <a:blip r:embed="rId20"/>
          <a:stretch>
            <a:fillRect/>
          </a:stretch>
        </p:blipFill>
        <p:spPr>
          <a:xfrm>
            <a:off x="194779" y="6328016"/>
            <a:ext cx="553377" cy="370030"/>
          </a:xfrm>
          <a:prstGeom prst="rect">
            <a:avLst/>
          </a:prstGeom>
          <a:ln>
            <a:solidFill>
              <a:srgbClr val="FFFFFF"/>
            </a:solidFill>
          </a:ln>
        </p:spPr>
      </p:pic>
      <p:sp>
        <p:nvSpPr>
          <p:cNvPr id="7" name="Shape 7"/>
          <p:cNvSpPr/>
          <p:nvPr/>
        </p:nvSpPr>
        <p:spPr>
          <a:xfrm>
            <a:off x="846127" y="6380919"/>
            <a:ext cx="9942653" cy="264253"/>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p>
            <a:pPr>
              <a:defRPr sz="1200">
                <a:solidFill>
                  <a:srgbClr val="303030"/>
                </a:solidFill>
              </a:defRPr>
            </a:pPr>
            <a:r>
              <a:t>NetZeroCities </a:t>
            </a:r>
            <a:r>
              <a:rPr>
                <a:solidFill>
                  <a:srgbClr val="262626"/>
                </a:solidFill>
              </a:rPr>
              <a:t>has received funding from the H2020 Research and Innovation Programme under grant agreement n°101036519.</a:t>
            </a:r>
          </a:p>
        </p:txBody>
      </p:sp>
      <p:pic>
        <p:nvPicPr>
          <p:cNvPr id="8" name="image3.png"/>
          <p:cNvPicPr>
            <a:picLocks noChangeAspect="1"/>
          </p:cNvPicPr>
          <p:nvPr/>
        </p:nvPicPr>
        <p:blipFill>
          <a:blip r:embed="rId21"/>
          <a:stretch>
            <a:fillRect/>
          </a:stretch>
        </p:blipFill>
        <p:spPr>
          <a:xfrm>
            <a:off x="11078281" y="338939"/>
            <a:ext cx="738815" cy="738815"/>
          </a:xfrm>
          <a:prstGeom prst="rect">
            <a:avLst/>
          </a:prstGeom>
          <a:ln w="12700">
            <a:miter lim="400000"/>
          </a:ln>
        </p:spPr>
      </p:pic>
      <p:sp>
        <p:nvSpPr>
          <p:cNvPr id="9" name="Shape 9"/>
          <p:cNvSpPr>
            <a:spLocks noGrp="1"/>
          </p:cNvSpPr>
          <p:nvPr>
            <p:ph type="sldNum" sz="quarter" idx="2"/>
          </p:nvPr>
        </p:nvSpPr>
        <p:spPr>
          <a:xfrm>
            <a:off x="8463946" y="6224224"/>
            <a:ext cx="273654" cy="264253"/>
          </a:xfrm>
          <a:prstGeom prst="rect">
            <a:avLst/>
          </a:prstGeom>
          <a:ln w="12700">
            <a:miter lim="400000"/>
          </a:ln>
        </p:spPr>
        <p:txBody>
          <a:bodyPr wrap="none" lIns="45718" tIns="45718" rIns="45718" bIns="45718" anchor="ctr">
            <a:spAutoFit/>
          </a:bodyPr>
          <a:lstStyle>
            <a:lvl1pPr algn="r">
              <a:defRPr sz="1200"/>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2" r:id="rId12"/>
    <p:sldLayoutId id="2147483663" r:id="rId13"/>
    <p:sldLayoutId id="2147483664" r:id="rId14"/>
    <p:sldLayoutId id="2147483665" r:id="rId15"/>
    <p:sldLayoutId id="2147483689" r:id="rId16"/>
    <p:sldLayoutId id="2147483690" r:id="rId17"/>
    <p:sldLayoutId id="2147483691" r:id="rId18"/>
  </p:sldLayoutIdLst>
  <p:transition spd="med"/>
  <p:hf hdr="0" ftr="0" dt="0"/>
  <p:txStyles>
    <p:titleStyle>
      <a:lvl1pPr marL="0" marR="0" indent="0" algn="l" defTabSz="914400" rtl="0" latinLnBrk="0">
        <a:lnSpc>
          <a:spcPct val="90000"/>
        </a:lnSpc>
        <a:spcBef>
          <a:spcPts val="0"/>
        </a:spcBef>
        <a:spcAft>
          <a:spcPts val="0"/>
        </a:spcAft>
        <a:buClrTx/>
        <a:buSzTx/>
        <a:buFontTx/>
        <a:buNone/>
        <a:tabLst/>
        <a:defRPr sz="4400" b="1" i="0" u="none" strike="noStrike" cap="none" spc="0" baseline="0">
          <a:ln>
            <a:noFill/>
          </a:ln>
          <a:solidFill>
            <a:srgbClr val="FFFFFF"/>
          </a:solidFill>
          <a:uFillTx/>
          <a:latin typeface="+mj-lt"/>
          <a:ea typeface="+mj-ea"/>
          <a:cs typeface="+mj-cs"/>
          <a:sym typeface="Arial"/>
        </a:defRPr>
      </a:lvl1pPr>
      <a:lvl2pPr marL="0" marR="0" indent="0" algn="l" defTabSz="914400" rtl="0" latinLnBrk="0">
        <a:lnSpc>
          <a:spcPct val="90000"/>
        </a:lnSpc>
        <a:spcBef>
          <a:spcPts val="0"/>
        </a:spcBef>
        <a:spcAft>
          <a:spcPts val="0"/>
        </a:spcAft>
        <a:buClrTx/>
        <a:buSzTx/>
        <a:buFontTx/>
        <a:buNone/>
        <a:tabLst/>
        <a:defRPr sz="4400" b="1" i="0" u="none" strike="noStrike" cap="none" spc="0" baseline="0">
          <a:ln>
            <a:noFill/>
          </a:ln>
          <a:solidFill>
            <a:srgbClr val="FFFFFF"/>
          </a:solidFill>
          <a:uFillTx/>
          <a:latin typeface="+mj-lt"/>
          <a:ea typeface="+mj-ea"/>
          <a:cs typeface="+mj-cs"/>
          <a:sym typeface="Arial"/>
        </a:defRPr>
      </a:lvl2pPr>
      <a:lvl3pPr marL="0" marR="0" indent="0" algn="l" defTabSz="914400" rtl="0" latinLnBrk="0">
        <a:lnSpc>
          <a:spcPct val="90000"/>
        </a:lnSpc>
        <a:spcBef>
          <a:spcPts val="0"/>
        </a:spcBef>
        <a:spcAft>
          <a:spcPts val="0"/>
        </a:spcAft>
        <a:buClrTx/>
        <a:buSzTx/>
        <a:buFontTx/>
        <a:buNone/>
        <a:tabLst/>
        <a:defRPr sz="4400" b="1" i="0" u="none" strike="noStrike" cap="none" spc="0" baseline="0">
          <a:ln>
            <a:noFill/>
          </a:ln>
          <a:solidFill>
            <a:srgbClr val="FFFFFF"/>
          </a:solidFill>
          <a:uFillTx/>
          <a:latin typeface="+mj-lt"/>
          <a:ea typeface="+mj-ea"/>
          <a:cs typeface="+mj-cs"/>
          <a:sym typeface="Arial"/>
        </a:defRPr>
      </a:lvl3pPr>
      <a:lvl4pPr marL="0" marR="0" indent="0" algn="l" defTabSz="914400" rtl="0" latinLnBrk="0">
        <a:lnSpc>
          <a:spcPct val="90000"/>
        </a:lnSpc>
        <a:spcBef>
          <a:spcPts val="0"/>
        </a:spcBef>
        <a:spcAft>
          <a:spcPts val="0"/>
        </a:spcAft>
        <a:buClrTx/>
        <a:buSzTx/>
        <a:buFontTx/>
        <a:buNone/>
        <a:tabLst/>
        <a:defRPr sz="4400" b="1" i="0" u="none" strike="noStrike" cap="none" spc="0" baseline="0">
          <a:ln>
            <a:noFill/>
          </a:ln>
          <a:solidFill>
            <a:srgbClr val="FFFFFF"/>
          </a:solidFill>
          <a:uFillTx/>
          <a:latin typeface="+mj-lt"/>
          <a:ea typeface="+mj-ea"/>
          <a:cs typeface="+mj-cs"/>
          <a:sym typeface="Arial"/>
        </a:defRPr>
      </a:lvl4pPr>
      <a:lvl5pPr marL="0" marR="0" indent="0" algn="l" defTabSz="914400" rtl="0" latinLnBrk="0">
        <a:lnSpc>
          <a:spcPct val="90000"/>
        </a:lnSpc>
        <a:spcBef>
          <a:spcPts val="0"/>
        </a:spcBef>
        <a:spcAft>
          <a:spcPts val="0"/>
        </a:spcAft>
        <a:buClrTx/>
        <a:buSzTx/>
        <a:buFontTx/>
        <a:buNone/>
        <a:tabLst/>
        <a:defRPr sz="4400" b="1" i="0" u="none" strike="noStrike" cap="none" spc="0" baseline="0">
          <a:ln>
            <a:noFill/>
          </a:ln>
          <a:solidFill>
            <a:srgbClr val="FFFFFF"/>
          </a:solidFill>
          <a:uFillTx/>
          <a:latin typeface="+mj-lt"/>
          <a:ea typeface="+mj-ea"/>
          <a:cs typeface="+mj-cs"/>
          <a:sym typeface="Arial"/>
        </a:defRPr>
      </a:lvl5pPr>
      <a:lvl6pPr marL="0" marR="0" indent="0" algn="l" defTabSz="914400" rtl="0" latinLnBrk="0">
        <a:lnSpc>
          <a:spcPct val="90000"/>
        </a:lnSpc>
        <a:spcBef>
          <a:spcPts val="0"/>
        </a:spcBef>
        <a:spcAft>
          <a:spcPts val="0"/>
        </a:spcAft>
        <a:buClrTx/>
        <a:buSzTx/>
        <a:buFontTx/>
        <a:buNone/>
        <a:tabLst/>
        <a:defRPr sz="4400" b="1" i="0" u="none" strike="noStrike" cap="none" spc="0" baseline="0">
          <a:ln>
            <a:noFill/>
          </a:ln>
          <a:solidFill>
            <a:srgbClr val="FFFFFF"/>
          </a:solidFill>
          <a:uFillTx/>
          <a:latin typeface="+mj-lt"/>
          <a:ea typeface="+mj-ea"/>
          <a:cs typeface="+mj-cs"/>
          <a:sym typeface="Arial"/>
        </a:defRPr>
      </a:lvl6pPr>
      <a:lvl7pPr marL="0" marR="0" indent="0" algn="l" defTabSz="914400" rtl="0" latinLnBrk="0">
        <a:lnSpc>
          <a:spcPct val="90000"/>
        </a:lnSpc>
        <a:spcBef>
          <a:spcPts val="0"/>
        </a:spcBef>
        <a:spcAft>
          <a:spcPts val="0"/>
        </a:spcAft>
        <a:buClrTx/>
        <a:buSzTx/>
        <a:buFontTx/>
        <a:buNone/>
        <a:tabLst/>
        <a:defRPr sz="4400" b="1" i="0" u="none" strike="noStrike" cap="none" spc="0" baseline="0">
          <a:ln>
            <a:noFill/>
          </a:ln>
          <a:solidFill>
            <a:srgbClr val="FFFFFF"/>
          </a:solidFill>
          <a:uFillTx/>
          <a:latin typeface="+mj-lt"/>
          <a:ea typeface="+mj-ea"/>
          <a:cs typeface="+mj-cs"/>
          <a:sym typeface="Arial"/>
        </a:defRPr>
      </a:lvl7pPr>
      <a:lvl8pPr marL="0" marR="0" indent="0" algn="l" defTabSz="914400" rtl="0" latinLnBrk="0">
        <a:lnSpc>
          <a:spcPct val="90000"/>
        </a:lnSpc>
        <a:spcBef>
          <a:spcPts val="0"/>
        </a:spcBef>
        <a:spcAft>
          <a:spcPts val="0"/>
        </a:spcAft>
        <a:buClrTx/>
        <a:buSzTx/>
        <a:buFontTx/>
        <a:buNone/>
        <a:tabLst/>
        <a:defRPr sz="4400" b="1" i="0" u="none" strike="noStrike" cap="none" spc="0" baseline="0">
          <a:ln>
            <a:noFill/>
          </a:ln>
          <a:solidFill>
            <a:srgbClr val="FFFFFF"/>
          </a:solidFill>
          <a:uFillTx/>
          <a:latin typeface="+mj-lt"/>
          <a:ea typeface="+mj-ea"/>
          <a:cs typeface="+mj-cs"/>
          <a:sym typeface="Arial"/>
        </a:defRPr>
      </a:lvl8pPr>
      <a:lvl9pPr marL="0" marR="0" indent="0" algn="l" defTabSz="914400" rtl="0" latinLnBrk="0">
        <a:lnSpc>
          <a:spcPct val="90000"/>
        </a:lnSpc>
        <a:spcBef>
          <a:spcPts val="0"/>
        </a:spcBef>
        <a:spcAft>
          <a:spcPts val="0"/>
        </a:spcAft>
        <a:buClrTx/>
        <a:buSzTx/>
        <a:buFontTx/>
        <a:buNone/>
        <a:tabLst/>
        <a:defRPr sz="4400" b="1" i="0" u="none" strike="noStrike" cap="none" spc="0" baseline="0">
          <a:ln>
            <a:noFill/>
          </a:ln>
          <a:solidFill>
            <a:srgbClr val="FFFFFF"/>
          </a:solidFill>
          <a:uFillTx/>
          <a:latin typeface="+mj-lt"/>
          <a:ea typeface="+mj-ea"/>
          <a:cs typeface="+mj-cs"/>
          <a:sym typeface="Arial"/>
        </a:defRPr>
      </a:lvl9pPr>
    </p:titleStyle>
    <p:bodyStyle>
      <a:lvl1pPr marL="0" marR="0" indent="0" algn="l" defTabSz="914400" rtl="0" latinLnBrk="0">
        <a:lnSpc>
          <a:spcPct val="90000"/>
        </a:lnSpc>
        <a:spcBef>
          <a:spcPts val="1000"/>
        </a:spcBef>
        <a:spcAft>
          <a:spcPts val="0"/>
        </a:spcAft>
        <a:buClrTx/>
        <a:buSzTx/>
        <a:buFontTx/>
        <a:buNone/>
        <a:tabLst/>
        <a:defRPr sz="2400" b="1" i="0" u="none" strike="noStrike" cap="none" spc="0" baseline="0">
          <a:ln>
            <a:noFill/>
          </a:ln>
          <a:solidFill>
            <a:schemeClr val="accent1"/>
          </a:solidFill>
          <a:uFillTx/>
          <a:latin typeface="+mj-lt"/>
          <a:ea typeface="+mj-ea"/>
          <a:cs typeface="+mj-cs"/>
          <a:sym typeface="Arial"/>
        </a:defRPr>
      </a:lvl1pPr>
      <a:lvl2pPr marL="685800" marR="0" indent="-228600"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2pPr>
      <a:lvl3pPr marL="1188719" marR="0" indent="-274319"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3pPr>
      <a:lvl4pPr marL="1676400" marR="0" indent="-304800"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4pPr>
      <a:lvl5pPr marL="2133600" marR="0" indent="-304800"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5pPr>
      <a:lvl6pPr marL="2590800" marR="0" indent="-304800"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6pPr>
      <a:lvl7pPr marL="3048000" marR="0" indent="-304800"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7pPr>
      <a:lvl8pPr marL="3505200" marR="0" indent="-304800"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8pPr>
      <a:lvl9pPr marL="3962400" marR="0" indent="-304800"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a:gsLst>
            <a:gs pos="0">
              <a:srgbClr val="EFEDEE"/>
            </a:gs>
            <a:gs pos="53000">
              <a:srgbClr val="F1EFF0"/>
            </a:gs>
            <a:gs pos="77000">
              <a:srgbClr val="EFEDEE"/>
            </a:gs>
            <a:gs pos="100000">
              <a:srgbClr val="EFEBEC"/>
            </a:gs>
          </a:gsLst>
          <a:lin ang="5400000" scaled="1"/>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106332"/>
            <a:ext cx="10515600" cy="739056"/>
          </a:xfrm>
          <a:prstGeom prst="rect">
            <a:avLst/>
          </a:prstGeom>
        </p:spPr>
        <p:txBody>
          <a:bodyPr rIns="0">
            <a:normAutofit/>
          </a:bodyPr>
          <a:lstStyle/>
          <a:p>
            <a:pPr marL="0" lvl="0"/>
            <a:r>
              <a:rPr lang="en-US"/>
              <a:t>Click to edit Master title style</a:t>
            </a:r>
          </a:p>
        </p:txBody>
      </p:sp>
      <p:sp>
        <p:nvSpPr>
          <p:cNvPr id="3" name="Text Placeholder 2"/>
          <p:cNvSpPr>
            <a:spLocks noGrp="1"/>
          </p:cNvSpPr>
          <p:nvPr>
            <p:ph type="body" idx="1"/>
          </p:nvPr>
        </p:nvSpPr>
        <p:spPr>
          <a:xfrm>
            <a:off x="838200" y="1219200"/>
            <a:ext cx="10515600" cy="49577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Rectangle 8"/>
          <p:cNvSpPr/>
          <p:nvPr userDrawn="1"/>
        </p:nvSpPr>
        <p:spPr>
          <a:xfrm>
            <a:off x="0" y="6305911"/>
            <a:ext cx="12192000" cy="552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150" normalizeH="0" baseline="0" noProof="0">
                <a:ln>
                  <a:noFill/>
                </a:ln>
                <a:solidFill>
                  <a:prstClr val="white">
                    <a:lumMod val="75000"/>
                  </a:prstClr>
                </a:solidFill>
                <a:effectLst/>
                <a:uLnTx/>
                <a:uFillTx/>
                <a:latin typeface="+mn-lt"/>
                <a:ea typeface="+mn-ea"/>
                <a:cs typeface="+mn-cs"/>
              </a:rPr>
              <a:t>www.</a:t>
            </a:r>
            <a:r>
              <a:rPr kumimoji="0" lang="en-US" sz="3200" b="0" i="0" u="none" strike="noStrike" kern="1200" cap="none" spc="150" normalizeH="0" baseline="0" noProof="0">
                <a:ln>
                  <a:noFill/>
                </a:ln>
                <a:solidFill>
                  <a:prstClr val="black">
                    <a:lumMod val="85000"/>
                    <a:lumOff val="15000"/>
                  </a:prstClr>
                </a:solidFill>
                <a:effectLst/>
                <a:uLnTx/>
                <a:uFillTx/>
                <a:latin typeface="+mn-lt"/>
                <a:ea typeface="+mn-ea"/>
                <a:cs typeface="+mn-cs"/>
              </a:rPr>
              <a:t>presentationgo</a:t>
            </a:r>
            <a:r>
              <a:rPr kumimoji="0" lang="en-US" sz="3200" b="0" i="0" u="none" strike="noStrike" kern="1200" cap="none" spc="150" normalizeH="0" baseline="0" noProof="0">
                <a:ln>
                  <a:noFill/>
                </a:ln>
                <a:solidFill>
                  <a:prstClr val="white">
                    <a:lumMod val="75000"/>
                  </a:prstClr>
                </a:solidFill>
                <a:effectLst/>
                <a:uLnTx/>
                <a:uFillTx/>
                <a:latin typeface="+mn-lt"/>
                <a:ea typeface="+mn-ea"/>
                <a:cs typeface="+mn-cs"/>
              </a:rPr>
              <a:t>.com</a:t>
            </a:r>
          </a:p>
        </p:txBody>
      </p:sp>
      <p:sp>
        <p:nvSpPr>
          <p:cNvPr id="23" name="Freeform 22"/>
          <p:cNvSpPr/>
          <p:nvPr userDrawn="1"/>
        </p:nvSpPr>
        <p:spPr>
          <a:xfrm rot="5400000">
            <a:off x="183153" y="21288"/>
            <a:ext cx="369496" cy="761203"/>
          </a:xfrm>
          <a:custGeom>
            <a:avLst/>
            <a:gdLst>
              <a:gd name="connsiteX0" fmla="*/ 210916 w 1034764"/>
              <a:gd name="connsiteY0" fmla="*/ 535701 h 1598797"/>
              <a:gd name="connsiteX1" fmla="*/ 331908 w 1034764"/>
              <a:gd name="connsiteY1" fmla="*/ 284049 h 1598797"/>
              <a:gd name="connsiteX2" fmla="*/ 741774 w 1034764"/>
              <a:gd name="connsiteY2" fmla="*/ 315409 h 1598797"/>
              <a:gd name="connsiteX3" fmla="*/ 403935 w 1034764"/>
              <a:gd name="connsiteY3" fmla="*/ 375418 h 1598797"/>
              <a:gd name="connsiteX4" fmla="*/ 266699 w 1034764"/>
              <a:gd name="connsiteY4" fmla="*/ 689905 h 1598797"/>
              <a:gd name="connsiteX5" fmla="*/ 266698 w 1034764"/>
              <a:gd name="connsiteY5" fmla="*/ 689907 h 1598797"/>
              <a:gd name="connsiteX6" fmla="*/ 210916 w 1034764"/>
              <a:gd name="connsiteY6" fmla="*/ 535701 h 1598797"/>
              <a:gd name="connsiteX7" fmla="*/ 134938 w 1034764"/>
              <a:gd name="connsiteY7" fmla="*/ 517381 h 1598797"/>
              <a:gd name="connsiteX8" fmla="*/ 517383 w 1034764"/>
              <a:gd name="connsiteY8" fmla="*/ 899826 h 1598797"/>
              <a:gd name="connsiteX9" fmla="*/ 899828 w 1034764"/>
              <a:gd name="connsiteY9" fmla="*/ 517381 h 1598797"/>
              <a:gd name="connsiteX10" fmla="*/ 517383 w 1034764"/>
              <a:gd name="connsiteY10" fmla="*/ 134936 h 1598797"/>
              <a:gd name="connsiteX11" fmla="*/ 134938 w 1034764"/>
              <a:gd name="connsiteY11" fmla="*/ 517381 h 1598797"/>
              <a:gd name="connsiteX12" fmla="*/ 0 w 1034764"/>
              <a:gd name="connsiteY12" fmla="*/ 517382 h 1598797"/>
              <a:gd name="connsiteX13" fmla="*/ 517382 w 1034764"/>
              <a:gd name="connsiteY13" fmla="*/ 0 h 1598797"/>
              <a:gd name="connsiteX14" fmla="*/ 1034764 w 1034764"/>
              <a:gd name="connsiteY14" fmla="*/ 517382 h 1598797"/>
              <a:gd name="connsiteX15" fmla="*/ 621653 w 1034764"/>
              <a:gd name="connsiteY15" fmla="*/ 1024253 h 1598797"/>
              <a:gd name="connsiteX16" fmla="*/ 620527 w 1034764"/>
              <a:gd name="connsiteY16" fmla="*/ 1024366 h 1598797"/>
              <a:gd name="connsiteX17" fmla="*/ 662992 w 1034764"/>
              <a:gd name="connsiteY17" fmla="*/ 1598797 h 1598797"/>
              <a:gd name="connsiteX18" fmla="*/ 371775 w 1034764"/>
              <a:gd name="connsiteY18" fmla="*/ 1598797 h 1598797"/>
              <a:gd name="connsiteX19" fmla="*/ 414241 w 1034764"/>
              <a:gd name="connsiteY19" fmla="*/ 1024367 h 1598797"/>
              <a:gd name="connsiteX20" fmla="*/ 413112 w 1034764"/>
              <a:gd name="connsiteY20" fmla="*/ 1024253 h 1598797"/>
              <a:gd name="connsiteX21" fmla="*/ 0 w 1034764"/>
              <a:gd name="connsiteY21" fmla="*/ 517382 h 1598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34764" h="1598797">
                <a:moveTo>
                  <a:pt x="210916" y="535701"/>
                </a:moveTo>
                <a:cubicBezTo>
                  <a:pt x="207764" y="443901"/>
                  <a:pt x="249915" y="348683"/>
                  <a:pt x="331908" y="284049"/>
                </a:cubicBezTo>
                <a:cubicBezTo>
                  <a:pt x="463097" y="180634"/>
                  <a:pt x="646600" y="194675"/>
                  <a:pt x="741774" y="315409"/>
                </a:cubicBezTo>
                <a:cubicBezTo>
                  <a:pt x="631231" y="275026"/>
                  <a:pt x="502220" y="297941"/>
                  <a:pt x="403935" y="375418"/>
                </a:cubicBezTo>
                <a:cubicBezTo>
                  <a:pt x="305650" y="452895"/>
                  <a:pt x="253243" y="572989"/>
                  <a:pt x="266699" y="689905"/>
                </a:cubicBezTo>
                <a:lnTo>
                  <a:pt x="266698" y="689907"/>
                </a:lnTo>
                <a:cubicBezTo>
                  <a:pt x="231008" y="644631"/>
                  <a:pt x="212807" y="590781"/>
                  <a:pt x="210916" y="535701"/>
                </a:cubicBezTo>
                <a:close/>
                <a:moveTo>
                  <a:pt x="134938" y="517381"/>
                </a:moveTo>
                <a:cubicBezTo>
                  <a:pt x="134938" y="728600"/>
                  <a:pt x="306164" y="899826"/>
                  <a:pt x="517383" y="899826"/>
                </a:cubicBezTo>
                <a:cubicBezTo>
                  <a:pt x="728602" y="899826"/>
                  <a:pt x="899828" y="728600"/>
                  <a:pt x="899828" y="517381"/>
                </a:cubicBezTo>
                <a:cubicBezTo>
                  <a:pt x="899828" y="306162"/>
                  <a:pt x="728602" y="134936"/>
                  <a:pt x="517383" y="134936"/>
                </a:cubicBezTo>
                <a:cubicBezTo>
                  <a:pt x="306164" y="134936"/>
                  <a:pt x="134938" y="306162"/>
                  <a:pt x="134938" y="517381"/>
                </a:cubicBezTo>
                <a:close/>
                <a:moveTo>
                  <a:pt x="0" y="517382"/>
                </a:moveTo>
                <a:cubicBezTo>
                  <a:pt x="0" y="231640"/>
                  <a:pt x="231640" y="0"/>
                  <a:pt x="517382" y="0"/>
                </a:cubicBezTo>
                <a:cubicBezTo>
                  <a:pt x="803124" y="0"/>
                  <a:pt x="1034764" y="231640"/>
                  <a:pt x="1034764" y="517382"/>
                </a:cubicBezTo>
                <a:cubicBezTo>
                  <a:pt x="1034764" y="767406"/>
                  <a:pt x="857415" y="976008"/>
                  <a:pt x="621653" y="1024253"/>
                </a:cubicBezTo>
                <a:lnTo>
                  <a:pt x="620527" y="1024366"/>
                </a:lnTo>
                <a:lnTo>
                  <a:pt x="662992" y="1598797"/>
                </a:lnTo>
                <a:lnTo>
                  <a:pt x="371775" y="1598797"/>
                </a:lnTo>
                <a:lnTo>
                  <a:pt x="414241" y="1024367"/>
                </a:lnTo>
                <a:lnTo>
                  <a:pt x="413112" y="1024253"/>
                </a:lnTo>
                <a:cubicBezTo>
                  <a:pt x="177349" y="976008"/>
                  <a:pt x="0" y="767406"/>
                  <a:pt x="0" y="517382"/>
                </a:cubicBezTo>
                <a:close/>
              </a:path>
            </a:pathLst>
          </a:custGeom>
          <a:solidFill>
            <a:schemeClr val="bg1"/>
          </a:solidFill>
          <a:ln>
            <a:noFill/>
          </a:ln>
          <a:effectLst>
            <a:outerShdw blurRad="12700" dist="12700" dir="270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sz="1800"/>
          </a:p>
        </p:txBody>
      </p:sp>
      <p:grpSp>
        <p:nvGrpSpPr>
          <p:cNvPr id="8" name="Group 7"/>
          <p:cNvGrpSpPr/>
          <p:nvPr userDrawn="1"/>
        </p:nvGrpSpPr>
        <p:grpSpPr>
          <a:xfrm>
            <a:off x="-2206543" y="-73804"/>
            <a:ext cx="1977373" cy="612144"/>
            <a:chOff x="-2096383" y="21447"/>
            <a:chExt cx="1483030" cy="612144"/>
          </a:xfrm>
        </p:grpSpPr>
        <p:sp>
          <p:nvSpPr>
            <p:cNvPr id="10" name="TextBox 9"/>
            <p:cNvSpPr txBox="1"/>
            <p:nvPr userDrawn="1"/>
          </p:nvSpPr>
          <p:spPr>
            <a:xfrm>
              <a:off x="-2096383" y="21447"/>
              <a:ext cx="274355" cy="246221"/>
            </a:xfrm>
            <a:prstGeom prst="rect">
              <a:avLst/>
            </a:prstGeom>
            <a:noFill/>
          </p:spPr>
          <p:txBody>
            <a:bodyPr wrap="none" rtlCol="0">
              <a:spAutoFit/>
            </a:bodyPr>
            <a:lstStyle/>
            <a:p>
              <a:r>
                <a:rPr lang="en-US" sz="1000">
                  <a:latin typeface="Open Sans" panose="020B0606030504020204" pitchFamily="34" charset="0"/>
                  <a:ea typeface="Open Sans" panose="020B0606030504020204" pitchFamily="34" charset="0"/>
                  <a:cs typeface="Open Sans" panose="020B0606030504020204" pitchFamily="34" charset="0"/>
                </a:rPr>
                <a:t>By:</a:t>
              </a:r>
            </a:p>
          </p:txBody>
        </p:sp>
        <p:sp>
          <p:nvSpPr>
            <p:cNvPr id="11" name="TextBox 10"/>
            <p:cNvSpPr txBox="1"/>
            <p:nvPr userDrawn="1"/>
          </p:nvSpPr>
          <p:spPr>
            <a:xfrm>
              <a:off x="-1002010" y="387370"/>
              <a:ext cx="356108" cy="246221"/>
            </a:xfrm>
            <a:prstGeom prst="rect">
              <a:avLst/>
            </a:prstGeom>
            <a:noFill/>
          </p:spPr>
          <p:txBody>
            <a:bodyPr wrap="none" rtlCol="0">
              <a:spAutoFit/>
            </a:bodyPr>
            <a:lstStyle/>
            <a:p>
              <a:r>
                <a:rPr lang="en-US" sz="1000">
                  <a:latin typeface="Open Sans" panose="020B0606030504020204" pitchFamily="34" charset="0"/>
                  <a:ea typeface="Open Sans" panose="020B0606030504020204" pitchFamily="34" charset="0"/>
                  <a:cs typeface="Open Sans" panose="020B0606030504020204" pitchFamily="34" charset="0"/>
                </a:rPr>
                <a:t>.com</a:t>
              </a:r>
            </a:p>
          </p:txBody>
        </p:sp>
        <p:pic>
          <p:nvPicPr>
            <p:cNvPr id="12" name="Picture 11"/>
            <p:cNvPicPr>
              <a:picLocks noChangeAspect="1"/>
            </p:cNvPicPr>
            <p:nvPr userDrawn="1"/>
          </p:nvPicPr>
          <p:blipFill>
            <a:blip r:embed="rId3"/>
            <a:stretch>
              <a:fillRect/>
            </a:stretch>
          </p:blipFill>
          <p:spPr>
            <a:xfrm>
              <a:off x="-2018604" y="234547"/>
              <a:ext cx="1405251" cy="185944"/>
            </a:xfrm>
            <a:prstGeom prst="rect">
              <a:avLst/>
            </a:prstGeom>
          </p:spPr>
        </p:pic>
      </p:grpSp>
      <p:sp>
        <p:nvSpPr>
          <p:cNvPr id="13" name="Rectangle 12"/>
          <p:cNvSpPr/>
          <p:nvPr userDrawn="1"/>
        </p:nvSpPr>
        <p:spPr>
          <a:xfrm>
            <a:off x="-118532" y="6959601"/>
            <a:ext cx="1661032" cy="261610"/>
          </a:xfrm>
          <a:prstGeom prst="rect">
            <a:avLst/>
          </a:prstGeom>
        </p:spPr>
        <p:txBody>
          <a:bodyPr wrap="none">
            <a:spAutoFit/>
          </a:bodyPr>
          <a:lstStyle/>
          <a:p>
            <a:r>
              <a:rPr lang="en-US" sz="1100" b="0" i="0">
                <a:solidFill>
                  <a:srgbClr val="555555"/>
                </a:solidFill>
                <a:effectLst/>
                <a:latin typeface="Open Sans" panose="020B0606030504020204" pitchFamily="34" charset="0"/>
              </a:rPr>
              <a:t>© </a:t>
            </a:r>
            <a:r>
              <a:rPr lang="en-US" sz="1100" b="0" i="0" u="none" strike="noStrike">
                <a:solidFill>
                  <a:srgbClr val="A5CD28"/>
                </a:solidFill>
                <a:effectLst/>
                <a:latin typeface="Open Sans" panose="020B0606030504020204" pitchFamily="34" charset="0"/>
                <a:hlinkClick r:id="rId4" tooltip="PresentationGo!"/>
              </a:rPr>
              <a:t>presentationgo.com</a:t>
            </a:r>
            <a:endParaRPr lang="en-US" sz="1100"/>
          </a:p>
        </p:txBody>
      </p:sp>
    </p:spTree>
    <p:extLst>
      <p:ext uri="{BB962C8B-B14F-4D97-AF65-F5344CB8AC3E}">
        <p14:creationId xmlns:p14="http://schemas.microsoft.com/office/powerpoint/2010/main" val="2055134626"/>
      </p:ext>
    </p:extLst>
  </p:cSld>
  <p:clrMap bg1="lt1" tx1="dk1" bg2="lt2" tx2="dk2" accent1="accent1" accent2="accent2" accent3="accent3" accent4="accent4" accent5="accent5" accent6="accent6" hlink="hlink" folHlink="folHlink"/>
  <p:sldLayoutIdLst>
    <p:sldLayoutId id="2147483688" r:id="rId1"/>
  </p:sldLayoutIdLst>
  <p:hf hdr="0" ftr="0" dt="0"/>
  <p:txStyles>
    <p:titleStyle>
      <a:lvl1pPr algn="l" defTabSz="914400" rtl="0" eaLnBrk="1" latinLnBrk="0" hangingPunct="1">
        <a:lnSpc>
          <a:spcPct val="90000"/>
        </a:lnSpc>
        <a:spcBef>
          <a:spcPct val="0"/>
        </a:spcBef>
        <a:buNone/>
        <a:defRPr lang="en-US" sz="3600" b="1" kern="1200">
          <a:solidFill>
            <a:schemeClr val="tx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diagramLayout" Target="../diagrams/layout2.xml"/><Relationship Id="rId7" Type="http://schemas.openxmlformats.org/officeDocument/2006/relationships/image" Target="../media/image49.png"/><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10" Type="http://schemas.openxmlformats.org/officeDocument/2006/relationships/image" Target="../media/image52.png"/><Relationship Id="rId4" Type="http://schemas.openxmlformats.org/officeDocument/2006/relationships/diagramQuickStyle" Target="../diagrams/quickStyle2.xml"/><Relationship Id="rId9" Type="http://schemas.openxmlformats.org/officeDocument/2006/relationships/image" Target="../media/image51.png"/></Relationships>
</file>

<file path=ppt/slides/_rels/slide5.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image" Target="../media/image53.png"/><Relationship Id="rId1" Type="http://schemas.openxmlformats.org/officeDocument/2006/relationships/slideLayout" Target="../slideLayouts/slideLayout6.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62.png"/><Relationship Id="rId4" Type="http://schemas.openxmlformats.org/officeDocument/2006/relationships/image" Target="../media/image61.png"/></Relationships>
</file>

<file path=ppt/slides/_rels/slide7.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 name="Shape 342"/>
          <p:cNvSpPr>
            <a:spLocks noGrp="1"/>
          </p:cNvSpPr>
          <p:nvPr>
            <p:ph type="title"/>
          </p:nvPr>
        </p:nvSpPr>
        <p:spPr>
          <a:xfrm>
            <a:off x="5205038" y="1974109"/>
            <a:ext cx="6349377" cy="2070509"/>
          </a:xfrm>
          <a:prstGeom prst="rect">
            <a:avLst/>
          </a:prstGeom>
        </p:spPr>
        <p:txBody>
          <a:bodyPr>
            <a:normAutofit fontScale="90000"/>
          </a:bodyPr>
          <a:lstStyle/>
          <a:p>
            <a:r>
              <a:rPr lang="en-US" dirty="0"/>
              <a:t>Economic Case for Decarbonization</a:t>
            </a:r>
            <a:br>
              <a:rPr lang="en-US" dirty="0"/>
            </a:br>
            <a:r>
              <a:rPr lang="en-US" sz="3600" dirty="0"/>
              <a:t>Tutorial</a:t>
            </a:r>
            <a:br>
              <a:rPr lang="en-US" dirty="0"/>
            </a:br>
            <a:endParaRPr sz="2800" dirty="0"/>
          </a:p>
        </p:txBody>
      </p:sp>
      <p:sp>
        <p:nvSpPr>
          <p:cNvPr id="2" name="TextBox 1">
            <a:extLst>
              <a:ext uri="{FF2B5EF4-FFF2-40B4-BE49-F238E27FC236}">
                <a16:creationId xmlns:a16="http://schemas.microsoft.com/office/drawing/2014/main" id="{A610E349-E1A3-3AB4-F2B1-0222305FB43A}"/>
              </a:ext>
            </a:extLst>
          </p:cNvPr>
          <p:cNvSpPr txBox="1"/>
          <p:nvPr/>
        </p:nvSpPr>
        <p:spPr>
          <a:xfrm>
            <a:off x="9097316" y="5363562"/>
            <a:ext cx="1336259" cy="36932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8" tIns="45718" rIns="45718" bIns="45718"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lang="en-US" dirty="0">
                <a:solidFill>
                  <a:schemeClr val="bg1"/>
                </a:solidFill>
              </a:rPr>
              <a:t>July 3</a:t>
            </a:r>
            <a:r>
              <a:rPr kumimoji="0" lang="en-US" sz="1800" b="0" i="0" u="none" strike="noStrike" cap="none" spc="0" normalizeH="0" baseline="0" dirty="0">
                <a:ln>
                  <a:noFill/>
                </a:ln>
                <a:solidFill>
                  <a:schemeClr val="bg1"/>
                </a:solidFill>
                <a:effectLst/>
                <a:uFillTx/>
                <a:latin typeface="+mj-lt"/>
                <a:ea typeface="+mj-ea"/>
                <a:cs typeface="+mj-cs"/>
                <a:sym typeface="Arial"/>
              </a:rPr>
              <a:t>, 2023</a:t>
            </a:r>
          </a:p>
        </p:txBody>
      </p:sp>
      <p:pic>
        <p:nvPicPr>
          <p:cNvPr id="6" name="Picture 5">
            <a:extLst>
              <a:ext uri="{FF2B5EF4-FFF2-40B4-BE49-F238E27FC236}">
                <a16:creationId xmlns:a16="http://schemas.microsoft.com/office/drawing/2014/main" id="{237448C6-1F4E-9845-E5FA-6CD2559768C1}"/>
              </a:ext>
            </a:extLst>
          </p:cNvPr>
          <p:cNvPicPr>
            <a:picLocks noChangeAspect="1"/>
          </p:cNvPicPr>
          <p:nvPr/>
        </p:nvPicPr>
        <p:blipFill>
          <a:blip r:embed="rId2"/>
          <a:stretch>
            <a:fillRect/>
          </a:stretch>
        </p:blipFill>
        <p:spPr>
          <a:xfrm>
            <a:off x="637585" y="1079653"/>
            <a:ext cx="4156301" cy="3859422"/>
          </a:xfrm>
          <a:prstGeom prst="rect">
            <a:avLst/>
          </a:prstGeom>
        </p:spPr>
      </p:pic>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BC3E58-C7B3-BAEB-5AD2-7F2F9F7CDB54}"/>
              </a:ext>
            </a:extLst>
          </p:cNvPr>
          <p:cNvSpPr>
            <a:spLocks noGrp="1"/>
          </p:cNvSpPr>
          <p:nvPr>
            <p:ph type="title"/>
          </p:nvPr>
        </p:nvSpPr>
        <p:spPr>
          <a:xfrm>
            <a:off x="617360" y="197976"/>
            <a:ext cx="10515600" cy="1325563"/>
          </a:xfrm>
        </p:spPr>
        <p:txBody>
          <a:bodyPr>
            <a:normAutofit fontScale="90000"/>
          </a:bodyPr>
          <a:lstStyle/>
          <a:p>
            <a:r>
              <a:rPr lang="en-US" sz="3200" dirty="0"/>
              <a:t>The economic case is the foundation of a city’s decarbonization strategic plan as documented in the Climate City Contract (CCC)</a:t>
            </a:r>
          </a:p>
        </p:txBody>
      </p:sp>
      <p:sp>
        <p:nvSpPr>
          <p:cNvPr id="4" name="Slide Number Placeholder 3">
            <a:extLst>
              <a:ext uri="{FF2B5EF4-FFF2-40B4-BE49-F238E27FC236}">
                <a16:creationId xmlns:a16="http://schemas.microsoft.com/office/drawing/2014/main" id="{2E36A7CC-941E-8029-E011-34C84B72402E}"/>
              </a:ext>
            </a:extLst>
          </p:cNvPr>
          <p:cNvSpPr>
            <a:spLocks noGrp="1"/>
          </p:cNvSpPr>
          <p:nvPr>
            <p:ph type="sldNum" sz="quarter" idx="2"/>
          </p:nvPr>
        </p:nvSpPr>
        <p:spPr/>
        <p:txBody>
          <a:bodyPr/>
          <a:lstStyle/>
          <a:p>
            <a:fld id="{86CB4B4D-7CA3-9044-876B-883B54F8677D}" type="slidenum">
              <a:rPr lang="en-US" smtClean="0"/>
              <a:pPr/>
              <a:t>2</a:t>
            </a:fld>
            <a:endParaRPr lang="en-US" dirty="0"/>
          </a:p>
        </p:txBody>
      </p:sp>
      <p:sp>
        <p:nvSpPr>
          <p:cNvPr id="3" name="Content Placeholder 2">
            <a:extLst>
              <a:ext uri="{FF2B5EF4-FFF2-40B4-BE49-F238E27FC236}">
                <a16:creationId xmlns:a16="http://schemas.microsoft.com/office/drawing/2014/main" id="{3836A653-E6AE-9965-5ACF-E0480998CA68}"/>
              </a:ext>
            </a:extLst>
          </p:cNvPr>
          <p:cNvSpPr txBox="1">
            <a:spLocks/>
          </p:cNvSpPr>
          <p:nvPr/>
        </p:nvSpPr>
        <p:spPr>
          <a:xfrm>
            <a:off x="628649" y="1501688"/>
            <a:ext cx="10221487" cy="5113179"/>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normAutofit fontScale="92500" lnSpcReduction="10000"/>
          </a:bodyPr>
          <a:lstStyle>
            <a:lvl1pPr marL="228600" marR="0" indent="-228600" algn="l" defTabSz="914400" rtl="0" latinLnBrk="0">
              <a:lnSpc>
                <a:spcPct val="90000"/>
              </a:lnSpc>
              <a:spcBef>
                <a:spcPts val="1000"/>
              </a:spcBef>
              <a:spcAft>
                <a:spcPts val="0"/>
              </a:spcAft>
              <a:buClr>
                <a:schemeClr val="accent2"/>
              </a:buClr>
              <a:buSzPct val="100000"/>
              <a:buFont typeface="Arial"/>
              <a:buChar char="•"/>
              <a:tabLst/>
              <a:defRPr sz="2400" b="0" i="0" u="none" strike="noStrike" cap="none" spc="0" baseline="0">
                <a:ln>
                  <a:noFill/>
                </a:ln>
                <a:solidFill>
                  <a:srgbClr val="303030"/>
                </a:solidFill>
                <a:uFillTx/>
                <a:latin typeface="+mj-lt"/>
                <a:ea typeface="+mj-ea"/>
                <a:cs typeface="+mj-cs"/>
                <a:sym typeface="Arial"/>
              </a:defRPr>
            </a:lvl1pPr>
            <a:lvl2pPr marL="706580" marR="0" indent="-249380" algn="l" defTabSz="914400" rtl="0" latinLnBrk="0">
              <a:lnSpc>
                <a:spcPct val="90000"/>
              </a:lnSpc>
              <a:spcBef>
                <a:spcPts val="1000"/>
              </a:spcBef>
              <a:spcAft>
                <a:spcPts val="0"/>
              </a:spcAft>
              <a:buClr>
                <a:schemeClr val="accent2"/>
              </a:buClr>
              <a:buSzPct val="100000"/>
              <a:buFont typeface="Arial"/>
              <a:buChar char="•"/>
              <a:tabLst/>
              <a:defRPr sz="2400" b="0" i="0" u="none" strike="noStrike" cap="none" spc="0" baseline="0">
                <a:ln>
                  <a:noFill/>
                </a:ln>
                <a:solidFill>
                  <a:srgbClr val="303030"/>
                </a:solidFill>
                <a:uFillTx/>
                <a:latin typeface="+mj-lt"/>
                <a:ea typeface="+mj-ea"/>
                <a:cs typeface="+mj-cs"/>
                <a:sym typeface="Arial"/>
              </a:defRPr>
            </a:lvl2pPr>
            <a:lvl3pPr marL="1188719" marR="0" indent="-274319" algn="l" defTabSz="914400" rtl="0" latinLnBrk="0">
              <a:lnSpc>
                <a:spcPct val="90000"/>
              </a:lnSpc>
              <a:spcBef>
                <a:spcPts val="1000"/>
              </a:spcBef>
              <a:spcAft>
                <a:spcPts val="0"/>
              </a:spcAft>
              <a:buClr>
                <a:schemeClr val="accent2"/>
              </a:buClr>
              <a:buSzPct val="100000"/>
              <a:buFont typeface="Arial"/>
              <a:buChar char="•"/>
              <a:tabLst/>
              <a:defRPr sz="2400" b="0" i="0" u="none" strike="noStrike" cap="none" spc="0" baseline="0">
                <a:ln>
                  <a:noFill/>
                </a:ln>
                <a:solidFill>
                  <a:srgbClr val="303030"/>
                </a:solidFill>
                <a:uFillTx/>
                <a:latin typeface="+mj-lt"/>
                <a:ea typeface="+mj-ea"/>
                <a:cs typeface="+mj-cs"/>
                <a:sym typeface="Arial"/>
              </a:defRPr>
            </a:lvl3pPr>
            <a:lvl4pPr marL="1676400" marR="0" indent="-304800" algn="l" defTabSz="914400" rtl="0" latinLnBrk="0">
              <a:lnSpc>
                <a:spcPct val="90000"/>
              </a:lnSpc>
              <a:spcBef>
                <a:spcPts val="1000"/>
              </a:spcBef>
              <a:spcAft>
                <a:spcPts val="0"/>
              </a:spcAft>
              <a:buClr>
                <a:schemeClr val="accent2"/>
              </a:buClr>
              <a:buSzPct val="100000"/>
              <a:buFont typeface="Arial"/>
              <a:buChar char="•"/>
              <a:tabLst/>
              <a:defRPr sz="2400" b="0" i="0" u="none" strike="noStrike" cap="none" spc="0" baseline="0">
                <a:ln>
                  <a:noFill/>
                </a:ln>
                <a:solidFill>
                  <a:srgbClr val="303030"/>
                </a:solidFill>
                <a:uFillTx/>
                <a:latin typeface="+mj-lt"/>
                <a:ea typeface="+mj-ea"/>
                <a:cs typeface="+mj-cs"/>
                <a:sym typeface="Arial"/>
              </a:defRPr>
            </a:lvl4pPr>
            <a:lvl5pPr marL="2133600" marR="0" indent="-304800" algn="l" defTabSz="914400" rtl="0" latinLnBrk="0">
              <a:lnSpc>
                <a:spcPct val="90000"/>
              </a:lnSpc>
              <a:spcBef>
                <a:spcPts val="1000"/>
              </a:spcBef>
              <a:spcAft>
                <a:spcPts val="0"/>
              </a:spcAft>
              <a:buClr>
                <a:schemeClr val="accent2"/>
              </a:buClr>
              <a:buSzPct val="100000"/>
              <a:buFont typeface="Arial"/>
              <a:buChar char="•"/>
              <a:tabLst/>
              <a:defRPr sz="2400" b="0" i="0" u="none" strike="noStrike" cap="none" spc="0" baseline="0">
                <a:ln>
                  <a:noFill/>
                </a:ln>
                <a:solidFill>
                  <a:srgbClr val="303030"/>
                </a:solidFill>
                <a:uFillTx/>
                <a:latin typeface="+mj-lt"/>
                <a:ea typeface="+mj-ea"/>
                <a:cs typeface="+mj-cs"/>
                <a:sym typeface="Arial"/>
              </a:defRPr>
            </a:lvl5pPr>
            <a:lvl6pPr marL="2590800" marR="0" indent="-304800"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6pPr>
            <a:lvl7pPr marL="3048000" marR="0" indent="-304800"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7pPr>
            <a:lvl8pPr marL="3505200" marR="0" indent="-304800"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8pPr>
            <a:lvl9pPr marL="3962400" marR="0" indent="-304800"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9pPr>
          </a:lstStyle>
          <a:p>
            <a:pPr hangingPunct="1">
              <a:lnSpc>
                <a:spcPct val="110000"/>
              </a:lnSpc>
              <a:spcAft>
                <a:spcPts val="600"/>
              </a:spcAft>
            </a:pPr>
            <a:r>
              <a:rPr lang="en-US" sz="2000" b="1" dirty="0"/>
              <a:t>The NZC Economic Model is a tool that supports a process for creation of the economic case.  Through the process, cities validate and improve upon their Climate Action Plans and Investment Plans for inclusion in the CCC.</a:t>
            </a:r>
            <a:endParaRPr lang="en-US" sz="2000" b="1" dirty="0">
              <a:latin typeface="Arial" panose="020B0604020202020204" pitchFamily="34" charset="0"/>
              <a:cs typeface="Arial" panose="020B0604020202020204" pitchFamily="34" charset="0"/>
            </a:endParaRPr>
          </a:p>
          <a:p>
            <a:pPr lvl="1" hangingPunct="1">
              <a:lnSpc>
                <a:spcPct val="110000"/>
              </a:lnSpc>
              <a:spcAft>
                <a:spcPts val="600"/>
              </a:spcAft>
            </a:pPr>
            <a:r>
              <a:rPr lang="en-US" sz="2000" dirty="0">
                <a:latin typeface="Arial" panose="020B0604020202020204" pitchFamily="34" charset="0"/>
                <a:cs typeface="Arial" panose="020B0604020202020204" pitchFamily="34" charset="0"/>
              </a:rPr>
              <a:t>The economic case allows cities to analyze the costs and benefits of projects in the Climate Action Plan to maximize decarbonization benefits for Euros invested.</a:t>
            </a:r>
          </a:p>
          <a:p>
            <a:pPr lvl="1" hangingPunct="1">
              <a:lnSpc>
                <a:spcPct val="110000"/>
              </a:lnSpc>
              <a:spcAft>
                <a:spcPts val="600"/>
              </a:spcAft>
            </a:pPr>
            <a:r>
              <a:rPr lang="en-US" sz="2000" dirty="0">
                <a:latin typeface="Arial" panose="020B0604020202020204" pitchFamily="34" charset="0"/>
                <a:cs typeface="Arial" panose="020B0604020202020204" pitchFamily="34" charset="0"/>
              </a:rPr>
              <a:t>It breaks down the decarbonization impacts along with the costs and benefits of the Climate Action Plan by sector and sub-sector to allow for assessment and prioritization of projects so that limited city budgets can be directed to projects with the highest monetary and carbon Return on Investment (ROI).</a:t>
            </a:r>
          </a:p>
          <a:p>
            <a:pPr lvl="1" hangingPunct="1">
              <a:lnSpc>
                <a:spcPct val="110000"/>
              </a:lnSpc>
              <a:spcAft>
                <a:spcPts val="600"/>
              </a:spcAft>
            </a:pPr>
            <a:r>
              <a:rPr lang="en-US" sz="2000" dirty="0">
                <a:latin typeface="Arial" panose="020B0604020202020204" pitchFamily="34" charset="0"/>
                <a:cs typeface="Arial" panose="020B0604020202020204" pitchFamily="34" charset="0"/>
              </a:rPr>
              <a:t>It monetizes co-benefits to get a full picture of the advantages of decarbonization and a more accurate calculation of ROI.</a:t>
            </a:r>
          </a:p>
          <a:p>
            <a:pPr lvl="1" hangingPunct="1">
              <a:lnSpc>
                <a:spcPct val="110000"/>
              </a:lnSpc>
              <a:spcAft>
                <a:spcPts val="600"/>
              </a:spcAft>
            </a:pPr>
            <a:r>
              <a:rPr lang="en-US" sz="2000" dirty="0">
                <a:latin typeface="Arial" panose="020B0604020202020204" pitchFamily="34" charset="0"/>
                <a:cs typeface="Arial" panose="020B0604020202020204" pitchFamily="34" charset="0"/>
              </a:rPr>
              <a:t>Decarbonization impacts and costs / benefits are also separated by stakeholder group to assess investments that are the responsibility and are controlled by the city versus those that will need to be made by citizens and businesses.  </a:t>
            </a:r>
          </a:p>
        </p:txBody>
      </p:sp>
    </p:spTree>
    <p:extLst>
      <p:ext uri="{BB962C8B-B14F-4D97-AF65-F5344CB8AC3E}">
        <p14:creationId xmlns:p14="http://schemas.microsoft.com/office/powerpoint/2010/main" val="2838094634"/>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A9518-1330-C1C8-5425-2C15420A8156}"/>
              </a:ext>
            </a:extLst>
          </p:cNvPr>
          <p:cNvSpPr>
            <a:spLocks noGrp="1"/>
          </p:cNvSpPr>
          <p:nvPr>
            <p:ph type="title"/>
          </p:nvPr>
        </p:nvSpPr>
        <p:spPr>
          <a:xfrm>
            <a:off x="463627" y="625294"/>
            <a:ext cx="4081041" cy="5607412"/>
          </a:xfrm>
        </p:spPr>
        <p:txBody>
          <a:bodyPr>
            <a:noAutofit/>
          </a:bodyPr>
          <a:lstStyle/>
          <a:p>
            <a:r>
              <a:rPr lang="en-US" sz="2800" dirty="0"/>
              <a:t>The Climate City Contract (CCC) documents city net-zero commitments along with the roadmap and strategy for achieving the Climate Action Plan.  </a:t>
            </a:r>
          </a:p>
        </p:txBody>
      </p:sp>
      <p:graphicFrame>
        <p:nvGraphicFramePr>
          <p:cNvPr id="5" name="TextBox 3">
            <a:extLst>
              <a:ext uri="{FF2B5EF4-FFF2-40B4-BE49-F238E27FC236}">
                <a16:creationId xmlns:a16="http://schemas.microsoft.com/office/drawing/2014/main" id="{5DC3EADE-8196-1BD9-5A5F-D32310AF552C}"/>
              </a:ext>
            </a:extLst>
          </p:cNvPr>
          <p:cNvGraphicFramePr/>
          <p:nvPr>
            <p:extLst>
              <p:ext uri="{D42A27DB-BD31-4B8C-83A1-F6EECF244321}">
                <p14:modId xmlns:p14="http://schemas.microsoft.com/office/powerpoint/2010/main" val="3588384605"/>
              </p:ext>
            </p:extLst>
          </p:nvPr>
        </p:nvGraphicFramePr>
        <p:xfrm>
          <a:off x="4845050" y="267529"/>
          <a:ext cx="7028761" cy="63622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6330DD4B-2234-AAC0-1DF7-CF55FB9E526F}"/>
              </a:ext>
            </a:extLst>
          </p:cNvPr>
          <p:cNvSpPr txBox="1"/>
          <p:nvPr/>
        </p:nvSpPr>
        <p:spPr>
          <a:xfrm>
            <a:off x="6848011" y="2848484"/>
            <a:ext cx="3022837" cy="1200329"/>
          </a:xfrm>
          <a:prstGeom prst="rect">
            <a:avLst/>
          </a:prstGeom>
          <a:noFill/>
        </p:spPr>
        <p:txBody>
          <a:bodyPr wrap="square" rtlCol="0">
            <a:spAutoFit/>
          </a:bodyPr>
          <a:lstStyle/>
          <a:p>
            <a:pPr algn="ctr"/>
            <a:r>
              <a:rPr lang="en-US" sz="2400" dirty="0"/>
              <a:t>The Economic Case as a Strategic Planning Tool</a:t>
            </a:r>
          </a:p>
        </p:txBody>
      </p:sp>
      <p:sp>
        <p:nvSpPr>
          <p:cNvPr id="7" name="Slide Number Placeholder 6">
            <a:extLst>
              <a:ext uri="{FF2B5EF4-FFF2-40B4-BE49-F238E27FC236}">
                <a16:creationId xmlns:a16="http://schemas.microsoft.com/office/drawing/2014/main" id="{53F02E39-D80E-1522-18A2-EE194D3DBD53}"/>
              </a:ext>
            </a:extLst>
          </p:cNvPr>
          <p:cNvSpPr>
            <a:spLocks noGrp="1"/>
          </p:cNvSpPr>
          <p:nvPr>
            <p:ph type="sldNum" sz="quarter" idx="2"/>
          </p:nvPr>
        </p:nvSpPr>
        <p:spPr/>
        <p:txBody>
          <a:bodyPr/>
          <a:lstStyle/>
          <a:p>
            <a:fld id="{86CB4B4D-7CA3-9044-876B-883B54F8677D}" type="slidenum">
              <a:rPr lang="en-US" smtClean="0"/>
              <a:t>3</a:t>
            </a:fld>
            <a:endParaRPr lang="en-US"/>
          </a:p>
        </p:txBody>
      </p:sp>
    </p:spTree>
    <p:extLst>
      <p:ext uri="{BB962C8B-B14F-4D97-AF65-F5344CB8AC3E}">
        <p14:creationId xmlns:p14="http://schemas.microsoft.com/office/powerpoint/2010/main" val="794322364"/>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8044491-D5CF-20AE-C468-85C097EC2B6A}"/>
              </a:ext>
            </a:extLst>
          </p:cNvPr>
          <p:cNvSpPr>
            <a:spLocks noGrp="1"/>
          </p:cNvSpPr>
          <p:nvPr>
            <p:ph type="body" idx="1"/>
          </p:nvPr>
        </p:nvSpPr>
        <p:spPr>
          <a:xfrm>
            <a:off x="9142954" y="869795"/>
            <a:ext cx="2897000" cy="5611859"/>
          </a:xfrm>
        </p:spPr>
        <p:txBody>
          <a:bodyPr>
            <a:noAutofit/>
          </a:bodyPr>
          <a:lstStyle/>
          <a:p>
            <a:pPr>
              <a:lnSpc>
                <a:spcPct val="100000"/>
              </a:lnSpc>
            </a:pPr>
            <a:r>
              <a:rPr lang="en-US" b="1" dirty="0">
                <a:solidFill>
                  <a:srgbClr val="205364"/>
                </a:solidFill>
                <a:latin typeface="+mj-lt"/>
                <a:ea typeface="+mj-ea"/>
                <a:cs typeface="+mj-cs"/>
              </a:rPr>
              <a:t>The NZC Economic Model has been developed to assist you in creating your economic case</a:t>
            </a:r>
          </a:p>
          <a:p>
            <a:pPr>
              <a:lnSpc>
                <a:spcPct val="100000"/>
              </a:lnSpc>
            </a:pPr>
            <a:r>
              <a:rPr lang="en-US" b="1" dirty="0">
                <a:solidFill>
                  <a:srgbClr val="205364"/>
                </a:solidFill>
              </a:rPr>
              <a:t>While the Climate City Contract does require an economic case, it does not require you to use the NZC model</a:t>
            </a:r>
            <a:endParaRPr lang="en-US" dirty="0">
              <a:solidFill>
                <a:srgbClr val="205364"/>
              </a:solidFill>
              <a:latin typeface="+mj-lt"/>
              <a:ea typeface="+mj-ea"/>
              <a:cs typeface="+mj-cs"/>
            </a:endParaRPr>
          </a:p>
          <a:p>
            <a:pPr>
              <a:lnSpc>
                <a:spcPct val="100000"/>
              </a:lnSpc>
            </a:pPr>
            <a:endParaRPr lang="en-US" dirty="0">
              <a:solidFill>
                <a:srgbClr val="205364"/>
              </a:solidFill>
            </a:endParaRPr>
          </a:p>
        </p:txBody>
      </p:sp>
      <p:sp>
        <p:nvSpPr>
          <p:cNvPr id="16" name="Slide Number Placeholder 15">
            <a:extLst>
              <a:ext uri="{FF2B5EF4-FFF2-40B4-BE49-F238E27FC236}">
                <a16:creationId xmlns:a16="http://schemas.microsoft.com/office/drawing/2014/main" id="{04A9F95F-BFF3-619B-4652-0B78503A3766}"/>
              </a:ext>
            </a:extLst>
          </p:cNvPr>
          <p:cNvSpPr>
            <a:spLocks noGrp="1"/>
          </p:cNvSpPr>
          <p:nvPr>
            <p:ph type="sldNum" sz="quarter" idx="2"/>
          </p:nvPr>
        </p:nvSpPr>
        <p:spPr/>
        <p:txBody>
          <a:bodyPr/>
          <a:lstStyle/>
          <a:p>
            <a:fld id="{86CB4B4D-7CA3-9044-876B-883B54F8677D}" type="slidenum">
              <a:rPr lang="en-US" smtClean="0"/>
              <a:pPr/>
              <a:t>4</a:t>
            </a:fld>
            <a:endParaRPr lang="en-US" dirty="0"/>
          </a:p>
        </p:txBody>
      </p:sp>
      <p:graphicFrame>
        <p:nvGraphicFramePr>
          <p:cNvPr id="4" name="TextBox 3">
            <a:extLst>
              <a:ext uri="{FF2B5EF4-FFF2-40B4-BE49-F238E27FC236}">
                <a16:creationId xmlns:a16="http://schemas.microsoft.com/office/drawing/2014/main" id="{E78C8A39-2041-EF13-AAA8-CA4E85ECCF08}"/>
              </a:ext>
            </a:extLst>
          </p:cNvPr>
          <p:cNvGraphicFramePr/>
          <p:nvPr/>
        </p:nvGraphicFramePr>
        <p:xfrm>
          <a:off x="740844" y="494334"/>
          <a:ext cx="7588467" cy="56957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E08FB1D7-3EAD-3E66-AFFF-5A68A30A43BD}"/>
              </a:ext>
            </a:extLst>
          </p:cNvPr>
          <p:cNvSpPr txBox="1"/>
          <p:nvPr/>
        </p:nvSpPr>
        <p:spPr>
          <a:xfrm>
            <a:off x="3288225" y="2867036"/>
            <a:ext cx="2638252" cy="954107"/>
          </a:xfrm>
          <a:prstGeom prst="rect">
            <a:avLst/>
          </a:prstGeom>
          <a:noFill/>
        </p:spPr>
        <p:txBody>
          <a:bodyPr wrap="square" rtlCol="0">
            <a:spAutoFit/>
          </a:bodyPr>
          <a:lstStyle/>
          <a:p>
            <a:pPr algn="ctr"/>
            <a:r>
              <a:rPr lang="en-US" sz="2800" dirty="0"/>
              <a:t>Net Zero Carbon</a:t>
            </a:r>
          </a:p>
        </p:txBody>
      </p:sp>
      <p:sp>
        <p:nvSpPr>
          <p:cNvPr id="6" name="TextBox 5">
            <a:extLst>
              <a:ext uri="{FF2B5EF4-FFF2-40B4-BE49-F238E27FC236}">
                <a16:creationId xmlns:a16="http://schemas.microsoft.com/office/drawing/2014/main" id="{AEDD3A77-8C35-924A-2F28-96EFCA5DC67A}"/>
              </a:ext>
            </a:extLst>
          </p:cNvPr>
          <p:cNvSpPr txBox="1"/>
          <p:nvPr/>
        </p:nvSpPr>
        <p:spPr>
          <a:xfrm rot="18129956">
            <a:off x="2905490" y="2316344"/>
            <a:ext cx="1065942" cy="369332"/>
          </a:xfrm>
          <a:prstGeom prst="rect">
            <a:avLst/>
          </a:prstGeom>
          <a:noFill/>
        </p:spPr>
        <p:txBody>
          <a:bodyPr wrap="square" rtlCol="0">
            <a:spAutoFit/>
          </a:bodyPr>
          <a:lstStyle/>
          <a:p>
            <a:r>
              <a:rPr lang="en-US" dirty="0">
                <a:solidFill>
                  <a:schemeClr val="accent1"/>
                </a:solidFill>
              </a:rPr>
              <a:t>Waste</a:t>
            </a:r>
          </a:p>
        </p:txBody>
      </p:sp>
      <p:sp>
        <p:nvSpPr>
          <p:cNvPr id="7" name="TextBox 6">
            <a:extLst>
              <a:ext uri="{FF2B5EF4-FFF2-40B4-BE49-F238E27FC236}">
                <a16:creationId xmlns:a16="http://schemas.microsoft.com/office/drawing/2014/main" id="{1DE566AB-6EF9-541B-DB2D-27BB1D44CE80}"/>
              </a:ext>
            </a:extLst>
          </p:cNvPr>
          <p:cNvSpPr txBox="1"/>
          <p:nvPr/>
        </p:nvSpPr>
        <p:spPr>
          <a:xfrm rot="19634875">
            <a:off x="4774555" y="4372391"/>
            <a:ext cx="1165732" cy="369332"/>
          </a:xfrm>
          <a:prstGeom prst="rect">
            <a:avLst/>
          </a:prstGeom>
          <a:noFill/>
        </p:spPr>
        <p:txBody>
          <a:bodyPr wrap="square" rtlCol="0">
            <a:spAutoFit/>
          </a:bodyPr>
          <a:lstStyle/>
          <a:p>
            <a:r>
              <a:rPr lang="en-US" dirty="0">
                <a:solidFill>
                  <a:schemeClr val="accent4">
                    <a:lumMod val="60000"/>
                    <a:lumOff val="40000"/>
                  </a:schemeClr>
                </a:solidFill>
              </a:rPr>
              <a:t>Electricity</a:t>
            </a:r>
          </a:p>
        </p:txBody>
      </p:sp>
      <p:sp>
        <p:nvSpPr>
          <p:cNvPr id="8" name="TextBox 7">
            <a:extLst>
              <a:ext uri="{FF2B5EF4-FFF2-40B4-BE49-F238E27FC236}">
                <a16:creationId xmlns:a16="http://schemas.microsoft.com/office/drawing/2014/main" id="{6E63A3C1-2F49-588E-49E1-3FB277340F8C}"/>
              </a:ext>
            </a:extLst>
          </p:cNvPr>
          <p:cNvSpPr txBox="1"/>
          <p:nvPr/>
        </p:nvSpPr>
        <p:spPr>
          <a:xfrm rot="2622121">
            <a:off x="4778348" y="2481975"/>
            <a:ext cx="2058532" cy="646331"/>
          </a:xfrm>
          <a:prstGeom prst="rect">
            <a:avLst/>
          </a:prstGeom>
          <a:noFill/>
        </p:spPr>
        <p:txBody>
          <a:bodyPr wrap="square" rtlCol="0">
            <a:spAutoFit/>
          </a:bodyPr>
          <a:lstStyle/>
          <a:p>
            <a:r>
              <a:rPr lang="en-US" dirty="0">
                <a:solidFill>
                  <a:schemeClr val="tx2">
                    <a:lumMod val="60000"/>
                    <a:lumOff val="40000"/>
                  </a:schemeClr>
                </a:solidFill>
              </a:rPr>
              <a:t>Buildings &amp; Heating</a:t>
            </a:r>
          </a:p>
        </p:txBody>
      </p:sp>
      <p:sp>
        <p:nvSpPr>
          <p:cNvPr id="9" name="TextBox 8">
            <a:extLst>
              <a:ext uri="{FF2B5EF4-FFF2-40B4-BE49-F238E27FC236}">
                <a16:creationId xmlns:a16="http://schemas.microsoft.com/office/drawing/2014/main" id="{E3B4AAD8-2174-ABBC-17F0-3104F391AD74}"/>
              </a:ext>
            </a:extLst>
          </p:cNvPr>
          <p:cNvSpPr txBox="1"/>
          <p:nvPr/>
        </p:nvSpPr>
        <p:spPr>
          <a:xfrm rot="2077689">
            <a:off x="2950275" y="4425094"/>
            <a:ext cx="1805085" cy="369332"/>
          </a:xfrm>
          <a:prstGeom prst="rect">
            <a:avLst/>
          </a:prstGeom>
          <a:noFill/>
        </p:spPr>
        <p:txBody>
          <a:bodyPr wrap="square" rtlCol="0">
            <a:spAutoFit/>
          </a:bodyPr>
          <a:lstStyle/>
          <a:p>
            <a:r>
              <a:rPr lang="en-US" dirty="0">
                <a:solidFill>
                  <a:schemeClr val="accent3"/>
                </a:solidFill>
              </a:rPr>
              <a:t>Transportation</a:t>
            </a:r>
          </a:p>
        </p:txBody>
      </p:sp>
      <p:sp>
        <p:nvSpPr>
          <p:cNvPr id="10" name="Oval 9">
            <a:extLst>
              <a:ext uri="{FF2B5EF4-FFF2-40B4-BE49-F238E27FC236}">
                <a16:creationId xmlns:a16="http://schemas.microsoft.com/office/drawing/2014/main" id="{F3B50B65-824F-45E2-EB7D-39483C378285}"/>
              </a:ext>
            </a:extLst>
          </p:cNvPr>
          <p:cNvSpPr/>
          <p:nvPr/>
        </p:nvSpPr>
        <p:spPr>
          <a:xfrm>
            <a:off x="1453653" y="381690"/>
            <a:ext cx="6169854" cy="6099964"/>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9ACD9E60-D957-6EB1-0B55-85B96D705380}"/>
              </a:ext>
            </a:extLst>
          </p:cNvPr>
          <p:cNvPicPr>
            <a:picLocks noChangeAspect="1"/>
          </p:cNvPicPr>
          <p:nvPr/>
        </p:nvPicPr>
        <p:blipFill>
          <a:blip r:embed="rId7"/>
          <a:stretch>
            <a:fillRect/>
          </a:stretch>
        </p:blipFill>
        <p:spPr>
          <a:xfrm>
            <a:off x="191184" y="5289377"/>
            <a:ext cx="2117907" cy="1076506"/>
          </a:xfrm>
          <a:prstGeom prst="rect">
            <a:avLst/>
          </a:prstGeom>
        </p:spPr>
      </p:pic>
      <p:pic>
        <p:nvPicPr>
          <p:cNvPr id="13" name="Picture 12">
            <a:extLst>
              <a:ext uri="{FF2B5EF4-FFF2-40B4-BE49-F238E27FC236}">
                <a16:creationId xmlns:a16="http://schemas.microsoft.com/office/drawing/2014/main" id="{E26EF209-8B97-8880-E412-B2CF9690C785}"/>
              </a:ext>
            </a:extLst>
          </p:cNvPr>
          <p:cNvPicPr>
            <a:picLocks noChangeAspect="1"/>
          </p:cNvPicPr>
          <p:nvPr/>
        </p:nvPicPr>
        <p:blipFill>
          <a:blip r:embed="rId8"/>
          <a:stretch>
            <a:fillRect/>
          </a:stretch>
        </p:blipFill>
        <p:spPr>
          <a:xfrm>
            <a:off x="6953017" y="467955"/>
            <a:ext cx="1962173" cy="1034213"/>
          </a:xfrm>
          <a:prstGeom prst="rect">
            <a:avLst/>
          </a:prstGeom>
        </p:spPr>
      </p:pic>
      <p:pic>
        <p:nvPicPr>
          <p:cNvPr id="14" name="Picture 13">
            <a:extLst>
              <a:ext uri="{FF2B5EF4-FFF2-40B4-BE49-F238E27FC236}">
                <a16:creationId xmlns:a16="http://schemas.microsoft.com/office/drawing/2014/main" id="{8FBA14CE-2B71-4E36-25E6-22F27E381E08}"/>
              </a:ext>
            </a:extLst>
          </p:cNvPr>
          <p:cNvPicPr>
            <a:picLocks noChangeAspect="1"/>
          </p:cNvPicPr>
          <p:nvPr/>
        </p:nvPicPr>
        <p:blipFill>
          <a:blip r:embed="rId9"/>
          <a:stretch>
            <a:fillRect/>
          </a:stretch>
        </p:blipFill>
        <p:spPr>
          <a:xfrm>
            <a:off x="6953017" y="5274582"/>
            <a:ext cx="1469652" cy="1091301"/>
          </a:xfrm>
          <a:prstGeom prst="rect">
            <a:avLst/>
          </a:prstGeom>
        </p:spPr>
      </p:pic>
      <p:pic>
        <p:nvPicPr>
          <p:cNvPr id="15" name="Picture 14">
            <a:extLst>
              <a:ext uri="{FF2B5EF4-FFF2-40B4-BE49-F238E27FC236}">
                <a16:creationId xmlns:a16="http://schemas.microsoft.com/office/drawing/2014/main" id="{A36847E3-E862-7483-D116-AD7D1CF1CC88}"/>
              </a:ext>
            </a:extLst>
          </p:cNvPr>
          <p:cNvPicPr>
            <a:picLocks noChangeAspect="1"/>
          </p:cNvPicPr>
          <p:nvPr/>
        </p:nvPicPr>
        <p:blipFill>
          <a:blip r:embed="rId10"/>
          <a:stretch>
            <a:fillRect/>
          </a:stretch>
        </p:blipFill>
        <p:spPr>
          <a:xfrm>
            <a:off x="763929" y="663615"/>
            <a:ext cx="1192731" cy="1110285"/>
          </a:xfrm>
          <a:prstGeom prst="rect">
            <a:avLst/>
          </a:prstGeom>
        </p:spPr>
      </p:pic>
    </p:spTree>
    <p:extLst>
      <p:ext uri="{BB962C8B-B14F-4D97-AF65-F5344CB8AC3E}">
        <p14:creationId xmlns:p14="http://schemas.microsoft.com/office/powerpoint/2010/main" val="360740099"/>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DA2CAC-56E9-A618-44C9-0ABCE788A6D5}"/>
              </a:ext>
            </a:extLst>
          </p:cNvPr>
          <p:cNvSpPr>
            <a:spLocks noGrp="1"/>
          </p:cNvSpPr>
          <p:nvPr>
            <p:ph type="title"/>
          </p:nvPr>
        </p:nvSpPr>
        <p:spPr>
          <a:xfrm>
            <a:off x="204840" y="86628"/>
            <a:ext cx="7806162" cy="1121332"/>
          </a:xfrm>
        </p:spPr>
        <p:txBody>
          <a:bodyPr>
            <a:noAutofit/>
          </a:bodyPr>
          <a:lstStyle/>
          <a:p>
            <a:r>
              <a:rPr lang="en-US" sz="3200" dirty="0"/>
              <a:t>NZC Economic Model is tool for strategic planning</a:t>
            </a:r>
          </a:p>
        </p:txBody>
      </p:sp>
      <p:sp>
        <p:nvSpPr>
          <p:cNvPr id="4" name="Rounded Rectangle 3">
            <a:extLst>
              <a:ext uri="{FF2B5EF4-FFF2-40B4-BE49-F238E27FC236}">
                <a16:creationId xmlns:a16="http://schemas.microsoft.com/office/drawing/2014/main" id="{2623B9F6-CB62-27E5-110B-CA3260613FEF}"/>
              </a:ext>
            </a:extLst>
          </p:cNvPr>
          <p:cNvSpPr/>
          <p:nvPr/>
        </p:nvSpPr>
        <p:spPr>
          <a:xfrm>
            <a:off x="4146154" y="1453827"/>
            <a:ext cx="3367669" cy="3122341"/>
          </a:xfrm>
          <a:prstGeom prst="roundRect">
            <a:avLst/>
          </a:prstGeom>
          <a:ln w="38100"/>
        </p:spPr>
        <p:style>
          <a:lnRef idx="2">
            <a:schemeClr val="accent1"/>
          </a:lnRef>
          <a:fillRef idx="1">
            <a:schemeClr val="lt1"/>
          </a:fillRef>
          <a:effectRef idx="0">
            <a:schemeClr val="accent1"/>
          </a:effectRef>
          <a:fontRef idx="minor">
            <a:schemeClr val="dk1"/>
          </a:fontRef>
        </p:style>
        <p:txBody>
          <a:bodyPr rtlCol="0" anchor="t"/>
          <a:lstStyle/>
          <a:p>
            <a:pPr algn="ctr"/>
            <a:r>
              <a:rPr lang="en-US" dirty="0"/>
              <a:t>Mathematical calculations for validation and analysis</a:t>
            </a:r>
          </a:p>
          <a:p>
            <a:pPr marL="285750" indent="-285750" algn="ctr">
              <a:buFont typeface="Arial" panose="020B0604020202020204" pitchFamily="34" charset="0"/>
              <a:buChar char="•"/>
            </a:pPr>
            <a:endParaRPr lang="en-US" dirty="0"/>
          </a:p>
        </p:txBody>
      </p:sp>
      <p:sp>
        <p:nvSpPr>
          <p:cNvPr id="5" name="Right Arrow 4">
            <a:extLst>
              <a:ext uri="{FF2B5EF4-FFF2-40B4-BE49-F238E27FC236}">
                <a16:creationId xmlns:a16="http://schemas.microsoft.com/office/drawing/2014/main" id="{228583FA-8A6B-9F96-5070-5A8207FE588C}"/>
              </a:ext>
            </a:extLst>
          </p:cNvPr>
          <p:cNvSpPr/>
          <p:nvPr/>
        </p:nvSpPr>
        <p:spPr>
          <a:xfrm>
            <a:off x="3795687" y="3308169"/>
            <a:ext cx="312234" cy="4683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0D680D3-0A26-415C-2F90-DCF448B8B995}"/>
              </a:ext>
            </a:extLst>
          </p:cNvPr>
          <p:cNvPicPr>
            <a:picLocks noChangeAspect="1"/>
          </p:cNvPicPr>
          <p:nvPr/>
        </p:nvPicPr>
        <p:blipFill>
          <a:blip r:embed="rId2"/>
          <a:stretch>
            <a:fillRect/>
          </a:stretch>
        </p:blipFill>
        <p:spPr>
          <a:xfrm>
            <a:off x="299890" y="1947202"/>
            <a:ext cx="3225800" cy="622300"/>
          </a:xfrm>
          <a:prstGeom prst="rect">
            <a:avLst/>
          </a:prstGeom>
        </p:spPr>
      </p:pic>
      <p:pic>
        <p:nvPicPr>
          <p:cNvPr id="7" name="Picture 6">
            <a:extLst>
              <a:ext uri="{FF2B5EF4-FFF2-40B4-BE49-F238E27FC236}">
                <a16:creationId xmlns:a16="http://schemas.microsoft.com/office/drawing/2014/main" id="{F305E89E-E6EA-49B6-D039-B408414D2029}"/>
              </a:ext>
            </a:extLst>
          </p:cNvPr>
          <p:cNvPicPr>
            <a:picLocks noChangeAspect="1"/>
          </p:cNvPicPr>
          <p:nvPr/>
        </p:nvPicPr>
        <p:blipFill>
          <a:blip r:embed="rId3"/>
          <a:stretch>
            <a:fillRect/>
          </a:stretch>
        </p:blipFill>
        <p:spPr>
          <a:xfrm>
            <a:off x="263717" y="3011220"/>
            <a:ext cx="3225800" cy="685800"/>
          </a:xfrm>
          <a:prstGeom prst="rect">
            <a:avLst/>
          </a:prstGeom>
        </p:spPr>
      </p:pic>
      <p:sp>
        <p:nvSpPr>
          <p:cNvPr id="10" name="TextBox 9">
            <a:extLst>
              <a:ext uri="{FF2B5EF4-FFF2-40B4-BE49-F238E27FC236}">
                <a16:creationId xmlns:a16="http://schemas.microsoft.com/office/drawing/2014/main" id="{32A70266-1FA8-9D67-55DF-28E5E8F218C7}"/>
              </a:ext>
            </a:extLst>
          </p:cNvPr>
          <p:cNvSpPr txBox="1"/>
          <p:nvPr/>
        </p:nvSpPr>
        <p:spPr>
          <a:xfrm>
            <a:off x="96452" y="1577581"/>
            <a:ext cx="2704587" cy="338554"/>
          </a:xfrm>
          <a:prstGeom prst="rect">
            <a:avLst/>
          </a:prstGeom>
          <a:noFill/>
        </p:spPr>
        <p:txBody>
          <a:bodyPr wrap="none" rtlCol="0">
            <a:spAutoFit/>
          </a:bodyPr>
          <a:lstStyle/>
          <a:p>
            <a:r>
              <a:rPr lang="en-US" sz="1600" dirty="0"/>
              <a:t>133 city-specific data inputs</a:t>
            </a:r>
          </a:p>
        </p:txBody>
      </p:sp>
      <p:sp>
        <p:nvSpPr>
          <p:cNvPr id="11" name="TextBox 10">
            <a:extLst>
              <a:ext uri="{FF2B5EF4-FFF2-40B4-BE49-F238E27FC236}">
                <a16:creationId xmlns:a16="http://schemas.microsoft.com/office/drawing/2014/main" id="{58C1D986-BF37-575A-25E9-B99AA5869A1F}"/>
              </a:ext>
            </a:extLst>
          </p:cNvPr>
          <p:cNvSpPr txBox="1"/>
          <p:nvPr/>
        </p:nvSpPr>
        <p:spPr>
          <a:xfrm>
            <a:off x="94765" y="2659204"/>
            <a:ext cx="3549370" cy="338554"/>
          </a:xfrm>
          <a:prstGeom prst="rect">
            <a:avLst/>
          </a:prstGeom>
          <a:noFill/>
        </p:spPr>
        <p:txBody>
          <a:bodyPr wrap="none" rtlCol="0">
            <a:spAutoFit/>
          </a:bodyPr>
          <a:lstStyle/>
          <a:p>
            <a:r>
              <a:rPr lang="en-US" sz="1600" dirty="0"/>
              <a:t>73 city-specific assumptions for 2030</a:t>
            </a:r>
          </a:p>
        </p:txBody>
      </p:sp>
      <p:pic>
        <p:nvPicPr>
          <p:cNvPr id="12" name="Picture 11">
            <a:extLst>
              <a:ext uri="{FF2B5EF4-FFF2-40B4-BE49-F238E27FC236}">
                <a16:creationId xmlns:a16="http://schemas.microsoft.com/office/drawing/2014/main" id="{B7A0C89A-F60B-98A7-AF58-18AF313C5523}"/>
              </a:ext>
            </a:extLst>
          </p:cNvPr>
          <p:cNvPicPr>
            <a:picLocks noChangeAspect="1"/>
          </p:cNvPicPr>
          <p:nvPr/>
        </p:nvPicPr>
        <p:blipFill>
          <a:blip r:embed="rId4"/>
          <a:stretch>
            <a:fillRect/>
          </a:stretch>
        </p:blipFill>
        <p:spPr>
          <a:xfrm>
            <a:off x="4324905" y="2276660"/>
            <a:ext cx="3004683" cy="1974852"/>
          </a:xfrm>
          <a:prstGeom prst="rect">
            <a:avLst/>
          </a:prstGeom>
        </p:spPr>
      </p:pic>
      <p:sp>
        <p:nvSpPr>
          <p:cNvPr id="13" name="Right Arrow 12">
            <a:extLst>
              <a:ext uri="{FF2B5EF4-FFF2-40B4-BE49-F238E27FC236}">
                <a16:creationId xmlns:a16="http://schemas.microsoft.com/office/drawing/2014/main" id="{F8C76E53-CF40-B46F-0869-12D10A441CCF}"/>
              </a:ext>
            </a:extLst>
          </p:cNvPr>
          <p:cNvSpPr/>
          <p:nvPr/>
        </p:nvSpPr>
        <p:spPr>
          <a:xfrm>
            <a:off x="7588694" y="3308170"/>
            <a:ext cx="312234" cy="4683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8BA9EBCF-70F3-28FD-B5BF-25FCEE1373D0}"/>
              </a:ext>
            </a:extLst>
          </p:cNvPr>
          <p:cNvPicPr>
            <a:picLocks noChangeAspect="1"/>
          </p:cNvPicPr>
          <p:nvPr/>
        </p:nvPicPr>
        <p:blipFill>
          <a:blip r:embed="rId5"/>
          <a:stretch>
            <a:fillRect/>
          </a:stretch>
        </p:blipFill>
        <p:spPr>
          <a:xfrm>
            <a:off x="275727" y="4964119"/>
            <a:ext cx="4516423" cy="1379643"/>
          </a:xfrm>
          <a:prstGeom prst="rect">
            <a:avLst/>
          </a:prstGeom>
        </p:spPr>
      </p:pic>
      <p:sp>
        <p:nvSpPr>
          <p:cNvPr id="15" name="TextBox 14">
            <a:extLst>
              <a:ext uri="{FF2B5EF4-FFF2-40B4-BE49-F238E27FC236}">
                <a16:creationId xmlns:a16="http://schemas.microsoft.com/office/drawing/2014/main" id="{3019DB29-136D-E78C-A789-B4C99EE7FD8E}"/>
              </a:ext>
            </a:extLst>
          </p:cNvPr>
          <p:cNvSpPr txBox="1"/>
          <p:nvPr/>
        </p:nvSpPr>
        <p:spPr>
          <a:xfrm>
            <a:off x="204840" y="4255603"/>
            <a:ext cx="3527993" cy="646331"/>
          </a:xfrm>
          <a:prstGeom prst="rect">
            <a:avLst/>
          </a:prstGeom>
          <a:noFill/>
        </p:spPr>
        <p:txBody>
          <a:bodyPr wrap="square" rtlCol="0">
            <a:spAutoFit/>
          </a:bodyPr>
          <a:lstStyle/>
          <a:p>
            <a:r>
              <a:rPr lang="en-US" dirty="0"/>
              <a:t>Research-based non-city-specific data and assumptions </a:t>
            </a:r>
          </a:p>
        </p:txBody>
      </p:sp>
      <p:sp>
        <p:nvSpPr>
          <p:cNvPr id="16" name="TextBox 15">
            <a:extLst>
              <a:ext uri="{FF2B5EF4-FFF2-40B4-BE49-F238E27FC236}">
                <a16:creationId xmlns:a16="http://schemas.microsoft.com/office/drawing/2014/main" id="{FAE85F75-B6BC-6C14-DD14-B8BE7DD00996}"/>
              </a:ext>
            </a:extLst>
          </p:cNvPr>
          <p:cNvSpPr txBox="1"/>
          <p:nvPr/>
        </p:nvSpPr>
        <p:spPr>
          <a:xfrm>
            <a:off x="8154420" y="387478"/>
            <a:ext cx="2778709" cy="369332"/>
          </a:xfrm>
          <a:prstGeom prst="rect">
            <a:avLst/>
          </a:prstGeom>
          <a:noFill/>
        </p:spPr>
        <p:txBody>
          <a:bodyPr wrap="none" rtlCol="0">
            <a:spAutoFit/>
          </a:bodyPr>
          <a:lstStyle/>
          <a:p>
            <a:r>
              <a:rPr lang="en-US" dirty="0"/>
              <a:t>12 formatted tables for CCC</a:t>
            </a:r>
          </a:p>
        </p:txBody>
      </p:sp>
      <p:sp>
        <p:nvSpPr>
          <p:cNvPr id="18" name="TextBox 17">
            <a:extLst>
              <a:ext uri="{FF2B5EF4-FFF2-40B4-BE49-F238E27FC236}">
                <a16:creationId xmlns:a16="http://schemas.microsoft.com/office/drawing/2014/main" id="{948E298F-1EE7-C9A8-122F-8C2E7301C5AD}"/>
              </a:ext>
            </a:extLst>
          </p:cNvPr>
          <p:cNvSpPr txBox="1"/>
          <p:nvPr/>
        </p:nvSpPr>
        <p:spPr>
          <a:xfrm>
            <a:off x="901165" y="1207960"/>
            <a:ext cx="1704826" cy="369332"/>
          </a:xfrm>
          <a:prstGeom prst="rect">
            <a:avLst/>
          </a:prstGeom>
          <a:noFill/>
        </p:spPr>
        <p:txBody>
          <a:bodyPr wrap="none" rtlCol="0">
            <a:spAutoFit/>
          </a:bodyPr>
          <a:lstStyle/>
          <a:p>
            <a:r>
              <a:rPr lang="en-US" dirty="0"/>
              <a:t>Provided by City</a:t>
            </a:r>
          </a:p>
        </p:txBody>
      </p:sp>
      <p:sp>
        <p:nvSpPr>
          <p:cNvPr id="19" name="Rectangle 18">
            <a:extLst>
              <a:ext uri="{FF2B5EF4-FFF2-40B4-BE49-F238E27FC236}">
                <a16:creationId xmlns:a16="http://schemas.microsoft.com/office/drawing/2014/main" id="{F9EFE96B-1B25-B70F-EE63-D524F8895AF7}"/>
              </a:ext>
            </a:extLst>
          </p:cNvPr>
          <p:cNvSpPr/>
          <p:nvPr/>
        </p:nvSpPr>
        <p:spPr>
          <a:xfrm>
            <a:off x="108921" y="1577292"/>
            <a:ext cx="3527993" cy="224273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Slide Number Placeholder 19">
            <a:extLst>
              <a:ext uri="{FF2B5EF4-FFF2-40B4-BE49-F238E27FC236}">
                <a16:creationId xmlns:a16="http://schemas.microsoft.com/office/drawing/2014/main" id="{8E47EECA-1CB7-1510-EB48-FFE4FB262B04}"/>
              </a:ext>
            </a:extLst>
          </p:cNvPr>
          <p:cNvSpPr>
            <a:spLocks noGrp="1"/>
          </p:cNvSpPr>
          <p:nvPr>
            <p:ph type="sldNum" sz="quarter" idx="2"/>
          </p:nvPr>
        </p:nvSpPr>
        <p:spPr/>
        <p:txBody>
          <a:bodyPr/>
          <a:lstStyle/>
          <a:p>
            <a:fld id="{86CB4B4D-7CA3-9044-876B-883B54F8677D}" type="slidenum">
              <a:rPr lang="en-US" smtClean="0"/>
              <a:t>5</a:t>
            </a:fld>
            <a:endParaRPr lang="en-US"/>
          </a:p>
        </p:txBody>
      </p:sp>
      <p:pic>
        <p:nvPicPr>
          <p:cNvPr id="22" name="Picture 21">
            <a:extLst>
              <a:ext uri="{FF2B5EF4-FFF2-40B4-BE49-F238E27FC236}">
                <a16:creationId xmlns:a16="http://schemas.microsoft.com/office/drawing/2014/main" id="{84E5908B-CBF7-E989-054A-725F8B81B94D}"/>
              </a:ext>
            </a:extLst>
          </p:cNvPr>
          <p:cNvPicPr>
            <a:picLocks noChangeAspect="1"/>
          </p:cNvPicPr>
          <p:nvPr/>
        </p:nvPicPr>
        <p:blipFill>
          <a:blip r:embed="rId6"/>
          <a:stretch>
            <a:fillRect/>
          </a:stretch>
        </p:blipFill>
        <p:spPr>
          <a:xfrm>
            <a:off x="8301413" y="2256747"/>
            <a:ext cx="3781666" cy="2110448"/>
          </a:xfrm>
          <a:prstGeom prst="rect">
            <a:avLst/>
          </a:prstGeom>
        </p:spPr>
      </p:pic>
      <p:pic>
        <p:nvPicPr>
          <p:cNvPr id="23" name="Picture 22">
            <a:extLst>
              <a:ext uri="{FF2B5EF4-FFF2-40B4-BE49-F238E27FC236}">
                <a16:creationId xmlns:a16="http://schemas.microsoft.com/office/drawing/2014/main" id="{306A03D8-0D05-1223-1A8B-EAD8DEC94677}"/>
              </a:ext>
            </a:extLst>
          </p:cNvPr>
          <p:cNvPicPr>
            <a:picLocks noChangeAspect="1"/>
          </p:cNvPicPr>
          <p:nvPr/>
        </p:nvPicPr>
        <p:blipFill>
          <a:blip r:embed="rId7"/>
          <a:stretch>
            <a:fillRect/>
          </a:stretch>
        </p:blipFill>
        <p:spPr>
          <a:xfrm>
            <a:off x="7849901" y="4454772"/>
            <a:ext cx="4248542" cy="1943279"/>
          </a:xfrm>
          <a:prstGeom prst="rect">
            <a:avLst/>
          </a:prstGeom>
        </p:spPr>
      </p:pic>
      <p:pic>
        <p:nvPicPr>
          <p:cNvPr id="8" name="Picture 7">
            <a:extLst>
              <a:ext uri="{FF2B5EF4-FFF2-40B4-BE49-F238E27FC236}">
                <a16:creationId xmlns:a16="http://schemas.microsoft.com/office/drawing/2014/main" id="{33EA9EFA-ED19-39D0-1887-A21325D6E077}"/>
              </a:ext>
            </a:extLst>
          </p:cNvPr>
          <p:cNvPicPr>
            <a:picLocks noChangeAspect="1"/>
          </p:cNvPicPr>
          <p:nvPr/>
        </p:nvPicPr>
        <p:blipFill>
          <a:blip r:embed="rId8"/>
          <a:stretch>
            <a:fillRect/>
          </a:stretch>
        </p:blipFill>
        <p:spPr>
          <a:xfrm>
            <a:off x="7670142" y="713021"/>
            <a:ext cx="4411457" cy="1456149"/>
          </a:xfrm>
          <a:prstGeom prst="rect">
            <a:avLst/>
          </a:prstGeom>
        </p:spPr>
      </p:pic>
      <p:sp>
        <p:nvSpPr>
          <p:cNvPr id="9" name="TextBox 8">
            <a:extLst>
              <a:ext uri="{FF2B5EF4-FFF2-40B4-BE49-F238E27FC236}">
                <a16:creationId xmlns:a16="http://schemas.microsoft.com/office/drawing/2014/main" id="{A8523AAC-E3AC-7B51-2250-4148F6A2BA4F}"/>
              </a:ext>
            </a:extLst>
          </p:cNvPr>
          <p:cNvSpPr txBox="1"/>
          <p:nvPr/>
        </p:nvSpPr>
        <p:spPr>
          <a:xfrm>
            <a:off x="1514984" y="3724500"/>
            <a:ext cx="361633" cy="64632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8" tIns="45718" rIns="45718" bIns="45718"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3600" b="1" i="0" u="none" strike="noStrike" cap="none" spc="0" normalizeH="0" baseline="0" dirty="0">
                <a:ln>
                  <a:noFill/>
                </a:ln>
                <a:solidFill>
                  <a:srgbClr val="000000"/>
                </a:solidFill>
                <a:effectLst/>
                <a:uFillTx/>
                <a:latin typeface="+mj-lt"/>
                <a:ea typeface="+mj-ea"/>
                <a:cs typeface="+mj-cs"/>
                <a:sym typeface="Arial"/>
              </a:rPr>
              <a:t>+</a:t>
            </a:r>
          </a:p>
        </p:txBody>
      </p:sp>
    </p:spTree>
    <p:extLst>
      <p:ext uri="{BB962C8B-B14F-4D97-AF65-F5344CB8AC3E}">
        <p14:creationId xmlns:p14="http://schemas.microsoft.com/office/powerpoint/2010/main" val="1390297023"/>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97" name="Google Shape;297;p16"/>
          <p:cNvSpPr txBox="1">
            <a:spLocks noGrp="1"/>
          </p:cNvSpPr>
          <p:nvPr>
            <p:ph type="title"/>
          </p:nvPr>
        </p:nvSpPr>
        <p:spPr>
          <a:xfrm>
            <a:off x="381403" y="135440"/>
            <a:ext cx="10515600" cy="1325563"/>
          </a:xfrm>
          <a:prstGeom prst="rect">
            <a:avLst/>
          </a:prstGeom>
          <a:noFill/>
          <a:ln>
            <a:noFill/>
          </a:ln>
        </p:spPr>
        <p:txBody>
          <a:bodyPr spcFirstLastPara="1" wrap="square" lIns="468000" tIns="0" rIns="0" bIns="0" anchor="ctr" anchorCtr="0">
            <a:noAutofit/>
          </a:bodyPr>
          <a:lstStyle/>
          <a:p>
            <a:pPr>
              <a:buSzPts val="2700"/>
            </a:pPr>
            <a:r>
              <a:rPr lang="en-GB" sz="3200" dirty="0"/>
              <a:t>Economic case includes a number of quantifiable co-benefits arising from decarbonization</a:t>
            </a:r>
            <a:endParaRPr sz="3200" dirty="0"/>
          </a:p>
        </p:txBody>
      </p:sp>
      <p:sp>
        <p:nvSpPr>
          <p:cNvPr id="253" name="Google Shape;253;p16"/>
          <p:cNvSpPr txBox="1">
            <a:spLocks noGrp="1"/>
          </p:cNvSpPr>
          <p:nvPr>
            <p:ph type="sldNum" sz="quarter" idx="2"/>
          </p:nvPr>
        </p:nvSpPr>
        <p:spPr>
          <a:prstGeom prst="rect">
            <a:avLst/>
          </a:prstGeom>
          <a:noFill/>
          <a:ln>
            <a:noFill/>
          </a:ln>
        </p:spPr>
        <p:txBody>
          <a:bodyPr spcFirstLastPara="1" wrap="square" lIns="0" tIns="0" rIns="0" bIns="0" anchor="ctr" anchorCtr="0">
            <a:noAutofit/>
          </a:bodyPr>
          <a:lstStyle/>
          <a:p>
            <a:fld id="{00000000-1234-1234-1234-123412341234}" type="slidenum">
              <a:rPr lang="en-GB"/>
              <a:pPr/>
              <a:t>6</a:t>
            </a:fld>
            <a:endParaRPr/>
          </a:p>
        </p:txBody>
      </p:sp>
      <p:sp>
        <p:nvSpPr>
          <p:cNvPr id="254" name="Google Shape;254;p16"/>
          <p:cNvSpPr/>
          <p:nvPr/>
        </p:nvSpPr>
        <p:spPr>
          <a:xfrm>
            <a:off x="2906674" y="1579157"/>
            <a:ext cx="1745332" cy="413789"/>
          </a:xfrm>
          <a:prstGeom prst="rect">
            <a:avLst/>
          </a:prstGeom>
          <a:noFill/>
          <a:ln w="1905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algn="ctr"/>
            <a:r>
              <a:rPr lang="en-GB" sz="1200" b="1">
                <a:solidFill>
                  <a:schemeClr val="dk1"/>
                </a:solidFill>
                <a:latin typeface="Arial"/>
                <a:ea typeface="Arial"/>
                <a:cs typeface="Arial"/>
              </a:rPr>
              <a:t>Economic growth</a:t>
            </a:r>
            <a:endParaRPr/>
          </a:p>
        </p:txBody>
      </p:sp>
      <p:sp>
        <p:nvSpPr>
          <p:cNvPr id="255" name="Google Shape;255;p16"/>
          <p:cNvSpPr/>
          <p:nvPr/>
        </p:nvSpPr>
        <p:spPr>
          <a:xfrm>
            <a:off x="4708382" y="1579157"/>
            <a:ext cx="3118390" cy="413789"/>
          </a:xfrm>
          <a:prstGeom prst="rect">
            <a:avLst/>
          </a:prstGeom>
          <a:noFill/>
          <a:ln w="1905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algn="ctr"/>
            <a:r>
              <a:rPr lang="en-GB" sz="1200" b="1">
                <a:solidFill>
                  <a:schemeClr val="dk1"/>
                </a:solidFill>
                <a:latin typeface="Arial"/>
                <a:ea typeface="Arial"/>
                <a:cs typeface="Arial"/>
              </a:rPr>
              <a:t>Health</a:t>
            </a:r>
            <a:endParaRPr/>
          </a:p>
        </p:txBody>
      </p:sp>
      <p:sp>
        <p:nvSpPr>
          <p:cNvPr id="256" name="Google Shape;256;p16"/>
          <p:cNvSpPr/>
          <p:nvPr/>
        </p:nvSpPr>
        <p:spPr>
          <a:xfrm>
            <a:off x="7891180" y="1579157"/>
            <a:ext cx="1208811" cy="413789"/>
          </a:xfrm>
          <a:prstGeom prst="rect">
            <a:avLst/>
          </a:prstGeom>
          <a:noFill/>
          <a:ln w="19050" cap="flat" cmpd="sng">
            <a:solidFill>
              <a:schemeClr val="accent1"/>
            </a:solidFill>
            <a:prstDash val="solid"/>
            <a:round/>
            <a:headEnd type="none" w="sm" len="sm"/>
            <a:tailEnd type="none" w="sm" len="sm"/>
          </a:ln>
        </p:spPr>
        <p:txBody>
          <a:bodyPr spcFirstLastPara="1" wrap="square" lIns="0" tIns="45700" rIns="0" bIns="45700" anchor="ctr" anchorCtr="0">
            <a:noAutofit/>
          </a:bodyPr>
          <a:lstStyle/>
          <a:p>
            <a:pPr algn="ctr"/>
            <a:r>
              <a:rPr lang="en-GB" sz="1200" b="1">
                <a:solidFill>
                  <a:schemeClr val="dk1"/>
                </a:solidFill>
                <a:latin typeface="Arial"/>
                <a:ea typeface="Arial"/>
                <a:cs typeface="Arial"/>
              </a:rPr>
              <a:t>Inclusivity</a:t>
            </a:r>
            <a:endParaRPr/>
          </a:p>
        </p:txBody>
      </p:sp>
      <p:graphicFrame>
        <p:nvGraphicFramePr>
          <p:cNvPr id="257" name="Google Shape;257;p16"/>
          <p:cNvGraphicFramePr/>
          <p:nvPr/>
        </p:nvGraphicFramePr>
        <p:xfrm>
          <a:off x="1685360" y="3112089"/>
          <a:ext cx="7441250" cy="2111925"/>
        </p:xfrm>
        <a:graphic>
          <a:graphicData uri="http://schemas.openxmlformats.org/drawingml/2006/table">
            <a:tbl>
              <a:tblPr firstRow="1" bandRow="1">
                <a:noFill/>
              </a:tblPr>
              <a:tblGrid>
                <a:gridCol w="1090750">
                  <a:extLst>
                    <a:ext uri="{9D8B030D-6E8A-4147-A177-3AD203B41FA5}">
                      <a16:colId xmlns:a16="http://schemas.microsoft.com/office/drawing/2014/main" val="20000"/>
                    </a:ext>
                  </a:extLst>
                </a:gridCol>
                <a:gridCol w="635050">
                  <a:extLst>
                    <a:ext uri="{9D8B030D-6E8A-4147-A177-3AD203B41FA5}">
                      <a16:colId xmlns:a16="http://schemas.microsoft.com/office/drawing/2014/main" val="20001"/>
                    </a:ext>
                  </a:extLst>
                </a:gridCol>
                <a:gridCol w="635050">
                  <a:extLst>
                    <a:ext uri="{9D8B030D-6E8A-4147-A177-3AD203B41FA5}">
                      <a16:colId xmlns:a16="http://schemas.microsoft.com/office/drawing/2014/main" val="20002"/>
                    </a:ext>
                  </a:extLst>
                </a:gridCol>
                <a:gridCol w="635050">
                  <a:extLst>
                    <a:ext uri="{9D8B030D-6E8A-4147-A177-3AD203B41FA5}">
                      <a16:colId xmlns:a16="http://schemas.microsoft.com/office/drawing/2014/main" val="20003"/>
                    </a:ext>
                  </a:extLst>
                </a:gridCol>
                <a:gridCol w="635050">
                  <a:extLst>
                    <a:ext uri="{9D8B030D-6E8A-4147-A177-3AD203B41FA5}">
                      <a16:colId xmlns:a16="http://schemas.microsoft.com/office/drawing/2014/main" val="20004"/>
                    </a:ext>
                  </a:extLst>
                </a:gridCol>
                <a:gridCol w="635050">
                  <a:extLst>
                    <a:ext uri="{9D8B030D-6E8A-4147-A177-3AD203B41FA5}">
                      <a16:colId xmlns:a16="http://schemas.microsoft.com/office/drawing/2014/main" val="20005"/>
                    </a:ext>
                  </a:extLst>
                </a:gridCol>
                <a:gridCol w="635050">
                  <a:extLst>
                    <a:ext uri="{9D8B030D-6E8A-4147-A177-3AD203B41FA5}">
                      <a16:colId xmlns:a16="http://schemas.microsoft.com/office/drawing/2014/main" val="20006"/>
                    </a:ext>
                  </a:extLst>
                </a:gridCol>
                <a:gridCol w="635050">
                  <a:extLst>
                    <a:ext uri="{9D8B030D-6E8A-4147-A177-3AD203B41FA5}">
                      <a16:colId xmlns:a16="http://schemas.microsoft.com/office/drawing/2014/main" val="20007"/>
                    </a:ext>
                  </a:extLst>
                </a:gridCol>
                <a:gridCol w="635050">
                  <a:extLst>
                    <a:ext uri="{9D8B030D-6E8A-4147-A177-3AD203B41FA5}">
                      <a16:colId xmlns:a16="http://schemas.microsoft.com/office/drawing/2014/main" val="20008"/>
                    </a:ext>
                  </a:extLst>
                </a:gridCol>
                <a:gridCol w="635050">
                  <a:extLst>
                    <a:ext uri="{9D8B030D-6E8A-4147-A177-3AD203B41FA5}">
                      <a16:colId xmlns:a16="http://schemas.microsoft.com/office/drawing/2014/main" val="20009"/>
                    </a:ext>
                  </a:extLst>
                </a:gridCol>
                <a:gridCol w="635050">
                  <a:extLst>
                    <a:ext uri="{9D8B030D-6E8A-4147-A177-3AD203B41FA5}">
                      <a16:colId xmlns:a16="http://schemas.microsoft.com/office/drawing/2014/main" val="20010"/>
                    </a:ext>
                  </a:extLst>
                </a:gridCol>
              </a:tblGrid>
              <a:tr h="703975">
                <a:tc>
                  <a:txBody>
                    <a:bodyPr/>
                    <a:lstStyle/>
                    <a:p>
                      <a:pPr marL="0" marR="0" lvl="0" indent="0" algn="l" rtl="0">
                        <a:spcBef>
                          <a:spcPts val="0"/>
                        </a:spcBef>
                        <a:spcAft>
                          <a:spcPts val="0"/>
                        </a:spcAft>
                        <a:buNone/>
                      </a:pPr>
                      <a:r>
                        <a:rPr lang="en-GB" sz="1200" b="1" i="0">
                          <a:solidFill>
                            <a:schemeClr val="lt1"/>
                          </a:solidFill>
                        </a:rPr>
                        <a:t>Transport</a:t>
                      </a:r>
                      <a:endParaRPr/>
                    </a:p>
                  </a:txBody>
                  <a:tcPr marL="91450" marR="91450" marT="45725" marB="45725">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chemeClr val="accent1"/>
                    </a:solidFill>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7F7F7F"/>
                    </a:solidFill>
                  </a:tcPr>
                </a:tc>
                <a:tc>
                  <a:txBody>
                    <a:bodyPr/>
                    <a:lstStyle/>
                    <a:p>
                      <a:pPr marL="0" marR="0" lvl="0" indent="0" algn="ctr" rtl="0">
                        <a:spcBef>
                          <a:spcPts val="0"/>
                        </a:spcBef>
                        <a:spcAft>
                          <a:spcPts val="0"/>
                        </a:spcAft>
                        <a:buNone/>
                      </a:pPr>
                      <a:endParaRPr sz="1200" i="0">
                        <a:solidFill>
                          <a:schemeClr val="dk1"/>
                        </a:solidFill>
                        <a:latin typeface="Arial"/>
                        <a:ea typeface="Arial"/>
                        <a:cs typeface="Arial"/>
                        <a:sym typeface="Aria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7F7F7F"/>
                    </a:solidFill>
                  </a:tcPr>
                </a:tc>
                <a:tc>
                  <a:txBody>
                    <a:bodyPr/>
                    <a:lstStyle/>
                    <a:p>
                      <a:pPr marL="0" marR="0" lvl="0" indent="0" algn="ctr" rtl="0">
                        <a:spcBef>
                          <a:spcPts val="0"/>
                        </a:spcBef>
                        <a:spcAft>
                          <a:spcPts val="0"/>
                        </a:spcAft>
                        <a:buNone/>
                      </a:pPr>
                      <a:endParaRPr sz="1200" i="0" dirty="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ECF8E0"/>
                    </a:solidFill>
                  </a:tcPr>
                </a:tc>
                <a:tc>
                  <a:txBody>
                    <a:bodyPr/>
                    <a:lstStyle/>
                    <a:p>
                      <a:pPr marL="0" marR="0" lvl="0" indent="0" algn="ctr" rtl="0">
                        <a:spcBef>
                          <a:spcPts val="0"/>
                        </a:spcBef>
                        <a:spcAft>
                          <a:spcPts val="0"/>
                        </a:spcAft>
                        <a:buNone/>
                      </a:pPr>
                      <a:endParaRPr sz="1200" i="0" dirty="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ECF8E0"/>
                    </a:solidFill>
                  </a:tcPr>
                </a:tc>
                <a:tc>
                  <a:txBody>
                    <a:bodyPr/>
                    <a:lstStyle/>
                    <a:p>
                      <a:pPr marL="0" marR="0" lvl="0" indent="0" algn="ctr" rtl="0">
                        <a:spcBef>
                          <a:spcPts val="0"/>
                        </a:spcBef>
                        <a:spcAft>
                          <a:spcPts val="0"/>
                        </a:spcAft>
                        <a:buNone/>
                      </a:pPr>
                      <a:endParaRPr sz="1200" i="0" dirty="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ECF8E0"/>
                    </a:solidFill>
                  </a:tcPr>
                </a:tc>
                <a:tc>
                  <a:txBody>
                    <a:bodyPr/>
                    <a:lstStyle/>
                    <a:p>
                      <a:pPr marL="0" marR="0" lvl="0" indent="0" algn="ctr" rtl="0">
                        <a:spcBef>
                          <a:spcPts val="0"/>
                        </a:spcBef>
                        <a:spcAft>
                          <a:spcPts val="0"/>
                        </a:spcAft>
                        <a:buNone/>
                      </a:pPr>
                      <a:endParaRPr sz="1200" i="0" dirty="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ECF8E0"/>
                    </a:solidFill>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7F7F7F"/>
                    </a:solidFill>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7F7F7F"/>
                    </a:solidFill>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7F7F7F"/>
                    </a:solidFill>
                  </a:tcPr>
                </a:tc>
                <a:extLst>
                  <a:ext uri="{0D108BD9-81ED-4DB2-BD59-A6C34878D82A}">
                    <a16:rowId xmlns:a16="http://schemas.microsoft.com/office/drawing/2014/main" val="10000"/>
                  </a:ext>
                </a:extLst>
              </a:tr>
              <a:tr h="703975">
                <a:tc>
                  <a:txBody>
                    <a:bodyPr/>
                    <a:lstStyle/>
                    <a:p>
                      <a:pPr marL="0" marR="0" lvl="0" indent="0" algn="l" rtl="0">
                        <a:spcBef>
                          <a:spcPts val="0"/>
                        </a:spcBef>
                        <a:spcAft>
                          <a:spcPts val="0"/>
                        </a:spcAft>
                        <a:buNone/>
                      </a:pPr>
                      <a:r>
                        <a:rPr lang="en-GB" sz="1200" b="1" i="0" dirty="0">
                          <a:solidFill>
                            <a:schemeClr val="lt1"/>
                          </a:solidFill>
                        </a:rPr>
                        <a:t>Buildings &amp; Energy</a:t>
                      </a:r>
                      <a:endParaRPr dirty="0"/>
                    </a:p>
                  </a:txBody>
                  <a:tcPr marL="91450" marR="91450" marT="45725" marB="45725">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002569"/>
                    </a:solidFill>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7F7F7F"/>
                    </a:solidFill>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7F7F7F"/>
                    </a:solidFill>
                  </a:tcPr>
                </a:tc>
                <a:tc>
                  <a:txBody>
                    <a:bodyPr/>
                    <a:lstStyle/>
                    <a:p>
                      <a:pPr marL="0" marR="0" lvl="0" indent="0" algn="ctr" rtl="0">
                        <a:spcBef>
                          <a:spcPts val="0"/>
                        </a:spcBef>
                        <a:spcAft>
                          <a:spcPts val="0"/>
                        </a:spcAft>
                        <a:buNone/>
                      </a:pPr>
                      <a:endParaRPr sz="1200" i="0" dirty="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ECF8E0"/>
                    </a:solidFill>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7F7F7F"/>
                    </a:solidFill>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extLst>
                  <a:ext uri="{0D108BD9-81ED-4DB2-BD59-A6C34878D82A}">
                    <a16:rowId xmlns:a16="http://schemas.microsoft.com/office/drawing/2014/main" val="10001"/>
                  </a:ext>
                </a:extLst>
              </a:tr>
              <a:tr h="703975">
                <a:tc>
                  <a:txBody>
                    <a:bodyPr/>
                    <a:lstStyle/>
                    <a:p>
                      <a:pPr marL="0" marR="0" lvl="0" indent="0" algn="l" rtl="0">
                        <a:spcBef>
                          <a:spcPts val="0"/>
                        </a:spcBef>
                        <a:spcAft>
                          <a:spcPts val="0"/>
                        </a:spcAft>
                        <a:buNone/>
                      </a:pPr>
                      <a:r>
                        <a:rPr lang="en-GB" sz="1200" b="1" i="0">
                          <a:solidFill>
                            <a:schemeClr val="lt1"/>
                          </a:solidFill>
                        </a:rPr>
                        <a:t>Waste</a:t>
                      </a:r>
                      <a:endParaRPr/>
                    </a:p>
                  </a:txBody>
                  <a:tcPr marL="91450" marR="91450" marT="45725" marB="45725">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chemeClr val="accent4"/>
                    </a:solidFill>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7F7F7F"/>
                    </a:solidFill>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endParaRPr sz="1200" i="0" dirty="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solidFill>
                      <a:srgbClr val="ECF8E0"/>
                    </a:solidFill>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endParaRPr sz="1200" i="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tc>
                  <a:txBody>
                    <a:bodyPr/>
                    <a:lstStyle/>
                    <a:p>
                      <a:pPr marL="0" marR="0" lvl="0" indent="0" algn="ctr" rtl="0">
                        <a:spcBef>
                          <a:spcPts val="0"/>
                        </a:spcBef>
                        <a:spcAft>
                          <a:spcPts val="0"/>
                        </a:spcAft>
                        <a:buNone/>
                      </a:pPr>
                      <a:endParaRPr sz="1200" i="0" dirty="0">
                        <a:solidFill>
                          <a:schemeClr val="dk1"/>
                        </a:solidFill>
                      </a:endParaRPr>
                    </a:p>
                  </a:txBody>
                  <a:tcPr marL="91450" marR="91450" marT="45725" marB="45725" anchor="ctr">
                    <a:lnL w="57150" cap="flat" cmpd="sng">
                      <a:solidFill>
                        <a:schemeClr val="lt1"/>
                      </a:solidFill>
                      <a:prstDash val="solid"/>
                      <a:round/>
                      <a:headEnd type="none" w="sm" len="sm"/>
                      <a:tailEnd type="none" w="sm" len="sm"/>
                    </a:lnL>
                    <a:lnR w="57150" cap="flat" cmpd="sng">
                      <a:solidFill>
                        <a:schemeClr val="lt1"/>
                      </a:solidFill>
                      <a:prstDash val="solid"/>
                      <a:round/>
                      <a:headEnd type="none" w="sm" len="sm"/>
                      <a:tailEnd type="none" w="sm" len="sm"/>
                    </a:lnR>
                    <a:lnT w="57150" cap="flat" cmpd="sng">
                      <a:solidFill>
                        <a:schemeClr val="lt1"/>
                      </a:solidFill>
                      <a:prstDash val="solid"/>
                      <a:round/>
                      <a:headEnd type="none" w="sm" len="sm"/>
                      <a:tailEnd type="none" w="sm" len="sm"/>
                    </a:lnT>
                    <a:lnB w="57150" cap="flat" cmpd="sng">
                      <a:solidFill>
                        <a:schemeClr val="lt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grpSp>
        <p:nvGrpSpPr>
          <p:cNvPr id="258" name="Google Shape;258;p16"/>
          <p:cNvGrpSpPr/>
          <p:nvPr/>
        </p:nvGrpSpPr>
        <p:grpSpPr>
          <a:xfrm>
            <a:off x="3504416" y="5554239"/>
            <a:ext cx="2822605" cy="646331"/>
            <a:chOff x="233596" y="5953121"/>
            <a:chExt cx="2822605" cy="646331"/>
          </a:xfrm>
        </p:grpSpPr>
        <p:sp>
          <p:nvSpPr>
            <p:cNvPr id="259" name="Google Shape;259;p16"/>
            <p:cNvSpPr txBox="1"/>
            <p:nvPr/>
          </p:nvSpPr>
          <p:spPr>
            <a:xfrm>
              <a:off x="583125" y="5953121"/>
              <a:ext cx="2473076" cy="646331"/>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Quantifiable benefits where reliable monetary interpretations exist in literature </a:t>
              </a:r>
              <a:endParaRPr/>
            </a:p>
          </p:txBody>
        </p:sp>
        <p:sp>
          <p:nvSpPr>
            <p:cNvPr id="260" name="Google Shape;260;p16"/>
            <p:cNvSpPr/>
            <p:nvPr/>
          </p:nvSpPr>
          <p:spPr>
            <a:xfrm>
              <a:off x="233596" y="6013330"/>
              <a:ext cx="332629" cy="312969"/>
            </a:xfrm>
            <a:prstGeom prst="rect">
              <a:avLst/>
            </a:prstGeom>
            <a:solidFill>
              <a:srgbClr val="ECF8E0"/>
            </a:solidFill>
            <a:ln>
              <a:noFill/>
            </a:ln>
          </p:spPr>
          <p:txBody>
            <a:bodyPr spcFirstLastPara="1" wrap="square" lIns="0" tIns="45700" rIns="0" bIns="45700" anchor="ctr" anchorCtr="0">
              <a:noAutofit/>
            </a:bodyPr>
            <a:lstStyle/>
            <a:p>
              <a:pPr algn="ctr"/>
              <a:endParaRPr sz="1200" b="1">
                <a:solidFill>
                  <a:schemeClr val="lt1"/>
                </a:solidFill>
                <a:latin typeface="Arial"/>
                <a:ea typeface="Arial"/>
                <a:cs typeface="Arial"/>
              </a:endParaRPr>
            </a:p>
          </p:txBody>
        </p:sp>
      </p:grpSp>
      <p:pic>
        <p:nvPicPr>
          <p:cNvPr id="261" name="Google Shape;261;p16" descr="Building"/>
          <p:cNvPicPr preferRelativeResize="0"/>
          <p:nvPr/>
        </p:nvPicPr>
        <p:blipFill rotWithShape="1">
          <a:blip r:embed="rId3">
            <a:alphaModFix/>
          </a:blip>
          <a:srcRect/>
          <a:stretch/>
        </p:blipFill>
        <p:spPr>
          <a:xfrm>
            <a:off x="2349334" y="4126623"/>
            <a:ext cx="243800" cy="243800"/>
          </a:xfrm>
          <a:prstGeom prst="rect">
            <a:avLst/>
          </a:prstGeom>
          <a:noFill/>
          <a:ln>
            <a:noFill/>
          </a:ln>
        </p:spPr>
      </p:pic>
      <p:pic>
        <p:nvPicPr>
          <p:cNvPr id="262" name="Google Shape;262;p16" descr="Recycle"/>
          <p:cNvPicPr preferRelativeResize="0"/>
          <p:nvPr/>
        </p:nvPicPr>
        <p:blipFill rotWithShape="1">
          <a:blip r:embed="rId4">
            <a:alphaModFix/>
          </a:blip>
          <a:srcRect/>
          <a:stretch/>
        </p:blipFill>
        <p:spPr>
          <a:xfrm>
            <a:off x="2298820" y="4775735"/>
            <a:ext cx="344828" cy="344828"/>
          </a:xfrm>
          <a:prstGeom prst="rect">
            <a:avLst/>
          </a:prstGeom>
          <a:noFill/>
          <a:ln>
            <a:noFill/>
          </a:ln>
        </p:spPr>
      </p:pic>
      <p:pic>
        <p:nvPicPr>
          <p:cNvPr id="263" name="Google Shape;263;p16" descr="Car"/>
          <p:cNvPicPr preferRelativeResize="0"/>
          <p:nvPr/>
        </p:nvPicPr>
        <p:blipFill rotWithShape="1">
          <a:blip r:embed="rId5">
            <a:alphaModFix/>
          </a:blip>
          <a:srcRect/>
          <a:stretch/>
        </p:blipFill>
        <p:spPr>
          <a:xfrm>
            <a:off x="2268327" y="3312286"/>
            <a:ext cx="405817" cy="405817"/>
          </a:xfrm>
          <a:prstGeom prst="rect">
            <a:avLst/>
          </a:prstGeom>
          <a:noFill/>
          <a:ln>
            <a:noFill/>
          </a:ln>
        </p:spPr>
      </p:pic>
      <p:grpSp>
        <p:nvGrpSpPr>
          <p:cNvPr id="264" name="Google Shape;264;p16"/>
          <p:cNvGrpSpPr/>
          <p:nvPr/>
        </p:nvGrpSpPr>
        <p:grpSpPr>
          <a:xfrm>
            <a:off x="2767145" y="2065841"/>
            <a:ext cx="782539" cy="1013189"/>
            <a:chOff x="1345319" y="1857393"/>
            <a:chExt cx="841086" cy="1013189"/>
          </a:xfrm>
        </p:grpSpPr>
        <p:sp>
          <p:nvSpPr>
            <p:cNvPr id="265" name="Google Shape;265;p16"/>
            <p:cNvSpPr txBox="1"/>
            <p:nvPr/>
          </p:nvSpPr>
          <p:spPr>
            <a:xfrm rot="-3272520">
              <a:off x="1249940" y="2215126"/>
              <a:ext cx="1031843" cy="297723"/>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Employment</a:t>
              </a:r>
              <a:endParaRPr/>
            </a:p>
          </p:txBody>
        </p:sp>
        <p:cxnSp>
          <p:nvCxnSpPr>
            <p:cNvPr id="266" name="Google Shape;266;p16"/>
            <p:cNvCxnSpPr/>
            <p:nvPr/>
          </p:nvCxnSpPr>
          <p:spPr>
            <a:xfrm>
              <a:off x="1382673" y="2798474"/>
              <a:ext cx="612146" cy="0"/>
            </a:xfrm>
            <a:prstGeom prst="straightConnector1">
              <a:avLst/>
            </a:prstGeom>
            <a:noFill/>
            <a:ln w="19050" cap="flat" cmpd="sng">
              <a:solidFill>
                <a:schemeClr val="accent1"/>
              </a:solidFill>
              <a:prstDash val="solid"/>
              <a:round/>
              <a:headEnd type="none" w="sm" len="sm"/>
              <a:tailEnd type="none" w="sm" len="sm"/>
            </a:ln>
          </p:spPr>
        </p:cxnSp>
      </p:grpSp>
      <p:grpSp>
        <p:nvGrpSpPr>
          <p:cNvPr id="267" name="Google Shape;267;p16"/>
          <p:cNvGrpSpPr/>
          <p:nvPr/>
        </p:nvGrpSpPr>
        <p:grpSpPr>
          <a:xfrm>
            <a:off x="3442185" y="1962469"/>
            <a:ext cx="831890" cy="1069951"/>
            <a:chOff x="2070864" y="1754021"/>
            <a:chExt cx="894129" cy="1069951"/>
          </a:xfrm>
        </p:grpSpPr>
        <p:sp>
          <p:nvSpPr>
            <p:cNvPr id="268" name="Google Shape;268;p16"/>
            <p:cNvSpPr txBox="1"/>
            <p:nvPr/>
          </p:nvSpPr>
          <p:spPr>
            <a:xfrm rot="-3272520">
              <a:off x="1973474" y="2140135"/>
              <a:ext cx="1101528" cy="297723"/>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Time savings</a:t>
              </a:r>
              <a:endParaRPr/>
            </a:p>
          </p:txBody>
        </p:sp>
        <p:cxnSp>
          <p:nvCxnSpPr>
            <p:cNvPr id="269" name="Google Shape;269;p16"/>
            <p:cNvCxnSpPr/>
            <p:nvPr/>
          </p:nvCxnSpPr>
          <p:spPr>
            <a:xfrm>
              <a:off x="2070864" y="2798474"/>
              <a:ext cx="612146" cy="0"/>
            </a:xfrm>
            <a:prstGeom prst="straightConnector1">
              <a:avLst/>
            </a:prstGeom>
            <a:noFill/>
            <a:ln w="19050" cap="flat" cmpd="sng">
              <a:solidFill>
                <a:schemeClr val="accent1"/>
              </a:solidFill>
              <a:prstDash val="solid"/>
              <a:round/>
              <a:headEnd type="none" w="sm" len="sm"/>
              <a:tailEnd type="none" w="sm" len="sm"/>
            </a:ln>
          </p:spPr>
        </p:cxnSp>
      </p:grpSp>
      <p:grpSp>
        <p:nvGrpSpPr>
          <p:cNvPr id="270" name="Google Shape;270;p16"/>
          <p:cNvGrpSpPr/>
          <p:nvPr/>
        </p:nvGrpSpPr>
        <p:grpSpPr>
          <a:xfrm>
            <a:off x="5347882" y="2055817"/>
            <a:ext cx="692885" cy="951104"/>
            <a:chOff x="4119138" y="1847370"/>
            <a:chExt cx="744725" cy="951104"/>
          </a:xfrm>
        </p:grpSpPr>
        <p:sp>
          <p:nvSpPr>
            <p:cNvPr id="271" name="Google Shape;271;p16"/>
            <p:cNvSpPr txBox="1"/>
            <p:nvPr/>
          </p:nvSpPr>
          <p:spPr>
            <a:xfrm rot="-3272520">
              <a:off x="4058634" y="2137452"/>
              <a:ext cx="865734" cy="297723"/>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Noise</a:t>
              </a:r>
              <a:endParaRPr/>
            </a:p>
          </p:txBody>
        </p:sp>
        <p:cxnSp>
          <p:nvCxnSpPr>
            <p:cNvPr id="272" name="Google Shape;272;p16"/>
            <p:cNvCxnSpPr/>
            <p:nvPr/>
          </p:nvCxnSpPr>
          <p:spPr>
            <a:xfrm>
              <a:off x="4126182" y="2798474"/>
              <a:ext cx="612146" cy="0"/>
            </a:xfrm>
            <a:prstGeom prst="straightConnector1">
              <a:avLst/>
            </a:prstGeom>
            <a:noFill/>
            <a:ln w="19050" cap="flat" cmpd="sng">
              <a:solidFill>
                <a:schemeClr val="accent1"/>
              </a:solidFill>
              <a:prstDash val="solid"/>
              <a:round/>
              <a:headEnd type="none" w="sm" len="sm"/>
              <a:tailEnd type="none" w="sm" len="sm"/>
            </a:ln>
          </p:spPr>
        </p:cxnSp>
      </p:grpSp>
      <p:grpSp>
        <p:nvGrpSpPr>
          <p:cNvPr id="273" name="Google Shape;273;p16"/>
          <p:cNvGrpSpPr/>
          <p:nvPr/>
        </p:nvGrpSpPr>
        <p:grpSpPr>
          <a:xfrm>
            <a:off x="7204988" y="2047235"/>
            <a:ext cx="734064" cy="959687"/>
            <a:chOff x="5425422" y="1838787"/>
            <a:chExt cx="788984" cy="959687"/>
          </a:xfrm>
        </p:grpSpPr>
        <p:sp>
          <p:nvSpPr>
            <p:cNvPr id="274" name="Google Shape;274;p16"/>
            <p:cNvSpPr txBox="1"/>
            <p:nvPr/>
          </p:nvSpPr>
          <p:spPr>
            <a:xfrm rot="-3272520">
              <a:off x="5348900" y="2159942"/>
              <a:ext cx="942029" cy="297723"/>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Well-being</a:t>
              </a:r>
              <a:endParaRPr/>
            </a:p>
          </p:txBody>
        </p:sp>
        <p:cxnSp>
          <p:nvCxnSpPr>
            <p:cNvPr id="275" name="Google Shape;275;p16"/>
            <p:cNvCxnSpPr/>
            <p:nvPr/>
          </p:nvCxnSpPr>
          <p:spPr>
            <a:xfrm>
              <a:off x="5481579" y="2798474"/>
              <a:ext cx="612146" cy="0"/>
            </a:xfrm>
            <a:prstGeom prst="straightConnector1">
              <a:avLst/>
            </a:prstGeom>
            <a:noFill/>
            <a:ln w="19050" cap="flat" cmpd="sng">
              <a:solidFill>
                <a:schemeClr val="accent1"/>
              </a:solidFill>
              <a:prstDash val="solid"/>
              <a:round/>
              <a:headEnd type="none" w="sm" len="sm"/>
              <a:tailEnd type="none" w="sm" len="sm"/>
            </a:ln>
          </p:spPr>
        </p:cxnSp>
      </p:grpSp>
      <p:grpSp>
        <p:nvGrpSpPr>
          <p:cNvPr id="276" name="Google Shape;276;p16"/>
          <p:cNvGrpSpPr/>
          <p:nvPr/>
        </p:nvGrpSpPr>
        <p:grpSpPr>
          <a:xfrm>
            <a:off x="3975880" y="2046082"/>
            <a:ext cx="847098" cy="998754"/>
            <a:chOff x="2644490" y="1837635"/>
            <a:chExt cx="910476" cy="998754"/>
          </a:xfrm>
        </p:grpSpPr>
        <p:sp>
          <p:nvSpPr>
            <p:cNvPr id="277" name="Google Shape;277;p16"/>
            <p:cNvSpPr txBox="1"/>
            <p:nvPr/>
          </p:nvSpPr>
          <p:spPr>
            <a:xfrm rot="-3272520">
              <a:off x="2663345" y="2088910"/>
              <a:ext cx="872765" cy="496205"/>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Property value</a:t>
              </a:r>
              <a:endParaRPr/>
            </a:p>
          </p:txBody>
        </p:sp>
        <p:cxnSp>
          <p:nvCxnSpPr>
            <p:cNvPr id="278" name="Google Shape;278;p16"/>
            <p:cNvCxnSpPr/>
            <p:nvPr/>
          </p:nvCxnSpPr>
          <p:spPr>
            <a:xfrm>
              <a:off x="2759055" y="2798474"/>
              <a:ext cx="612146" cy="0"/>
            </a:xfrm>
            <a:prstGeom prst="straightConnector1">
              <a:avLst/>
            </a:prstGeom>
            <a:noFill/>
            <a:ln w="19050" cap="flat" cmpd="sng">
              <a:solidFill>
                <a:schemeClr val="accent1"/>
              </a:solidFill>
              <a:prstDash val="solid"/>
              <a:round/>
              <a:headEnd type="none" w="sm" len="sm"/>
              <a:tailEnd type="none" w="sm" len="sm"/>
            </a:ln>
          </p:spPr>
        </p:cxnSp>
      </p:grpSp>
      <p:grpSp>
        <p:nvGrpSpPr>
          <p:cNvPr id="279" name="Google Shape;279;p16"/>
          <p:cNvGrpSpPr/>
          <p:nvPr/>
        </p:nvGrpSpPr>
        <p:grpSpPr>
          <a:xfrm>
            <a:off x="4683548" y="2077961"/>
            <a:ext cx="713704" cy="928961"/>
            <a:chOff x="3405103" y="1869513"/>
            <a:chExt cx="767102" cy="928961"/>
          </a:xfrm>
        </p:grpSpPr>
        <p:sp>
          <p:nvSpPr>
            <p:cNvPr id="280" name="Google Shape;280;p16"/>
            <p:cNvSpPr txBox="1"/>
            <p:nvPr/>
          </p:nvSpPr>
          <p:spPr>
            <a:xfrm rot="-3272520">
              <a:off x="3336500" y="2175305"/>
              <a:ext cx="904307" cy="297723"/>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Air quality</a:t>
              </a:r>
              <a:endParaRPr/>
            </a:p>
          </p:txBody>
        </p:sp>
        <p:cxnSp>
          <p:nvCxnSpPr>
            <p:cNvPr id="281" name="Google Shape;281;p16"/>
            <p:cNvCxnSpPr/>
            <p:nvPr/>
          </p:nvCxnSpPr>
          <p:spPr>
            <a:xfrm>
              <a:off x="3428466" y="2798474"/>
              <a:ext cx="612146" cy="0"/>
            </a:xfrm>
            <a:prstGeom prst="straightConnector1">
              <a:avLst/>
            </a:prstGeom>
            <a:noFill/>
            <a:ln w="19050" cap="flat" cmpd="sng">
              <a:solidFill>
                <a:schemeClr val="accent1"/>
              </a:solidFill>
              <a:prstDash val="solid"/>
              <a:round/>
              <a:headEnd type="none" w="sm" len="sm"/>
              <a:tailEnd type="none" w="sm" len="sm"/>
            </a:ln>
          </p:spPr>
        </p:cxnSp>
      </p:grpSp>
      <p:grpSp>
        <p:nvGrpSpPr>
          <p:cNvPr id="282" name="Google Shape;282;p16"/>
          <p:cNvGrpSpPr/>
          <p:nvPr/>
        </p:nvGrpSpPr>
        <p:grpSpPr>
          <a:xfrm>
            <a:off x="5842831" y="1979802"/>
            <a:ext cx="891017" cy="1065036"/>
            <a:chOff x="4651118" y="1771355"/>
            <a:chExt cx="957680" cy="1065036"/>
          </a:xfrm>
        </p:grpSpPr>
        <p:sp>
          <p:nvSpPr>
            <p:cNvPr id="283" name="Google Shape;283;p16"/>
            <p:cNvSpPr txBox="1"/>
            <p:nvPr/>
          </p:nvSpPr>
          <p:spPr>
            <a:xfrm rot="-3272520">
              <a:off x="4652889" y="2055770"/>
              <a:ext cx="954138" cy="496205"/>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Road safety</a:t>
              </a:r>
              <a:endParaRPr/>
            </a:p>
          </p:txBody>
        </p:sp>
        <p:cxnSp>
          <p:nvCxnSpPr>
            <p:cNvPr id="284" name="Google Shape;284;p16"/>
            <p:cNvCxnSpPr/>
            <p:nvPr/>
          </p:nvCxnSpPr>
          <p:spPr>
            <a:xfrm>
              <a:off x="4804849" y="2798474"/>
              <a:ext cx="612146" cy="0"/>
            </a:xfrm>
            <a:prstGeom prst="straightConnector1">
              <a:avLst/>
            </a:prstGeom>
            <a:noFill/>
            <a:ln w="19050" cap="flat" cmpd="sng">
              <a:solidFill>
                <a:schemeClr val="accent1"/>
              </a:solidFill>
              <a:prstDash val="solid"/>
              <a:round/>
              <a:headEnd type="none" w="sm" len="sm"/>
              <a:tailEnd type="none" w="sm" len="sm"/>
            </a:ln>
          </p:spPr>
        </p:cxnSp>
      </p:grpSp>
      <p:grpSp>
        <p:nvGrpSpPr>
          <p:cNvPr id="285" name="Google Shape;285;p16"/>
          <p:cNvGrpSpPr/>
          <p:nvPr/>
        </p:nvGrpSpPr>
        <p:grpSpPr>
          <a:xfrm>
            <a:off x="7876518" y="1882931"/>
            <a:ext cx="807442" cy="1123990"/>
            <a:chOff x="7539512" y="1674484"/>
            <a:chExt cx="867853" cy="1123990"/>
          </a:xfrm>
        </p:grpSpPr>
        <p:sp>
          <p:nvSpPr>
            <p:cNvPr id="286" name="Google Shape;286;p16"/>
            <p:cNvSpPr txBox="1"/>
            <p:nvPr/>
          </p:nvSpPr>
          <p:spPr>
            <a:xfrm rot="-3272520">
              <a:off x="7434446" y="2051009"/>
              <a:ext cx="1077984" cy="297723"/>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Equality</a:t>
              </a:r>
              <a:endParaRPr/>
            </a:p>
          </p:txBody>
        </p:sp>
        <p:cxnSp>
          <p:nvCxnSpPr>
            <p:cNvPr id="287" name="Google Shape;287;p16"/>
            <p:cNvCxnSpPr/>
            <p:nvPr/>
          </p:nvCxnSpPr>
          <p:spPr>
            <a:xfrm>
              <a:off x="7547215" y="2798474"/>
              <a:ext cx="612146" cy="0"/>
            </a:xfrm>
            <a:prstGeom prst="straightConnector1">
              <a:avLst/>
            </a:prstGeom>
            <a:noFill/>
            <a:ln w="19050" cap="flat" cmpd="sng">
              <a:solidFill>
                <a:schemeClr val="accent1"/>
              </a:solidFill>
              <a:prstDash val="solid"/>
              <a:round/>
              <a:headEnd type="none" w="sm" len="sm"/>
              <a:tailEnd type="none" w="sm" len="sm"/>
            </a:ln>
          </p:spPr>
        </p:cxnSp>
      </p:grpSp>
      <p:grpSp>
        <p:nvGrpSpPr>
          <p:cNvPr id="288" name="Google Shape;288;p16"/>
          <p:cNvGrpSpPr/>
          <p:nvPr/>
        </p:nvGrpSpPr>
        <p:grpSpPr>
          <a:xfrm>
            <a:off x="8370124" y="1825361"/>
            <a:ext cx="957860" cy="1181561"/>
            <a:chOff x="8070051" y="1616913"/>
            <a:chExt cx="1029524" cy="1181561"/>
          </a:xfrm>
        </p:grpSpPr>
        <p:cxnSp>
          <p:nvCxnSpPr>
            <p:cNvPr id="289" name="Google Shape;289;p16"/>
            <p:cNvCxnSpPr/>
            <p:nvPr/>
          </p:nvCxnSpPr>
          <p:spPr>
            <a:xfrm>
              <a:off x="8211621" y="2798474"/>
              <a:ext cx="612146" cy="0"/>
            </a:xfrm>
            <a:prstGeom prst="straightConnector1">
              <a:avLst/>
            </a:prstGeom>
            <a:noFill/>
            <a:ln w="19050" cap="flat" cmpd="sng">
              <a:solidFill>
                <a:schemeClr val="accent1"/>
              </a:solidFill>
              <a:prstDash val="solid"/>
              <a:round/>
              <a:headEnd type="none" w="sm" len="sm"/>
              <a:tailEnd type="none" w="sm" len="sm"/>
            </a:ln>
          </p:spPr>
        </p:cxnSp>
        <p:sp>
          <p:nvSpPr>
            <p:cNvPr id="290" name="Google Shape;290;p16"/>
            <p:cNvSpPr txBox="1"/>
            <p:nvPr/>
          </p:nvSpPr>
          <p:spPr>
            <a:xfrm rot="-3272520">
              <a:off x="8045821" y="1951767"/>
              <a:ext cx="1077984" cy="496205"/>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Community assets</a:t>
              </a:r>
              <a:endParaRPr/>
            </a:p>
          </p:txBody>
        </p:sp>
      </p:grpSp>
      <p:grpSp>
        <p:nvGrpSpPr>
          <p:cNvPr id="291" name="Google Shape;291;p16"/>
          <p:cNvGrpSpPr/>
          <p:nvPr/>
        </p:nvGrpSpPr>
        <p:grpSpPr>
          <a:xfrm>
            <a:off x="6385237" y="5609788"/>
            <a:ext cx="3076190" cy="317629"/>
            <a:chOff x="233596" y="6008670"/>
            <a:chExt cx="3076190" cy="317629"/>
          </a:xfrm>
        </p:grpSpPr>
        <p:sp>
          <p:nvSpPr>
            <p:cNvPr id="292" name="Google Shape;292;p16"/>
            <p:cNvSpPr txBox="1"/>
            <p:nvPr/>
          </p:nvSpPr>
          <p:spPr>
            <a:xfrm>
              <a:off x="583124" y="6008670"/>
              <a:ext cx="2726662" cy="276999"/>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Qualitatively evaluated co-benefits</a:t>
              </a:r>
              <a:endParaRPr/>
            </a:p>
          </p:txBody>
        </p:sp>
        <p:sp>
          <p:nvSpPr>
            <p:cNvPr id="293" name="Google Shape;293;p16"/>
            <p:cNvSpPr/>
            <p:nvPr/>
          </p:nvSpPr>
          <p:spPr>
            <a:xfrm>
              <a:off x="233596" y="6013330"/>
              <a:ext cx="332629" cy="312969"/>
            </a:xfrm>
            <a:prstGeom prst="rect">
              <a:avLst/>
            </a:prstGeom>
            <a:solidFill>
              <a:srgbClr val="7F7F7F"/>
            </a:solidFill>
            <a:ln>
              <a:noFill/>
            </a:ln>
          </p:spPr>
          <p:txBody>
            <a:bodyPr spcFirstLastPara="1" wrap="square" lIns="0" tIns="45700" rIns="0" bIns="45700" anchor="ctr" anchorCtr="0">
              <a:noAutofit/>
            </a:bodyPr>
            <a:lstStyle/>
            <a:p>
              <a:pPr algn="ctr"/>
              <a:endParaRPr sz="1200" b="1">
                <a:solidFill>
                  <a:schemeClr val="lt1"/>
                </a:solidFill>
                <a:latin typeface="Arial"/>
                <a:ea typeface="Arial"/>
                <a:cs typeface="Arial"/>
              </a:endParaRPr>
            </a:p>
          </p:txBody>
        </p:sp>
      </p:grpSp>
      <p:grpSp>
        <p:nvGrpSpPr>
          <p:cNvPr id="294" name="Google Shape;294;p16"/>
          <p:cNvGrpSpPr/>
          <p:nvPr/>
        </p:nvGrpSpPr>
        <p:grpSpPr>
          <a:xfrm>
            <a:off x="6531682" y="1989665"/>
            <a:ext cx="884482" cy="1055173"/>
            <a:chOff x="5387693" y="1781217"/>
            <a:chExt cx="950656" cy="1055173"/>
          </a:xfrm>
        </p:grpSpPr>
        <p:sp>
          <p:nvSpPr>
            <p:cNvPr id="295" name="Google Shape;295;p16"/>
            <p:cNvSpPr txBox="1"/>
            <p:nvPr/>
          </p:nvSpPr>
          <p:spPr>
            <a:xfrm rot="-3272520">
              <a:off x="5392006" y="2060701"/>
              <a:ext cx="942029" cy="496205"/>
            </a:xfrm>
            <a:prstGeom prst="rect">
              <a:avLst/>
            </a:prstGeom>
            <a:noFill/>
            <a:ln>
              <a:noFill/>
            </a:ln>
          </p:spPr>
          <p:txBody>
            <a:bodyPr spcFirstLastPara="1" wrap="square" lIns="91425" tIns="45700" rIns="91425" bIns="45700" anchor="t" anchorCtr="0">
              <a:noAutofit/>
            </a:bodyPr>
            <a:lstStyle/>
            <a:p>
              <a:r>
                <a:rPr lang="en-GB" sz="1200">
                  <a:solidFill>
                    <a:schemeClr val="dk1"/>
                  </a:solidFill>
                  <a:latin typeface="Arial"/>
                  <a:ea typeface="Arial"/>
                  <a:cs typeface="Arial"/>
                </a:rPr>
                <a:t>Physical health</a:t>
              </a:r>
              <a:endParaRPr/>
            </a:p>
          </p:txBody>
        </p:sp>
        <p:cxnSp>
          <p:nvCxnSpPr>
            <p:cNvPr id="296" name="Google Shape;296;p16"/>
            <p:cNvCxnSpPr/>
            <p:nvPr/>
          </p:nvCxnSpPr>
          <p:spPr>
            <a:xfrm>
              <a:off x="5481579" y="2798474"/>
              <a:ext cx="612146" cy="0"/>
            </a:xfrm>
            <a:prstGeom prst="straightConnector1">
              <a:avLst/>
            </a:prstGeom>
            <a:noFill/>
            <a:ln w="19050" cap="flat" cmpd="sng">
              <a:solidFill>
                <a:schemeClr val="accent1"/>
              </a:solidFill>
              <a:prstDash val="solid"/>
              <a:round/>
              <a:headEnd type="none" w="sm" len="sm"/>
              <a:tailEnd type="none" w="sm" len="sm"/>
            </a:ln>
          </p:spPr>
        </p:cxnSp>
      </p:gr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6242F-46E8-6703-C856-6C43793603A6}"/>
              </a:ext>
            </a:extLst>
          </p:cNvPr>
          <p:cNvSpPr>
            <a:spLocks noGrp="1"/>
          </p:cNvSpPr>
          <p:nvPr>
            <p:ph type="title"/>
          </p:nvPr>
        </p:nvSpPr>
        <p:spPr>
          <a:xfrm>
            <a:off x="508800" y="26792"/>
            <a:ext cx="10515600" cy="1325563"/>
          </a:xfrm>
        </p:spPr>
        <p:txBody>
          <a:bodyPr>
            <a:normAutofit fontScale="90000"/>
          </a:bodyPr>
          <a:lstStyle/>
          <a:p>
            <a:r>
              <a:rPr lang="en-US" sz="3200" dirty="0"/>
              <a:t>Example: Model outputs show emissions reduction in 2030 resulting from implementation of Climate Action Plan</a:t>
            </a:r>
          </a:p>
        </p:txBody>
      </p:sp>
      <p:sp>
        <p:nvSpPr>
          <p:cNvPr id="4" name="Slide Number Placeholder 3">
            <a:extLst>
              <a:ext uri="{FF2B5EF4-FFF2-40B4-BE49-F238E27FC236}">
                <a16:creationId xmlns:a16="http://schemas.microsoft.com/office/drawing/2014/main" id="{986B6D06-20A0-003C-B1BE-6CD4113CFAFF}"/>
              </a:ext>
            </a:extLst>
          </p:cNvPr>
          <p:cNvSpPr>
            <a:spLocks noGrp="1"/>
          </p:cNvSpPr>
          <p:nvPr>
            <p:ph type="sldNum" sz="quarter" idx="2"/>
          </p:nvPr>
        </p:nvSpPr>
        <p:spPr/>
        <p:txBody>
          <a:bodyPr/>
          <a:lstStyle/>
          <a:p>
            <a:fld id="{86CB4B4D-7CA3-9044-876B-883B54F8677D}" type="slidenum">
              <a:rPr lang="en-US" smtClean="0"/>
              <a:pPr/>
              <a:t>7</a:t>
            </a:fld>
            <a:endParaRPr lang="en-US" dirty="0"/>
          </a:p>
        </p:txBody>
      </p:sp>
      <p:sp>
        <p:nvSpPr>
          <p:cNvPr id="21" name="Google Shape;432;p23">
            <a:extLst>
              <a:ext uri="{FF2B5EF4-FFF2-40B4-BE49-F238E27FC236}">
                <a16:creationId xmlns:a16="http://schemas.microsoft.com/office/drawing/2014/main" id="{681C2487-4BCD-CD25-D437-B7784CDC811F}"/>
              </a:ext>
            </a:extLst>
          </p:cNvPr>
          <p:cNvSpPr/>
          <p:nvPr/>
        </p:nvSpPr>
        <p:spPr>
          <a:xfrm>
            <a:off x="1564960" y="1561465"/>
            <a:ext cx="8486713" cy="449548"/>
          </a:xfrm>
          <a:prstGeom prst="leftRightArrow">
            <a:avLst>
              <a:gd name="adj1" fmla="val 100000"/>
              <a:gd name="adj2" fmla="val 0"/>
            </a:avLst>
          </a:prstGeom>
          <a:noFill/>
          <a:ln>
            <a:noFill/>
          </a:ln>
        </p:spPr>
        <p:txBody>
          <a:bodyPr spcFirstLastPara="1" wrap="square" lIns="0" tIns="0" rIns="0" bIns="18275" anchor="b" anchorCtr="0">
            <a:noAutofit/>
          </a:bodyPr>
          <a:lstStyle/>
          <a:p>
            <a:pPr marL="0" marR="0" lvl="0" indent="0" algn="l" rtl="0">
              <a:spcBef>
                <a:spcPts val="0"/>
              </a:spcBef>
              <a:spcAft>
                <a:spcPts val="0"/>
              </a:spcAft>
              <a:buNone/>
            </a:pPr>
            <a:r>
              <a:rPr lang="en-GB" sz="1400" b="1">
                <a:solidFill>
                  <a:schemeClr val="dk1"/>
                </a:solidFill>
                <a:latin typeface="Arial"/>
                <a:ea typeface="Arial"/>
                <a:cs typeface="Arial"/>
                <a:sym typeface="Arial"/>
              </a:rPr>
              <a:t>CO₂ abatement curve for total emissions of CO₂</a:t>
            </a:r>
            <a:endParaRPr sz="1400" b="1">
              <a:solidFill>
                <a:schemeClr val="dk1"/>
              </a:solidFill>
              <a:latin typeface="Arial"/>
              <a:ea typeface="Arial"/>
              <a:cs typeface="Arial"/>
              <a:sym typeface="Arial"/>
            </a:endParaRPr>
          </a:p>
          <a:p>
            <a:pPr marL="0" marR="0" lvl="0" indent="0" algn="l" rtl="0">
              <a:spcBef>
                <a:spcPts val="0"/>
              </a:spcBef>
              <a:spcAft>
                <a:spcPts val="0"/>
              </a:spcAft>
              <a:buNone/>
            </a:pPr>
            <a:r>
              <a:rPr lang="en-GB" sz="1400">
                <a:solidFill>
                  <a:schemeClr val="dk1"/>
                </a:solidFill>
                <a:latin typeface="Arial"/>
                <a:ea typeface="Arial"/>
                <a:cs typeface="Arial"/>
                <a:sym typeface="Arial"/>
              </a:rPr>
              <a:t>kton CO₂ per year</a:t>
            </a:r>
            <a:endParaRPr sz="1400">
              <a:solidFill>
                <a:schemeClr val="dk1"/>
              </a:solidFill>
              <a:latin typeface="Arial"/>
              <a:ea typeface="Arial"/>
              <a:cs typeface="Arial"/>
              <a:sym typeface="Arial"/>
            </a:endParaRPr>
          </a:p>
        </p:txBody>
      </p:sp>
      <p:sp>
        <p:nvSpPr>
          <p:cNvPr id="24" name="Google Shape;436;p23">
            <a:extLst>
              <a:ext uri="{FF2B5EF4-FFF2-40B4-BE49-F238E27FC236}">
                <a16:creationId xmlns:a16="http://schemas.microsoft.com/office/drawing/2014/main" id="{F55574C2-B79C-3616-8F53-A5217AE98599}"/>
              </a:ext>
            </a:extLst>
          </p:cNvPr>
          <p:cNvSpPr/>
          <p:nvPr/>
        </p:nvSpPr>
        <p:spPr>
          <a:xfrm>
            <a:off x="8029124" y="2228578"/>
            <a:ext cx="2611220" cy="3730753"/>
          </a:xfrm>
          <a:prstGeom prst="rect">
            <a:avLst/>
          </a:prstGeom>
          <a:solidFill>
            <a:srgbClr val="F2F2F2"/>
          </a:solidFill>
          <a:ln>
            <a:noFill/>
          </a:ln>
        </p:spPr>
        <p:txBody>
          <a:bodyPr spcFirstLastPara="1" wrap="square" lIns="91425" tIns="45700" rIns="91425" bIns="45700" anchor="t" anchorCtr="0">
            <a:noAutofit/>
          </a:bodyPr>
          <a:lstStyle/>
          <a:p>
            <a:pPr marL="179388" marR="0" lvl="0" indent="-179388" algn="l" rtl="0">
              <a:spcBef>
                <a:spcPts val="0"/>
              </a:spcBef>
              <a:spcAft>
                <a:spcPts val="0"/>
              </a:spcAft>
              <a:buClr>
                <a:schemeClr val="accent1"/>
              </a:buClr>
              <a:buSzPts val="1400"/>
              <a:buFont typeface="Arial"/>
              <a:buChar char="•"/>
            </a:pPr>
            <a:r>
              <a:rPr lang="en-GB" sz="1400" dirty="0">
                <a:solidFill>
                  <a:schemeClr val="dk1"/>
                </a:solidFill>
              </a:rPr>
              <a:t>Carbon reductions are calculated versus the 2030 Business as Usual case – In this example, BAU </a:t>
            </a:r>
            <a:r>
              <a:rPr lang="en-GB" sz="1400" dirty="0">
                <a:solidFill>
                  <a:schemeClr val="dk1"/>
                </a:solidFill>
                <a:ea typeface="Arial"/>
                <a:cs typeface="Arial"/>
                <a:sym typeface="Arial"/>
              </a:rPr>
              <a:t>emissions in 2030 are similar to </a:t>
            </a:r>
            <a:r>
              <a:rPr lang="en-GB" sz="1400" dirty="0">
                <a:solidFill>
                  <a:schemeClr val="dk1"/>
                </a:solidFill>
              </a:rPr>
              <a:t>2020</a:t>
            </a:r>
            <a:endParaRPr sz="1400" dirty="0"/>
          </a:p>
          <a:p>
            <a:pPr marL="179388" marR="0" lvl="0" indent="-179388" algn="l" rtl="0">
              <a:spcBef>
                <a:spcPts val="600"/>
              </a:spcBef>
              <a:spcAft>
                <a:spcPts val="0"/>
              </a:spcAft>
              <a:buClr>
                <a:schemeClr val="accent1"/>
              </a:buClr>
              <a:buSzPts val="1400"/>
              <a:buFont typeface="Arial"/>
              <a:buChar char="•"/>
            </a:pPr>
            <a:r>
              <a:rPr lang="en-GB" sz="1400" dirty="0">
                <a:solidFill>
                  <a:schemeClr val="dk1"/>
                </a:solidFill>
                <a:ea typeface="Arial"/>
                <a:cs typeface="Arial"/>
                <a:sym typeface="Arial"/>
              </a:rPr>
              <a:t>In this example, sub-sectors in transport, buildings and heating, electricity generation and waste can together reduce 84% of emissions in those sectors</a:t>
            </a:r>
            <a:endParaRPr lang="en-GB" sz="1400" dirty="0"/>
          </a:p>
          <a:p>
            <a:pPr marL="179388" marR="0" lvl="0" indent="-179388" algn="l" rtl="0">
              <a:spcBef>
                <a:spcPts val="600"/>
              </a:spcBef>
              <a:spcAft>
                <a:spcPts val="0"/>
              </a:spcAft>
              <a:buClr>
                <a:schemeClr val="accent1"/>
              </a:buClr>
              <a:buSzPts val="1400"/>
              <a:buFont typeface="Arial"/>
              <a:buChar char="•"/>
            </a:pPr>
            <a:r>
              <a:rPr lang="en-GB" sz="1400" dirty="0">
                <a:solidFill>
                  <a:schemeClr val="dk1"/>
                </a:solidFill>
              </a:rPr>
              <a:t>Mission goal is to reduce carbon by at least 80% by 2030 and offset the residual to get to net-zero</a:t>
            </a:r>
          </a:p>
        </p:txBody>
      </p:sp>
      <p:pic>
        <p:nvPicPr>
          <p:cNvPr id="3" name="Google Shape;404;p23">
            <a:extLst>
              <a:ext uri="{FF2B5EF4-FFF2-40B4-BE49-F238E27FC236}">
                <a16:creationId xmlns:a16="http://schemas.microsoft.com/office/drawing/2014/main" id="{06CDC85C-8CB9-890F-8334-2E85963765F1}"/>
              </a:ext>
            </a:extLst>
          </p:cNvPr>
          <p:cNvPicPr preferRelativeResize="0"/>
          <p:nvPr/>
        </p:nvPicPr>
        <p:blipFill rotWithShape="1">
          <a:blip r:embed="rId2">
            <a:alphaModFix/>
          </a:blip>
          <a:srcRect/>
          <a:stretch/>
        </p:blipFill>
        <p:spPr>
          <a:xfrm>
            <a:off x="1672306" y="2076254"/>
            <a:ext cx="3386137" cy="3730752"/>
          </a:xfrm>
          <a:prstGeom prst="rect">
            <a:avLst/>
          </a:prstGeom>
          <a:noFill/>
          <a:ln>
            <a:noFill/>
          </a:ln>
        </p:spPr>
      </p:pic>
      <p:cxnSp>
        <p:nvCxnSpPr>
          <p:cNvPr id="5" name="Google Shape;418;p23">
            <a:extLst>
              <a:ext uri="{FF2B5EF4-FFF2-40B4-BE49-F238E27FC236}">
                <a16:creationId xmlns:a16="http://schemas.microsoft.com/office/drawing/2014/main" id="{A77324CD-8B61-A9F0-9DF0-601434AF5B2D}"/>
              </a:ext>
            </a:extLst>
          </p:cNvPr>
          <p:cNvCxnSpPr/>
          <p:nvPr/>
        </p:nvCxnSpPr>
        <p:spPr>
          <a:xfrm>
            <a:off x="4171031" y="2539805"/>
            <a:ext cx="0" cy="2028825"/>
          </a:xfrm>
          <a:prstGeom prst="straightConnector1">
            <a:avLst/>
          </a:prstGeom>
          <a:noFill/>
          <a:ln w="28575" cap="flat" cmpd="sng">
            <a:solidFill>
              <a:schemeClr val="dk1"/>
            </a:solidFill>
            <a:prstDash val="solid"/>
            <a:round/>
            <a:headEnd type="none" w="sm" len="sm"/>
            <a:tailEnd type="triangle" w="med" len="med"/>
          </a:ln>
        </p:spPr>
      </p:cxnSp>
      <p:cxnSp>
        <p:nvCxnSpPr>
          <p:cNvPr id="19" name="Google Shape;419;p23">
            <a:extLst>
              <a:ext uri="{FF2B5EF4-FFF2-40B4-BE49-F238E27FC236}">
                <a16:creationId xmlns:a16="http://schemas.microsoft.com/office/drawing/2014/main" id="{7F8576B7-04EB-7824-A8B3-71C4C501D7ED}"/>
              </a:ext>
            </a:extLst>
          </p:cNvPr>
          <p:cNvCxnSpPr/>
          <p:nvPr/>
        </p:nvCxnSpPr>
        <p:spPr>
          <a:xfrm rot="10800000">
            <a:off x="4128168" y="4565455"/>
            <a:ext cx="847725" cy="0"/>
          </a:xfrm>
          <a:prstGeom prst="straightConnector1">
            <a:avLst/>
          </a:prstGeom>
          <a:noFill/>
          <a:ln w="9525" cap="flat" cmpd="sng">
            <a:solidFill>
              <a:schemeClr val="dk1"/>
            </a:solidFill>
            <a:prstDash val="dash"/>
            <a:round/>
            <a:headEnd type="none" w="sm" len="sm"/>
            <a:tailEnd type="none" w="sm" len="sm"/>
          </a:ln>
        </p:spPr>
      </p:cxnSp>
      <p:cxnSp>
        <p:nvCxnSpPr>
          <p:cNvPr id="20" name="Google Shape;420;p23">
            <a:extLst>
              <a:ext uri="{FF2B5EF4-FFF2-40B4-BE49-F238E27FC236}">
                <a16:creationId xmlns:a16="http://schemas.microsoft.com/office/drawing/2014/main" id="{A5CB4C78-9384-3592-89D4-7B73DC346E4A}"/>
              </a:ext>
            </a:extLst>
          </p:cNvPr>
          <p:cNvCxnSpPr/>
          <p:nvPr/>
        </p:nvCxnSpPr>
        <p:spPr>
          <a:xfrm rot="10800000">
            <a:off x="4128168" y="2542980"/>
            <a:ext cx="847725" cy="0"/>
          </a:xfrm>
          <a:prstGeom prst="straightConnector1">
            <a:avLst/>
          </a:prstGeom>
          <a:noFill/>
          <a:ln w="9525" cap="flat" cmpd="sng">
            <a:solidFill>
              <a:schemeClr val="dk1"/>
            </a:solidFill>
            <a:prstDash val="dash"/>
            <a:round/>
            <a:headEnd type="none" w="sm" len="sm"/>
            <a:tailEnd type="none" w="sm" len="sm"/>
          </a:ln>
        </p:spPr>
      </p:cxnSp>
      <p:sp>
        <p:nvSpPr>
          <p:cNvPr id="29" name="Google Shape;421;p23">
            <a:extLst>
              <a:ext uri="{FF2B5EF4-FFF2-40B4-BE49-F238E27FC236}">
                <a16:creationId xmlns:a16="http://schemas.microsoft.com/office/drawing/2014/main" id="{361E34C2-01A0-BD62-DEA5-8EB08E0FE02B}"/>
              </a:ext>
            </a:extLst>
          </p:cNvPr>
          <p:cNvSpPr/>
          <p:nvPr/>
        </p:nvSpPr>
        <p:spPr>
          <a:xfrm>
            <a:off x="5386394" y="3060505"/>
            <a:ext cx="1519238" cy="212725"/>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A6002A"/>
              </a:buClr>
              <a:buSzPts val="1400"/>
              <a:buFont typeface="Georgia"/>
              <a:buNone/>
            </a:pPr>
            <a:r>
              <a:rPr lang="en-GB" sz="1400">
                <a:solidFill>
                  <a:schemeClr val="dk1"/>
                </a:solidFill>
                <a:latin typeface="Arial"/>
                <a:ea typeface="Arial"/>
                <a:cs typeface="Arial"/>
                <a:sym typeface="Arial"/>
              </a:rPr>
              <a:t>Buildings &amp; heating</a:t>
            </a:r>
            <a:endParaRPr sz="1400">
              <a:solidFill>
                <a:schemeClr val="dk1"/>
              </a:solidFill>
              <a:latin typeface="Arial"/>
              <a:ea typeface="Arial"/>
              <a:cs typeface="Arial"/>
              <a:sym typeface="Arial"/>
            </a:endParaRPr>
          </a:p>
        </p:txBody>
      </p:sp>
      <p:sp>
        <p:nvSpPr>
          <p:cNvPr id="30" name="Google Shape;422;p23">
            <a:extLst>
              <a:ext uri="{FF2B5EF4-FFF2-40B4-BE49-F238E27FC236}">
                <a16:creationId xmlns:a16="http://schemas.microsoft.com/office/drawing/2014/main" id="{2501975A-E274-A384-0CD8-010E1B280785}"/>
              </a:ext>
            </a:extLst>
          </p:cNvPr>
          <p:cNvSpPr/>
          <p:nvPr/>
        </p:nvSpPr>
        <p:spPr>
          <a:xfrm>
            <a:off x="1551656" y="5783068"/>
            <a:ext cx="406400" cy="212725"/>
          </a:xfrm>
          <a:prstGeom prst="rect">
            <a:avLst/>
          </a:prstGeom>
          <a:noFill/>
          <a:ln>
            <a:noFill/>
          </a:ln>
        </p:spPr>
        <p:txBody>
          <a:bodyPr spcFirstLastPara="1" wrap="square" lIns="0" tIns="0" rIns="0" bIns="0" anchor="t" anchorCtr="0">
            <a:noAutofit/>
          </a:bodyPr>
          <a:lstStyle/>
          <a:p>
            <a:pPr marL="0" marR="0" lvl="0" indent="0" algn="ctr" rtl="0">
              <a:spcBef>
                <a:spcPts val="0"/>
              </a:spcBef>
              <a:spcAft>
                <a:spcPts val="0"/>
              </a:spcAft>
              <a:buClr>
                <a:srgbClr val="A6002A"/>
              </a:buClr>
              <a:buSzPts val="1400"/>
              <a:buFont typeface="Georgia"/>
              <a:buNone/>
            </a:pPr>
            <a:r>
              <a:rPr lang="en-GB" sz="1400" dirty="0">
                <a:solidFill>
                  <a:schemeClr val="dk1"/>
                </a:solidFill>
                <a:latin typeface="Arial"/>
                <a:ea typeface="Arial"/>
                <a:cs typeface="Arial"/>
                <a:sym typeface="Arial"/>
              </a:rPr>
              <a:t>2020</a:t>
            </a:r>
            <a:endParaRPr sz="1400" dirty="0">
              <a:solidFill>
                <a:schemeClr val="dk1"/>
              </a:solidFill>
              <a:latin typeface="Arial"/>
              <a:ea typeface="Arial"/>
              <a:cs typeface="Arial"/>
              <a:sym typeface="Arial"/>
            </a:endParaRPr>
          </a:p>
        </p:txBody>
      </p:sp>
      <p:sp>
        <p:nvSpPr>
          <p:cNvPr id="31" name="Google Shape;423;p23">
            <a:extLst>
              <a:ext uri="{FF2B5EF4-FFF2-40B4-BE49-F238E27FC236}">
                <a16:creationId xmlns:a16="http://schemas.microsoft.com/office/drawing/2014/main" id="{81290D42-61E9-9431-817A-159FDDB277B3}"/>
              </a:ext>
            </a:extLst>
          </p:cNvPr>
          <p:cNvSpPr/>
          <p:nvPr/>
        </p:nvSpPr>
        <p:spPr>
          <a:xfrm>
            <a:off x="4772693" y="5783068"/>
            <a:ext cx="406400" cy="212725"/>
          </a:xfrm>
          <a:prstGeom prst="rect">
            <a:avLst/>
          </a:prstGeom>
          <a:noFill/>
          <a:ln>
            <a:noFill/>
          </a:ln>
        </p:spPr>
        <p:txBody>
          <a:bodyPr spcFirstLastPara="1" wrap="square" lIns="0" tIns="0" rIns="0" bIns="0" anchor="t" anchorCtr="0">
            <a:noAutofit/>
          </a:bodyPr>
          <a:lstStyle/>
          <a:p>
            <a:pPr marL="0" marR="0" lvl="0" indent="0" algn="ctr" rtl="0">
              <a:spcBef>
                <a:spcPts val="0"/>
              </a:spcBef>
              <a:spcAft>
                <a:spcPts val="0"/>
              </a:spcAft>
              <a:buClr>
                <a:srgbClr val="A6002A"/>
              </a:buClr>
              <a:buSzPts val="1400"/>
              <a:buFont typeface="Georgia"/>
              <a:buNone/>
            </a:pPr>
            <a:r>
              <a:rPr lang="en-GB" sz="1400">
                <a:solidFill>
                  <a:schemeClr val="dk1"/>
                </a:solidFill>
                <a:latin typeface="Arial"/>
                <a:ea typeface="Arial"/>
                <a:cs typeface="Arial"/>
                <a:sym typeface="Arial"/>
              </a:rPr>
              <a:t>2030</a:t>
            </a:r>
            <a:endParaRPr sz="1400">
              <a:solidFill>
                <a:schemeClr val="dk1"/>
              </a:solidFill>
              <a:latin typeface="Arial"/>
              <a:ea typeface="Arial"/>
              <a:cs typeface="Arial"/>
              <a:sym typeface="Arial"/>
            </a:endParaRPr>
          </a:p>
        </p:txBody>
      </p:sp>
      <p:sp>
        <p:nvSpPr>
          <p:cNvPr id="32" name="Google Shape;424;p23">
            <a:extLst>
              <a:ext uri="{FF2B5EF4-FFF2-40B4-BE49-F238E27FC236}">
                <a16:creationId xmlns:a16="http://schemas.microsoft.com/office/drawing/2014/main" id="{DD7D9729-D097-B291-820F-2B4F00082CDC}"/>
              </a:ext>
            </a:extLst>
          </p:cNvPr>
          <p:cNvSpPr/>
          <p:nvPr/>
        </p:nvSpPr>
        <p:spPr>
          <a:xfrm>
            <a:off x="5375377" y="2266755"/>
            <a:ext cx="1843088" cy="212725"/>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A6002A"/>
              </a:buClr>
              <a:buSzPts val="1400"/>
              <a:buFont typeface="Georgia"/>
              <a:buNone/>
            </a:pPr>
            <a:r>
              <a:rPr lang="en-GB" sz="1400" dirty="0">
                <a:solidFill>
                  <a:schemeClr val="dk1"/>
                </a:solidFill>
                <a:latin typeface="Arial"/>
                <a:ea typeface="Arial"/>
                <a:cs typeface="Arial"/>
                <a:sym typeface="Arial"/>
              </a:rPr>
              <a:t>Baseline improvements</a:t>
            </a:r>
            <a:endParaRPr sz="1400" dirty="0">
              <a:solidFill>
                <a:schemeClr val="dk1"/>
              </a:solidFill>
              <a:latin typeface="Arial"/>
              <a:ea typeface="Arial"/>
              <a:cs typeface="Arial"/>
              <a:sym typeface="Arial"/>
            </a:endParaRPr>
          </a:p>
        </p:txBody>
      </p:sp>
      <p:sp>
        <p:nvSpPr>
          <p:cNvPr id="33" name="Google Shape;425;p23">
            <a:extLst>
              <a:ext uri="{FF2B5EF4-FFF2-40B4-BE49-F238E27FC236}">
                <a16:creationId xmlns:a16="http://schemas.microsoft.com/office/drawing/2014/main" id="{13B92F7C-8BEA-2D73-2F32-E6BE72DE10B7}"/>
              </a:ext>
            </a:extLst>
          </p:cNvPr>
          <p:cNvSpPr/>
          <p:nvPr/>
        </p:nvSpPr>
        <p:spPr>
          <a:xfrm>
            <a:off x="5368933" y="2400105"/>
            <a:ext cx="1843088" cy="490011"/>
          </a:xfrm>
          <a:prstGeom prst="rect">
            <a:avLst/>
          </a:prstGeom>
          <a:noFill/>
          <a:ln>
            <a:noFill/>
          </a:ln>
        </p:spPr>
        <p:txBody>
          <a:bodyPr spcFirstLastPara="1" wrap="square" lIns="0" tIns="0" rIns="0" bIns="0" anchor="ctr" anchorCtr="0">
            <a:noAutofit/>
          </a:bodyPr>
          <a:lstStyle/>
          <a:p>
            <a:pPr marL="0" marR="0" lvl="0" indent="0" algn="l" rtl="0">
              <a:lnSpc>
                <a:spcPct val="200000"/>
              </a:lnSpc>
              <a:spcBef>
                <a:spcPts val="0"/>
              </a:spcBef>
              <a:spcAft>
                <a:spcPts val="0"/>
              </a:spcAft>
              <a:buClr>
                <a:srgbClr val="A6002A"/>
              </a:buClr>
              <a:buSzPts val="1400"/>
              <a:buFont typeface="Georgia"/>
              <a:buNone/>
            </a:pPr>
            <a:r>
              <a:rPr lang="en-GB" sz="1400" dirty="0">
                <a:solidFill>
                  <a:schemeClr val="dk1"/>
                </a:solidFill>
                <a:latin typeface="Arial"/>
                <a:ea typeface="Arial"/>
                <a:cs typeface="Arial"/>
                <a:sym typeface="Arial"/>
              </a:rPr>
              <a:t>Transport</a:t>
            </a:r>
            <a:endParaRPr sz="1400" dirty="0">
              <a:solidFill>
                <a:schemeClr val="dk1"/>
              </a:solidFill>
              <a:latin typeface="Arial"/>
              <a:ea typeface="Arial"/>
              <a:cs typeface="Arial"/>
              <a:sym typeface="Arial"/>
            </a:endParaRPr>
          </a:p>
        </p:txBody>
      </p:sp>
      <p:sp>
        <p:nvSpPr>
          <p:cNvPr id="34" name="Google Shape;426;p23">
            <a:extLst>
              <a:ext uri="{FF2B5EF4-FFF2-40B4-BE49-F238E27FC236}">
                <a16:creationId xmlns:a16="http://schemas.microsoft.com/office/drawing/2014/main" id="{8EDC7937-7EC0-7F13-0A56-97DAD8051B85}"/>
              </a:ext>
            </a:extLst>
          </p:cNvPr>
          <p:cNvSpPr/>
          <p:nvPr/>
        </p:nvSpPr>
        <p:spPr>
          <a:xfrm>
            <a:off x="5386394" y="3939980"/>
            <a:ext cx="760413" cy="212725"/>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A6002A"/>
              </a:buClr>
              <a:buSzPts val="1400"/>
              <a:buFont typeface="Georgia"/>
              <a:buNone/>
            </a:pPr>
            <a:r>
              <a:rPr lang="en-GB" sz="1400">
                <a:solidFill>
                  <a:schemeClr val="dk1"/>
                </a:solidFill>
                <a:latin typeface="Arial"/>
                <a:ea typeface="Arial"/>
                <a:cs typeface="Arial"/>
                <a:sym typeface="Arial"/>
              </a:rPr>
              <a:t>Electricity</a:t>
            </a:r>
            <a:endParaRPr sz="1400">
              <a:solidFill>
                <a:schemeClr val="dk1"/>
              </a:solidFill>
              <a:latin typeface="Arial"/>
              <a:ea typeface="Arial"/>
              <a:cs typeface="Arial"/>
              <a:sym typeface="Arial"/>
            </a:endParaRPr>
          </a:p>
        </p:txBody>
      </p:sp>
      <p:sp>
        <p:nvSpPr>
          <p:cNvPr id="35" name="Google Shape;427;p23">
            <a:extLst>
              <a:ext uri="{FF2B5EF4-FFF2-40B4-BE49-F238E27FC236}">
                <a16:creationId xmlns:a16="http://schemas.microsoft.com/office/drawing/2014/main" id="{85657598-BB84-505B-BA56-B480E7B4B111}"/>
              </a:ext>
            </a:extLst>
          </p:cNvPr>
          <p:cNvSpPr/>
          <p:nvPr/>
        </p:nvSpPr>
        <p:spPr>
          <a:xfrm>
            <a:off x="5386393" y="4423417"/>
            <a:ext cx="1033979" cy="261102"/>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A6002A"/>
              </a:buClr>
              <a:buSzPts val="1400"/>
              <a:buFont typeface="Georgia"/>
              <a:buNone/>
            </a:pPr>
            <a:r>
              <a:rPr lang="en-GB" sz="1400" dirty="0">
                <a:solidFill>
                  <a:schemeClr val="dk1"/>
                </a:solidFill>
                <a:latin typeface="Arial"/>
                <a:ea typeface="Arial"/>
                <a:cs typeface="Arial"/>
                <a:sym typeface="Arial"/>
              </a:rPr>
              <a:t>Waste</a:t>
            </a:r>
            <a:endParaRPr sz="1400" dirty="0">
              <a:solidFill>
                <a:schemeClr val="dk1"/>
              </a:solidFill>
              <a:latin typeface="Arial"/>
              <a:ea typeface="Arial"/>
              <a:cs typeface="Arial"/>
              <a:sym typeface="Arial"/>
            </a:endParaRPr>
          </a:p>
        </p:txBody>
      </p:sp>
      <p:sp>
        <p:nvSpPr>
          <p:cNvPr id="36" name="Google Shape;428;p23">
            <a:extLst>
              <a:ext uri="{FF2B5EF4-FFF2-40B4-BE49-F238E27FC236}">
                <a16:creationId xmlns:a16="http://schemas.microsoft.com/office/drawing/2014/main" id="{8449D18F-4728-11BC-2BCB-42AEF06FBC02}"/>
              </a:ext>
            </a:extLst>
          </p:cNvPr>
          <p:cNvSpPr/>
          <p:nvPr/>
        </p:nvSpPr>
        <p:spPr>
          <a:xfrm>
            <a:off x="4100568" y="2273265"/>
            <a:ext cx="847725" cy="230181"/>
          </a:xfrm>
          <a:prstGeom prst="rect">
            <a:avLst/>
          </a:prstGeom>
          <a:noFill/>
          <a:ln>
            <a:noFill/>
          </a:ln>
        </p:spPr>
        <p:txBody>
          <a:bodyPr spcFirstLastPara="1" wrap="square" lIns="25400" tIns="0" rIns="25400" bIns="0" anchor="b" anchorCtr="0">
            <a:noAutofit/>
          </a:bodyPr>
          <a:lstStyle/>
          <a:p>
            <a:pPr marL="0" marR="0" lvl="0" indent="0" algn="ctr" rtl="0">
              <a:spcBef>
                <a:spcPts val="0"/>
              </a:spcBef>
              <a:spcAft>
                <a:spcPts val="0"/>
              </a:spcAft>
              <a:buClr>
                <a:srgbClr val="A6002A"/>
              </a:buClr>
              <a:buSzPts val="1400"/>
              <a:buFont typeface="Georgia"/>
              <a:buNone/>
            </a:pPr>
            <a:r>
              <a:rPr lang="en-GB" sz="1400" dirty="0">
                <a:solidFill>
                  <a:schemeClr val="bg1"/>
                </a:solidFill>
              </a:rPr>
              <a:t>1473 </a:t>
            </a:r>
            <a:r>
              <a:rPr lang="en-GB" sz="1400" dirty="0" err="1">
                <a:solidFill>
                  <a:schemeClr val="bg1"/>
                </a:solidFill>
                <a:latin typeface="Arial"/>
                <a:ea typeface="Arial"/>
                <a:cs typeface="Arial"/>
                <a:sym typeface="Arial"/>
              </a:rPr>
              <a:t>kton</a:t>
            </a:r>
            <a:endParaRPr sz="1400" dirty="0">
              <a:solidFill>
                <a:schemeClr val="bg1"/>
              </a:solidFill>
              <a:latin typeface="Arial"/>
              <a:ea typeface="Arial"/>
              <a:cs typeface="Arial"/>
              <a:sym typeface="Arial"/>
            </a:endParaRPr>
          </a:p>
        </p:txBody>
      </p:sp>
      <p:sp>
        <p:nvSpPr>
          <p:cNvPr id="37" name="Google Shape;429;p23">
            <a:extLst>
              <a:ext uri="{FF2B5EF4-FFF2-40B4-BE49-F238E27FC236}">
                <a16:creationId xmlns:a16="http://schemas.microsoft.com/office/drawing/2014/main" id="{32EEC330-687A-03F5-3138-9CD7FAD14414}"/>
              </a:ext>
            </a:extLst>
          </p:cNvPr>
          <p:cNvSpPr/>
          <p:nvPr/>
        </p:nvSpPr>
        <p:spPr>
          <a:xfrm>
            <a:off x="3523331" y="3060505"/>
            <a:ext cx="1296988" cy="903288"/>
          </a:xfrm>
          <a:prstGeom prst="ellipse">
            <a:avLst/>
          </a:prstGeom>
          <a:solidFill>
            <a:schemeClr val="lt1"/>
          </a:solidFill>
          <a:ln w="9525" cap="flat" cmpd="sng">
            <a:solidFill>
              <a:schemeClr val="dk1"/>
            </a:solidFill>
            <a:prstDash val="solid"/>
            <a:round/>
            <a:headEnd type="none" w="sm" len="sm"/>
            <a:tailEnd type="none" w="sm" len="sm"/>
          </a:ln>
        </p:spPr>
        <p:txBody>
          <a:bodyPr spcFirstLastPara="1" wrap="square" lIns="0" tIns="0" rIns="0" bIns="0" anchor="ctr" anchorCtr="0">
            <a:noAutofit/>
          </a:bodyPr>
          <a:lstStyle/>
          <a:p>
            <a:pPr marL="0" marR="0" lvl="0" indent="0" algn="ctr" rtl="0">
              <a:spcBef>
                <a:spcPts val="0"/>
              </a:spcBef>
              <a:spcAft>
                <a:spcPts val="0"/>
              </a:spcAft>
              <a:buClr>
                <a:srgbClr val="A6002A"/>
              </a:buClr>
              <a:buSzPts val="1400"/>
              <a:buFont typeface="Georgia"/>
              <a:buNone/>
            </a:pPr>
            <a:r>
              <a:rPr lang="en-GB" sz="1400" b="1" dirty="0">
                <a:solidFill>
                  <a:schemeClr val="dk1"/>
                </a:solidFill>
                <a:latin typeface="Arial"/>
                <a:ea typeface="Arial"/>
                <a:cs typeface="Arial"/>
                <a:sym typeface="Arial"/>
              </a:rPr>
              <a:t>-84%</a:t>
            </a:r>
            <a:endParaRPr lang="en-US" sz="1400" b="1" dirty="0">
              <a:solidFill>
                <a:schemeClr val="dk1"/>
              </a:solidFill>
              <a:latin typeface="Arial"/>
              <a:ea typeface="Arial"/>
              <a:cs typeface="Arial"/>
              <a:sym typeface="Arial"/>
            </a:endParaRPr>
          </a:p>
        </p:txBody>
      </p:sp>
      <p:sp>
        <p:nvSpPr>
          <p:cNvPr id="38" name="Google Shape;433;p23">
            <a:extLst>
              <a:ext uri="{FF2B5EF4-FFF2-40B4-BE49-F238E27FC236}">
                <a16:creationId xmlns:a16="http://schemas.microsoft.com/office/drawing/2014/main" id="{E4919F14-73F5-A233-18E1-814338F39265}"/>
              </a:ext>
            </a:extLst>
          </p:cNvPr>
          <p:cNvSpPr txBox="1"/>
          <p:nvPr/>
        </p:nvSpPr>
        <p:spPr>
          <a:xfrm>
            <a:off x="1938212" y="4593251"/>
            <a:ext cx="1756081" cy="598717"/>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200" dirty="0">
                <a:solidFill>
                  <a:schemeClr val="lt1"/>
                </a:solidFill>
                <a:latin typeface="Arial"/>
                <a:ea typeface="Arial"/>
                <a:cs typeface="Arial"/>
                <a:sym typeface="Arial"/>
              </a:rPr>
              <a:t>Remaining emissions in main sectors</a:t>
            </a:r>
            <a:endParaRPr dirty="0"/>
          </a:p>
        </p:txBody>
      </p:sp>
      <p:sp>
        <p:nvSpPr>
          <p:cNvPr id="39" name="Google Shape;434;p23">
            <a:extLst>
              <a:ext uri="{FF2B5EF4-FFF2-40B4-BE49-F238E27FC236}">
                <a16:creationId xmlns:a16="http://schemas.microsoft.com/office/drawing/2014/main" id="{B9990100-1E4F-CAD1-A1E9-3ACFB080EF8F}"/>
              </a:ext>
            </a:extLst>
          </p:cNvPr>
          <p:cNvSpPr txBox="1"/>
          <p:nvPr/>
        </p:nvSpPr>
        <p:spPr>
          <a:xfrm>
            <a:off x="1773339" y="5397592"/>
            <a:ext cx="3289866" cy="27699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200" dirty="0">
                <a:solidFill>
                  <a:schemeClr val="lt1"/>
                </a:solidFill>
                <a:latin typeface="Arial"/>
                <a:ea typeface="Arial"/>
                <a:cs typeface="Arial"/>
                <a:sym typeface="Arial"/>
              </a:rPr>
              <a:t>Emissions from other sectors not </a:t>
            </a:r>
            <a:r>
              <a:rPr lang="en-GB" sz="1200" dirty="0" err="1">
                <a:solidFill>
                  <a:schemeClr val="lt1"/>
                </a:solidFill>
                <a:latin typeface="Arial"/>
                <a:ea typeface="Arial"/>
                <a:cs typeface="Arial"/>
                <a:sym typeface="Arial"/>
              </a:rPr>
              <a:t>analyzed</a:t>
            </a:r>
            <a:endParaRPr dirty="0"/>
          </a:p>
        </p:txBody>
      </p:sp>
      <p:sp>
        <p:nvSpPr>
          <p:cNvPr id="40" name="TextBox 39">
            <a:extLst>
              <a:ext uri="{FF2B5EF4-FFF2-40B4-BE49-F238E27FC236}">
                <a16:creationId xmlns:a16="http://schemas.microsoft.com/office/drawing/2014/main" id="{DB018A16-BD22-8DEA-FA7E-060F3620D513}"/>
              </a:ext>
            </a:extLst>
          </p:cNvPr>
          <p:cNvSpPr txBox="1"/>
          <p:nvPr/>
        </p:nvSpPr>
        <p:spPr>
          <a:xfrm>
            <a:off x="3551208" y="6012630"/>
            <a:ext cx="2478087" cy="261102"/>
          </a:xfrm>
          <a:prstGeom prst="rect">
            <a:avLst/>
          </a:prstGeom>
          <a:noFill/>
        </p:spPr>
        <p:txBody>
          <a:bodyPr wrap="square" rtlCol="0">
            <a:spAutoFit/>
          </a:bodyPr>
          <a:lstStyle/>
          <a:p>
            <a:r>
              <a:rPr lang="en-US" sz="1100" dirty="0"/>
              <a:t>* Chart is not to scale</a:t>
            </a:r>
          </a:p>
        </p:txBody>
      </p:sp>
      <p:cxnSp>
        <p:nvCxnSpPr>
          <p:cNvPr id="41" name="Google Shape;420;p23">
            <a:extLst>
              <a:ext uri="{FF2B5EF4-FFF2-40B4-BE49-F238E27FC236}">
                <a16:creationId xmlns:a16="http://schemas.microsoft.com/office/drawing/2014/main" id="{610DF570-A81E-A2B2-DDA2-ECC721A5B429}"/>
              </a:ext>
            </a:extLst>
          </p:cNvPr>
          <p:cNvCxnSpPr>
            <a:cxnSpLocks/>
          </p:cNvCxnSpPr>
          <p:nvPr/>
        </p:nvCxnSpPr>
        <p:spPr>
          <a:xfrm flipH="1" flipV="1">
            <a:off x="5016362" y="2550915"/>
            <a:ext cx="237555" cy="9829"/>
          </a:xfrm>
          <a:prstGeom prst="straightConnector1">
            <a:avLst/>
          </a:prstGeom>
          <a:noFill/>
          <a:ln w="9525" cap="flat" cmpd="sng">
            <a:solidFill>
              <a:schemeClr val="dk1"/>
            </a:solidFill>
            <a:prstDash val="dash"/>
            <a:round/>
            <a:headEnd type="none" w="sm" len="sm"/>
            <a:tailEnd type="none" w="sm" len="sm"/>
          </a:ln>
        </p:spPr>
      </p:cxnSp>
      <p:cxnSp>
        <p:nvCxnSpPr>
          <p:cNvPr id="42" name="Google Shape;420;p23">
            <a:extLst>
              <a:ext uri="{FF2B5EF4-FFF2-40B4-BE49-F238E27FC236}">
                <a16:creationId xmlns:a16="http://schemas.microsoft.com/office/drawing/2014/main" id="{0C4A5C6F-D696-983F-4DA8-E9392BEC505F}"/>
              </a:ext>
            </a:extLst>
          </p:cNvPr>
          <p:cNvCxnSpPr>
            <a:cxnSpLocks/>
          </p:cNvCxnSpPr>
          <p:nvPr/>
        </p:nvCxnSpPr>
        <p:spPr>
          <a:xfrm flipH="1" flipV="1">
            <a:off x="4996094" y="5440988"/>
            <a:ext cx="237555" cy="9829"/>
          </a:xfrm>
          <a:prstGeom prst="straightConnector1">
            <a:avLst/>
          </a:prstGeom>
          <a:noFill/>
          <a:ln w="9525" cap="flat" cmpd="sng">
            <a:solidFill>
              <a:schemeClr val="dk1"/>
            </a:solidFill>
            <a:prstDash val="dash"/>
            <a:round/>
            <a:headEnd type="none" w="sm" len="sm"/>
            <a:tailEnd type="none" w="sm" len="sm"/>
          </a:ln>
        </p:spPr>
      </p:cxnSp>
      <p:cxnSp>
        <p:nvCxnSpPr>
          <p:cNvPr id="43" name="Google Shape;418;p23">
            <a:extLst>
              <a:ext uri="{FF2B5EF4-FFF2-40B4-BE49-F238E27FC236}">
                <a16:creationId xmlns:a16="http://schemas.microsoft.com/office/drawing/2014/main" id="{A6A72731-A40F-2F23-F5FC-274D48CDD795}"/>
              </a:ext>
            </a:extLst>
          </p:cNvPr>
          <p:cNvCxnSpPr>
            <a:cxnSpLocks/>
          </p:cNvCxnSpPr>
          <p:nvPr/>
        </p:nvCxnSpPr>
        <p:spPr>
          <a:xfrm>
            <a:off x="5236093" y="2568433"/>
            <a:ext cx="0" cy="2882384"/>
          </a:xfrm>
          <a:prstGeom prst="straightConnector1">
            <a:avLst/>
          </a:prstGeom>
          <a:noFill/>
          <a:ln w="28575" cap="flat" cmpd="sng">
            <a:solidFill>
              <a:schemeClr val="dk1"/>
            </a:solidFill>
            <a:prstDash val="solid"/>
            <a:round/>
            <a:headEnd type="triangle" w="med" len="med"/>
            <a:tailEnd type="triangle" w="med" len="med"/>
          </a:ln>
        </p:spPr>
      </p:cxnSp>
    </p:spTree>
    <p:extLst>
      <p:ext uri="{BB962C8B-B14F-4D97-AF65-F5344CB8AC3E}">
        <p14:creationId xmlns:p14="http://schemas.microsoft.com/office/powerpoint/2010/main" val="1252494114"/>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C4177-8403-9010-4008-B77241C986F2}"/>
              </a:ext>
            </a:extLst>
          </p:cNvPr>
          <p:cNvSpPr>
            <a:spLocks noGrp="1"/>
          </p:cNvSpPr>
          <p:nvPr>
            <p:ph type="title"/>
          </p:nvPr>
        </p:nvSpPr>
        <p:spPr>
          <a:xfrm>
            <a:off x="347546" y="188354"/>
            <a:ext cx="10602952" cy="1325563"/>
          </a:xfrm>
        </p:spPr>
        <p:txBody>
          <a:bodyPr>
            <a:noAutofit/>
          </a:bodyPr>
          <a:lstStyle/>
          <a:p>
            <a:r>
              <a:rPr lang="en-US" sz="3200" dirty="0"/>
              <a:t>Example: Most of the individual decarbonization sub-sectors have a positive or near-neutral economic case</a:t>
            </a:r>
          </a:p>
        </p:txBody>
      </p:sp>
      <p:sp>
        <p:nvSpPr>
          <p:cNvPr id="4" name="Slide Number Placeholder 3">
            <a:extLst>
              <a:ext uri="{FF2B5EF4-FFF2-40B4-BE49-F238E27FC236}">
                <a16:creationId xmlns:a16="http://schemas.microsoft.com/office/drawing/2014/main" id="{00E46866-FBA8-BB4B-BA62-31F6FC19B6A1}"/>
              </a:ext>
            </a:extLst>
          </p:cNvPr>
          <p:cNvSpPr>
            <a:spLocks noGrp="1"/>
          </p:cNvSpPr>
          <p:nvPr>
            <p:ph type="sldNum" sz="quarter" idx="2"/>
          </p:nvPr>
        </p:nvSpPr>
        <p:spPr/>
        <p:txBody>
          <a:bodyPr/>
          <a:lstStyle/>
          <a:p>
            <a:fld id="{86CB4B4D-7CA3-9044-876B-883B54F8677D}" type="slidenum">
              <a:rPr lang="en-US" smtClean="0"/>
              <a:pPr/>
              <a:t>8</a:t>
            </a:fld>
            <a:endParaRPr lang="en-US" dirty="0"/>
          </a:p>
        </p:txBody>
      </p:sp>
      <p:sp>
        <p:nvSpPr>
          <p:cNvPr id="8" name="Google Shape;636;p27">
            <a:extLst>
              <a:ext uri="{FF2B5EF4-FFF2-40B4-BE49-F238E27FC236}">
                <a16:creationId xmlns:a16="http://schemas.microsoft.com/office/drawing/2014/main" id="{12D6221D-F154-A983-ABE2-DF432CF42818}"/>
              </a:ext>
            </a:extLst>
          </p:cNvPr>
          <p:cNvSpPr/>
          <p:nvPr/>
        </p:nvSpPr>
        <p:spPr>
          <a:xfrm>
            <a:off x="1617497" y="1546341"/>
            <a:ext cx="8642086" cy="573088"/>
          </a:xfrm>
          <a:prstGeom prst="leftRightArrow">
            <a:avLst>
              <a:gd name="adj1" fmla="val 100000"/>
              <a:gd name="adj2" fmla="val 0"/>
            </a:avLst>
          </a:prstGeom>
          <a:noFill/>
          <a:ln>
            <a:noFill/>
          </a:ln>
        </p:spPr>
        <p:txBody>
          <a:bodyPr spcFirstLastPara="1" wrap="square" lIns="0" tIns="0" rIns="0" bIns="18275" anchor="b" anchorCtr="0">
            <a:noAutofit/>
          </a:bodyPr>
          <a:lstStyle/>
          <a:p>
            <a:pPr marL="0" marR="0" lvl="0" indent="0" algn="l" rtl="0">
              <a:spcBef>
                <a:spcPts val="0"/>
              </a:spcBef>
              <a:spcAft>
                <a:spcPts val="0"/>
              </a:spcAft>
              <a:buNone/>
            </a:pPr>
            <a:r>
              <a:rPr lang="en-GB" sz="1200" b="1" dirty="0">
                <a:solidFill>
                  <a:schemeClr val="dk1"/>
                </a:solidFill>
                <a:ea typeface="Arial"/>
                <a:cs typeface="Arial"/>
                <a:sym typeface="Arial"/>
              </a:rPr>
              <a:t>Abatement cost curve</a:t>
            </a:r>
            <a:endParaRPr sz="1200" dirty="0"/>
          </a:p>
          <a:p>
            <a:pPr marL="0" marR="0" lvl="0" indent="0" algn="l" rtl="0">
              <a:spcBef>
                <a:spcPts val="0"/>
              </a:spcBef>
              <a:spcAft>
                <a:spcPts val="0"/>
              </a:spcAft>
              <a:buNone/>
            </a:pPr>
            <a:r>
              <a:rPr lang="en-GB" sz="1200" dirty="0" err="1">
                <a:solidFill>
                  <a:schemeClr val="dk1"/>
                </a:solidFill>
                <a:ea typeface="Arial"/>
                <a:cs typeface="Arial"/>
                <a:sym typeface="Arial"/>
              </a:rPr>
              <a:t>kton</a:t>
            </a:r>
            <a:r>
              <a:rPr lang="en-GB" sz="1200" dirty="0">
                <a:solidFill>
                  <a:schemeClr val="dk1"/>
                </a:solidFill>
                <a:ea typeface="Arial"/>
                <a:cs typeface="Arial"/>
                <a:sym typeface="Arial"/>
              </a:rPr>
              <a:t> </a:t>
            </a:r>
            <a:r>
              <a:rPr lang="en-GB" sz="1200" dirty="0" err="1">
                <a:solidFill>
                  <a:schemeClr val="dk1"/>
                </a:solidFill>
                <a:ea typeface="Arial"/>
                <a:cs typeface="Arial"/>
                <a:sym typeface="Arial"/>
              </a:rPr>
              <a:t>CO₂e</a:t>
            </a:r>
            <a:r>
              <a:rPr lang="en-GB" sz="1200" dirty="0">
                <a:solidFill>
                  <a:schemeClr val="dk1"/>
                </a:solidFill>
                <a:ea typeface="Arial"/>
                <a:cs typeface="Arial"/>
                <a:sym typeface="Arial"/>
              </a:rPr>
              <a:t> emissions in 2030, abatement costs and benefits annualized based on investments in 2020-2030, and recurring costs/savings and co-benefits in 2020-2050</a:t>
            </a:r>
            <a:endParaRPr sz="1200" baseline="30000" dirty="0">
              <a:solidFill>
                <a:schemeClr val="dk1"/>
              </a:solidFill>
              <a:ea typeface="Arial"/>
              <a:cs typeface="Arial"/>
              <a:sym typeface="Arial"/>
            </a:endParaRPr>
          </a:p>
        </p:txBody>
      </p:sp>
      <p:sp>
        <p:nvSpPr>
          <p:cNvPr id="10" name="TextBox 9">
            <a:extLst>
              <a:ext uri="{FF2B5EF4-FFF2-40B4-BE49-F238E27FC236}">
                <a16:creationId xmlns:a16="http://schemas.microsoft.com/office/drawing/2014/main" id="{26EB34E7-7E60-FE26-D45F-D97CD5E709F2}"/>
              </a:ext>
            </a:extLst>
          </p:cNvPr>
          <p:cNvSpPr txBox="1"/>
          <p:nvPr/>
        </p:nvSpPr>
        <p:spPr>
          <a:xfrm>
            <a:off x="1617497" y="6119336"/>
            <a:ext cx="8269888" cy="461665"/>
          </a:xfrm>
          <a:prstGeom prst="rect">
            <a:avLst/>
          </a:prstGeom>
          <a:noFill/>
        </p:spPr>
        <p:txBody>
          <a:bodyPr wrap="square" rtlCol="0">
            <a:spAutoFit/>
          </a:bodyPr>
          <a:lstStyle/>
          <a:p>
            <a:r>
              <a:rPr lang="en-US" sz="1200" dirty="0"/>
              <a:t>* Increased asset value (equity) from building renovations and decarbonized heating is not included in the model.  Inclusion of equity increases would improve the economic case for these levers.</a:t>
            </a:r>
          </a:p>
        </p:txBody>
      </p:sp>
      <p:pic>
        <p:nvPicPr>
          <p:cNvPr id="5" name="Picture 4">
            <a:extLst>
              <a:ext uri="{FF2B5EF4-FFF2-40B4-BE49-F238E27FC236}">
                <a16:creationId xmlns:a16="http://schemas.microsoft.com/office/drawing/2014/main" id="{8F172179-57CA-CABD-006E-98F7006DA94C}"/>
              </a:ext>
            </a:extLst>
          </p:cNvPr>
          <p:cNvPicPr>
            <a:picLocks noChangeAspect="1"/>
          </p:cNvPicPr>
          <p:nvPr/>
        </p:nvPicPr>
        <p:blipFill>
          <a:blip r:embed="rId2"/>
          <a:stretch>
            <a:fillRect/>
          </a:stretch>
        </p:blipFill>
        <p:spPr>
          <a:xfrm>
            <a:off x="1803596" y="2248310"/>
            <a:ext cx="8269888" cy="3742145"/>
          </a:xfrm>
          <a:prstGeom prst="rect">
            <a:avLst/>
          </a:prstGeom>
        </p:spPr>
      </p:pic>
    </p:spTree>
    <p:extLst>
      <p:ext uri="{BB962C8B-B14F-4D97-AF65-F5344CB8AC3E}">
        <p14:creationId xmlns:p14="http://schemas.microsoft.com/office/powerpoint/2010/main" val="2309453686"/>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C4177-8403-9010-4008-B77241C986F2}"/>
              </a:ext>
            </a:extLst>
          </p:cNvPr>
          <p:cNvSpPr>
            <a:spLocks noGrp="1"/>
          </p:cNvSpPr>
          <p:nvPr>
            <p:ph type="title"/>
          </p:nvPr>
        </p:nvSpPr>
        <p:spPr>
          <a:xfrm>
            <a:off x="644562" y="177133"/>
            <a:ext cx="10602952" cy="1325563"/>
          </a:xfrm>
        </p:spPr>
        <p:txBody>
          <a:bodyPr>
            <a:noAutofit/>
          </a:bodyPr>
          <a:lstStyle/>
          <a:p>
            <a:r>
              <a:rPr lang="en-US" sz="3200" dirty="0"/>
              <a:t>Example: Total economic case shows a very positive Return on Investment (ROI)</a:t>
            </a:r>
          </a:p>
        </p:txBody>
      </p:sp>
      <p:sp>
        <p:nvSpPr>
          <p:cNvPr id="4" name="Slide Number Placeholder 3">
            <a:extLst>
              <a:ext uri="{FF2B5EF4-FFF2-40B4-BE49-F238E27FC236}">
                <a16:creationId xmlns:a16="http://schemas.microsoft.com/office/drawing/2014/main" id="{00E46866-FBA8-BB4B-BA62-31F6FC19B6A1}"/>
              </a:ext>
            </a:extLst>
          </p:cNvPr>
          <p:cNvSpPr>
            <a:spLocks noGrp="1"/>
          </p:cNvSpPr>
          <p:nvPr>
            <p:ph type="sldNum" sz="quarter" idx="2"/>
          </p:nvPr>
        </p:nvSpPr>
        <p:spPr/>
        <p:txBody>
          <a:bodyPr/>
          <a:lstStyle/>
          <a:p>
            <a:fld id="{86CB4B4D-7CA3-9044-876B-883B54F8677D}" type="slidenum">
              <a:rPr lang="en-US" smtClean="0"/>
              <a:pPr/>
              <a:t>9</a:t>
            </a:fld>
            <a:endParaRPr lang="en-US" dirty="0"/>
          </a:p>
        </p:txBody>
      </p:sp>
      <p:graphicFrame>
        <p:nvGraphicFramePr>
          <p:cNvPr id="5" name="Chart 4">
            <a:extLst>
              <a:ext uri="{FF2B5EF4-FFF2-40B4-BE49-F238E27FC236}">
                <a16:creationId xmlns:a16="http://schemas.microsoft.com/office/drawing/2014/main" id="{BE3FB81F-ACC0-6D63-573B-5A584A1AC920}"/>
              </a:ext>
            </a:extLst>
          </p:cNvPr>
          <p:cNvGraphicFramePr/>
          <p:nvPr>
            <p:extLst>
              <p:ext uri="{D42A27DB-BD31-4B8C-83A1-F6EECF244321}">
                <p14:modId xmlns:p14="http://schemas.microsoft.com/office/powerpoint/2010/main" val="3354590010"/>
              </p:ext>
            </p:extLst>
          </p:nvPr>
        </p:nvGraphicFramePr>
        <p:xfrm>
          <a:off x="1853480" y="2273783"/>
          <a:ext cx="6675120" cy="3975946"/>
        </p:xfrm>
        <a:graphic>
          <a:graphicData uri="http://schemas.openxmlformats.org/drawingml/2006/chart">
            <c:chart xmlns:c="http://schemas.openxmlformats.org/drawingml/2006/chart" xmlns:r="http://schemas.openxmlformats.org/officeDocument/2006/relationships" r:id="rId2"/>
          </a:graphicData>
        </a:graphic>
      </p:graphicFrame>
      <p:sp>
        <p:nvSpPr>
          <p:cNvPr id="9" name="Google Shape;782;p29">
            <a:extLst>
              <a:ext uri="{FF2B5EF4-FFF2-40B4-BE49-F238E27FC236}">
                <a16:creationId xmlns:a16="http://schemas.microsoft.com/office/drawing/2014/main" id="{EA622482-4BA1-D1C0-7C7E-CA96921E7E3D}"/>
              </a:ext>
            </a:extLst>
          </p:cNvPr>
          <p:cNvSpPr/>
          <p:nvPr/>
        </p:nvSpPr>
        <p:spPr>
          <a:xfrm>
            <a:off x="2138252" y="1543377"/>
            <a:ext cx="4577176" cy="387377"/>
          </a:xfrm>
          <a:prstGeom prst="leftRightArrow">
            <a:avLst>
              <a:gd name="adj1" fmla="val 100000"/>
              <a:gd name="adj2" fmla="val 0"/>
            </a:avLst>
          </a:prstGeom>
          <a:noFill/>
          <a:ln>
            <a:noFill/>
          </a:ln>
        </p:spPr>
        <p:txBody>
          <a:bodyPr spcFirstLastPara="1" wrap="square" lIns="0" tIns="0" rIns="0" bIns="18275" anchor="b" anchorCtr="0">
            <a:noAutofit/>
          </a:bodyPr>
          <a:lstStyle/>
          <a:p>
            <a:pPr marL="0" marR="0" lvl="0" indent="0" algn="l" rtl="0">
              <a:spcBef>
                <a:spcPts val="0"/>
              </a:spcBef>
              <a:spcAft>
                <a:spcPts val="0"/>
              </a:spcAft>
              <a:buNone/>
            </a:pPr>
            <a:r>
              <a:rPr lang="en-GB" sz="1200" b="1" dirty="0">
                <a:solidFill>
                  <a:schemeClr val="dk1"/>
                </a:solidFill>
                <a:latin typeface="Arial"/>
                <a:ea typeface="Arial"/>
                <a:cs typeface="Arial"/>
                <a:sym typeface="Arial"/>
              </a:rPr>
              <a:t>Total economic case for all levers</a:t>
            </a:r>
            <a:endParaRPr dirty="0"/>
          </a:p>
          <a:p>
            <a:pPr marL="0" marR="0" lvl="0" indent="0" algn="l" rtl="0">
              <a:spcBef>
                <a:spcPts val="0"/>
              </a:spcBef>
              <a:spcAft>
                <a:spcPts val="0"/>
              </a:spcAft>
              <a:buNone/>
            </a:pPr>
            <a:r>
              <a:rPr lang="en-GB" sz="1200" dirty="0">
                <a:solidFill>
                  <a:schemeClr val="dk1"/>
                </a:solidFill>
                <a:latin typeface="Arial"/>
                <a:ea typeface="Arial"/>
                <a:cs typeface="Arial"/>
                <a:sym typeface="Arial"/>
              </a:rPr>
              <a:t>M€, NPV investments (2020-2030) and benefits (2020-2050)</a:t>
            </a:r>
            <a:endParaRPr sz="1200" dirty="0">
              <a:solidFill>
                <a:schemeClr val="dk1"/>
              </a:solidFill>
              <a:latin typeface="Arial"/>
              <a:ea typeface="Arial"/>
              <a:cs typeface="Arial"/>
              <a:sym typeface="Arial"/>
            </a:endParaRPr>
          </a:p>
        </p:txBody>
      </p:sp>
      <p:cxnSp>
        <p:nvCxnSpPr>
          <p:cNvPr id="11" name="Google Shape;784;p29">
            <a:extLst>
              <a:ext uri="{FF2B5EF4-FFF2-40B4-BE49-F238E27FC236}">
                <a16:creationId xmlns:a16="http://schemas.microsoft.com/office/drawing/2014/main" id="{0556A0BE-360E-3D11-26E2-F401E5525CB5}"/>
              </a:ext>
            </a:extLst>
          </p:cNvPr>
          <p:cNvCxnSpPr>
            <a:cxnSpLocks/>
          </p:cNvCxnSpPr>
          <p:nvPr/>
        </p:nvCxnSpPr>
        <p:spPr>
          <a:xfrm flipV="1">
            <a:off x="3766888" y="2273783"/>
            <a:ext cx="2" cy="1879340"/>
          </a:xfrm>
          <a:prstGeom prst="straightConnector1">
            <a:avLst/>
          </a:prstGeom>
          <a:noFill/>
          <a:ln w="12700" cap="flat" cmpd="sng">
            <a:solidFill>
              <a:schemeClr val="dk1"/>
            </a:solidFill>
            <a:prstDash val="solid"/>
            <a:round/>
            <a:headEnd type="none" w="sm" len="sm"/>
            <a:tailEnd type="none" w="sm" len="sm"/>
          </a:ln>
        </p:spPr>
      </p:cxnSp>
      <p:cxnSp>
        <p:nvCxnSpPr>
          <p:cNvPr id="12" name="Google Shape;785;p29">
            <a:extLst>
              <a:ext uri="{FF2B5EF4-FFF2-40B4-BE49-F238E27FC236}">
                <a16:creationId xmlns:a16="http://schemas.microsoft.com/office/drawing/2014/main" id="{567E6CFC-553E-1FBD-54CB-86BEC6D8F448}"/>
              </a:ext>
            </a:extLst>
          </p:cNvPr>
          <p:cNvCxnSpPr>
            <a:cxnSpLocks/>
          </p:cNvCxnSpPr>
          <p:nvPr/>
        </p:nvCxnSpPr>
        <p:spPr>
          <a:xfrm>
            <a:off x="6851127" y="2273783"/>
            <a:ext cx="0" cy="335441"/>
          </a:xfrm>
          <a:prstGeom prst="straightConnector1">
            <a:avLst/>
          </a:prstGeom>
          <a:noFill/>
          <a:ln w="12700" cap="flat" cmpd="sng">
            <a:solidFill>
              <a:schemeClr val="dk1"/>
            </a:solidFill>
            <a:prstDash val="solid"/>
            <a:round/>
            <a:headEnd type="none" w="sm" len="sm"/>
            <a:tailEnd type="triangle" w="med" len="med"/>
          </a:ln>
        </p:spPr>
      </p:cxnSp>
      <p:cxnSp>
        <p:nvCxnSpPr>
          <p:cNvPr id="13" name="Google Shape;786;p29">
            <a:extLst>
              <a:ext uri="{FF2B5EF4-FFF2-40B4-BE49-F238E27FC236}">
                <a16:creationId xmlns:a16="http://schemas.microsoft.com/office/drawing/2014/main" id="{7CE5189D-9245-3386-5BB6-0C05A83B9B65}"/>
              </a:ext>
            </a:extLst>
          </p:cNvPr>
          <p:cNvCxnSpPr>
            <a:cxnSpLocks/>
          </p:cNvCxnSpPr>
          <p:nvPr/>
        </p:nvCxnSpPr>
        <p:spPr>
          <a:xfrm>
            <a:off x="3766889" y="2273783"/>
            <a:ext cx="3084238" cy="0"/>
          </a:xfrm>
          <a:prstGeom prst="straightConnector1">
            <a:avLst/>
          </a:prstGeom>
          <a:noFill/>
          <a:ln w="12700" cap="flat" cmpd="sng">
            <a:solidFill>
              <a:schemeClr val="dk1"/>
            </a:solidFill>
            <a:prstDash val="solid"/>
            <a:round/>
            <a:headEnd type="none" w="sm" len="sm"/>
            <a:tailEnd type="none" w="sm" len="sm"/>
          </a:ln>
        </p:spPr>
      </p:cxnSp>
      <p:sp>
        <p:nvSpPr>
          <p:cNvPr id="14" name="Google Shape;791;p29">
            <a:extLst>
              <a:ext uri="{FF2B5EF4-FFF2-40B4-BE49-F238E27FC236}">
                <a16:creationId xmlns:a16="http://schemas.microsoft.com/office/drawing/2014/main" id="{0B891587-CCE6-6ED1-5B6D-9A7FFC764F3C}"/>
              </a:ext>
            </a:extLst>
          </p:cNvPr>
          <p:cNvSpPr/>
          <p:nvPr/>
        </p:nvSpPr>
        <p:spPr>
          <a:xfrm>
            <a:off x="3443249" y="4153124"/>
            <a:ext cx="809615" cy="204789"/>
          </a:xfrm>
          <a:prstGeom prst="rect">
            <a:avLst/>
          </a:prstGeom>
          <a:noFill/>
          <a:ln>
            <a:noFill/>
          </a:ln>
        </p:spPr>
        <p:txBody>
          <a:bodyPr spcFirstLastPara="1" wrap="square" lIns="22225" tIns="0" rIns="22225" bIns="0" anchor="b" anchorCtr="0">
            <a:noAutofit/>
          </a:bodyPr>
          <a:lstStyle/>
          <a:p>
            <a:pPr marL="0" marR="0" lvl="0" indent="0" algn="ctr" rtl="0">
              <a:spcBef>
                <a:spcPts val="0"/>
              </a:spcBef>
              <a:spcAft>
                <a:spcPts val="0"/>
              </a:spcAft>
              <a:buClr>
                <a:srgbClr val="A6002A"/>
              </a:buClr>
              <a:buSzPts val="1200"/>
              <a:buFont typeface="Georgia"/>
              <a:buNone/>
            </a:pPr>
            <a:r>
              <a:rPr lang="en-GB" sz="1200" dirty="0">
                <a:solidFill>
                  <a:schemeClr val="dk1"/>
                </a:solidFill>
              </a:rPr>
              <a:t>2567</a:t>
            </a:r>
            <a:r>
              <a:rPr lang="en-GB" sz="1200" dirty="0">
                <a:solidFill>
                  <a:schemeClr val="dk1"/>
                </a:solidFill>
                <a:latin typeface="Arial"/>
                <a:ea typeface="Arial"/>
                <a:cs typeface="Arial"/>
                <a:sym typeface="Arial"/>
              </a:rPr>
              <a:t> M€</a:t>
            </a:r>
            <a:endParaRPr sz="1200" dirty="0">
              <a:solidFill>
                <a:schemeClr val="dk1"/>
              </a:solidFill>
              <a:latin typeface="Arial"/>
              <a:ea typeface="Arial"/>
              <a:cs typeface="Arial"/>
              <a:sym typeface="Arial"/>
            </a:endParaRPr>
          </a:p>
        </p:txBody>
      </p:sp>
      <p:sp>
        <p:nvSpPr>
          <p:cNvPr id="15" name="Google Shape;792;p29">
            <a:extLst>
              <a:ext uri="{FF2B5EF4-FFF2-40B4-BE49-F238E27FC236}">
                <a16:creationId xmlns:a16="http://schemas.microsoft.com/office/drawing/2014/main" id="{1406CC1A-AEAA-2746-4B41-E0D9C544650B}"/>
              </a:ext>
            </a:extLst>
          </p:cNvPr>
          <p:cNvSpPr/>
          <p:nvPr/>
        </p:nvSpPr>
        <p:spPr>
          <a:xfrm>
            <a:off x="6440525" y="2690585"/>
            <a:ext cx="762001" cy="182562"/>
          </a:xfrm>
          <a:prstGeom prst="rect">
            <a:avLst/>
          </a:prstGeom>
          <a:noFill/>
          <a:ln>
            <a:noFill/>
          </a:ln>
        </p:spPr>
        <p:txBody>
          <a:bodyPr spcFirstLastPara="1" wrap="square" lIns="22225" tIns="0" rIns="22225" bIns="0" anchor="b" anchorCtr="0">
            <a:noAutofit/>
          </a:bodyPr>
          <a:lstStyle/>
          <a:p>
            <a:pPr marL="0" marR="0" lvl="0" indent="0" algn="ctr" rtl="0">
              <a:spcBef>
                <a:spcPts val="0"/>
              </a:spcBef>
              <a:spcAft>
                <a:spcPts val="0"/>
              </a:spcAft>
              <a:buClr>
                <a:srgbClr val="A6002A"/>
              </a:buClr>
              <a:buSzPts val="1200"/>
              <a:buFont typeface="Georgia"/>
              <a:buNone/>
            </a:pPr>
            <a:r>
              <a:rPr lang="en-GB" sz="1200" dirty="0">
                <a:solidFill>
                  <a:schemeClr val="dk1"/>
                </a:solidFill>
              </a:rPr>
              <a:t>5136</a:t>
            </a:r>
            <a:r>
              <a:rPr lang="en-GB" sz="1200" dirty="0">
                <a:solidFill>
                  <a:schemeClr val="dk1"/>
                </a:solidFill>
                <a:latin typeface="Arial"/>
                <a:ea typeface="Arial"/>
                <a:cs typeface="Arial"/>
                <a:sym typeface="Arial"/>
              </a:rPr>
              <a:t> M€</a:t>
            </a:r>
            <a:endParaRPr sz="1200" dirty="0">
              <a:solidFill>
                <a:schemeClr val="dk1"/>
              </a:solidFill>
              <a:latin typeface="Arial"/>
              <a:ea typeface="Arial"/>
              <a:cs typeface="Arial"/>
              <a:sym typeface="Arial"/>
            </a:endParaRPr>
          </a:p>
        </p:txBody>
      </p:sp>
      <p:sp>
        <p:nvSpPr>
          <p:cNvPr id="16" name="Google Shape;793;p29">
            <a:extLst>
              <a:ext uri="{FF2B5EF4-FFF2-40B4-BE49-F238E27FC236}">
                <a16:creationId xmlns:a16="http://schemas.microsoft.com/office/drawing/2014/main" id="{60F789D2-5C02-D82A-C755-3CAD0D82BC7B}"/>
              </a:ext>
            </a:extLst>
          </p:cNvPr>
          <p:cNvSpPr/>
          <p:nvPr/>
        </p:nvSpPr>
        <p:spPr>
          <a:xfrm>
            <a:off x="4947418" y="1950777"/>
            <a:ext cx="723180" cy="257019"/>
          </a:xfrm>
          <a:prstGeom prst="ellipse">
            <a:avLst/>
          </a:prstGeom>
          <a:solidFill>
            <a:schemeClr val="lt1"/>
          </a:solidFill>
          <a:ln w="9525" cap="flat" cmpd="sng">
            <a:solidFill>
              <a:schemeClr val="dk1"/>
            </a:solidFill>
            <a:prstDash val="solid"/>
            <a:round/>
            <a:headEnd type="none" w="sm" len="sm"/>
            <a:tailEnd type="none" w="sm" len="sm"/>
          </a:ln>
        </p:spPr>
        <p:txBody>
          <a:bodyPr spcFirstLastPara="1" wrap="square" lIns="0" tIns="0" rIns="0" bIns="0" anchor="ctr" anchorCtr="0">
            <a:noAutofit/>
          </a:bodyPr>
          <a:lstStyle/>
          <a:p>
            <a:pPr marL="0" marR="0" lvl="0" indent="0" algn="ctr" rtl="0">
              <a:spcBef>
                <a:spcPts val="0"/>
              </a:spcBef>
              <a:spcAft>
                <a:spcPts val="0"/>
              </a:spcAft>
              <a:buClr>
                <a:srgbClr val="A6002A"/>
              </a:buClr>
              <a:buSzPts val="1200"/>
              <a:buFont typeface="Georgia"/>
              <a:buNone/>
            </a:pPr>
            <a:r>
              <a:rPr lang="en-GB" sz="1200" b="1" dirty="0">
                <a:solidFill>
                  <a:schemeClr val="dk1"/>
                </a:solidFill>
                <a:latin typeface="Arial"/>
                <a:ea typeface="Arial"/>
                <a:cs typeface="Arial"/>
                <a:sym typeface="Arial"/>
              </a:rPr>
              <a:t>100%</a:t>
            </a:r>
            <a:endParaRPr sz="1200" b="1" dirty="0">
              <a:solidFill>
                <a:schemeClr val="dk1"/>
              </a:solidFill>
              <a:latin typeface="Arial"/>
              <a:ea typeface="Arial"/>
              <a:cs typeface="Arial"/>
              <a:sym typeface="Arial"/>
            </a:endParaRPr>
          </a:p>
        </p:txBody>
      </p:sp>
      <p:sp>
        <p:nvSpPr>
          <p:cNvPr id="17" name="Google Shape;794;p29">
            <a:extLst>
              <a:ext uri="{FF2B5EF4-FFF2-40B4-BE49-F238E27FC236}">
                <a16:creationId xmlns:a16="http://schemas.microsoft.com/office/drawing/2014/main" id="{F14E497B-CE98-BECB-280C-3990802FEF97}"/>
              </a:ext>
            </a:extLst>
          </p:cNvPr>
          <p:cNvSpPr/>
          <p:nvPr/>
        </p:nvSpPr>
        <p:spPr>
          <a:xfrm>
            <a:off x="2617677" y="6341363"/>
            <a:ext cx="214313" cy="160338"/>
          </a:xfrm>
          <a:prstGeom prst="rect">
            <a:avLst/>
          </a:prstGeom>
          <a:solidFill>
            <a:srgbClr val="C30C3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00">
              <a:solidFill>
                <a:schemeClr val="dk1"/>
              </a:solidFill>
              <a:latin typeface="Arial"/>
              <a:ea typeface="Arial"/>
              <a:cs typeface="Arial"/>
              <a:sym typeface="Arial"/>
            </a:endParaRPr>
          </a:p>
        </p:txBody>
      </p:sp>
      <p:sp>
        <p:nvSpPr>
          <p:cNvPr id="18" name="Google Shape;795;p29">
            <a:extLst>
              <a:ext uri="{FF2B5EF4-FFF2-40B4-BE49-F238E27FC236}">
                <a16:creationId xmlns:a16="http://schemas.microsoft.com/office/drawing/2014/main" id="{1F4D477A-B1EB-FD2B-BC63-5483A9AD4ED0}"/>
              </a:ext>
            </a:extLst>
          </p:cNvPr>
          <p:cNvSpPr/>
          <p:nvPr/>
        </p:nvSpPr>
        <p:spPr>
          <a:xfrm>
            <a:off x="6537215" y="6341363"/>
            <a:ext cx="214313" cy="160338"/>
          </a:xfrm>
          <a:prstGeom prst="rect">
            <a:avLst/>
          </a:prstGeom>
          <a:solidFill>
            <a:srgbClr val="07BAA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00">
              <a:solidFill>
                <a:schemeClr val="dk1"/>
              </a:solidFill>
              <a:latin typeface="Arial"/>
              <a:ea typeface="Arial"/>
              <a:cs typeface="Arial"/>
              <a:sym typeface="Arial"/>
            </a:endParaRPr>
          </a:p>
        </p:txBody>
      </p:sp>
      <p:sp>
        <p:nvSpPr>
          <p:cNvPr id="19" name="Google Shape;796;p29">
            <a:extLst>
              <a:ext uri="{FF2B5EF4-FFF2-40B4-BE49-F238E27FC236}">
                <a16:creationId xmlns:a16="http://schemas.microsoft.com/office/drawing/2014/main" id="{6463EAB7-AEC2-38C1-2DAD-2C1E31CCFADD}"/>
              </a:ext>
            </a:extLst>
          </p:cNvPr>
          <p:cNvSpPr/>
          <p:nvPr/>
        </p:nvSpPr>
        <p:spPr>
          <a:xfrm>
            <a:off x="4336940" y="6341363"/>
            <a:ext cx="214313" cy="160338"/>
          </a:xfrm>
          <a:prstGeom prst="rect">
            <a:avLst/>
          </a:prstGeom>
          <a:solidFill>
            <a:srgbClr val="00777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00">
              <a:solidFill>
                <a:schemeClr val="dk1"/>
              </a:solidFill>
              <a:latin typeface="Arial"/>
              <a:ea typeface="Arial"/>
              <a:cs typeface="Arial"/>
              <a:sym typeface="Arial"/>
            </a:endParaRPr>
          </a:p>
        </p:txBody>
      </p:sp>
      <p:sp>
        <p:nvSpPr>
          <p:cNvPr id="20" name="Google Shape;797;p29">
            <a:extLst>
              <a:ext uri="{FF2B5EF4-FFF2-40B4-BE49-F238E27FC236}">
                <a16:creationId xmlns:a16="http://schemas.microsoft.com/office/drawing/2014/main" id="{D07FC1D1-767D-17BD-5AA4-8E9249EEC93C}"/>
              </a:ext>
            </a:extLst>
          </p:cNvPr>
          <p:cNvSpPr/>
          <p:nvPr/>
        </p:nvSpPr>
        <p:spPr>
          <a:xfrm>
            <a:off x="2882790" y="6336600"/>
            <a:ext cx="1352550" cy="182563"/>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A6002A"/>
              </a:buClr>
              <a:buSzPts val="1200"/>
              <a:buFont typeface="Georgia"/>
              <a:buNone/>
            </a:pPr>
            <a:r>
              <a:rPr lang="en-GB" sz="1200" dirty="0">
                <a:solidFill>
                  <a:schemeClr val="dk1"/>
                </a:solidFill>
                <a:latin typeface="Arial"/>
                <a:ea typeface="Arial"/>
                <a:cs typeface="Arial"/>
                <a:sym typeface="Arial"/>
              </a:rPr>
              <a:t>Upfront investments</a:t>
            </a:r>
            <a:endParaRPr sz="1200" dirty="0">
              <a:solidFill>
                <a:schemeClr val="dk1"/>
              </a:solidFill>
              <a:latin typeface="Arial"/>
              <a:ea typeface="Arial"/>
              <a:cs typeface="Arial"/>
              <a:sym typeface="Arial"/>
            </a:endParaRPr>
          </a:p>
        </p:txBody>
      </p:sp>
      <p:sp>
        <p:nvSpPr>
          <p:cNvPr id="21" name="Google Shape;798;p29">
            <a:extLst>
              <a:ext uri="{FF2B5EF4-FFF2-40B4-BE49-F238E27FC236}">
                <a16:creationId xmlns:a16="http://schemas.microsoft.com/office/drawing/2014/main" id="{EA161BF9-34F9-7332-86BC-79A9A91D2259}"/>
              </a:ext>
            </a:extLst>
          </p:cNvPr>
          <p:cNvSpPr/>
          <p:nvPr/>
        </p:nvSpPr>
        <p:spPr>
          <a:xfrm>
            <a:off x="6802327" y="6336600"/>
            <a:ext cx="776288" cy="182563"/>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A6002A"/>
              </a:buClr>
              <a:buSzPts val="1200"/>
              <a:buFont typeface="Georgia"/>
              <a:buNone/>
            </a:pPr>
            <a:r>
              <a:rPr lang="en-GB" sz="1200">
                <a:solidFill>
                  <a:schemeClr val="dk1"/>
                </a:solidFill>
                <a:latin typeface="Arial"/>
                <a:ea typeface="Arial"/>
                <a:cs typeface="Arial"/>
                <a:sym typeface="Arial"/>
              </a:rPr>
              <a:t>Co-benefits</a:t>
            </a:r>
            <a:endParaRPr sz="1200">
              <a:solidFill>
                <a:schemeClr val="dk1"/>
              </a:solidFill>
              <a:latin typeface="Arial"/>
              <a:ea typeface="Arial"/>
              <a:cs typeface="Arial"/>
              <a:sym typeface="Arial"/>
            </a:endParaRPr>
          </a:p>
        </p:txBody>
      </p:sp>
      <p:sp>
        <p:nvSpPr>
          <p:cNvPr id="22" name="Google Shape;799;p29">
            <a:extLst>
              <a:ext uri="{FF2B5EF4-FFF2-40B4-BE49-F238E27FC236}">
                <a16:creationId xmlns:a16="http://schemas.microsoft.com/office/drawing/2014/main" id="{C8710249-6548-A633-34F9-866B1E240A1C}"/>
              </a:ext>
            </a:extLst>
          </p:cNvPr>
          <p:cNvSpPr/>
          <p:nvPr/>
        </p:nvSpPr>
        <p:spPr>
          <a:xfrm>
            <a:off x="4602052" y="6336600"/>
            <a:ext cx="1833563" cy="182563"/>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A6002A"/>
              </a:buClr>
              <a:buSzPts val="1200"/>
              <a:buFont typeface="Georgia"/>
              <a:buNone/>
            </a:pPr>
            <a:r>
              <a:rPr lang="en-GB" sz="1200">
                <a:solidFill>
                  <a:schemeClr val="dk1"/>
                </a:solidFill>
                <a:latin typeface="Arial"/>
                <a:ea typeface="Arial"/>
                <a:cs typeface="Arial"/>
                <a:sym typeface="Arial"/>
              </a:rPr>
              <a:t>Net recurring costs/savings</a:t>
            </a:r>
            <a:endParaRPr sz="1200">
              <a:solidFill>
                <a:schemeClr val="dk1"/>
              </a:solidFill>
              <a:latin typeface="Arial"/>
              <a:ea typeface="Arial"/>
              <a:cs typeface="Arial"/>
              <a:sym typeface="Arial"/>
            </a:endParaRPr>
          </a:p>
        </p:txBody>
      </p:sp>
      <p:sp>
        <p:nvSpPr>
          <p:cNvPr id="23" name="Google Shape;789;p29">
            <a:extLst>
              <a:ext uri="{FF2B5EF4-FFF2-40B4-BE49-F238E27FC236}">
                <a16:creationId xmlns:a16="http://schemas.microsoft.com/office/drawing/2014/main" id="{10A70579-20BA-B671-5624-95805F15B402}"/>
              </a:ext>
            </a:extLst>
          </p:cNvPr>
          <p:cNvSpPr/>
          <p:nvPr/>
        </p:nvSpPr>
        <p:spPr>
          <a:xfrm>
            <a:off x="6366877" y="2964168"/>
            <a:ext cx="1008002" cy="365125"/>
          </a:xfrm>
          <a:prstGeom prst="rect">
            <a:avLst/>
          </a:prstGeom>
          <a:noFill/>
          <a:ln>
            <a:noFill/>
          </a:ln>
        </p:spPr>
        <p:txBody>
          <a:bodyPr spcFirstLastPara="1" wrap="square" lIns="22225" tIns="0" rIns="22225" bIns="0" anchor="ctr" anchorCtr="0">
            <a:noAutofit/>
          </a:bodyPr>
          <a:lstStyle/>
          <a:p>
            <a:pPr marL="0" marR="0" lvl="0" indent="0" algn="ctr" rtl="0">
              <a:spcBef>
                <a:spcPts val="0"/>
              </a:spcBef>
              <a:spcAft>
                <a:spcPts val="0"/>
              </a:spcAft>
              <a:buClr>
                <a:srgbClr val="A6002A"/>
              </a:buClr>
              <a:buSzPts val="1200"/>
              <a:buFont typeface="Georgia"/>
              <a:buNone/>
            </a:pPr>
            <a:r>
              <a:rPr lang="en-GB" sz="1200" dirty="0">
                <a:solidFill>
                  <a:schemeClr val="lt1"/>
                </a:solidFill>
              </a:rPr>
              <a:t>1043 </a:t>
            </a:r>
            <a:r>
              <a:rPr lang="en-GB" sz="1200" dirty="0">
                <a:solidFill>
                  <a:schemeClr val="lt1"/>
                </a:solidFill>
                <a:latin typeface="Arial"/>
                <a:ea typeface="Arial"/>
                <a:cs typeface="Arial"/>
                <a:sym typeface="Arial"/>
              </a:rPr>
              <a:t>(</a:t>
            </a:r>
            <a:r>
              <a:rPr lang="en-GB" sz="1200" dirty="0">
                <a:solidFill>
                  <a:schemeClr val="lt1"/>
                </a:solidFill>
              </a:rPr>
              <a:t>20</a:t>
            </a:r>
            <a:r>
              <a:rPr lang="en-GB" sz="1200" dirty="0">
                <a:solidFill>
                  <a:schemeClr val="lt1"/>
                </a:solidFill>
                <a:latin typeface="Arial"/>
                <a:ea typeface="Arial"/>
                <a:cs typeface="Arial"/>
                <a:sym typeface="Arial"/>
              </a:rPr>
              <a:t>%)</a:t>
            </a:r>
            <a:endParaRPr dirty="0"/>
          </a:p>
        </p:txBody>
      </p:sp>
      <p:sp>
        <p:nvSpPr>
          <p:cNvPr id="24" name="Google Shape;788;p29">
            <a:extLst>
              <a:ext uri="{FF2B5EF4-FFF2-40B4-BE49-F238E27FC236}">
                <a16:creationId xmlns:a16="http://schemas.microsoft.com/office/drawing/2014/main" id="{AD676483-B635-0DBD-475A-CD245A99F776}"/>
              </a:ext>
            </a:extLst>
          </p:cNvPr>
          <p:cNvSpPr/>
          <p:nvPr/>
        </p:nvSpPr>
        <p:spPr>
          <a:xfrm>
            <a:off x="6652248" y="4239468"/>
            <a:ext cx="508000" cy="365125"/>
          </a:xfrm>
          <a:prstGeom prst="rect">
            <a:avLst/>
          </a:prstGeom>
          <a:noFill/>
          <a:ln>
            <a:noFill/>
          </a:ln>
        </p:spPr>
        <p:txBody>
          <a:bodyPr spcFirstLastPara="1" wrap="square" lIns="22225" tIns="0" rIns="22225" bIns="0" anchor="ctr" anchorCtr="0">
            <a:noAutofit/>
          </a:bodyPr>
          <a:lstStyle/>
          <a:p>
            <a:pPr marL="0" marR="0" lvl="0" indent="0" algn="ctr" rtl="0">
              <a:spcBef>
                <a:spcPts val="0"/>
              </a:spcBef>
              <a:spcAft>
                <a:spcPts val="0"/>
              </a:spcAft>
              <a:buClr>
                <a:srgbClr val="A6002A"/>
              </a:buClr>
              <a:buSzPts val="1200"/>
              <a:buFont typeface="Georgia"/>
              <a:buNone/>
            </a:pPr>
            <a:r>
              <a:rPr lang="en-GB" sz="1200" dirty="0">
                <a:solidFill>
                  <a:schemeClr val="lt1"/>
                </a:solidFill>
              </a:rPr>
              <a:t>4092</a:t>
            </a:r>
            <a:br>
              <a:rPr lang="en-GB" sz="1200" dirty="0">
                <a:solidFill>
                  <a:schemeClr val="lt1"/>
                </a:solidFill>
                <a:latin typeface="Arial"/>
                <a:ea typeface="Arial"/>
                <a:cs typeface="Arial"/>
                <a:sym typeface="Arial"/>
              </a:rPr>
            </a:br>
            <a:r>
              <a:rPr lang="en-GB" sz="1200" dirty="0">
                <a:solidFill>
                  <a:schemeClr val="lt1"/>
                </a:solidFill>
                <a:latin typeface="Arial"/>
                <a:ea typeface="Arial"/>
                <a:cs typeface="Arial"/>
                <a:sym typeface="Arial"/>
              </a:rPr>
              <a:t>(</a:t>
            </a:r>
            <a:r>
              <a:rPr lang="en-GB" sz="1200" dirty="0">
                <a:solidFill>
                  <a:schemeClr val="lt1"/>
                </a:solidFill>
              </a:rPr>
              <a:t>80</a:t>
            </a:r>
            <a:r>
              <a:rPr lang="en-GB" sz="1200" dirty="0">
                <a:solidFill>
                  <a:schemeClr val="lt1"/>
                </a:solidFill>
                <a:latin typeface="Arial"/>
                <a:ea typeface="Arial"/>
                <a:cs typeface="Arial"/>
                <a:sym typeface="Arial"/>
              </a:rPr>
              <a:t>%)</a:t>
            </a:r>
            <a:endParaRPr dirty="0"/>
          </a:p>
        </p:txBody>
      </p:sp>
      <p:sp>
        <p:nvSpPr>
          <p:cNvPr id="25" name="Google Shape;436;p23">
            <a:extLst>
              <a:ext uri="{FF2B5EF4-FFF2-40B4-BE49-F238E27FC236}">
                <a16:creationId xmlns:a16="http://schemas.microsoft.com/office/drawing/2014/main" id="{805A3346-21E0-55AA-66FF-EB52B83DA383}"/>
              </a:ext>
            </a:extLst>
          </p:cNvPr>
          <p:cNvSpPr/>
          <p:nvPr/>
        </p:nvSpPr>
        <p:spPr>
          <a:xfrm>
            <a:off x="8884453" y="2556653"/>
            <a:ext cx="2611220" cy="3730753"/>
          </a:xfrm>
          <a:prstGeom prst="rect">
            <a:avLst/>
          </a:prstGeom>
          <a:solidFill>
            <a:srgbClr val="F2F2F2"/>
          </a:solidFill>
          <a:ln>
            <a:noFill/>
          </a:ln>
        </p:spPr>
        <p:txBody>
          <a:bodyPr spcFirstLastPara="1" wrap="square" lIns="91425" tIns="45700" rIns="91425" bIns="45700" anchor="t" anchorCtr="0">
            <a:noAutofit/>
          </a:bodyPr>
          <a:lstStyle/>
          <a:p>
            <a:pPr marL="179388" marR="0" lvl="0" indent="-179388" algn="l" rtl="0">
              <a:spcBef>
                <a:spcPts val="0"/>
              </a:spcBef>
              <a:spcAft>
                <a:spcPts val="0"/>
              </a:spcAft>
              <a:buClr>
                <a:schemeClr val="accent1"/>
              </a:buClr>
              <a:buSzPts val="1400"/>
              <a:buFont typeface="Arial"/>
              <a:buChar char="•"/>
            </a:pPr>
            <a:r>
              <a:rPr lang="en-GB" sz="1600" dirty="0">
                <a:solidFill>
                  <a:schemeClr val="dk1"/>
                </a:solidFill>
              </a:rPr>
              <a:t>In this example, 2.6 BEUR in incremental investment over and above the Business as Usual (BAU) case is required to implement the Climate Action Plan.</a:t>
            </a:r>
          </a:p>
          <a:p>
            <a:pPr marL="179388" marR="0" lvl="0" indent="-179388" algn="l" rtl="0">
              <a:spcBef>
                <a:spcPts val="0"/>
              </a:spcBef>
              <a:spcAft>
                <a:spcPts val="0"/>
              </a:spcAft>
              <a:buClr>
                <a:schemeClr val="accent1"/>
              </a:buClr>
              <a:buSzPts val="1400"/>
              <a:buFont typeface="Arial"/>
              <a:buChar char="•"/>
            </a:pPr>
            <a:r>
              <a:rPr lang="en-GB" sz="1600" dirty="0">
                <a:solidFill>
                  <a:schemeClr val="dk1"/>
                </a:solidFill>
              </a:rPr>
              <a:t>1.0 BEUR comes from co-benefits adding substantially to the overall ROI. </a:t>
            </a:r>
          </a:p>
        </p:txBody>
      </p:sp>
    </p:spTree>
    <p:extLst>
      <p:ext uri="{BB962C8B-B14F-4D97-AF65-F5344CB8AC3E}">
        <p14:creationId xmlns:p14="http://schemas.microsoft.com/office/powerpoint/2010/main" val="2733690682"/>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048CE-4B25-6A87-E3A1-B3C6F28D9D66}"/>
              </a:ext>
            </a:extLst>
          </p:cNvPr>
          <p:cNvSpPr>
            <a:spLocks noGrp="1"/>
          </p:cNvSpPr>
          <p:nvPr>
            <p:ph type="title"/>
          </p:nvPr>
        </p:nvSpPr>
        <p:spPr>
          <a:xfrm>
            <a:off x="149843" y="33491"/>
            <a:ext cx="10945619" cy="1325563"/>
          </a:xfrm>
        </p:spPr>
        <p:txBody>
          <a:bodyPr>
            <a:noAutofit/>
          </a:bodyPr>
          <a:lstStyle/>
          <a:p>
            <a:r>
              <a:rPr lang="en-US" sz="3200" dirty="0"/>
              <a:t>Example: Model output tables feed directly into Climate City Contract</a:t>
            </a:r>
          </a:p>
        </p:txBody>
      </p:sp>
      <p:sp>
        <p:nvSpPr>
          <p:cNvPr id="4" name="Slide Number Placeholder 3">
            <a:extLst>
              <a:ext uri="{FF2B5EF4-FFF2-40B4-BE49-F238E27FC236}">
                <a16:creationId xmlns:a16="http://schemas.microsoft.com/office/drawing/2014/main" id="{5C3DBD9D-656B-39DD-41EC-3514920A7750}"/>
              </a:ext>
            </a:extLst>
          </p:cNvPr>
          <p:cNvSpPr>
            <a:spLocks noGrp="1"/>
          </p:cNvSpPr>
          <p:nvPr>
            <p:ph type="sldNum" sz="quarter" idx="2"/>
          </p:nvPr>
        </p:nvSpPr>
        <p:spPr/>
        <p:txBody>
          <a:bodyPr/>
          <a:lstStyle/>
          <a:p>
            <a:fld id="{86CB4B4D-7CA3-9044-876B-883B54F8677D}" type="slidenum">
              <a:rPr lang="en-US" smtClean="0"/>
              <a:pPr/>
              <a:t>10</a:t>
            </a:fld>
            <a:endParaRPr lang="en-US" dirty="0"/>
          </a:p>
        </p:txBody>
      </p:sp>
      <p:pic>
        <p:nvPicPr>
          <p:cNvPr id="6" name="Picture 5">
            <a:extLst>
              <a:ext uri="{FF2B5EF4-FFF2-40B4-BE49-F238E27FC236}">
                <a16:creationId xmlns:a16="http://schemas.microsoft.com/office/drawing/2014/main" id="{89B2340F-C38A-1553-8214-3AED60486B70}"/>
              </a:ext>
            </a:extLst>
          </p:cNvPr>
          <p:cNvPicPr>
            <a:picLocks noChangeAspect="1"/>
          </p:cNvPicPr>
          <p:nvPr/>
        </p:nvPicPr>
        <p:blipFill>
          <a:blip r:embed="rId2"/>
          <a:stretch>
            <a:fillRect/>
          </a:stretch>
        </p:blipFill>
        <p:spPr>
          <a:xfrm>
            <a:off x="1084283" y="1595241"/>
            <a:ext cx="7456170" cy="4896031"/>
          </a:xfrm>
          <a:prstGeom prst="rect">
            <a:avLst/>
          </a:prstGeom>
        </p:spPr>
      </p:pic>
      <p:sp>
        <p:nvSpPr>
          <p:cNvPr id="7" name="Google Shape;436;p23">
            <a:extLst>
              <a:ext uri="{FF2B5EF4-FFF2-40B4-BE49-F238E27FC236}">
                <a16:creationId xmlns:a16="http://schemas.microsoft.com/office/drawing/2014/main" id="{80F81CAB-BA0C-606B-9840-D3CC4CEC896F}"/>
              </a:ext>
            </a:extLst>
          </p:cNvPr>
          <p:cNvSpPr/>
          <p:nvPr/>
        </p:nvSpPr>
        <p:spPr>
          <a:xfrm>
            <a:off x="9118674" y="2717693"/>
            <a:ext cx="2360912" cy="2055029"/>
          </a:xfrm>
          <a:prstGeom prst="rect">
            <a:avLst/>
          </a:prstGeom>
          <a:solidFill>
            <a:srgbClr val="F2F2F2"/>
          </a:solidFill>
          <a:ln>
            <a:noFill/>
          </a:ln>
        </p:spPr>
        <p:txBody>
          <a:bodyPr spcFirstLastPara="1" wrap="square" lIns="91425" tIns="45700" rIns="91425" bIns="45700" anchor="t" anchorCtr="0">
            <a:noAutofit/>
          </a:bodyPr>
          <a:lstStyle/>
          <a:p>
            <a:pPr marL="179388" marR="0" lvl="0" indent="-179388" algn="l" rtl="0">
              <a:spcBef>
                <a:spcPts val="600"/>
              </a:spcBef>
              <a:spcAft>
                <a:spcPts val="0"/>
              </a:spcAft>
              <a:buClr>
                <a:schemeClr val="accent1"/>
              </a:buClr>
              <a:buSzPts val="1400"/>
              <a:buFont typeface="Arial"/>
              <a:buChar char="•"/>
            </a:pPr>
            <a:r>
              <a:rPr lang="en-GB" sz="1600" dirty="0">
                <a:solidFill>
                  <a:schemeClr val="dk1"/>
                </a:solidFill>
                <a:ea typeface="Arial"/>
                <a:cs typeface="Arial"/>
                <a:sym typeface="Arial"/>
              </a:rPr>
              <a:t>In this example, </a:t>
            </a:r>
            <a:r>
              <a:rPr lang="en-US" sz="1600" dirty="0"/>
              <a:t>3 </a:t>
            </a:r>
            <a:r>
              <a:rPr lang="en-GB" sz="1600" dirty="0"/>
              <a:t>B€ in incremental investment will be required through 2030 with 206 M€ (7%) spent by city directly</a:t>
            </a:r>
            <a:endParaRPr lang="en-GB" sz="1600" dirty="0">
              <a:solidFill>
                <a:schemeClr val="dk1"/>
              </a:solidFill>
              <a:ea typeface="Arial"/>
              <a:cs typeface="Arial"/>
              <a:sym typeface="Arial"/>
            </a:endParaRPr>
          </a:p>
        </p:txBody>
      </p:sp>
    </p:spTree>
    <p:extLst>
      <p:ext uri="{BB962C8B-B14F-4D97-AF65-F5344CB8AC3E}">
        <p14:creationId xmlns:p14="http://schemas.microsoft.com/office/powerpoint/2010/main" val="1271199097"/>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BC3E58-C7B3-BAEB-5AD2-7F2F9F7CDB54}"/>
              </a:ext>
            </a:extLst>
          </p:cNvPr>
          <p:cNvSpPr>
            <a:spLocks noGrp="1"/>
          </p:cNvSpPr>
          <p:nvPr>
            <p:ph type="title"/>
          </p:nvPr>
        </p:nvSpPr>
        <p:spPr>
          <a:xfrm>
            <a:off x="520352" y="94593"/>
            <a:ext cx="10515600" cy="1325563"/>
          </a:xfrm>
        </p:spPr>
        <p:txBody>
          <a:bodyPr>
            <a:normAutofit fontScale="90000"/>
          </a:bodyPr>
          <a:lstStyle/>
          <a:p>
            <a:r>
              <a:rPr lang="en-US" sz="3200" dirty="0"/>
              <a:t>Output example: model output table aligns with MEL framework to provide a summary of baseline and 2030 targets for Key Performance Indicators (KPIs)</a:t>
            </a:r>
          </a:p>
        </p:txBody>
      </p:sp>
      <p:sp>
        <p:nvSpPr>
          <p:cNvPr id="4" name="Slide Number Placeholder 3">
            <a:extLst>
              <a:ext uri="{FF2B5EF4-FFF2-40B4-BE49-F238E27FC236}">
                <a16:creationId xmlns:a16="http://schemas.microsoft.com/office/drawing/2014/main" id="{2E36A7CC-941E-8029-E011-34C84B72402E}"/>
              </a:ext>
            </a:extLst>
          </p:cNvPr>
          <p:cNvSpPr>
            <a:spLocks noGrp="1"/>
          </p:cNvSpPr>
          <p:nvPr>
            <p:ph type="sldNum" sz="quarter" idx="2"/>
          </p:nvPr>
        </p:nvSpPr>
        <p:spPr/>
        <p:txBody>
          <a:bodyPr/>
          <a:lstStyle/>
          <a:p>
            <a:fld id="{86CB4B4D-7CA3-9044-876B-883B54F8677D}" type="slidenum">
              <a:rPr lang="en-US" smtClean="0"/>
              <a:pPr/>
              <a:t>11</a:t>
            </a:fld>
            <a:endParaRPr lang="en-US" dirty="0"/>
          </a:p>
        </p:txBody>
      </p:sp>
      <p:pic>
        <p:nvPicPr>
          <p:cNvPr id="6" name="Picture 5">
            <a:extLst>
              <a:ext uri="{FF2B5EF4-FFF2-40B4-BE49-F238E27FC236}">
                <a16:creationId xmlns:a16="http://schemas.microsoft.com/office/drawing/2014/main" id="{C0B76F86-9DD7-5958-D533-BB6C4B2FA380}"/>
              </a:ext>
            </a:extLst>
          </p:cNvPr>
          <p:cNvPicPr>
            <a:picLocks noChangeAspect="1"/>
          </p:cNvPicPr>
          <p:nvPr/>
        </p:nvPicPr>
        <p:blipFill>
          <a:blip r:embed="rId2"/>
          <a:stretch>
            <a:fillRect/>
          </a:stretch>
        </p:blipFill>
        <p:spPr>
          <a:xfrm>
            <a:off x="2209800" y="1636567"/>
            <a:ext cx="7772400" cy="4716208"/>
          </a:xfrm>
          <a:prstGeom prst="rect">
            <a:avLst/>
          </a:prstGeom>
        </p:spPr>
      </p:pic>
    </p:spTree>
    <p:extLst>
      <p:ext uri="{BB962C8B-B14F-4D97-AF65-F5344CB8AC3E}">
        <p14:creationId xmlns:p14="http://schemas.microsoft.com/office/powerpoint/2010/main" val="2381961780"/>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BC3E58-C7B3-BAEB-5AD2-7F2F9F7CDB54}"/>
              </a:ext>
            </a:extLst>
          </p:cNvPr>
          <p:cNvSpPr>
            <a:spLocks noGrp="1"/>
          </p:cNvSpPr>
          <p:nvPr>
            <p:ph type="title"/>
          </p:nvPr>
        </p:nvSpPr>
        <p:spPr>
          <a:xfrm>
            <a:off x="457290" y="-50452"/>
            <a:ext cx="10515600" cy="1325563"/>
          </a:xfrm>
        </p:spPr>
        <p:txBody>
          <a:bodyPr>
            <a:normAutofit/>
          </a:bodyPr>
          <a:lstStyle/>
          <a:p>
            <a:r>
              <a:rPr lang="en-US" sz="3200" dirty="0"/>
              <a:t>Benefits of using the NZC Economic Model</a:t>
            </a:r>
          </a:p>
        </p:txBody>
      </p:sp>
      <p:sp>
        <p:nvSpPr>
          <p:cNvPr id="4" name="Slide Number Placeholder 3">
            <a:extLst>
              <a:ext uri="{FF2B5EF4-FFF2-40B4-BE49-F238E27FC236}">
                <a16:creationId xmlns:a16="http://schemas.microsoft.com/office/drawing/2014/main" id="{2E36A7CC-941E-8029-E011-34C84B72402E}"/>
              </a:ext>
            </a:extLst>
          </p:cNvPr>
          <p:cNvSpPr>
            <a:spLocks noGrp="1"/>
          </p:cNvSpPr>
          <p:nvPr>
            <p:ph type="sldNum" sz="quarter" idx="2"/>
          </p:nvPr>
        </p:nvSpPr>
        <p:spPr/>
        <p:txBody>
          <a:bodyPr/>
          <a:lstStyle/>
          <a:p>
            <a:fld id="{86CB4B4D-7CA3-9044-876B-883B54F8677D}" type="slidenum">
              <a:rPr lang="en-US" smtClean="0"/>
              <a:pPr/>
              <a:t>12</a:t>
            </a:fld>
            <a:endParaRPr lang="en-US" dirty="0"/>
          </a:p>
        </p:txBody>
      </p:sp>
      <p:sp>
        <p:nvSpPr>
          <p:cNvPr id="3" name="Content Placeholder 2">
            <a:extLst>
              <a:ext uri="{FF2B5EF4-FFF2-40B4-BE49-F238E27FC236}">
                <a16:creationId xmlns:a16="http://schemas.microsoft.com/office/drawing/2014/main" id="{3836A653-E6AE-9965-5ACF-E0480998CA68}"/>
              </a:ext>
            </a:extLst>
          </p:cNvPr>
          <p:cNvSpPr txBox="1">
            <a:spLocks/>
          </p:cNvSpPr>
          <p:nvPr/>
        </p:nvSpPr>
        <p:spPr>
          <a:xfrm>
            <a:off x="751403" y="1010262"/>
            <a:ext cx="10776982" cy="5113179"/>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noAutofit/>
          </a:bodyPr>
          <a:lstStyle>
            <a:lvl1pPr marL="228600" marR="0" indent="-228600" algn="l" defTabSz="914400" rtl="0" latinLnBrk="0">
              <a:lnSpc>
                <a:spcPct val="90000"/>
              </a:lnSpc>
              <a:spcBef>
                <a:spcPts val="1000"/>
              </a:spcBef>
              <a:spcAft>
                <a:spcPts val="0"/>
              </a:spcAft>
              <a:buClr>
                <a:schemeClr val="accent2"/>
              </a:buClr>
              <a:buSzPct val="100000"/>
              <a:buFont typeface="Arial"/>
              <a:buChar char="•"/>
              <a:tabLst/>
              <a:defRPr sz="2400" b="0" i="0" u="none" strike="noStrike" cap="none" spc="0" baseline="0">
                <a:ln>
                  <a:noFill/>
                </a:ln>
                <a:solidFill>
                  <a:srgbClr val="303030"/>
                </a:solidFill>
                <a:uFillTx/>
                <a:latin typeface="+mj-lt"/>
                <a:ea typeface="+mj-ea"/>
                <a:cs typeface="+mj-cs"/>
                <a:sym typeface="Arial"/>
              </a:defRPr>
            </a:lvl1pPr>
            <a:lvl2pPr marL="706580" marR="0" indent="-249380" algn="l" defTabSz="914400" rtl="0" latinLnBrk="0">
              <a:lnSpc>
                <a:spcPct val="90000"/>
              </a:lnSpc>
              <a:spcBef>
                <a:spcPts val="1000"/>
              </a:spcBef>
              <a:spcAft>
                <a:spcPts val="0"/>
              </a:spcAft>
              <a:buClr>
                <a:schemeClr val="accent2"/>
              </a:buClr>
              <a:buSzPct val="100000"/>
              <a:buFont typeface="Arial"/>
              <a:buChar char="•"/>
              <a:tabLst/>
              <a:defRPr sz="2400" b="0" i="0" u="none" strike="noStrike" cap="none" spc="0" baseline="0">
                <a:ln>
                  <a:noFill/>
                </a:ln>
                <a:solidFill>
                  <a:srgbClr val="303030"/>
                </a:solidFill>
                <a:uFillTx/>
                <a:latin typeface="+mj-lt"/>
                <a:ea typeface="+mj-ea"/>
                <a:cs typeface="+mj-cs"/>
                <a:sym typeface="Arial"/>
              </a:defRPr>
            </a:lvl2pPr>
            <a:lvl3pPr marL="1188719" marR="0" indent="-274319" algn="l" defTabSz="914400" rtl="0" latinLnBrk="0">
              <a:lnSpc>
                <a:spcPct val="90000"/>
              </a:lnSpc>
              <a:spcBef>
                <a:spcPts val="1000"/>
              </a:spcBef>
              <a:spcAft>
                <a:spcPts val="0"/>
              </a:spcAft>
              <a:buClr>
                <a:schemeClr val="accent2"/>
              </a:buClr>
              <a:buSzPct val="100000"/>
              <a:buFont typeface="Arial"/>
              <a:buChar char="•"/>
              <a:tabLst/>
              <a:defRPr sz="2400" b="0" i="0" u="none" strike="noStrike" cap="none" spc="0" baseline="0">
                <a:ln>
                  <a:noFill/>
                </a:ln>
                <a:solidFill>
                  <a:srgbClr val="303030"/>
                </a:solidFill>
                <a:uFillTx/>
                <a:latin typeface="+mj-lt"/>
                <a:ea typeface="+mj-ea"/>
                <a:cs typeface="+mj-cs"/>
                <a:sym typeface="Arial"/>
              </a:defRPr>
            </a:lvl3pPr>
            <a:lvl4pPr marL="1676400" marR="0" indent="-304800" algn="l" defTabSz="914400" rtl="0" latinLnBrk="0">
              <a:lnSpc>
                <a:spcPct val="90000"/>
              </a:lnSpc>
              <a:spcBef>
                <a:spcPts val="1000"/>
              </a:spcBef>
              <a:spcAft>
                <a:spcPts val="0"/>
              </a:spcAft>
              <a:buClr>
                <a:schemeClr val="accent2"/>
              </a:buClr>
              <a:buSzPct val="100000"/>
              <a:buFont typeface="Arial"/>
              <a:buChar char="•"/>
              <a:tabLst/>
              <a:defRPr sz="2400" b="0" i="0" u="none" strike="noStrike" cap="none" spc="0" baseline="0">
                <a:ln>
                  <a:noFill/>
                </a:ln>
                <a:solidFill>
                  <a:srgbClr val="303030"/>
                </a:solidFill>
                <a:uFillTx/>
                <a:latin typeface="+mj-lt"/>
                <a:ea typeface="+mj-ea"/>
                <a:cs typeface="+mj-cs"/>
                <a:sym typeface="Arial"/>
              </a:defRPr>
            </a:lvl4pPr>
            <a:lvl5pPr marL="2133600" marR="0" indent="-304800" algn="l" defTabSz="914400" rtl="0" latinLnBrk="0">
              <a:lnSpc>
                <a:spcPct val="90000"/>
              </a:lnSpc>
              <a:spcBef>
                <a:spcPts val="1000"/>
              </a:spcBef>
              <a:spcAft>
                <a:spcPts val="0"/>
              </a:spcAft>
              <a:buClr>
                <a:schemeClr val="accent2"/>
              </a:buClr>
              <a:buSzPct val="100000"/>
              <a:buFont typeface="Arial"/>
              <a:buChar char="•"/>
              <a:tabLst/>
              <a:defRPr sz="2400" b="0" i="0" u="none" strike="noStrike" cap="none" spc="0" baseline="0">
                <a:ln>
                  <a:noFill/>
                </a:ln>
                <a:solidFill>
                  <a:srgbClr val="303030"/>
                </a:solidFill>
                <a:uFillTx/>
                <a:latin typeface="+mj-lt"/>
                <a:ea typeface="+mj-ea"/>
                <a:cs typeface="+mj-cs"/>
                <a:sym typeface="Arial"/>
              </a:defRPr>
            </a:lvl5pPr>
            <a:lvl6pPr marL="2590800" marR="0" indent="-304800"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6pPr>
            <a:lvl7pPr marL="3048000" marR="0" indent="-304800"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7pPr>
            <a:lvl8pPr marL="3505200" marR="0" indent="-304800"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8pPr>
            <a:lvl9pPr marL="3962400" marR="0" indent="-304800"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9pPr>
          </a:lstStyle>
          <a:p>
            <a:pPr hangingPunct="1">
              <a:lnSpc>
                <a:spcPct val="110000"/>
              </a:lnSpc>
              <a:spcAft>
                <a:spcPts val="600"/>
              </a:spcAft>
            </a:pPr>
            <a:r>
              <a:rPr lang="en-US" sz="1600" dirty="0">
                <a:latin typeface="Arial" panose="020B0604020202020204" pitchFamily="34" charset="0"/>
                <a:cs typeface="Arial" panose="020B0604020202020204" pitchFamily="34" charset="0"/>
              </a:rPr>
              <a:t>The model, process, and consulting support are free to cities.</a:t>
            </a:r>
          </a:p>
          <a:p>
            <a:pPr hangingPunct="1">
              <a:lnSpc>
                <a:spcPct val="110000"/>
              </a:lnSpc>
              <a:spcAft>
                <a:spcPts val="600"/>
              </a:spcAft>
            </a:pPr>
            <a:r>
              <a:rPr lang="en-US" sz="1600" dirty="0">
                <a:latin typeface="Arial" panose="020B0604020202020204" pitchFamily="34" charset="0"/>
                <a:cs typeface="Arial" panose="020B0604020202020204" pitchFamily="34" charset="0"/>
              </a:rPr>
              <a:t>It produces the vast majority of numerical tables for the Climate City Contract in the format required.  This allows city climate teams to spend more time using the analysis to inform their strategic plan rather than worrying about what numbers fit in what boxes.</a:t>
            </a:r>
          </a:p>
          <a:p>
            <a:pPr hangingPunct="1">
              <a:lnSpc>
                <a:spcPct val="110000"/>
              </a:lnSpc>
              <a:spcAft>
                <a:spcPts val="600"/>
              </a:spcAft>
            </a:pPr>
            <a:r>
              <a:rPr lang="en-US" sz="1600" dirty="0">
                <a:latin typeface="Arial" panose="020B0604020202020204" pitchFamily="34" charset="0"/>
                <a:cs typeface="Arial" panose="020B0604020202020204" pitchFamily="34" charset="0"/>
              </a:rPr>
              <a:t>The model results inform and are informed by the strategic plan as documented in the Climate City Contract (CCC).   It can be used for “what-if” analysis and updated easily over time, so the CCC becomes a working document and roadmap to help the city achieve its goals rather than an administrative exercise.  </a:t>
            </a:r>
          </a:p>
          <a:p>
            <a:pPr hangingPunct="1">
              <a:lnSpc>
                <a:spcPct val="110000"/>
              </a:lnSpc>
              <a:spcAft>
                <a:spcPts val="600"/>
              </a:spcAft>
            </a:pPr>
            <a:r>
              <a:rPr lang="en-US" sz="1600" dirty="0">
                <a:latin typeface="Arial" panose="020B0604020202020204" pitchFamily="34" charset="0"/>
                <a:cs typeface="Arial" panose="020B0604020202020204" pitchFamily="34" charset="0"/>
              </a:rPr>
              <a:t>Calculating Return on Investment including co-benefits helps to make the case to city leaders for allocations of limited budget resources.  It also helps citizens and businesses understand the returns they can expect from the substantial decarbonization investments that will be required of them.</a:t>
            </a:r>
          </a:p>
          <a:p>
            <a:pPr hangingPunct="1">
              <a:lnSpc>
                <a:spcPct val="110000"/>
              </a:lnSpc>
              <a:spcAft>
                <a:spcPts val="600"/>
              </a:spcAft>
            </a:pPr>
            <a:r>
              <a:rPr lang="en-US" sz="1600" dirty="0">
                <a:latin typeface="Arial" panose="020B0604020202020204" pitchFamily="34" charset="0"/>
                <a:cs typeface="Arial" panose="020B0604020202020204" pitchFamily="34" charset="0"/>
              </a:rPr>
              <a:t>It provides high level backup to support incremental Investment Planning and the financing necessary to fill budget shortfalls.</a:t>
            </a:r>
          </a:p>
          <a:p>
            <a:pPr hangingPunct="1">
              <a:lnSpc>
                <a:spcPct val="110000"/>
              </a:lnSpc>
              <a:spcAft>
                <a:spcPts val="600"/>
              </a:spcAft>
            </a:pPr>
            <a:r>
              <a:rPr lang="en-US" sz="1600" dirty="0">
                <a:latin typeface="Arial" panose="020B0604020202020204" pitchFamily="34" charset="0"/>
                <a:cs typeface="Arial" panose="020B0604020202020204" pitchFamily="34" charset="0"/>
              </a:rPr>
              <a:t>It can serve to bridge the communication gap between city climate teams and city finance departments, so they can work together to make sure the Climate Action Plan is properly funded.</a:t>
            </a:r>
          </a:p>
          <a:p>
            <a:pPr hangingPunct="1">
              <a:lnSpc>
                <a:spcPct val="110000"/>
              </a:lnSpc>
              <a:spcAft>
                <a:spcPts val="600"/>
              </a:spcAft>
            </a:pPr>
            <a:r>
              <a:rPr lang="en-US" sz="1600" dirty="0">
                <a:latin typeface="Arial" panose="020B0604020202020204" pitchFamily="34" charset="0"/>
                <a:cs typeface="Arial" panose="020B0604020202020204" pitchFamily="34" charset="0"/>
              </a:rPr>
              <a:t>A consistent analytical approach allows for the comparison of results across cities improving accuracy and highlighting decarbonization best practices to be shared.</a:t>
            </a:r>
          </a:p>
        </p:txBody>
      </p:sp>
    </p:spTree>
    <p:extLst>
      <p:ext uri="{BB962C8B-B14F-4D97-AF65-F5344CB8AC3E}">
        <p14:creationId xmlns:p14="http://schemas.microsoft.com/office/powerpoint/2010/main" val="3168785401"/>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BC3E58-C7B3-BAEB-5AD2-7F2F9F7CDB54}"/>
              </a:ext>
            </a:extLst>
          </p:cNvPr>
          <p:cNvSpPr>
            <a:spLocks noGrp="1"/>
          </p:cNvSpPr>
          <p:nvPr>
            <p:ph type="title"/>
          </p:nvPr>
        </p:nvSpPr>
        <p:spPr>
          <a:xfrm>
            <a:off x="457290" y="-50452"/>
            <a:ext cx="10515600" cy="1325563"/>
          </a:xfrm>
        </p:spPr>
        <p:txBody>
          <a:bodyPr>
            <a:normAutofit/>
          </a:bodyPr>
          <a:lstStyle/>
          <a:p>
            <a:r>
              <a:rPr lang="en-US" sz="3200" dirty="0"/>
              <a:t>Process for working with NZC to create an economic case using the model</a:t>
            </a:r>
          </a:p>
        </p:txBody>
      </p:sp>
      <p:sp>
        <p:nvSpPr>
          <p:cNvPr id="4" name="Slide Number Placeholder 3">
            <a:extLst>
              <a:ext uri="{FF2B5EF4-FFF2-40B4-BE49-F238E27FC236}">
                <a16:creationId xmlns:a16="http://schemas.microsoft.com/office/drawing/2014/main" id="{2E36A7CC-941E-8029-E011-34C84B72402E}"/>
              </a:ext>
            </a:extLst>
          </p:cNvPr>
          <p:cNvSpPr>
            <a:spLocks noGrp="1"/>
          </p:cNvSpPr>
          <p:nvPr>
            <p:ph type="sldNum" sz="quarter" idx="2"/>
          </p:nvPr>
        </p:nvSpPr>
        <p:spPr/>
        <p:txBody>
          <a:bodyPr/>
          <a:lstStyle/>
          <a:p>
            <a:fld id="{86CB4B4D-7CA3-9044-876B-883B54F8677D}" type="slidenum">
              <a:rPr lang="en-US" smtClean="0"/>
              <a:pPr/>
              <a:t>13</a:t>
            </a:fld>
            <a:endParaRPr lang="en-US" dirty="0"/>
          </a:p>
        </p:txBody>
      </p:sp>
      <p:sp>
        <p:nvSpPr>
          <p:cNvPr id="5" name="Content Placeholder 2">
            <a:extLst>
              <a:ext uri="{FF2B5EF4-FFF2-40B4-BE49-F238E27FC236}">
                <a16:creationId xmlns:a16="http://schemas.microsoft.com/office/drawing/2014/main" id="{EFD4F563-C358-08F5-D3CA-6443C27D8CAD}"/>
              </a:ext>
            </a:extLst>
          </p:cNvPr>
          <p:cNvSpPr txBox="1">
            <a:spLocks/>
          </p:cNvSpPr>
          <p:nvPr/>
        </p:nvSpPr>
        <p:spPr>
          <a:xfrm>
            <a:off x="319711" y="1275111"/>
            <a:ext cx="9808384" cy="5113179"/>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normAutofit fontScale="85000" lnSpcReduction="10000"/>
          </a:bodyPr>
          <a:lstStyle>
            <a:lvl1pPr marL="228600" marR="0" indent="-228600" algn="l" defTabSz="914400" rtl="0" latinLnBrk="0">
              <a:lnSpc>
                <a:spcPct val="90000"/>
              </a:lnSpc>
              <a:spcBef>
                <a:spcPts val="1000"/>
              </a:spcBef>
              <a:spcAft>
                <a:spcPts val="0"/>
              </a:spcAft>
              <a:buClr>
                <a:schemeClr val="accent2"/>
              </a:buClr>
              <a:buSzPct val="100000"/>
              <a:buFont typeface="Arial"/>
              <a:buChar char="•"/>
              <a:tabLst/>
              <a:defRPr sz="2400" b="0" i="0" u="none" strike="noStrike" cap="none" spc="0" baseline="0">
                <a:ln>
                  <a:noFill/>
                </a:ln>
                <a:solidFill>
                  <a:srgbClr val="303030"/>
                </a:solidFill>
                <a:uFillTx/>
                <a:latin typeface="+mj-lt"/>
                <a:ea typeface="+mj-ea"/>
                <a:cs typeface="+mj-cs"/>
                <a:sym typeface="Arial"/>
              </a:defRPr>
            </a:lvl1pPr>
            <a:lvl2pPr marL="706580" marR="0" indent="-249380" algn="l" defTabSz="914400" rtl="0" latinLnBrk="0">
              <a:lnSpc>
                <a:spcPct val="90000"/>
              </a:lnSpc>
              <a:spcBef>
                <a:spcPts val="1000"/>
              </a:spcBef>
              <a:spcAft>
                <a:spcPts val="0"/>
              </a:spcAft>
              <a:buClr>
                <a:schemeClr val="accent2"/>
              </a:buClr>
              <a:buSzPct val="100000"/>
              <a:buFont typeface="Arial"/>
              <a:buChar char="•"/>
              <a:tabLst/>
              <a:defRPr sz="2400" b="0" i="0" u="none" strike="noStrike" cap="none" spc="0" baseline="0">
                <a:ln>
                  <a:noFill/>
                </a:ln>
                <a:solidFill>
                  <a:srgbClr val="303030"/>
                </a:solidFill>
                <a:uFillTx/>
                <a:latin typeface="+mj-lt"/>
                <a:ea typeface="+mj-ea"/>
                <a:cs typeface="+mj-cs"/>
                <a:sym typeface="Arial"/>
              </a:defRPr>
            </a:lvl2pPr>
            <a:lvl3pPr marL="1188719" marR="0" indent="-274319" algn="l" defTabSz="914400" rtl="0" latinLnBrk="0">
              <a:lnSpc>
                <a:spcPct val="90000"/>
              </a:lnSpc>
              <a:spcBef>
                <a:spcPts val="1000"/>
              </a:spcBef>
              <a:spcAft>
                <a:spcPts val="0"/>
              </a:spcAft>
              <a:buClr>
                <a:schemeClr val="accent2"/>
              </a:buClr>
              <a:buSzPct val="100000"/>
              <a:buFont typeface="Arial"/>
              <a:buChar char="•"/>
              <a:tabLst/>
              <a:defRPr sz="2400" b="0" i="0" u="none" strike="noStrike" cap="none" spc="0" baseline="0">
                <a:ln>
                  <a:noFill/>
                </a:ln>
                <a:solidFill>
                  <a:srgbClr val="303030"/>
                </a:solidFill>
                <a:uFillTx/>
                <a:latin typeface="+mj-lt"/>
                <a:ea typeface="+mj-ea"/>
                <a:cs typeface="+mj-cs"/>
                <a:sym typeface="Arial"/>
              </a:defRPr>
            </a:lvl3pPr>
            <a:lvl4pPr marL="1676400" marR="0" indent="-304800" algn="l" defTabSz="914400" rtl="0" latinLnBrk="0">
              <a:lnSpc>
                <a:spcPct val="90000"/>
              </a:lnSpc>
              <a:spcBef>
                <a:spcPts val="1000"/>
              </a:spcBef>
              <a:spcAft>
                <a:spcPts val="0"/>
              </a:spcAft>
              <a:buClr>
                <a:schemeClr val="accent2"/>
              </a:buClr>
              <a:buSzPct val="100000"/>
              <a:buFont typeface="Arial"/>
              <a:buChar char="•"/>
              <a:tabLst/>
              <a:defRPr sz="2400" b="0" i="0" u="none" strike="noStrike" cap="none" spc="0" baseline="0">
                <a:ln>
                  <a:noFill/>
                </a:ln>
                <a:solidFill>
                  <a:srgbClr val="303030"/>
                </a:solidFill>
                <a:uFillTx/>
                <a:latin typeface="+mj-lt"/>
                <a:ea typeface="+mj-ea"/>
                <a:cs typeface="+mj-cs"/>
                <a:sym typeface="Arial"/>
              </a:defRPr>
            </a:lvl4pPr>
            <a:lvl5pPr marL="2133600" marR="0" indent="-304800" algn="l" defTabSz="914400" rtl="0" latinLnBrk="0">
              <a:lnSpc>
                <a:spcPct val="90000"/>
              </a:lnSpc>
              <a:spcBef>
                <a:spcPts val="1000"/>
              </a:spcBef>
              <a:spcAft>
                <a:spcPts val="0"/>
              </a:spcAft>
              <a:buClr>
                <a:schemeClr val="accent2"/>
              </a:buClr>
              <a:buSzPct val="100000"/>
              <a:buFont typeface="Arial"/>
              <a:buChar char="•"/>
              <a:tabLst/>
              <a:defRPr sz="2400" b="0" i="0" u="none" strike="noStrike" cap="none" spc="0" baseline="0">
                <a:ln>
                  <a:noFill/>
                </a:ln>
                <a:solidFill>
                  <a:srgbClr val="303030"/>
                </a:solidFill>
                <a:uFillTx/>
                <a:latin typeface="+mj-lt"/>
                <a:ea typeface="+mj-ea"/>
                <a:cs typeface="+mj-cs"/>
                <a:sym typeface="Arial"/>
              </a:defRPr>
            </a:lvl5pPr>
            <a:lvl6pPr marL="2590800" marR="0" indent="-304800"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6pPr>
            <a:lvl7pPr marL="3048000" marR="0" indent="-304800"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7pPr>
            <a:lvl8pPr marL="3505200" marR="0" indent="-304800"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8pPr>
            <a:lvl9pPr marL="3962400" marR="0" indent="-304800" algn="l" defTabSz="914400" rtl="0" latinLnBrk="0">
              <a:lnSpc>
                <a:spcPct val="90000"/>
              </a:lnSpc>
              <a:spcBef>
                <a:spcPts val="1000"/>
              </a:spcBef>
              <a:spcAft>
                <a:spcPts val="0"/>
              </a:spcAft>
              <a:buClrTx/>
              <a:buSzPct val="100000"/>
              <a:buFontTx/>
              <a:buChar char="•"/>
              <a:tabLst/>
              <a:defRPr sz="2400" b="1" i="0" u="none" strike="noStrike" cap="none" spc="0" baseline="0">
                <a:ln>
                  <a:noFill/>
                </a:ln>
                <a:solidFill>
                  <a:schemeClr val="accent1"/>
                </a:solidFill>
                <a:uFillTx/>
                <a:latin typeface="+mj-lt"/>
                <a:ea typeface="+mj-ea"/>
                <a:cs typeface="+mj-cs"/>
                <a:sym typeface="Arial"/>
              </a:defRPr>
            </a:lvl9pPr>
          </a:lstStyle>
          <a:p>
            <a:pPr marL="228600" marR="0" lvl="0" indent="-228600" algn="l" defTabSz="914400" rtl="0" eaLnBrk="1" fontAlgn="auto" latinLnBrk="0" hangingPunct="1">
              <a:lnSpc>
                <a:spcPct val="110000"/>
              </a:lnSpc>
              <a:spcBef>
                <a:spcPts val="1000"/>
              </a:spcBef>
              <a:spcAft>
                <a:spcPts val="600"/>
              </a:spcAft>
              <a:buClr>
                <a:srgbClr val="B0D10E"/>
              </a:buClr>
              <a:buSzPct val="100000"/>
              <a:buFont typeface="Arial"/>
              <a:buChar char="•"/>
              <a:tabLst/>
              <a:defRPr/>
            </a:pPr>
            <a:r>
              <a:rPr kumimoji="0" lang="en-US" sz="1800" b="1" i="0" u="none" strike="noStrike" kern="1200" cap="none" spc="0" normalizeH="0" baseline="0" noProof="0" dirty="0">
                <a:ln>
                  <a:noFill/>
                </a:ln>
                <a:solidFill>
                  <a:srgbClr val="303030"/>
                </a:solidFill>
                <a:effectLst/>
                <a:uLnTx/>
                <a:uFillTx/>
                <a:latin typeface="Arial" panose="020B0604020202020204" pitchFamily="34" charset="0"/>
                <a:ea typeface="+mj-ea"/>
                <a:cs typeface="Arial" panose="020B0604020202020204" pitchFamily="34" charset="0"/>
                <a:sym typeface="Arial"/>
              </a:rPr>
              <a:t>Getting the most accurate inputs for the model data input sheet is critical to getting the most accurate forecast of carbon and cost / benefits aligned with each city’s Climate Action Plan – cities that actively engage in the process take about 1 ½ months to complete their economic case:</a:t>
            </a:r>
          </a:p>
          <a:p>
            <a:pPr lvl="1" hangingPunct="1">
              <a:lnSpc>
                <a:spcPct val="110000"/>
              </a:lnSpc>
              <a:spcAft>
                <a:spcPts val="600"/>
              </a:spcAft>
              <a:buClr>
                <a:srgbClr val="B0D10E"/>
              </a:buClr>
              <a:defRPr/>
            </a:pPr>
            <a:r>
              <a:rPr kumimoji="0" lang="en-US" sz="1700" b="0" i="0" u="none" strike="noStrike" kern="1200" cap="none" spc="0" normalizeH="0" baseline="0" noProof="0" dirty="0">
                <a:ln>
                  <a:noFill/>
                </a:ln>
                <a:solidFill>
                  <a:srgbClr val="303030"/>
                </a:solidFill>
                <a:effectLst/>
                <a:uLnTx/>
                <a:uFillTx/>
                <a:latin typeface="Arial" panose="020B0604020202020204" pitchFamily="34" charset="0"/>
                <a:ea typeface="+mj-ea"/>
                <a:cs typeface="Arial" panose="020B0604020202020204" pitchFamily="34" charset="0"/>
                <a:sym typeface="Arial"/>
              </a:rPr>
              <a:t>Placeholder data is provided for each input cell to serve as an accuracy check for city specific inputs or a default where data does not exist.  </a:t>
            </a:r>
          </a:p>
          <a:p>
            <a:pPr marL="706580" marR="0" lvl="1" indent="-249380" algn="l" defTabSz="914400" rtl="0" eaLnBrk="1" fontAlgn="auto" latinLnBrk="0" hangingPunct="1">
              <a:lnSpc>
                <a:spcPct val="110000"/>
              </a:lnSpc>
              <a:spcBef>
                <a:spcPts val="1000"/>
              </a:spcBef>
              <a:spcAft>
                <a:spcPts val="600"/>
              </a:spcAft>
              <a:buClr>
                <a:srgbClr val="B0D10E"/>
              </a:buClr>
              <a:buSzPct val="100000"/>
              <a:buFont typeface="Arial"/>
              <a:buChar char="•"/>
              <a:tabLst/>
              <a:defRPr/>
            </a:pPr>
            <a:r>
              <a:rPr kumimoji="0" lang="en-US" sz="1700" b="0" i="0" u="none" strike="noStrike" kern="1200" cap="none" spc="0" normalizeH="0" baseline="0" noProof="0" dirty="0">
                <a:ln>
                  <a:noFill/>
                </a:ln>
                <a:solidFill>
                  <a:srgbClr val="303030"/>
                </a:solidFill>
                <a:effectLst/>
                <a:uLnTx/>
                <a:uFillTx/>
                <a:latin typeface="Arial" panose="020B0604020202020204" pitchFamily="34" charset="0"/>
                <a:ea typeface="+mj-ea"/>
                <a:cs typeface="Arial" panose="020B0604020202020204" pitchFamily="34" charset="0"/>
                <a:sym typeface="Arial"/>
              </a:rPr>
              <a:t>Cities </a:t>
            </a:r>
            <a:r>
              <a:rPr kumimoji="0" lang="en-US" sz="1700" b="1" i="0" u="none" strike="noStrike" kern="1200" cap="none" spc="0" normalizeH="0" baseline="0" noProof="0" dirty="0">
                <a:ln>
                  <a:noFill/>
                </a:ln>
                <a:solidFill>
                  <a:srgbClr val="303030"/>
                </a:solidFill>
                <a:effectLst/>
                <a:uLnTx/>
                <a:uFillTx/>
                <a:latin typeface="Arial" panose="020B0604020202020204" pitchFamily="34" charset="0"/>
                <a:ea typeface="+mj-ea"/>
                <a:cs typeface="Arial" panose="020B0604020202020204" pitchFamily="34" charset="0"/>
                <a:sym typeface="Arial"/>
              </a:rPr>
              <a:t>fill in emissions inventory data </a:t>
            </a:r>
            <a:r>
              <a:rPr kumimoji="0" lang="en-US" sz="1700" b="0" i="0" u="none" strike="noStrike" kern="1200" cap="none" spc="0" normalizeH="0" baseline="0" noProof="0" dirty="0">
                <a:ln>
                  <a:noFill/>
                </a:ln>
                <a:solidFill>
                  <a:srgbClr val="303030"/>
                </a:solidFill>
                <a:effectLst/>
                <a:uLnTx/>
                <a:uFillTx/>
                <a:latin typeface="Arial" panose="020B0604020202020204" pitchFamily="34" charset="0"/>
                <a:ea typeface="+mj-ea"/>
                <a:cs typeface="Arial" panose="020B0604020202020204" pitchFamily="34" charset="0"/>
                <a:sym typeface="Arial"/>
              </a:rPr>
              <a:t>(usually for 2019 to avoid the unusual effects of COVID); cities fill in assumptions for 2030 to reflect the expected effects of their Climate Action Plans – timeframe: ~ </a:t>
            </a:r>
            <a:r>
              <a:rPr kumimoji="0" lang="en-US" sz="1700" b="1" i="0" u="none" strike="noStrike" kern="1200" cap="none" spc="0" normalizeH="0" baseline="0" noProof="0" dirty="0">
                <a:ln>
                  <a:noFill/>
                </a:ln>
                <a:solidFill>
                  <a:srgbClr val="303030"/>
                </a:solidFill>
                <a:effectLst/>
                <a:uLnTx/>
                <a:uFillTx/>
                <a:latin typeface="Arial" panose="020B0604020202020204" pitchFamily="34" charset="0"/>
                <a:ea typeface="+mj-ea"/>
                <a:cs typeface="Arial" panose="020B0604020202020204" pitchFamily="34" charset="0"/>
                <a:sym typeface="Arial"/>
              </a:rPr>
              <a:t>3 weeks</a:t>
            </a:r>
          </a:p>
          <a:p>
            <a:pPr marL="706580" marR="0" lvl="1" indent="-249380" algn="l" defTabSz="914400" rtl="0" eaLnBrk="1" fontAlgn="auto" latinLnBrk="0" hangingPunct="1">
              <a:lnSpc>
                <a:spcPct val="110000"/>
              </a:lnSpc>
              <a:spcBef>
                <a:spcPts val="1000"/>
              </a:spcBef>
              <a:spcAft>
                <a:spcPts val="600"/>
              </a:spcAft>
              <a:buClr>
                <a:srgbClr val="B0D10E"/>
              </a:buClr>
              <a:buSzPct val="100000"/>
              <a:buFont typeface="Arial"/>
              <a:buChar char="•"/>
              <a:tabLst/>
              <a:defRPr/>
            </a:pPr>
            <a:r>
              <a:rPr kumimoji="0" lang="en-US" sz="1700" b="1" i="0" u="none" strike="noStrike" kern="1200" cap="none" spc="0" normalizeH="0" baseline="0" noProof="0" dirty="0">
                <a:ln>
                  <a:noFill/>
                </a:ln>
                <a:solidFill>
                  <a:srgbClr val="303030"/>
                </a:solidFill>
                <a:effectLst/>
                <a:uLnTx/>
                <a:uFillTx/>
                <a:latin typeface="Arial" panose="020B0604020202020204" pitchFamily="34" charset="0"/>
                <a:ea typeface="+mj-ea"/>
                <a:cs typeface="Arial" panose="020B0604020202020204" pitchFamily="34" charset="0"/>
                <a:sym typeface="Arial"/>
              </a:rPr>
              <a:t>Model calculations </a:t>
            </a:r>
            <a:r>
              <a:rPr kumimoji="0" lang="en-US" sz="1700" b="0" i="0" u="none" strike="noStrike" kern="1200" cap="none" spc="0" normalizeH="0" baseline="0" noProof="0" dirty="0">
                <a:ln>
                  <a:noFill/>
                </a:ln>
                <a:solidFill>
                  <a:srgbClr val="303030"/>
                </a:solidFill>
                <a:effectLst/>
                <a:uLnTx/>
                <a:uFillTx/>
                <a:latin typeface="Arial" panose="020B0604020202020204" pitchFamily="34" charset="0"/>
                <a:ea typeface="+mj-ea"/>
                <a:cs typeface="Arial" panose="020B0604020202020204" pitchFamily="34" charset="0"/>
                <a:sym typeface="Arial"/>
              </a:rPr>
              <a:t>by the main sectors of Transportation, Buildings &amp; Heating, Electricity, and Waste are compared to the carbon emissions calculated in the original emissions inventory (e.g. SECAP) to highlight possible issues with data inputs and / or possible issues with emissions inventory calculations. – timeframe: ~ </a:t>
            </a:r>
            <a:r>
              <a:rPr kumimoji="0" lang="en-US" sz="1700" b="1" i="0" u="none" strike="noStrike" kern="1200" cap="none" spc="0" normalizeH="0" baseline="0" noProof="0" dirty="0">
                <a:ln>
                  <a:noFill/>
                </a:ln>
                <a:solidFill>
                  <a:srgbClr val="303030"/>
                </a:solidFill>
                <a:effectLst/>
                <a:uLnTx/>
                <a:uFillTx/>
                <a:latin typeface="Arial" panose="020B0604020202020204" pitchFamily="34" charset="0"/>
                <a:ea typeface="+mj-ea"/>
                <a:cs typeface="Arial" panose="020B0604020202020204" pitchFamily="34" charset="0"/>
                <a:sym typeface="Arial"/>
              </a:rPr>
              <a:t>1 week</a:t>
            </a:r>
          </a:p>
          <a:p>
            <a:pPr marL="706580" marR="0" lvl="1" indent="-249380" algn="l" defTabSz="914400" rtl="0" eaLnBrk="1" fontAlgn="auto" latinLnBrk="0" hangingPunct="1">
              <a:lnSpc>
                <a:spcPct val="110000"/>
              </a:lnSpc>
              <a:spcBef>
                <a:spcPts val="1000"/>
              </a:spcBef>
              <a:spcAft>
                <a:spcPts val="600"/>
              </a:spcAft>
              <a:buClr>
                <a:srgbClr val="B0D10E"/>
              </a:buClr>
              <a:buSzPct val="100000"/>
              <a:buFont typeface="Arial"/>
              <a:buChar char="•"/>
              <a:tabLst/>
              <a:defRPr/>
            </a:pPr>
            <a:r>
              <a:rPr kumimoji="0" lang="en-US" sz="1700" b="0" i="0" u="none" strike="noStrike" kern="1200" cap="none" spc="0" normalizeH="0" baseline="0" noProof="0" dirty="0">
                <a:ln>
                  <a:noFill/>
                </a:ln>
                <a:solidFill>
                  <a:srgbClr val="303030"/>
                </a:solidFill>
                <a:effectLst/>
                <a:uLnTx/>
                <a:uFillTx/>
                <a:latin typeface="Arial" panose="020B0604020202020204" pitchFamily="34" charset="0"/>
                <a:ea typeface="+mj-ea"/>
                <a:cs typeface="Arial" panose="020B0604020202020204" pitchFamily="34" charset="0"/>
                <a:sym typeface="Arial"/>
              </a:rPr>
              <a:t>Whatever emissions do not fall in the main sectors (such as Industry, Agriculture, Ports, Airports, Freight Rail etc.)  are put in a sector called “Other”.  The city emissions inventory is assumed to be the best estimate of Other which is then used in the model.  </a:t>
            </a:r>
          </a:p>
          <a:p>
            <a:pPr marL="706580" marR="0" lvl="1" indent="-249380" algn="l" defTabSz="914400" rtl="0" eaLnBrk="1" fontAlgn="auto" latinLnBrk="0" hangingPunct="1">
              <a:lnSpc>
                <a:spcPct val="110000"/>
              </a:lnSpc>
              <a:spcBef>
                <a:spcPts val="1000"/>
              </a:spcBef>
              <a:spcAft>
                <a:spcPts val="600"/>
              </a:spcAft>
              <a:buClr>
                <a:srgbClr val="B0D10E"/>
              </a:buClr>
              <a:buSzPct val="100000"/>
              <a:buFont typeface="Arial"/>
              <a:buChar char="•"/>
              <a:tabLst/>
              <a:defRPr/>
            </a:pPr>
            <a:r>
              <a:rPr kumimoji="0" lang="en-US" sz="1700" b="0" i="0" u="none" strike="noStrike" kern="1200" cap="none" spc="0" normalizeH="0" baseline="0" noProof="0" dirty="0">
                <a:ln>
                  <a:noFill/>
                </a:ln>
                <a:solidFill>
                  <a:srgbClr val="303030"/>
                </a:solidFill>
                <a:effectLst/>
                <a:uLnTx/>
                <a:uFillTx/>
                <a:latin typeface="Arial" panose="020B0604020202020204" pitchFamily="34" charset="0"/>
                <a:ea typeface="+mj-ea"/>
                <a:cs typeface="Arial" panose="020B0604020202020204" pitchFamily="34" charset="0"/>
                <a:sym typeface="Arial"/>
              </a:rPr>
              <a:t>Sector emissions and key performance indicators are compared across cities to highlight and address any additional issues with data inputs or assumptions.</a:t>
            </a:r>
          </a:p>
          <a:p>
            <a:pPr marL="706580" marR="0" lvl="1" indent="-249380" algn="l" defTabSz="914400" rtl="0" eaLnBrk="1" fontAlgn="auto" latinLnBrk="0" hangingPunct="1">
              <a:lnSpc>
                <a:spcPct val="110000"/>
              </a:lnSpc>
              <a:spcBef>
                <a:spcPts val="1000"/>
              </a:spcBef>
              <a:spcAft>
                <a:spcPts val="600"/>
              </a:spcAft>
              <a:buClr>
                <a:srgbClr val="B0D10E"/>
              </a:buClr>
              <a:buSzPct val="100000"/>
              <a:buFont typeface="Arial"/>
              <a:buChar char="•"/>
              <a:tabLst/>
              <a:defRPr/>
            </a:pPr>
            <a:r>
              <a:rPr kumimoji="0" lang="en-US" sz="1700" b="1" i="0" u="none" strike="noStrike" kern="1200" cap="none" spc="0" normalizeH="0" baseline="0" noProof="0" dirty="0">
                <a:ln>
                  <a:noFill/>
                </a:ln>
                <a:solidFill>
                  <a:srgbClr val="303030"/>
                </a:solidFill>
                <a:effectLst/>
                <a:uLnTx/>
                <a:uFillTx/>
                <a:latin typeface="Arial" panose="020B0604020202020204" pitchFamily="34" charset="0"/>
                <a:ea typeface="+mj-ea"/>
                <a:cs typeface="Arial" panose="020B0604020202020204" pitchFamily="34" charset="0"/>
                <a:sym typeface="Arial"/>
              </a:rPr>
              <a:t>Cities adjust 2030 assumptions </a:t>
            </a:r>
            <a:r>
              <a:rPr kumimoji="0" lang="en-US" sz="1700" b="0" i="0" u="none" strike="noStrike" kern="1200" cap="none" spc="0" normalizeH="0" baseline="0" noProof="0" dirty="0">
                <a:ln>
                  <a:noFill/>
                </a:ln>
                <a:solidFill>
                  <a:srgbClr val="303030"/>
                </a:solidFill>
                <a:effectLst/>
                <a:uLnTx/>
                <a:uFillTx/>
                <a:latin typeface="Arial" panose="020B0604020202020204" pitchFamily="34" charset="0"/>
                <a:ea typeface="+mj-ea"/>
                <a:cs typeface="Arial" panose="020B0604020202020204" pitchFamily="34" charset="0"/>
                <a:sym typeface="Arial"/>
              </a:rPr>
              <a:t>to better align with their Climate Action Plan and to get closer to the 80% carbon reduction goal of NZC. – timeframe: ~ </a:t>
            </a:r>
            <a:r>
              <a:rPr kumimoji="0" lang="en-US" sz="1700" b="1" i="0" u="none" strike="noStrike" kern="1200" cap="none" spc="0" normalizeH="0" baseline="0" noProof="0" dirty="0">
                <a:ln>
                  <a:noFill/>
                </a:ln>
                <a:solidFill>
                  <a:srgbClr val="303030"/>
                </a:solidFill>
                <a:effectLst/>
                <a:uLnTx/>
                <a:uFillTx/>
                <a:latin typeface="Arial" panose="020B0604020202020204" pitchFamily="34" charset="0"/>
                <a:ea typeface="+mj-ea"/>
                <a:cs typeface="Arial" panose="020B0604020202020204" pitchFamily="34" charset="0"/>
                <a:sym typeface="Arial"/>
              </a:rPr>
              <a:t>2 weeks</a:t>
            </a:r>
          </a:p>
        </p:txBody>
      </p:sp>
      <p:graphicFrame>
        <p:nvGraphicFramePr>
          <p:cNvPr id="6" name="Diagram 5">
            <a:extLst>
              <a:ext uri="{FF2B5EF4-FFF2-40B4-BE49-F238E27FC236}">
                <a16:creationId xmlns:a16="http://schemas.microsoft.com/office/drawing/2014/main" id="{56600C86-8BE4-82C4-73C0-97513A98D2E1}"/>
              </a:ext>
            </a:extLst>
          </p:cNvPr>
          <p:cNvGraphicFramePr/>
          <p:nvPr>
            <p:extLst>
              <p:ext uri="{D42A27DB-BD31-4B8C-83A1-F6EECF244321}">
                <p14:modId xmlns:p14="http://schemas.microsoft.com/office/powerpoint/2010/main" val="3575863142"/>
              </p:ext>
            </p:extLst>
          </p:nvPr>
        </p:nvGraphicFramePr>
        <p:xfrm>
          <a:off x="10253826" y="1749364"/>
          <a:ext cx="1779269" cy="36771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17029787"/>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BC3E58-C7B3-BAEB-5AD2-7F2F9F7CDB54}"/>
              </a:ext>
            </a:extLst>
          </p:cNvPr>
          <p:cNvSpPr>
            <a:spLocks noGrp="1"/>
          </p:cNvSpPr>
          <p:nvPr>
            <p:ph type="title"/>
          </p:nvPr>
        </p:nvSpPr>
        <p:spPr>
          <a:xfrm>
            <a:off x="457290" y="-50452"/>
            <a:ext cx="10515600" cy="1325563"/>
          </a:xfrm>
        </p:spPr>
        <p:txBody>
          <a:bodyPr>
            <a:normAutofit/>
          </a:bodyPr>
          <a:lstStyle/>
          <a:p>
            <a:r>
              <a:rPr lang="en-US" sz="3200" dirty="0"/>
              <a:t>Screenshot of data input sheet</a:t>
            </a:r>
          </a:p>
        </p:txBody>
      </p:sp>
      <p:sp>
        <p:nvSpPr>
          <p:cNvPr id="4" name="Slide Number Placeholder 3">
            <a:extLst>
              <a:ext uri="{FF2B5EF4-FFF2-40B4-BE49-F238E27FC236}">
                <a16:creationId xmlns:a16="http://schemas.microsoft.com/office/drawing/2014/main" id="{2E36A7CC-941E-8029-E011-34C84B72402E}"/>
              </a:ext>
            </a:extLst>
          </p:cNvPr>
          <p:cNvSpPr>
            <a:spLocks noGrp="1"/>
          </p:cNvSpPr>
          <p:nvPr>
            <p:ph type="sldNum" sz="quarter" idx="2"/>
          </p:nvPr>
        </p:nvSpPr>
        <p:spPr/>
        <p:txBody>
          <a:bodyPr/>
          <a:lstStyle/>
          <a:p>
            <a:fld id="{86CB4B4D-7CA3-9044-876B-883B54F8677D}" type="slidenum">
              <a:rPr lang="en-US" smtClean="0"/>
              <a:pPr/>
              <a:t>14</a:t>
            </a:fld>
            <a:endParaRPr lang="en-US" dirty="0"/>
          </a:p>
        </p:txBody>
      </p:sp>
      <p:pic>
        <p:nvPicPr>
          <p:cNvPr id="5" name="Picture 4">
            <a:extLst>
              <a:ext uri="{FF2B5EF4-FFF2-40B4-BE49-F238E27FC236}">
                <a16:creationId xmlns:a16="http://schemas.microsoft.com/office/drawing/2014/main" id="{332F4197-3D9C-9197-AEA2-2DECC5DFC707}"/>
              </a:ext>
            </a:extLst>
          </p:cNvPr>
          <p:cNvPicPr>
            <a:picLocks noChangeAspect="1"/>
          </p:cNvPicPr>
          <p:nvPr/>
        </p:nvPicPr>
        <p:blipFill>
          <a:blip r:embed="rId2"/>
          <a:stretch>
            <a:fillRect/>
          </a:stretch>
        </p:blipFill>
        <p:spPr>
          <a:xfrm>
            <a:off x="805827" y="1275111"/>
            <a:ext cx="10580346" cy="5014305"/>
          </a:xfrm>
          <a:prstGeom prst="rect">
            <a:avLst/>
          </a:prstGeom>
        </p:spPr>
      </p:pic>
    </p:spTree>
    <p:extLst>
      <p:ext uri="{BB962C8B-B14F-4D97-AF65-F5344CB8AC3E}">
        <p14:creationId xmlns:p14="http://schemas.microsoft.com/office/powerpoint/2010/main" val="1121793735"/>
      </p:ext>
    </p:extLst>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A2D5D0"/>
      </a:accent1>
      <a:accent2>
        <a:srgbClr val="B0D10E"/>
      </a:accent2>
      <a:accent3>
        <a:srgbClr val="9BD4F0"/>
      </a:accent3>
      <a:accent4>
        <a:srgbClr val="5D8793"/>
      </a:accent4>
      <a:accent5>
        <a:srgbClr val="DD1367"/>
      </a:accent5>
      <a:accent6>
        <a:srgbClr val="F89D2A"/>
      </a:accent6>
      <a:hlink>
        <a:srgbClr val="0000FF"/>
      </a:hlink>
      <a:folHlink>
        <a:srgbClr val="FF00FF"/>
      </a:folHlink>
    </a:clrScheme>
    <a:fontScheme name="Office Theme">
      <a:majorFont>
        <a:latin typeface="Arial"/>
        <a:ea typeface="Arial"/>
        <a:cs typeface="Arial"/>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Template PresentationGO">
  <a:themeElements>
    <a:clrScheme name="PGO2">
      <a:dk1>
        <a:sysClr val="windowText" lastClr="000000"/>
      </a:dk1>
      <a:lt1>
        <a:sysClr val="window" lastClr="FFFFFF"/>
      </a:lt1>
      <a:dk2>
        <a:srgbClr val="063951"/>
      </a:dk2>
      <a:lt2>
        <a:srgbClr val="D3D3D3"/>
      </a:lt2>
      <a:accent1>
        <a:srgbClr val="3A5C84"/>
      </a:accent1>
      <a:accent2>
        <a:srgbClr val="F7931F"/>
      </a:accent2>
      <a:accent3>
        <a:srgbClr val="4CC1EF"/>
      </a:accent3>
      <a:accent4>
        <a:srgbClr val="FFCC4C"/>
      </a:accent4>
      <a:accent5>
        <a:srgbClr val="C13018"/>
      </a:accent5>
      <a:accent6>
        <a:srgbClr val="A2B969"/>
      </a:accent6>
      <a:hlink>
        <a:srgbClr val="6C2B43"/>
      </a:hlink>
      <a:folHlink>
        <a:srgbClr val="6C2B43"/>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A2D5D0"/>
      </a:accent1>
      <a:accent2>
        <a:srgbClr val="B0D10E"/>
      </a:accent2>
      <a:accent3>
        <a:srgbClr val="9BD4F0"/>
      </a:accent3>
      <a:accent4>
        <a:srgbClr val="5D8793"/>
      </a:accent4>
      <a:accent5>
        <a:srgbClr val="DD1367"/>
      </a:accent5>
      <a:accent6>
        <a:srgbClr val="F89D2A"/>
      </a:accent6>
      <a:hlink>
        <a:srgbClr val="0000FF"/>
      </a:hlink>
      <a:folHlink>
        <a:srgbClr val="FF00FF"/>
      </a:folHlink>
    </a:clrScheme>
    <a:fontScheme name="Office Theme">
      <a:majorFont>
        <a:latin typeface="Arial"/>
        <a:ea typeface="Arial"/>
        <a:cs typeface="Arial"/>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acbfb8d3-e52d-4a7c-af04-35ceb27330fc" xsi:nil="true"/>
    <lcf76f155ced4ddcb4097134ff3c332f xmlns="b0df9ba0-127e-4863-8432-5cbbc31cbf51">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34B3CC727E77045A7461F17595EE435" ma:contentTypeVersion="16" ma:contentTypeDescription="Create a new document." ma:contentTypeScope="" ma:versionID="7b0c2cfa70dea81694c53309401168d7">
  <xsd:schema xmlns:xsd="http://www.w3.org/2001/XMLSchema" xmlns:xs="http://www.w3.org/2001/XMLSchema" xmlns:p="http://schemas.microsoft.com/office/2006/metadata/properties" xmlns:ns2="b0df9ba0-127e-4863-8432-5cbbc31cbf51" xmlns:ns3="acbfb8d3-e52d-4a7c-af04-35ceb27330fc" targetNamespace="http://schemas.microsoft.com/office/2006/metadata/properties" ma:root="true" ma:fieldsID="04b230353658e75c6d877e69cfe7851a" ns2:_="" ns3:_="">
    <xsd:import namespace="b0df9ba0-127e-4863-8432-5cbbc31cbf51"/>
    <xsd:import namespace="acbfb8d3-e52d-4a7c-af04-35ceb27330f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LengthInSecond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3:SharedWithUsers" minOccurs="0"/>
                <xsd:element ref="ns3:SharedWithDetails" minOccurs="0"/>
                <xsd:element ref="ns2:lcf76f155ced4ddcb4097134ff3c332f" minOccurs="0"/>
                <xsd:element ref="ns3:TaxCatchAll"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0df9ba0-127e-4863-8432-5cbbc31cbf5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910aff0a-21f6-4673-bc32-0e758603ca46"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cbfb8d3-e52d-4a7c-af04-35ceb27330fc"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f00d4f61-b03c-4443-ab14-960992549fd3}" ma:internalName="TaxCatchAll" ma:showField="CatchAllData" ma:web="acbfb8d3-e52d-4a7c-af04-35ceb27330f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BAF0C0F-ED5B-4A8D-8A37-8F2EAAB4B4C1}">
  <ds:schemaRefs>
    <ds:schemaRef ds:uri="http://schemas.microsoft.com/sharepoint/v3/contenttype/forms"/>
  </ds:schemaRefs>
</ds:datastoreItem>
</file>

<file path=customXml/itemProps2.xml><?xml version="1.0" encoding="utf-8"?>
<ds:datastoreItem xmlns:ds="http://schemas.openxmlformats.org/officeDocument/2006/customXml" ds:itemID="{54215DF9-0CD4-4388-8A7B-9057CD3D2CCE}">
  <ds:schemaRefs>
    <ds:schemaRef ds:uri="acbfb8d3-e52d-4a7c-af04-35ceb27330fc"/>
    <ds:schemaRef ds:uri="b0df9ba0-127e-4863-8432-5cbbc31cbf51"/>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9A1A02ED-2C7E-419A-9EF3-C933ED194051}">
  <ds:schemaRefs>
    <ds:schemaRef ds:uri="acbfb8d3-e52d-4a7c-af04-35ceb27330fc"/>
    <ds:schemaRef ds:uri="b0df9ba0-127e-4863-8432-5cbbc31cbf5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17005</TotalTime>
  <Words>1525</Words>
  <Application>Microsoft Macintosh PowerPoint</Application>
  <PresentationFormat>Widescreen</PresentationFormat>
  <Paragraphs>151</Paragraphs>
  <Slides>14</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14</vt:i4>
      </vt:variant>
    </vt:vector>
  </HeadingPairs>
  <TitlesOfParts>
    <vt:vector size="22" baseType="lpstr">
      <vt:lpstr>Arial</vt:lpstr>
      <vt:lpstr>Calibri</vt:lpstr>
      <vt:lpstr>Calibri Light</vt:lpstr>
      <vt:lpstr>Georgia</vt:lpstr>
      <vt:lpstr>Helvetica</vt:lpstr>
      <vt:lpstr>Open Sans</vt:lpstr>
      <vt:lpstr>Office Theme</vt:lpstr>
      <vt:lpstr>Template PresentationGO</vt:lpstr>
      <vt:lpstr>Economic Case for Decarbonization Tutorial </vt:lpstr>
      <vt:lpstr>The economic case is the foundation of a city’s decarbonization strategic plan as documented in the Climate City Contract (CCC)</vt:lpstr>
      <vt:lpstr>The Climate City Contract (CCC) documents city net-zero commitments along with the roadmap and strategy for achieving the Climate Action Plan.  </vt:lpstr>
      <vt:lpstr>PowerPoint Presentation</vt:lpstr>
      <vt:lpstr>NZC Economic Model is tool for strategic planning</vt:lpstr>
      <vt:lpstr>Economic case includes a number of quantifiable co-benefits arising from decarbonization</vt:lpstr>
      <vt:lpstr>Example: Model outputs show emissions reduction in 2030 resulting from implementation of Climate Action Plan</vt:lpstr>
      <vt:lpstr>Example: Most of the individual decarbonization sub-sectors have a positive or near-neutral economic case</vt:lpstr>
      <vt:lpstr>Example: Total economic case shows a very positive Return on Investment (ROI)</vt:lpstr>
      <vt:lpstr>Example: Model output tables feed directly into Climate City Contract</vt:lpstr>
      <vt:lpstr>Output example: model output table aligns with MEL framework to provide a summary of baseline and 2030 targets for Key Performance Indicators (KPIs)</vt:lpstr>
      <vt:lpstr>Benefits of using the NZC Economic Model</vt:lpstr>
      <vt:lpstr>Process for working with NZC to create an economic case using the model</vt:lpstr>
      <vt:lpstr>Screenshot of data input sheet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Sean Murray</cp:lastModifiedBy>
  <cp:revision>9</cp:revision>
  <dcterms:modified xsi:type="dcterms:W3CDTF">2024-05-03T12:57:31Z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0x010100B34B3CC727E77045A7461F17595EE435</vt:lpwstr>
  </property>
  <property fmtid="{D5CDD505-2E9C-101B-9397-08002B2CF9AE}" pid="3" name="MediaServiceImageTags">
    <vt:lpwstr/>
  </property>
</Properties>
</file>