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omments/modernComment_7F3E890A_D6395B74.xml" ContentType="application/vnd.ms-powerpoint.comment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78" r:id="rId6"/>
  </p:sldMasterIdLst>
  <p:notesMasterIdLst>
    <p:notesMasterId r:id="rId56"/>
  </p:notesMasterIdLst>
  <p:sldIdLst>
    <p:sldId id="314" r:id="rId7"/>
    <p:sldId id="324" r:id="rId8"/>
    <p:sldId id="329" r:id="rId9"/>
    <p:sldId id="2134804706" r:id="rId10"/>
    <p:sldId id="2134804726" r:id="rId11"/>
    <p:sldId id="2134804727" r:id="rId12"/>
    <p:sldId id="2134804728" r:id="rId13"/>
    <p:sldId id="2134804729" r:id="rId14"/>
    <p:sldId id="2134804730" r:id="rId15"/>
    <p:sldId id="2134804707" r:id="rId16"/>
    <p:sldId id="2134804661" r:id="rId17"/>
    <p:sldId id="3845" r:id="rId18"/>
    <p:sldId id="2134804731" r:id="rId19"/>
    <p:sldId id="2134804634" r:id="rId20"/>
    <p:sldId id="2134804660" r:id="rId21"/>
    <p:sldId id="2134804704" r:id="rId22"/>
    <p:sldId id="2134804732" r:id="rId23"/>
    <p:sldId id="2134804632" r:id="rId24"/>
    <p:sldId id="2134804633" r:id="rId25"/>
    <p:sldId id="2134804733" r:id="rId26"/>
    <p:sldId id="2134804734" r:id="rId27"/>
    <p:sldId id="2134804667" r:id="rId28"/>
    <p:sldId id="2134804735" r:id="rId29"/>
    <p:sldId id="2134804669" r:id="rId30"/>
    <p:sldId id="2134804670" r:id="rId31"/>
    <p:sldId id="2134804671" r:id="rId32"/>
    <p:sldId id="2134804736" r:id="rId33"/>
    <p:sldId id="2134804703" r:id="rId34"/>
    <p:sldId id="2134804709" r:id="rId35"/>
    <p:sldId id="2134804710" r:id="rId36"/>
    <p:sldId id="2134804711" r:id="rId37"/>
    <p:sldId id="2134804712" r:id="rId38"/>
    <p:sldId id="2134804713" r:id="rId39"/>
    <p:sldId id="2134804720" r:id="rId40"/>
    <p:sldId id="2134804737" r:id="rId41"/>
    <p:sldId id="2134804738" r:id="rId42"/>
    <p:sldId id="2134804739" r:id="rId43"/>
    <p:sldId id="2134804740" r:id="rId44"/>
    <p:sldId id="2134804741" r:id="rId45"/>
    <p:sldId id="2134804700" r:id="rId46"/>
    <p:sldId id="2134804742" r:id="rId47"/>
    <p:sldId id="2134804743" r:id="rId48"/>
    <p:sldId id="2134804744" r:id="rId49"/>
    <p:sldId id="2134804745" r:id="rId50"/>
    <p:sldId id="2134804746" r:id="rId51"/>
    <p:sldId id="2134804722" r:id="rId52"/>
    <p:sldId id="2134804723" r:id="rId53"/>
    <p:sldId id="2134804748" r:id="rId54"/>
    <p:sldId id="2134804721" r:id="rId55"/>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0B699D9-0816-4DCB-A165-1F905B251AFA}">
          <p14:sldIdLst>
            <p14:sldId id="314"/>
            <p14:sldId id="324"/>
            <p14:sldId id="329"/>
            <p14:sldId id="2134804706"/>
            <p14:sldId id="2134804726"/>
            <p14:sldId id="2134804727"/>
            <p14:sldId id="2134804728"/>
            <p14:sldId id="2134804729"/>
            <p14:sldId id="2134804730"/>
            <p14:sldId id="2134804707"/>
            <p14:sldId id="2134804661"/>
            <p14:sldId id="3845"/>
            <p14:sldId id="2134804731"/>
            <p14:sldId id="2134804634"/>
            <p14:sldId id="2134804660"/>
            <p14:sldId id="2134804704"/>
            <p14:sldId id="2134804732"/>
            <p14:sldId id="2134804632"/>
            <p14:sldId id="2134804633"/>
            <p14:sldId id="2134804733"/>
            <p14:sldId id="2134804734"/>
            <p14:sldId id="2134804667"/>
            <p14:sldId id="2134804735"/>
            <p14:sldId id="2134804669"/>
            <p14:sldId id="2134804670"/>
            <p14:sldId id="2134804671"/>
            <p14:sldId id="2134804736"/>
            <p14:sldId id="2134804703"/>
            <p14:sldId id="2134804709"/>
            <p14:sldId id="2134804710"/>
            <p14:sldId id="2134804711"/>
            <p14:sldId id="2134804712"/>
            <p14:sldId id="2134804713"/>
            <p14:sldId id="2134804720"/>
            <p14:sldId id="2134804737"/>
            <p14:sldId id="2134804738"/>
            <p14:sldId id="2134804739"/>
            <p14:sldId id="2134804740"/>
            <p14:sldId id="2134804741"/>
            <p14:sldId id="2134804700"/>
            <p14:sldId id="2134804742"/>
            <p14:sldId id="2134804743"/>
            <p14:sldId id="2134804744"/>
            <p14:sldId id="2134804745"/>
            <p14:sldId id="2134804746"/>
            <p14:sldId id="2134804722"/>
            <p14:sldId id="2134804723"/>
            <p14:sldId id="2134804748"/>
            <p14:sldId id="2134804721"/>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C42E96B-AB07-327C-611F-DB3286E224F9}" name="Miguel Fernandes" initials="MF" userId="S::josemfernandes@cm-guimaraes.pt::0f7e9d5c-3f73-43d7-b5cf-a95d56a651c8"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86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viewProps" Target="viewProps.xml"/><Relationship Id="rId5" Type="http://schemas.openxmlformats.org/officeDocument/2006/relationships/slideMaster" Target="slideMasters/slideMaster1.xml"/><Relationship Id="rId61" Type="http://schemas.microsoft.com/office/2016/11/relationships/changesInfo" Target="changesInfos/changesInfo1.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theme" Target="theme/theme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presProps" Target="presProp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b, C.J. (Carla)" userId="f198bff1-b9b2-4754-9282-86ebbbbf985e" providerId="ADAL" clId="{3A5F11BF-B847-45B8-A57C-FFE2DD4B0BE5}"/>
    <pc:docChg chg="delSld modSld sldOrd delSection modSection">
      <pc:chgData name="Robb, C.J. (Carla)" userId="f198bff1-b9b2-4754-9282-86ebbbbf985e" providerId="ADAL" clId="{3A5F11BF-B847-45B8-A57C-FFE2DD4B0BE5}" dt="2023-08-29T08:47:23.158" v="7" actId="47"/>
      <pc:docMkLst>
        <pc:docMk/>
      </pc:docMkLst>
      <pc:sldChg chg="del">
        <pc:chgData name="Robb, C.J. (Carla)" userId="f198bff1-b9b2-4754-9282-86ebbbbf985e" providerId="ADAL" clId="{3A5F11BF-B847-45B8-A57C-FFE2DD4B0BE5}" dt="2023-08-29T08:47:09.402" v="0" actId="47"/>
        <pc:sldMkLst>
          <pc:docMk/>
          <pc:sldMk cId="0" sldId="259"/>
        </pc:sldMkLst>
      </pc:sldChg>
      <pc:sldChg chg="del">
        <pc:chgData name="Robb, C.J. (Carla)" userId="f198bff1-b9b2-4754-9282-86ebbbbf985e" providerId="ADAL" clId="{3A5F11BF-B847-45B8-A57C-FFE2DD4B0BE5}" dt="2023-08-29T08:47:21.345" v="6" actId="47"/>
        <pc:sldMkLst>
          <pc:docMk/>
          <pc:sldMk cId="0" sldId="289"/>
        </pc:sldMkLst>
      </pc:sldChg>
      <pc:sldChg chg="del">
        <pc:chgData name="Robb, C.J. (Carla)" userId="f198bff1-b9b2-4754-9282-86ebbbbf985e" providerId="ADAL" clId="{3A5F11BF-B847-45B8-A57C-FFE2DD4B0BE5}" dt="2023-08-29T08:47:09.402" v="0" actId="47"/>
        <pc:sldMkLst>
          <pc:docMk/>
          <pc:sldMk cId="483148603" sldId="315"/>
        </pc:sldMkLst>
      </pc:sldChg>
      <pc:sldChg chg="del">
        <pc:chgData name="Robb, C.J. (Carla)" userId="f198bff1-b9b2-4754-9282-86ebbbbf985e" providerId="ADAL" clId="{3A5F11BF-B847-45B8-A57C-FFE2DD4B0BE5}" dt="2023-08-29T08:47:09.402" v="0" actId="47"/>
        <pc:sldMkLst>
          <pc:docMk/>
          <pc:sldMk cId="4254366123" sldId="320"/>
        </pc:sldMkLst>
      </pc:sldChg>
      <pc:sldChg chg="del">
        <pc:chgData name="Robb, C.J. (Carla)" userId="f198bff1-b9b2-4754-9282-86ebbbbf985e" providerId="ADAL" clId="{3A5F11BF-B847-45B8-A57C-FFE2DD4B0BE5}" dt="2023-08-29T08:47:21.345" v="6" actId="47"/>
        <pc:sldMkLst>
          <pc:docMk/>
          <pc:sldMk cId="3479737026" sldId="323"/>
        </pc:sldMkLst>
      </pc:sldChg>
      <pc:sldChg chg="ord">
        <pc:chgData name="Robb, C.J. (Carla)" userId="f198bff1-b9b2-4754-9282-86ebbbbf985e" providerId="ADAL" clId="{3A5F11BF-B847-45B8-A57C-FFE2DD4B0BE5}" dt="2023-08-29T08:47:15.714" v="5"/>
        <pc:sldMkLst>
          <pc:docMk/>
          <pc:sldMk cId="2014834551" sldId="324"/>
        </pc:sldMkLst>
      </pc:sldChg>
      <pc:sldChg chg="del">
        <pc:chgData name="Robb, C.J. (Carla)" userId="f198bff1-b9b2-4754-9282-86ebbbbf985e" providerId="ADAL" clId="{3A5F11BF-B847-45B8-A57C-FFE2DD4B0BE5}" dt="2023-08-29T08:47:21.345" v="6" actId="47"/>
        <pc:sldMkLst>
          <pc:docMk/>
          <pc:sldMk cId="2773755081" sldId="325"/>
        </pc:sldMkLst>
      </pc:sldChg>
      <pc:sldChg chg="del">
        <pc:chgData name="Robb, C.J. (Carla)" userId="f198bff1-b9b2-4754-9282-86ebbbbf985e" providerId="ADAL" clId="{3A5F11BF-B847-45B8-A57C-FFE2DD4B0BE5}" dt="2023-08-29T08:47:09.402" v="0" actId="47"/>
        <pc:sldMkLst>
          <pc:docMk/>
          <pc:sldMk cId="955275318" sldId="327"/>
        </pc:sldMkLst>
      </pc:sldChg>
      <pc:sldChg chg="ord">
        <pc:chgData name="Robb, C.J. (Carla)" userId="f198bff1-b9b2-4754-9282-86ebbbbf985e" providerId="ADAL" clId="{3A5F11BF-B847-45B8-A57C-FFE2DD4B0BE5}" dt="2023-08-29T08:47:15.714" v="5"/>
        <pc:sldMkLst>
          <pc:docMk/>
          <pc:sldMk cId="271088535" sldId="329"/>
        </pc:sldMkLst>
      </pc:sldChg>
      <pc:sldChg chg="del">
        <pc:chgData name="Robb, C.J. (Carla)" userId="f198bff1-b9b2-4754-9282-86ebbbbf985e" providerId="ADAL" clId="{3A5F11BF-B847-45B8-A57C-FFE2DD4B0BE5}" dt="2023-08-29T08:47:09.402" v="0" actId="47"/>
        <pc:sldMkLst>
          <pc:docMk/>
          <pc:sldMk cId="1899008839" sldId="330"/>
        </pc:sldMkLst>
      </pc:sldChg>
      <pc:sldChg chg="ord">
        <pc:chgData name="Robb, C.J. (Carla)" userId="f198bff1-b9b2-4754-9282-86ebbbbf985e" providerId="ADAL" clId="{3A5F11BF-B847-45B8-A57C-FFE2DD4B0BE5}" dt="2023-08-29T08:47:15.714" v="5"/>
        <pc:sldMkLst>
          <pc:docMk/>
          <pc:sldMk cId="3795708795" sldId="3845"/>
        </pc:sldMkLst>
      </pc:sldChg>
      <pc:sldChg chg="ord">
        <pc:chgData name="Robb, C.J. (Carla)" userId="f198bff1-b9b2-4754-9282-86ebbbbf985e" providerId="ADAL" clId="{3A5F11BF-B847-45B8-A57C-FFE2DD4B0BE5}" dt="2023-08-29T08:47:15.714" v="5"/>
        <pc:sldMkLst>
          <pc:docMk/>
          <pc:sldMk cId="540186679" sldId="2134804632"/>
        </pc:sldMkLst>
      </pc:sldChg>
      <pc:sldChg chg="ord">
        <pc:chgData name="Robb, C.J. (Carla)" userId="f198bff1-b9b2-4754-9282-86ebbbbf985e" providerId="ADAL" clId="{3A5F11BF-B847-45B8-A57C-FFE2DD4B0BE5}" dt="2023-08-29T08:47:15.714" v="5"/>
        <pc:sldMkLst>
          <pc:docMk/>
          <pc:sldMk cId="589545708" sldId="2134804633"/>
        </pc:sldMkLst>
      </pc:sldChg>
      <pc:sldChg chg="ord">
        <pc:chgData name="Robb, C.J. (Carla)" userId="f198bff1-b9b2-4754-9282-86ebbbbf985e" providerId="ADAL" clId="{3A5F11BF-B847-45B8-A57C-FFE2DD4B0BE5}" dt="2023-08-29T08:47:15.714" v="5"/>
        <pc:sldMkLst>
          <pc:docMk/>
          <pc:sldMk cId="121770109" sldId="2134804634"/>
        </pc:sldMkLst>
      </pc:sldChg>
      <pc:sldChg chg="ord">
        <pc:chgData name="Robb, C.J. (Carla)" userId="f198bff1-b9b2-4754-9282-86ebbbbf985e" providerId="ADAL" clId="{3A5F11BF-B847-45B8-A57C-FFE2DD4B0BE5}" dt="2023-08-29T08:47:15.714" v="5"/>
        <pc:sldMkLst>
          <pc:docMk/>
          <pc:sldMk cId="2847547437" sldId="2134804660"/>
        </pc:sldMkLst>
      </pc:sldChg>
      <pc:sldChg chg="ord">
        <pc:chgData name="Robb, C.J. (Carla)" userId="f198bff1-b9b2-4754-9282-86ebbbbf985e" providerId="ADAL" clId="{3A5F11BF-B847-45B8-A57C-FFE2DD4B0BE5}" dt="2023-08-29T08:47:15.714" v="5"/>
        <pc:sldMkLst>
          <pc:docMk/>
          <pc:sldMk cId="392712802" sldId="2134804661"/>
        </pc:sldMkLst>
      </pc:sldChg>
      <pc:sldChg chg="ord">
        <pc:chgData name="Robb, C.J. (Carla)" userId="f198bff1-b9b2-4754-9282-86ebbbbf985e" providerId="ADAL" clId="{3A5F11BF-B847-45B8-A57C-FFE2DD4B0BE5}" dt="2023-08-29T08:47:15.714" v="5"/>
        <pc:sldMkLst>
          <pc:docMk/>
          <pc:sldMk cId="3231727385" sldId="2134804667"/>
        </pc:sldMkLst>
      </pc:sldChg>
      <pc:sldChg chg="ord">
        <pc:chgData name="Robb, C.J. (Carla)" userId="f198bff1-b9b2-4754-9282-86ebbbbf985e" providerId="ADAL" clId="{3A5F11BF-B847-45B8-A57C-FFE2DD4B0BE5}" dt="2023-08-29T08:47:15.714" v="5"/>
        <pc:sldMkLst>
          <pc:docMk/>
          <pc:sldMk cId="378934618" sldId="2134804669"/>
        </pc:sldMkLst>
      </pc:sldChg>
      <pc:sldChg chg="ord">
        <pc:chgData name="Robb, C.J. (Carla)" userId="f198bff1-b9b2-4754-9282-86ebbbbf985e" providerId="ADAL" clId="{3A5F11BF-B847-45B8-A57C-FFE2DD4B0BE5}" dt="2023-08-29T08:47:15.714" v="5"/>
        <pc:sldMkLst>
          <pc:docMk/>
          <pc:sldMk cId="2657403598" sldId="2134804670"/>
        </pc:sldMkLst>
      </pc:sldChg>
      <pc:sldChg chg="ord">
        <pc:chgData name="Robb, C.J. (Carla)" userId="f198bff1-b9b2-4754-9282-86ebbbbf985e" providerId="ADAL" clId="{3A5F11BF-B847-45B8-A57C-FFE2DD4B0BE5}" dt="2023-08-29T08:47:15.714" v="5"/>
        <pc:sldMkLst>
          <pc:docMk/>
          <pc:sldMk cId="1447876845" sldId="2134804671"/>
        </pc:sldMkLst>
      </pc:sldChg>
      <pc:sldChg chg="ord">
        <pc:chgData name="Robb, C.J. (Carla)" userId="f198bff1-b9b2-4754-9282-86ebbbbf985e" providerId="ADAL" clId="{3A5F11BF-B847-45B8-A57C-FFE2DD4B0BE5}" dt="2023-08-29T08:47:15.714" v="5"/>
        <pc:sldMkLst>
          <pc:docMk/>
          <pc:sldMk cId="4086014708" sldId="2134804700"/>
        </pc:sldMkLst>
      </pc:sldChg>
      <pc:sldChg chg="ord">
        <pc:chgData name="Robb, C.J. (Carla)" userId="f198bff1-b9b2-4754-9282-86ebbbbf985e" providerId="ADAL" clId="{3A5F11BF-B847-45B8-A57C-FFE2DD4B0BE5}" dt="2023-08-29T08:47:15.714" v="5"/>
        <pc:sldMkLst>
          <pc:docMk/>
          <pc:sldMk cId="2536760256" sldId="2134804703"/>
        </pc:sldMkLst>
      </pc:sldChg>
      <pc:sldChg chg="ord">
        <pc:chgData name="Robb, C.J. (Carla)" userId="f198bff1-b9b2-4754-9282-86ebbbbf985e" providerId="ADAL" clId="{3A5F11BF-B847-45B8-A57C-FFE2DD4B0BE5}" dt="2023-08-29T08:47:15.714" v="5"/>
        <pc:sldMkLst>
          <pc:docMk/>
          <pc:sldMk cId="1044511940" sldId="2134804704"/>
        </pc:sldMkLst>
      </pc:sldChg>
      <pc:sldChg chg="ord">
        <pc:chgData name="Robb, C.J. (Carla)" userId="f198bff1-b9b2-4754-9282-86ebbbbf985e" providerId="ADAL" clId="{3A5F11BF-B847-45B8-A57C-FFE2DD4B0BE5}" dt="2023-08-29T08:47:15.714" v="5"/>
        <pc:sldMkLst>
          <pc:docMk/>
          <pc:sldMk cId="3012810664" sldId="2134804706"/>
        </pc:sldMkLst>
      </pc:sldChg>
      <pc:sldChg chg="ord">
        <pc:chgData name="Robb, C.J. (Carla)" userId="f198bff1-b9b2-4754-9282-86ebbbbf985e" providerId="ADAL" clId="{3A5F11BF-B847-45B8-A57C-FFE2DD4B0BE5}" dt="2023-08-29T08:47:15.714" v="5"/>
        <pc:sldMkLst>
          <pc:docMk/>
          <pc:sldMk cId="155796678" sldId="2134804707"/>
        </pc:sldMkLst>
      </pc:sldChg>
      <pc:sldChg chg="ord">
        <pc:chgData name="Robb, C.J. (Carla)" userId="f198bff1-b9b2-4754-9282-86ebbbbf985e" providerId="ADAL" clId="{3A5F11BF-B847-45B8-A57C-FFE2DD4B0BE5}" dt="2023-08-29T08:47:15.714" v="5"/>
        <pc:sldMkLst>
          <pc:docMk/>
          <pc:sldMk cId="3096126048" sldId="2134804709"/>
        </pc:sldMkLst>
      </pc:sldChg>
      <pc:sldChg chg="ord">
        <pc:chgData name="Robb, C.J. (Carla)" userId="f198bff1-b9b2-4754-9282-86ebbbbf985e" providerId="ADAL" clId="{3A5F11BF-B847-45B8-A57C-FFE2DD4B0BE5}" dt="2023-08-29T08:47:15.714" v="5"/>
        <pc:sldMkLst>
          <pc:docMk/>
          <pc:sldMk cId="1882335637" sldId="2134804710"/>
        </pc:sldMkLst>
      </pc:sldChg>
      <pc:sldChg chg="ord">
        <pc:chgData name="Robb, C.J. (Carla)" userId="f198bff1-b9b2-4754-9282-86ebbbbf985e" providerId="ADAL" clId="{3A5F11BF-B847-45B8-A57C-FFE2DD4B0BE5}" dt="2023-08-29T08:47:15.714" v="5"/>
        <pc:sldMkLst>
          <pc:docMk/>
          <pc:sldMk cId="2102669567" sldId="2134804711"/>
        </pc:sldMkLst>
      </pc:sldChg>
      <pc:sldChg chg="ord">
        <pc:chgData name="Robb, C.J. (Carla)" userId="f198bff1-b9b2-4754-9282-86ebbbbf985e" providerId="ADAL" clId="{3A5F11BF-B847-45B8-A57C-FFE2DD4B0BE5}" dt="2023-08-29T08:47:15.714" v="5"/>
        <pc:sldMkLst>
          <pc:docMk/>
          <pc:sldMk cId="825619638" sldId="2134804712"/>
        </pc:sldMkLst>
      </pc:sldChg>
      <pc:sldChg chg="ord">
        <pc:chgData name="Robb, C.J. (Carla)" userId="f198bff1-b9b2-4754-9282-86ebbbbf985e" providerId="ADAL" clId="{3A5F11BF-B847-45B8-A57C-FFE2DD4B0BE5}" dt="2023-08-29T08:47:15.714" v="5"/>
        <pc:sldMkLst>
          <pc:docMk/>
          <pc:sldMk cId="4211760405" sldId="2134804713"/>
        </pc:sldMkLst>
      </pc:sldChg>
      <pc:sldChg chg="ord">
        <pc:chgData name="Robb, C.J. (Carla)" userId="f198bff1-b9b2-4754-9282-86ebbbbf985e" providerId="ADAL" clId="{3A5F11BF-B847-45B8-A57C-FFE2DD4B0BE5}" dt="2023-08-29T08:47:15.714" v="5"/>
        <pc:sldMkLst>
          <pc:docMk/>
          <pc:sldMk cId="4076886432" sldId="2134804720"/>
        </pc:sldMkLst>
      </pc:sldChg>
      <pc:sldChg chg="ord">
        <pc:chgData name="Robb, C.J. (Carla)" userId="f198bff1-b9b2-4754-9282-86ebbbbf985e" providerId="ADAL" clId="{3A5F11BF-B847-45B8-A57C-FFE2DD4B0BE5}" dt="2023-08-29T08:47:15.714" v="5"/>
        <pc:sldMkLst>
          <pc:docMk/>
          <pc:sldMk cId="1086920644" sldId="2134804721"/>
        </pc:sldMkLst>
      </pc:sldChg>
      <pc:sldChg chg="ord">
        <pc:chgData name="Robb, C.J. (Carla)" userId="f198bff1-b9b2-4754-9282-86ebbbbf985e" providerId="ADAL" clId="{3A5F11BF-B847-45B8-A57C-FFE2DD4B0BE5}" dt="2023-08-29T08:47:15.714" v="5"/>
        <pc:sldMkLst>
          <pc:docMk/>
          <pc:sldMk cId="3083329539" sldId="2134804722"/>
        </pc:sldMkLst>
      </pc:sldChg>
      <pc:sldChg chg="ord">
        <pc:chgData name="Robb, C.J. (Carla)" userId="f198bff1-b9b2-4754-9282-86ebbbbf985e" providerId="ADAL" clId="{3A5F11BF-B847-45B8-A57C-FFE2DD4B0BE5}" dt="2023-08-29T08:47:15.714" v="5"/>
        <pc:sldMkLst>
          <pc:docMk/>
          <pc:sldMk cId="3647011534" sldId="2134804723"/>
        </pc:sldMkLst>
      </pc:sldChg>
      <pc:sldChg chg="ord">
        <pc:chgData name="Robb, C.J. (Carla)" userId="f198bff1-b9b2-4754-9282-86ebbbbf985e" providerId="ADAL" clId="{3A5F11BF-B847-45B8-A57C-FFE2DD4B0BE5}" dt="2023-08-29T08:47:15.714" v="5"/>
        <pc:sldMkLst>
          <pc:docMk/>
          <pc:sldMk cId="434807004" sldId="2134804726"/>
        </pc:sldMkLst>
      </pc:sldChg>
      <pc:sldChg chg="ord">
        <pc:chgData name="Robb, C.J. (Carla)" userId="f198bff1-b9b2-4754-9282-86ebbbbf985e" providerId="ADAL" clId="{3A5F11BF-B847-45B8-A57C-FFE2DD4B0BE5}" dt="2023-08-29T08:47:15.714" v="5"/>
        <pc:sldMkLst>
          <pc:docMk/>
          <pc:sldMk cId="3683509382" sldId="2134804727"/>
        </pc:sldMkLst>
      </pc:sldChg>
      <pc:sldChg chg="ord">
        <pc:chgData name="Robb, C.J. (Carla)" userId="f198bff1-b9b2-4754-9282-86ebbbbf985e" providerId="ADAL" clId="{3A5F11BF-B847-45B8-A57C-FFE2DD4B0BE5}" dt="2023-08-29T08:47:15.714" v="5"/>
        <pc:sldMkLst>
          <pc:docMk/>
          <pc:sldMk cId="764665180" sldId="2134804728"/>
        </pc:sldMkLst>
      </pc:sldChg>
      <pc:sldChg chg="ord">
        <pc:chgData name="Robb, C.J. (Carla)" userId="f198bff1-b9b2-4754-9282-86ebbbbf985e" providerId="ADAL" clId="{3A5F11BF-B847-45B8-A57C-FFE2DD4B0BE5}" dt="2023-08-29T08:47:15.714" v="5"/>
        <pc:sldMkLst>
          <pc:docMk/>
          <pc:sldMk cId="1154017216" sldId="2134804729"/>
        </pc:sldMkLst>
      </pc:sldChg>
      <pc:sldChg chg="ord">
        <pc:chgData name="Robb, C.J. (Carla)" userId="f198bff1-b9b2-4754-9282-86ebbbbf985e" providerId="ADAL" clId="{3A5F11BF-B847-45B8-A57C-FFE2DD4B0BE5}" dt="2023-08-29T08:47:15.714" v="5"/>
        <pc:sldMkLst>
          <pc:docMk/>
          <pc:sldMk cId="2531265506" sldId="2134804730"/>
        </pc:sldMkLst>
      </pc:sldChg>
      <pc:sldChg chg="ord">
        <pc:chgData name="Robb, C.J. (Carla)" userId="f198bff1-b9b2-4754-9282-86ebbbbf985e" providerId="ADAL" clId="{3A5F11BF-B847-45B8-A57C-FFE2DD4B0BE5}" dt="2023-08-29T08:47:15.714" v="5"/>
        <pc:sldMkLst>
          <pc:docMk/>
          <pc:sldMk cId="1998511031" sldId="2134804731"/>
        </pc:sldMkLst>
      </pc:sldChg>
      <pc:sldChg chg="ord">
        <pc:chgData name="Robb, C.J. (Carla)" userId="f198bff1-b9b2-4754-9282-86ebbbbf985e" providerId="ADAL" clId="{3A5F11BF-B847-45B8-A57C-FFE2DD4B0BE5}" dt="2023-08-29T08:47:15.714" v="5"/>
        <pc:sldMkLst>
          <pc:docMk/>
          <pc:sldMk cId="83197974" sldId="2134804732"/>
        </pc:sldMkLst>
      </pc:sldChg>
      <pc:sldChg chg="ord">
        <pc:chgData name="Robb, C.J. (Carla)" userId="f198bff1-b9b2-4754-9282-86ebbbbf985e" providerId="ADAL" clId="{3A5F11BF-B847-45B8-A57C-FFE2DD4B0BE5}" dt="2023-08-29T08:47:15.714" v="5"/>
        <pc:sldMkLst>
          <pc:docMk/>
          <pc:sldMk cId="263490912" sldId="2134804733"/>
        </pc:sldMkLst>
      </pc:sldChg>
      <pc:sldChg chg="ord">
        <pc:chgData name="Robb, C.J. (Carla)" userId="f198bff1-b9b2-4754-9282-86ebbbbf985e" providerId="ADAL" clId="{3A5F11BF-B847-45B8-A57C-FFE2DD4B0BE5}" dt="2023-08-29T08:47:15.714" v="5"/>
        <pc:sldMkLst>
          <pc:docMk/>
          <pc:sldMk cId="2886737134" sldId="2134804734"/>
        </pc:sldMkLst>
      </pc:sldChg>
      <pc:sldChg chg="ord">
        <pc:chgData name="Robb, C.J. (Carla)" userId="f198bff1-b9b2-4754-9282-86ebbbbf985e" providerId="ADAL" clId="{3A5F11BF-B847-45B8-A57C-FFE2DD4B0BE5}" dt="2023-08-29T08:47:15.714" v="5"/>
        <pc:sldMkLst>
          <pc:docMk/>
          <pc:sldMk cId="1217640890" sldId="2134804735"/>
        </pc:sldMkLst>
      </pc:sldChg>
      <pc:sldChg chg="ord">
        <pc:chgData name="Robb, C.J. (Carla)" userId="f198bff1-b9b2-4754-9282-86ebbbbf985e" providerId="ADAL" clId="{3A5F11BF-B847-45B8-A57C-FFE2DD4B0BE5}" dt="2023-08-29T08:47:15.714" v="5"/>
        <pc:sldMkLst>
          <pc:docMk/>
          <pc:sldMk cId="1132656117" sldId="2134804736"/>
        </pc:sldMkLst>
      </pc:sldChg>
      <pc:sldChg chg="ord">
        <pc:chgData name="Robb, C.J. (Carla)" userId="f198bff1-b9b2-4754-9282-86ebbbbf985e" providerId="ADAL" clId="{3A5F11BF-B847-45B8-A57C-FFE2DD4B0BE5}" dt="2023-08-29T08:47:15.714" v="5"/>
        <pc:sldMkLst>
          <pc:docMk/>
          <pc:sldMk cId="1899800692" sldId="2134804737"/>
        </pc:sldMkLst>
      </pc:sldChg>
      <pc:sldChg chg="ord">
        <pc:chgData name="Robb, C.J. (Carla)" userId="f198bff1-b9b2-4754-9282-86ebbbbf985e" providerId="ADAL" clId="{3A5F11BF-B847-45B8-A57C-FFE2DD4B0BE5}" dt="2023-08-29T08:47:15.714" v="5"/>
        <pc:sldMkLst>
          <pc:docMk/>
          <pc:sldMk cId="553036" sldId="2134804738"/>
        </pc:sldMkLst>
      </pc:sldChg>
      <pc:sldChg chg="ord">
        <pc:chgData name="Robb, C.J. (Carla)" userId="f198bff1-b9b2-4754-9282-86ebbbbf985e" providerId="ADAL" clId="{3A5F11BF-B847-45B8-A57C-FFE2DD4B0BE5}" dt="2023-08-29T08:47:15.714" v="5"/>
        <pc:sldMkLst>
          <pc:docMk/>
          <pc:sldMk cId="570360450" sldId="2134804739"/>
        </pc:sldMkLst>
      </pc:sldChg>
      <pc:sldChg chg="ord">
        <pc:chgData name="Robb, C.J. (Carla)" userId="f198bff1-b9b2-4754-9282-86ebbbbf985e" providerId="ADAL" clId="{3A5F11BF-B847-45B8-A57C-FFE2DD4B0BE5}" dt="2023-08-29T08:47:15.714" v="5"/>
        <pc:sldMkLst>
          <pc:docMk/>
          <pc:sldMk cId="523335393" sldId="2134804740"/>
        </pc:sldMkLst>
      </pc:sldChg>
      <pc:sldChg chg="ord">
        <pc:chgData name="Robb, C.J. (Carla)" userId="f198bff1-b9b2-4754-9282-86ebbbbf985e" providerId="ADAL" clId="{3A5F11BF-B847-45B8-A57C-FFE2DD4B0BE5}" dt="2023-08-29T08:47:15.714" v="5"/>
        <pc:sldMkLst>
          <pc:docMk/>
          <pc:sldMk cId="1740899553" sldId="2134804741"/>
        </pc:sldMkLst>
      </pc:sldChg>
      <pc:sldChg chg="ord">
        <pc:chgData name="Robb, C.J. (Carla)" userId="f198bff1-b9b2-4754-9282-86ebbbbf985e" providerId="ADAL" clId="{3A5F11BF-B847-45B8-A57C-FFE2DD4B0BE5}" dt="2023-08-29T08:47:15.714" v="5"/>
        <pc:sldMkLst>
          <pc:docMk/>
          <pc:sldMk cId="734247908" sldId="2134804742"/>
        </pc:sldMkLst>
      </pc:sldChg>
      <pc:sldChg chg="ord">
        <pc:chgData name="Robb, C.J. (Carla)" userId="f198bff1-b9b2-4754-9282-86ebbbbf985e" providerId="ADAL" clId="{3A5F11BF-B847-45B8-A57C-FFE2DD4B0BE5}" dt="2023-08-29T08:47:15.714" v="5"/>
        <pc:sldMkLst>
          <pc:docMk/>
          <pc:sldMk cId="3822061785" sldId="2134804743"/>
        </pc:sldMkLst>
      </pc:sldChg>
      <pc:sldChg chg="ord">
        <pc:chgData name="Robb, C.J. (Carla)" userId="f198bff1-b9b2-4754-9282-86ebbbbf985e" providerId="ADAL" clId="{3A5F11BF-B847-45B8-A57C-FFE2DD4B0BE5}" dt="2023-08-29T08:47:15.714" v="5"/>
        <pc:sldMkLst>
          <pc:docMk/>
          <pc:sldMk cId="3994704554" sldId="2134804744"/>
        </pc:sldMkLst>
      </pc:sldChg>
      <pc:sldChg chg="ord">
        <pc:chgData name="Robb, C.J. (Carla)" userId="f198bff1-b9b2-4754-9282-86ebbbbf985e" providerId="ADAL" clId="{3A5F11BF-B847-45B8-A57C-FFE2DD4B0BE5}" dt="2023-08-29T08:47:15.714" v="5"/>
        <pc:sldMkLst>
          <pc:docMk/>
          <pc:sldMk cId="2198144877" sldId="2134804745"/>
        </pc:sldMkLst>
      </pc:sldChg>
      <pc:sldChg chg="ord">
        <pc:chgData name="Robb, C.J. (Carla)" userId="f198bff1-b9b2-4754-9282-86ebbbbf985e" providerId="ADAL" clId="{3A5F11BF-B847-45B8-A57C-FFE2DD4B0BE5}" dt="2023-08-29T08:47:15.714" v="5"/>
        <pc:sldMkLst>
          <pc:docMk/>
          <pc:sldMk cId="3594083188" sldId="2134804746"/>
        </pc:sldMkLst>
      </pc:sldChg>
      <pc:sldChg chg="ord">
        <pc:chgData name="Robb, C.J. (Carla)" userId="f198bff1-b9b2-4754-9282-86ebbbbf985e" providerId="ADAL" clId="{3A5F11BF-B847-45B8-A57C-FFE2DD4B0BE5}" dt="2023-08-29T08:47:15.714" v="5"/>
        <pc:sldMkLst>
          <pc:docMk/>
          <pc:sldMk cId="1323142807" sldId="2134804748"/>
        </pc:sldMkLst>
      </pc:sldChg>
    </pc:docChg>
  </pc:docChgLst>
</pc:chgInfo>
</file>

<file path=ppt/comments/modernComment_7F3E890A_D6395B74.xml><?xml version="1.0" encoding="utf-8"?>
<p188:cmLst xmlns:a="http://schemas.openxmlformats.org/drawingml/2006/main" xmlns:r="http://schemas.openxmlformats.org/officeDocument/2006/relationships" xmlns:p188="http://schemas.microsoft.com/office/powerpoint/2018/8/main">
  <p188:cm id="{DDA49D73-2FF7-488D-9CF5-B5D54E436357}" authorId="{AC42E96B-AB07-327C-611F-DB3286E224F9}" created="2023-06-06T10:54:52.106">
    <ac:txMkLst xmlns:ac="http://schemas.microsoft.com/office/drawing/2013/main/command">
      <pc:docMk xmlns:pc="http://schemas.microsoft.com/office/powerpoint/2013/main/command"/>
      <pc:sldMk xmlns:pc="http://schemas.microsoft.com/office/powerpoint/2013/main/command" cId="2847547437" sldId="2134804660"/>
      <ac:spMk id="3" creationId="{07FE83A1-213D-E5D1-E49F-D3D7F9A759A3}"/>
      <ac:txMk cp="0">
        <ac:context len="1" hash="13"/>
      </ac:txMk>
    </ac:txMkLst>
    <p188:txBody>
      <a:bodyPr/>
      <a:lstStyle/>
      <a:p>
        <a:r>
          <a:rPr lang="pt-PT"/>
          <a:t>imagens</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461351-063E-4E67-9F27-159FF395CE9C}" type="datetimeFigureOut">
              <a:rPr lang="en-US" smtClean="0"/>
              <a:t>8/29/2023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03FF07-20A1-4F10-B667-C6E2A9E3F6F1}" type="slidenum">
              <a:rPr lang="en-US" smtClean="0"/>
              <a:t>‹#›</a:t>
            </a:fld>
            <a:endParaRPr lang="en-US"/>
          </a:p>
        </p:txBody>
      </p:sp>
    </p:spTree>
    <p:extLst>
      <p:ext uri="{BB962C8B-B14F-4D97-AF65-F5344CB8AC3E}">
        <p14:creationId xmlns:p14="http://schemas.microsoft.com/office/powerpoint/2010/main" val="24877072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aachen.de/altbau"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12b0f865e75_2_21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g12b0f865e75_2_2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64767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8B4BEEB-1341-4A72-B079-C8A34F7CD1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60151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12b0f865e75_2_21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g12b0f865e75_2_2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04717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8B4BEEB-1341-4A72-B079-C8A34F7CD1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9169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12b0f865e75_2_21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g12b0f865e75_2_2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4738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12b0f865e75_2_21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g12b0f865e75_2_2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318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a:t>Anna </a:t>
            </a:r>
          </a:p>
          <a:p>
            <a:endParaRPr lang="sv-SE"/>
          </a:p>
          <a:p>
            <a:r>
              <a:rPr lang="sv-SE"/>
              <a:t>The solution Malmö has </a:t>
            </a:r>
            <a:r>
              <a:rPr lang="sv-SE" err="1"/>
              <a:t>used</a:t>
            </a:r>
            <a:r>
              <a:rPr lang="sv-SE"/>
              <a:t> is green </a:t>
            </a:r>
            <a:r>
              <a:rPr lang="sv-SE" err="1"/>
              <a:t>bonds</a:t>
            </a:r>
            <a:r>
              <a:rPr lang="sv-SE"/>
              <a:t> and the City </a:t>
            </a:r>
            <a:r>
              <a:rPr lang="sv-SE" err="1"/>
              <a:t>of</a:t>
            </a:r>
            <a:r>
              <a:rPr lang="sv-SE"/>
              <a:t> Malmö green </a:t>
            </a:r>
            <a:r>
              <a:rPr lang="sv-SE" err="1"/>
              <a:t>bonds</a:t>
            </a:r>
            <a:r>
              <a:rPr lang="sv-SE"/>
              <a:t> framework. Green </a:t>
            </a:r>
            <a:r>
              <a:rPr lang="sv-SE" err="1"/>
              <a:t>bonds</a:t>
            </a:r>
            <a:r>
              <a:rPr lang="sv-SE"/>
              <a:t> </a:t>
            </a:r>
            <a:r>
              <a:rPr lang="sv-SE" err="1"/>
              <a:t>are</a:t>
            </a:r>
            <a:r>
              <a:rPr lang="sv-SE"/>
              <a:t> </a:t>
            </a:r>
            <a:r>
              <a:rPr lang="sv-SE" err="1"/>
              <a:t>debt</a:t>
            </a:r>
            <a:r>
              <a:rPr lang="sv-SE"/>
              <a:t> </a:t>
            </a:r>
            <a:r>
              <a:rPr lang="sv-SE" err="1"/>
              <a:t>securities</a:t>
            </a:r>
            <a:r>
              <a:rPr lang="sv-SE"/>
              <a:t> or </a:t>
            </a:r>
            <a:r>
              <a:rPr lang="sv-SE" err="1"/>
              <a:t>loans</a:t>
            </a:r>
            <a:r>
              <a:rPr lang="sv-SE"/>
              <a:t> to </a:t>
            </a:r>
            <a:r>
              <a:rPr lang="sv-SE" err="1"/>
              <a:t>finance</a:t>
            </a:r>
            <a:r>
              <a:rPr lang="sv-SE"/>
              <a:t> </a:t>
            </a:r>
            <a:r>
              <a:rPr lang="sv-SE" err="1"/>
              <a:t>projects</a:t>
            </a:r>
            <a:r>
              <a:rPr lang="sv-SE"/>
              <a:t> </a:t>
            </a:r>
            <a:r>
              <a:rPr lang="sv-SE" err="1"/>
              <a:t>that</a:t>
            </a:r>
            <a:r>
              <a:rPr lang="sv-SE"/>
              <a:t> </a:t>
            </a:r>
            <a:r>
              <a:rPr lang="sv-SE" err="1"/>
              <a:t>are</a:t>
            </a:r>
            <a:r>
              <a:rPr lang="sv-SE"/>
              <a:t> </a:t>
            </a:r>
            <a:r>
              <a:rPr lang="sv-SE" err="1"/>
              <a:t>climate</a:t>
            </a:r>
            <a:r>
              <a:rPr lang="sv-SE"/>
              <a:t> and/or </a:t>
            </a:r>
            <a:r>
              <a:rPr lang="sv-SE" err="1"/>
              <a:t>environmentally</a:t>
            </a:r>
            <a:r>
              <a:rPr lang="sv-SE"/>
              <a:t> </a:t>
            </a:r>
            <a:r>
              <a:rPr lang="sv-SE" err="1"/>
              <a:t>friendly</a:t>
            </a:r>
            <a:r>
              <a:rPr lang="sv-SE"/>
              <a:t>. IN the city </a:t>
            </a:r>
            <a:r>
              <a:rPr lang="sv-SE" err="1"/>
              <a:t>of</a:t>
            </a:r>
            <a:r>
              <a:rPr lang="sv-SE"/>
              <a:t> </a:t>
            </a:r>
            <a:r>
              <a:rPr lang="sv-SE" err="1"/>
              <a:t>malmö</a:t>
            </a:r>
            <a:r>
              <a:rPr lang="sv-SE"/>
              <a:t> green </a:t>
            </a:r>
            <a:r>
              <a:rPr lang="sv-SE" err="1"/>
              <a:t>bond</a:t>
            </a:r>
            <a:r>
              <a:rPr lang="sv-SE"/>
              <a:t> framework </a:t>
            </a:r>
            <a:r>
              <a:rPr lang="sv-SE" err="1"/>
              <a:t>we</a:t>
            </a:r>
            <a:r>
              <a:rPr lang="sv-SE"/>
              <a:t> show </a:t>
            </a:r>
            <a:r>
              <a:rPr lang="sv-SE" err="1"/>
              <a:t>investors</a:t>
            </a:r>
            <a:r>
              <a:rPr lang="sv-SE"/>
              <a:t> </a:t>
            </a:r>
            <a:r>
              <a:rPr lang="sv-SE" err="1"/>
              <a:t>what</a:t>
            </a:r>
            <a:r>
              <a:rPr lang="sv-SE"/>
              <a:t> </a:t>
            </a:r>
            <a:r>
              <a:rPr lang="sv-SE" err="1"/>
              <a:t>projects</a:t>
            </a:r>
            <a:r>
              <a:rPr lang="sv-SE"/>
              <a:t> and </a:t>
            </a:r>
            <a:r>
              <a:rPr lang="sv-SE" err="1"/>
              <a:t>project</a:t>
            </a:r>
            <a:r>
              <a:rPr lang="sv-SE"/>
              <a:t> areas </a:t>
            </a:r>
            <a:r>
              <a:rPr lang="sv-SE" err="1"/>
              <a:t>are</a:t>
            </a:r>
            <a:r>
              <a:rPr lang="sv-SE"/>
              <a:t> </a:t>
            </a:r>
            <a:r>
              <a:rPr lang="sv-SE" err="1"/>
              <a:t>up</a:t>
            </a:r>
            <a:r>
              <a:rPr lang="sv-SE"/>
              <a:t> for </a:t>
            </a:r>
            <a:r>
              <a:rPr lang="sv-SE" err="1"/>
              <a:t>funding</a:t>
            </a:r>
            <a:r>
              <a:rPr lang="sv-SE"/>
              <a:t>, </a:t>
            </a:r>
            <a:r>
              <a:rPr lang="sv-SE" err="1"/>
              <a:t>making</a:t>
            </a:r>
            <a:r>
              <a:rPr lang="sv-SE"/>
              <a:t> it </a:t>
            </a:r>
            <a:r>
              <a:rPr lang="sv-SE" err="1"/>
              <a:t>easy</a:t>
            </a:r>
            <a:r>
              <a:rPr lang="sv-SE"/>
              <a:t> for </a:t>
            </a:r>
            <a:r>
              <a:rPr lang="sv-SE" err="1"/>
              <a:t>investors</a:t>
            </a:r>
            <a:r>
              <a:rPr lang="sv-SE"/>
              <a:t> to </a:t>
            </a:r>
            <a:r>
              <a:rPr lang="sv-SE" err="1"/>
              <a:t>see</a:t>
            </a:r>
            <a:r>
              <a:rPr lang="sv-SE"/>
              <a:t> </a:t>
            </a:r>
            <a:r>
              <a:rPr lang="sv-SE" err="1"/>
              <a:t>what</a:t>
            </a:r>
            <a:r>
              <a:rPr lang="sv-SE"/>
              <a:t> </a:t>
            </a:r>
            <a:r>
              <a:rPr lang="sv-SE" err="1"/>
              <a:t>their</a:t>
            </a:r>
            <a:r>
              <a:rPr lang="sv-SE"/>
              <a:t> </a:t>
            </a:r>
            <a:r>
              <a:rPr lang="sv-SE" err="1"/>
              <a:t>money</a:t>
            </a:r>
            <a:r>
              <a:rPr lang="sv-SE"/>
              <a:t> is </a:t>
            </a:r>
            <a:r>
              <a:rPr lang="sv-SE" err="1"/>
              <a:t>contributing</a:t>
            </a:r>
            <a:r>
              <a:rPr lang="sv-SE"/>
              <a:t> to.</a:t>
            </a:r>
          </a:p>
          <a:p>
            <a:endParaRPr lang="sv-SE"/>
          </a:p>
          <a:p>
            <a:r>
              <a:rPr lang="sv-SE" err="1"/>
              <a:t>We</a:t>
            </a:r>
            <a:r>
              <a:rPr lang="sv-SE"/>
              <a:t> use green </a:t>
            </a:r>
            <a:r>
              <a:rPr lang="sv-SE" err="1"/>
              <a:t>bonds</a:t>
            </a:r>
            <a:r>
              <a:rPr lang="sv-SE"/>
              <a:t> to </a:t>
            </a:r>
            <a:r>
              <a:rPr lang="sv-SE" err="1"/>
              <a:t>finance</a:t>
            </a:r>
            <a:r>
              <a:rPr lang="sv-SE"/>
              <a:t> the actions </a:t>
            </a:r>
            <a:r>
              <a:rPr lang="sv-SE" err="1"/>
              <a:t>that</a:t>
            </a:r>
            <a:r>
              <a:rPr lang="sv-SE"/>
              <a:t> </a:t>
            </a:r>
            <a:r>
              <a:rPr lang="sv-SE" err="1"/>
              <a:t>lead</a:t>
            </a:r>
            <a:r>
              <a:rPr lang="sv-SE"/>
              <a:t> to the </a:t>
            </a:r>
            <a:r>
              <a:rPr lang="sv-SE" err="1"/>
              <a:t>climate</a:t>
            </a:r>
            <a:r>
              <a:rPr lang="sv-SE"/>
              <a:t> and </a:t>
            </a:r>
            <a:r>
              <a:rPr lang="sv-SE" err="1"/>
              <a:t>environmental</a:t>
            </a:r>
            <a:r>
              <a:rPr lang="sv-SE"/>
              <a:t> </a:t>
            </a:r>
            <a:r>
              <a:rPr lang="sv-SE" err="1"/>
              <a:t>goals</a:t>
            </a:r>
            <a:r>
              <a:rPr lang="sv-SE"/>
              <a:t> in </a:t>
            </a:r>
            <a:r>
              <a:rPr lang="sv-SE" err="1"/>
              <a:t>our</a:t>
            </a:r>
            <a:r>
              <a:rPr lang="sv-SE"/>
              <a:t>  </a:t>
            </a:r>
            <a:r>
              <a:rPr lang="sv-SE" err="1"/>
              <a:t>environmental</a:t>
            </a:r>
            <a:r>
              <a:rPr lang="sv-SE"/>
              <a:t> </a:t>
            </a:r>
            <a:r>
              <a:rPr lang="sv-SE" err="1"/>
              <a:t>programme</a:t>
            </a:r>
            <a:r>
              <a:rPr lang="sv-SE"/>
              <a:t>. A </a:t>
            </a:r>
            <a:r>
              <a:rPr lang="sv-SE" err="1"/>
              <a:t>programme</a:t>
            </a:r>
            <a:r>
              <a:rPr lang="sv-SE"/>
              <a:t> </a:t>
            </a:r>
            <a:r>
              <a:rPr lang="sv-SE" err="1"/>
              <a:t>with</a:t>
            </a:r>
            <a:r>
              <a:rPr lang="sv-SE"/>
              <a:t> 12 </a:t>
            </a:r>
            <a:r>
              <a:rPr lang="sv-SE" err="1"/>
              <a:t>goals</a:t>
            </a:r>
            <a:r>
              <a:rPr lang="sv-SE"/>
              <a:t> to 2030 </a:t>
            </a:r>
            <a:r>
              <a:rPr lang="sv-SE" err="1"/>
              <a:t>connected</a:t>
            </a:r>
            <a:r>
              <a:rPr lang="sv-SE"/>
              <a:t> to </a:t>
            </a:r>
            <a:r>
              <a:rPr lang="sv-SE" err="1"/>
              <a:t>goals</a:t>
            </a:r>
            <a:r>
              <a:rPr lang="sv-SE"/>
              <a:t> </a:t>
            </a:r>
            <a:r>
              <a:rPr lang="sv-SE" err="1"/>
              <a:t>withnin</a:t>
            </a:r>
            <a:r>
              <a:rPr lang="sv-SE"/>
              <a:t> </a:t>
            </a:r>
            <a:r>
              <a:rPr lang="sv-SE" err="1"/>
              <a:t>climate</a:t>
            </a:r>
            <a:r>
              <a:rPr lang="sv-SE"/>
              <a:t> </a:t>
            </a:r>
            <a:r>
              <a:rPr lang="sv-SE" err="1"/>
              <a:t>mitigation</a:t>
            </a:r>
            <a:r>
              <a:rPr lang="sv-SE"/>
              <a:t>, </a:t>
            </a:r>
            <a:r>
              <a:rPr lang="sv-SE" err="1"/>
              <a:t>climate</a:t>
            </a:r>
            <a:r>
              <a:rPr lang="sv-SE"/>
              <a:t> adaptation and </a:t>
            </a:r>
            <a:r>
              <a:rPr lang="sv-SE" err="1"/>
              <a:t>nature</a:t>
            </a:r>
            <a:r>
              <a:rPr lang="sv-SE"/>
              <a:t> </a:t>
            </a:r>
            <a:r>
              <a:rPr lang="sv-SE" err="1"/>
              <a:t>based</a:t>
            </a:r>
            <a:r>
              <a:rPr lang="sv-SE"/>
              <a:t> solutions.</a:t>
            </a:r>
          </a:p>
          <a:p>
            <a:endParaRPr lang="sv-SE"/>
          </a:p>
          <a:p>
            <a:r>
              <a:rPr lang="sv-SE"/>
              <a:t>In the green </a:t>
            </a:r>
            <a:r>
              <a:rPr lang="sv-SE" err="1"/>
              <a:t>bonds</a:t>
            </a:r>
            <a:r>
              <a:rPr lang="sv-SE"/>
              <a:t> framework The city </a:t>
            </a:r>
            <a:r>
              <a:rPr lang="sv-SE" err="1"/>
              <a:t>of</a:t>
            </a:r>
            <a:r>
              <a:rPr lang="sv-SE"/>
              <a:t> Malmö </a:t>
            </a:r>
            <a:r>
              <a:rPr lang="sv-SE" err="1"/>
              <a:t>specifies</a:t>
            </a:r>
            <a:r>
              <a:rPr lang="sv-SE"/>
              <a:t> </a:t>
            </a:r>
            <a:r>
              <a:rPr lang="sv-SE" err="1"/>
              <a:t>projects</a:t>
            </a:r>
            <a:r>
              <a:rPr lang="sv-SE"/>
              <a:t> </a:t>
            </a:r>
            <a:r>
              <a:rPr lang="sv-SE" err="1"/>
              <a:t>that</a:t>
            </a:r>
            <a:r>
              <a:rPr lang="sv-SE"/>
              <a:t> would </a:t>
            </a:r>
            <a:r>
              <a:rPr lang="sv-SE" err="1"/>
              <a:t>lead</a:t>
            </a:r>
            <a:r>
              <a:rPr lang="sv-SE"/>
              <a:t> to </a:t>
            </a:r>
            <a:r>
              <a:rPr lang="sv-SE" err="1"/>
              <a:t>goal</a:t>
            </a:r>
            <a:r>
              <a:rPr lang="sv-SE"/>
              <a:t> </a:t>
            </a:r>
            <a:r>
              <a:rPr lang="sv-SE" err="1"/>
              <a:t>achievement</a:t>
            </a:r>
            <a:r>
              <a:rPr lang="sv-SE"/>
              <a:t>. The green </a:t>
            </a:r>
            <a:r>
              <a:rPr lang="sv-SE" err="1"/>
              <a:t>bonds</a:t>
            </a:r>
            <a:r>
              <a:rPr lang="sv-SE"/>
              <a:t> </a:t>
            </a:r>
            <a:r>
              <a:rPr lang="sv-SE" err="1"/>
              <a:t>was</a:t>
            </a:r>
            <a:r>
              <a:rPr lang="sv-SE"/>
              <a:t> </a:t>
            </a:r>
            <a:r>
              <a:rPr lang="sv-SE" err="1"/>
              <a:t>issued</a:t>
            </a:r>
            <a:r>
              <a:rPr lang="sv-SE"/>
              <a:t> in 2018 on the London Stock Exchange.</a:t>
            </a:r>
          </a:p>
          <a:p>
            <a:endParaRPr lang="sv-SE"/>
          </a:p>
        </p:txBody>
      </p:sp>
      <p:sp>
        <p:nvSpPr>
          <p:cNvPr id="4" name="Platshållare för bildnummer 3"/>
          <p:cNvSpPr>
            <a:spLocks noGrp="1"/>
          </p:cNvSpPr>
          <p:nvPr>
            <p:ph type="sldNum" sz="quarter" idx="5"/>
          </p:nvPr>
        </p:nvSpPr>
        <p:spPr/>
        <p:txBody>
          <a:bodyPr/>
          <a:lstStyle/>
          <a:p>
            <a:fld id="{68B4BEEB-1341-4A72-B079-C8A34F7CD135}" type="slidenum">
              <a:rPr lang="en-GB" smtClean="0"/>
              <a:t>29</a:t>
            </a:fld>
            <a:endParaRPr lang="en-GB"/>
          </a:p>
        </p:txBody>
      </p:sp>
    </p:spTree>
    <p:extLst>
      <p:ext uri="{BB962C8B-B14F-4D97-AF65-F5344CB8AC3E}">
        <p14:creationId xmlns:p14="http://schemas.microsoft.com/office/powerpoint/2010/main" val="655680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err="1"/>
              <a:t>Chrille</a:t>
            </a:r>
            <a:endParaRPr lang="sv-SE"/>
          </a:p>
          <a:p>
            <a:endParaRPr lang="sv-SE"/>
          </a:p>
          <a:p>
            <a:pPr>
              <a:lnSpc>
                <a:spcPct val="107000"/>
              </a:lnSpc>
              <a:spcAft>
                <a:spcPts val="800"/>
              </a:spcAft>
            </a:pPr>
            <a:r>
              <a:rPr lang="en-GB" sz="1800">
                <a:effectLst/>
                <a:latin typeface="Garamond" panose="02020404030301010803" pitchFamily="18" charset="0"/>
                <a:ea typeface="Calibri" panose="020F0502020204030204" pitchFamily="34" charset="0"/>
                <a:cs typeface="Arial" panose="020B0604020202020204" pitchFamily="34" charset="0"/>
              </a:rPr>
              <a:t>The implementation of the city of Malmö’s Green bonds has helped to meet the challenges connected to secure increased degree of green investments. What should we invest in and how do we monitor its effects?</a:t>
            </a:r>
            <a:endParaRPr lang="sv-SE" sz="1800">
              <a:effectLst/>
              <a:latin typeface="Garamond" panose="02020404030301010803" pitchFamily="18" charset="0"/>
              <a:ea typeface="Calibri" panose="020F0502020204030204" pitchFamily="34" charset="0"/>
              <a:cs typeface="Arial" panose="020B0604020202020204" pitchFamily="34" charset="0"/>
            </a:endParaRPr>
          </a:p>
          <a:p>
            <a:pPr>
              <a:lnSpc>
                <a:spcPct val="107000"/>
              </a:lnSpc>
              <a:spcAft>
                <a:spcPts val="800"/>
              </a:spcAft>
            </a:pPr>
            <a:r>
              <a:rPr lang="en-GB" sz="1800">
                <a:effectLst/>
                <a:latin typeface="Garamond" panose="02020404030301010803" pitchFamily="18" charset="0"/>
                <a:ea typeface="Calibri" panose="020F0502020204030204" pitchFamily="34" charset="0"/>
                <a:cs typeface="Arial" panose="020B0604020202020204" pitchFamily="34" charset="0"/>
              </a:rPr>
              <a:t>During that time there where low degree of cross city understanding how to secure climate or sustainability demand in public procurements. </a:t>
            </a:r>
            <a:endParaRPr lang="sv-SE" sz="1800">
              <a:effectLst/>
              <a:latin typeface="Garamond" panose="02020404030301010803" pitchFamily="18" charset="0"/>
              <a:ea typeface="Calibri" panose="020F0502020204030204" pitchFamily="34" charset="0"/>
              <a:cs typeface="Arial" panose="020B0604020202020204" pitchFamily="34" charset="0"/>
            </a:endParaRPr>
          </a:p>
          <a:p>
            <a:pPr>
              <a:lnSpc>
                <a:spcPct val="107000"/>
              </a:lnSpc>
              <a:spcAft>
                <a:spcPts val="800"/>
              </a:spcAft>
            </a:pPr>
            <a:r>
              <a:rPr lang="en-GB" sz="1800">
                <a:effectLst/>
                <a:latin typeface="Garamond" panose="02020404030301010803" pitchFamily="18" charset="0"/>
                <a:ea typeface="Calibri" panose="020F0502020204030204" pitchFamily="34" charset="0"/>
                <a:cs typeface="Arial" panose="020B0604020202020204" pitchFamily="34" charset="0"/>
              </a:rPr>
              <a:t>All investments are open to the public, but the city where lacking transparency by not ”informing” what the city invested in.</a:t>
            </a:r>
            <a:endParaRPr lang="sv-SE" sz="1800">
              <a:effectLst/>
              <a:latin typeface="Garamond" panose="02020404030301010803" pitchFamily="18" charset="0"/>
              <a:ea typeface="Calibri" panose="020F0502020204030204" pitchFamily="34" charset="0"/>
              <a:cs typeface="Arial" panose="020B0604020202020204" pitchFamily="34" charset="0"/>
            </a:endParaRPr>
          </a:p>
          <a:p>
            <a:pPr>
              <a:lnSpc>
                <a:spcPct val="107000"/>
              </a:lnSpc>
              <a:spcAft>
                <a:spcPts val="800"/>
              </a:spcAft>
            </a:pPr>
            <a:r>
              <a:rPr lang="en-GB" sz="1800">
                <a:effectLst/>
                <a:latin typeface="Garamond" panose="02020404030301010803" pitchFamily="18" charset="0"/>
                <a:ea typeface="Calibri" panose="020F0502020204030204" pitchFamily="34" charset="0"/>
                <a:cs typeface="Arial" panose="020B0604020202020204" pitchFamily="34" charset="0"/>
              </a:rPr>
              <a:t>And the city didn’t have a structures MEL connected to the investments and its potential effects.</a:t>
            </a:r>
            <a:endParaRPr lang="sv-SE" sz="1800">
              <a:effectLst/>
              <a:latin typeface="Garamond" panose="02020404030301010803" pitchFamily="18" charset="0"/>
              <a:ea typeface="Calibri" panose="020F0502020204030204" pitchFamily="34" charset="0"/>
              <a:cs typeface="Arial" panose="020B0604020202020204" pitchFamily="34" charset="0"/>
            </a:endParaRPr>
          </a:p>
          <a:p>
            <a:pPr>
              <a:lnSpc>
                <a:spcPct val="107000"/>
              </a:lnSpc>
              <a:spcAft>
                <a:spcPts val="800"/>
              </a:spcAft>
            </a:pPr>
            <a:endParaRPr lang="en-GB" sz="1800">
              <a:effectLst/>
              <a:latin typeface="Garamond" panose="02020404030301010803" pitchFamily="18" charset="0"/>
              <a:ea typeface="Calibri" panose="020F0502020204030204" pitchFamily="34" charset="0"/>
              <a:cs typeface="Arial" panose="020B0604020202020204" pitchFamily="34" charset="0"/>
            </a:endParaRPr>
          </a:p>
          <a:p>
            <a:pPr>
              <a:lnSpc>
                <a:spcPct val="107000"/>
              </a:lnSpc>
              <a:spcAft>
                <a:spcPts val="800"/>
              </a:spcAft>
            </a:pPr>
            <a:r>
              <a:rPr lang="en-GB" sz="1800">
                <a:effectLst/>
                <a:latin typeface="Garamond" panose="02020404030301010803" pitchFamily="18" charset="0"/>
                <a:ea typeface="Calibri" panose="020F0502020204030204" pitchFamily="34" charset="0"/>
                <a:cs typeface="Arial" panose="020B0604020202020204" pitchFamily="34" charset="0"/>
              </a:rPr>
              <a:t>The majority of the investments are in local actions, but some also contributes to other municipalities operations and goals. </a:t>
            </a:r>
            <a:endParaRPr lang="sv-SE" sz="1800">
              <a:effectLst/>
              <a:latin typeface="Garamond" panose="02020404030301010803" pitchFamily="18" charset="0"/>
              <a:ea typeface="Calibri" panose="020F0502020204030204" pitchFamily="34" charset="0"/>
              <a:cs typeface="Arial" panose="020B0604020202020204" pitchFamily="34" charset="0"/>
            </a:endParaRPr>
          </a:p>
          <a:p>
            <a:endParaRPr lang="sv-SE"/>
          </a:p>
        </p:txBody>
      </p:sp>
      <p:sp>
        <p:nvSpPr>
          <p:cNvPr id="4" name="Platshållare för bildnummer 3"/>
          <p:cNvSpPr>
            <a:spLocks noGrp="1"/>
          </p:cNvSpPr>
          <p:nvPr>
            <p:ph type="sldNum" sz="quarter" idx="5"/>
          </p:nvPr>
        </p:nvSpPr>
        <p:spPr/>
        <p:txBody>
          <a:bodyPr/>
          <a:lstStyle/>
          <a:p>
            <a:fld id="{68B4BEEB-1341-4A72-B079-C8A34F7CD135}" type="slidenum">
              <a:rPr lang="en-GB" smtClean="0"/>
              <a:t>30</a:t>
            </a:fld>
            <a:endParaRPr lang="en-GB"/>
          </a:p>
        </p:txBody>
      </p:sp>
    </p:spTree>
    <p:extLst>
      <p:ext uri="{BB962C8B-B14F-4D97-AF65-F5344CB8AC3E}">
        <p14:creationId xmlns:p14="http://schemas.microsoft.com/office/powerpoint/2010/main" val="18282983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err="1"/>
              <a:t>Chrille</a:t>
            </a:r>
            <a:endParaRPr lang="sv-SE"/>
          </a:p>
          <a:p>
            <a:endParaRPr lang="en-US"/>
          </a:p>
          <a:p>
            <a:r>
              <a:rPr lang="en-US"/>
              <a:t>Between 2017-2021 we issued approx. 5 billion Swedish kronor (500 million Euro) in our green bonds.</a:t>
            </a:r>
          </a:p>
          <a:p>
            <a:r>
              <a:rPr lang="en-US"/>
              <a:t>Good for taking on the measures where the city has direct control, e.g. our own construction of schools, cycle paths etc.</a:t>
            </a:r>
          </a:p>
          <a:p>
            <a:endParaRPr lang="en-US"/>
          </a:p>
          <a:p>
            <a:r>
              <a:rPr lang="sv-SE" err="1"/>
              <a:t>Example</a:t>
            </a:r>
            <a:r>
              <a:rPr lang="sv-SE"/>
              <a:t>: </a:t>
            </a:r>
            <a:r>
              <a:rPr lang="sv-SE" err="1"/>
              <a:t>We</a:t>
            </a:r>
            <a:r>
              <a:rPr lang="sv-SE"/>
              <a:t> c</a:t>
            </a:r>
            <a:r>
              <a:rPr lang="en-US" err="1"/>
              <a:t>ombined</a:t>
            </a:r>
            <a:r>
              <a:rPr lang="en-US"/>
              <a:t> a biotope roof with solar cells. The facility is located on the roof, six floors up, and the solar cells produce more energy thanks to the cooling effect from the vegetation, which in turn also adds higher biological values ​​to the surroundings. On the biotope roof, a slightly different stock of plants has been sown and planted to get a higher variety and longer flowering time, which is important for pollinators. The solar cells have been mounted so that both shady and sunny zones are created on the roof, which means that more species can thrive and that biological diversity thereby increases. When solar cells become very hot, the production of solar electricity decreases. By covering the roof with plants instead of a black roof covering, heating is reduced and more solar energy is produced. The two systems therefore benefit each other.</a:t>
            </a:r>
            <a:endParaRPr lang="sv-SE"/>
          </a:p>
        </p:txBody>
      </p:sp>
      <p:sp>
        <p:nvSpPr>
          <p:cNvPr id="4" name="Platshållare för bildnummer 3"/>
          <p:cNvSpPr>
            <a:spLocks noGrp="1"/>
          </p:cNvSpPr>
          <p:nvPr>
            <p:ph type="sldNum" sz="quarter" idx="5"/>
          </p:nvPr>
        </p:nvSpPr>
        <p:spPr/>
        <p:txBody>
          <a:bodyPr/>
          <a:lstStyle/>
          <a:p>
            <a:fld id="{68B4BEEB-1341-4A72-B079-C8A34F7CD135}" type="slidenum">
              <a:rPr lang="en-GB" smtClean="0"/>
              <a:t>31</a:t>
            </a:fld>
            <a:endParaRPr lang="en-GB"/>
          </a:p>
        </p:txBody>
      </p:sp>
    </p:spTree>
    <p:extLst>
      <p:ext uri="{BB962C8B-B14F-4D97-AF65-F5344CB8AC3E}">
        <p14:creationId xmlns:p14="http://schemas.microsoft.com/office/powerpoint/2010/main" val="2984688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a:t>Anna</a:t>
            </a:r>
          </a:p>
          <a:p>
            <a:endParaRPr lang="sv-SE"/>
          </a:p>
          <a:p>
            <a:r>
              <a:rPr lang="sv-SE"/>
              <a:t>The green </a:t>
            </a:r>
            <a:r>
              <a:rPr lang="sv-SE" err="1"/>
              <a:t>bonds</a:t>
            </a:r>
            <a:r>
              <a:rPr lang="sv-SE"/>
              <a:t> </a:t>
            </a:r>
            <a:r>
              <a:rPr lang="sv-SE" err="1"/>
              <a:t>have</a:t>
            </a:r>
            <a:r>
              <a:rPr lang="sv-SE"/>
              <a:t> </a:t>
            </a:r>
            <a:r>
              <a:rPr lang="sv-SE" err="1"/>
              <a:t>filled</a:t>
            </a:r>
            <a:r>
              <a:rPr lang="sv-SE"/>
              <a:t> </a:t>
            </a:r>
            <a:r>
              <a:rPr lang="sv-SE" err="1"/>
              <a:t>its</a:t>
            </a:r>
            <a:r>
              <a:rPr lang="sv-SE"/>
              <a:t> </a:t>
            </a:r>
            <a:r>
              <a:rPr lang="sv-SE" err="1"/>
              <a:t>purpouse</a:t>
            </a:r>
            <a:r>
              <a:rPr lang="sv-SE"/>
              <a:t> leading to </a:t>
            </a:r>
            <a:r>
              <a:rPr lang="sv-SE" err="1"/>
              <a:t>more</a:t>
            </a:r>
            <a:r>
              <a:rPr lang="sv-SE"/>
              <a:t> investment in </a:t>
            </a:r>
            <a:r>
              <a:rPr lang="sv-SE" err="1"/>
              <a:t>sustainable</a:t>
            </a:r>
            <a:r>
              <a:rPr lang="sv-SE"/>
              <a:t> </a:t>
            </a:r>
            <a:r>
              <a:rPr lang="sv-SE" err="1"/>
              <a:t>local</a:t>
            </a:r>
            <a:r>
              <a:rPr lang="sv-SE"/>
              <a:t> actions.</a:t>
            </a:r>
          </a:p>
          <a:p>
            <a:r>
              <a:rPr lang="sv-SE" err="1"/>
              <a:t>Follow</a:t>
            </a:r>
            <a:r>
              <a:rPr lang="sv-SE"/>
              <a:t> </a:t>
            </a:r>
            <a:r>
              <a:rPr lang="sv-SE" err="1"/>
              <a:t>up</a:t>
            </a:r>
            <a:r>
              <a:rPr lang="sv-SE"/>
              <a:t> and </a:t>
            </a:r>
            <a:r>
              <a:rPr lang="sv-SE" err="1"/>
              <a:t>measurement</a:t>
            </a:r>
            <a:r>
              <a:rPr lang="sv-SE"/>
              <a:t> </a:t>
            </a:r>
            <a:r>
              <a:rPr lang="sv-SE" err="1"/>
              <a:t>are</a:t>
            </a:r>
            <a:r>
              <a:rPr lang="sv-SE"/>
              <a:t> </a:t>
            </a:r>
            <a:r>
              <a:rPr lang="sv-SE" err="1"/>
              <a:t>very</a:t>
            </a:r>
            <a:r>
              <a:rPr lang="sv-SE"/>
              <a:t> </a:t>
            </a:r>
            <a:r>
              <a:rPr lang="sv-SE" err="1"/>
              <a:t>important</a:t>
            </a:r>
            <a:r>
              <a:rPr lang="sv-SE"/>
              <a:t> to </a:t>
            </a:r>
            <a:r>
              <a:rPr lang="sv-SE" err="1"/>
              <a:t>first</a:t>
            </a:r>
            <a:r>
              <a:rPr lang="sv-SE"/>
              <a:t> </a:t>
            </a:r>
            <a:r>
              <a:rPr lang="sv-SE" err="1"/>
              <a:t>calculate</a:t>
            </a:r>
            <a:r>
              <a:rPr lang="sv-SE"/>
              <a:t> and </a:t>
            </a:r>
            <a:r>
              <a:rPr lang="sv-SE" err="1"/>
              <a:t>then</a:t>
            </a:r>
            <a:r>
              <a:rPr lang="sv-SE"/>
              <a:t> </a:t>
            </a:r>
            <a:r>
              <a:rPr lang="sv-SE" err="1"/>
              <a:t>follow</a:t>
            </a:r>
            <a:r>
              <a:rPr lang="sv-SE"/>
              <a:t> </a:t>
            </a:r>
            <a:r>
              <a:rPr lang="sv-SE" err="1"/>
              <a:t>up</a:t>
            </a:r>
            <a:r>
              <a:rPr lang="sv-SE"/>
              <a:t> </a:t>
            </a:r>
            <a:r>
              <a:rPr lang="sv-SE" err="1"/>
              <a:t>when</a:t>
            </a:r>
            <a:r>
              <a:rPr lang="sv-SE"/>
              <a:t> </a:t>
            </a:r>
            <a:r>
              <a:rPr lang="sv-SE" err="1"/>
              <a:t>working</a:t>
            </a:r>
            <a:r>
              <a:rPr lang="sv-SE"/>
              <a:t> </a:t>
            </a:r>
            <a:r>
              <a:rPr lang="sv-SE" err="1"/>
              <a:t>with</a:t>
            </a:r>
            <a:r>
              <a:rPr lang="sv-SE"/>
              <a:t> </a:t>
            </a:r>
            <a:r>
              <a:rPr lang="sv-SE" err="1"/>
              <a:t>sustainable</a:t>
            </a:r>
            <a:r>
              <a:rPr lang="sv-SE"/>
              <a:t> </a:t>
            </a:r>
            <a:r>
              <a:rPr lang="sv-SE" err="1"/>
              <a:t>investments</a:t>
            </a:r>
            <a:r>
              <a:rPr lang="sv-SE"/>
              <a:t> to show </a:t>
            </a:r>
            <a:r>
              <a:rPr lang="sv-SE" err="1"/>
              <a:t>that</a:t>
            </a:r>
            <a:r>
              <a:rPr lang="sv-SE"/>
              <a:t> the </a:t>
            </a:r>
            <a:r>
              <a:rPr lang="sv-SE" err="1"/>
              <a:t>investments</a:t>
            </a:r>
            <a:r>
              <a:rPr lang="sv-SE"/>
              <a:t> in </a:t>
            </a:r>
            <a:r>
              <a:rPr lang="sv-SE" err="1"/>
              <a:t>fact</a:t>
            </a:r>
            <a:r>
              <a:rPr lang="sv-SE"/>
              <a:t> led to </a:t>
            </a:r>
            <a:r>
              <a:rPr lang="sv-SE" err="1"/>
              <a:t>what</a:t>
            </a:r>
            <a:r>
              <a:rPr lang="sv-SE"/>
              <a:t> they </a:t>
            </a:r>
            <a:r>
              <a:rPr lang="sv-SE" err="1"/>
              <a:t>were</a:t>
            </a:r>
            <a:r>
              <a:rPr lang="sv-SE"/>
              <a:t> </a:t>
            </a:r>
            <a:r>
              <a:rPr lang="sv-SE" err="1"/>
              <a:t>supposed</a:t>
            </a:r>
            <a:r>
              <a:rPr lang="sv-SE"/>
              <a:t> to.</a:t>
            </a:r>
          </a:p>
          <a:p>
            <a:r>
              <a:rPr lang="sv-SE"/>
              <a:t>It </a:t>
            </a:r>
            <a:r>
              <a:rPr lang="sv-SE" err="1"/>
              <a:t>also</a:t>
            </a:r>
            <a:r>
              <a:rPr lang="sv-SE"/>
              <a:t> </a:t>
            </a:r>
            <a:r>
              <a:rPr lang="sv-SE" err="1"/>
              <a:t>gave</a:t>
            </a:r>
            <a:r>
              <a:rPr lang="sv-SE"/>
              <a:t> </a:t>
            </a:r>
            <a:r>
              <a:rPr lang="sv-SE" err="1"/>
              <a:t>us</a:t>
            </a:r>
            <a:r>
              <a:rPr lang="sv-SE"/>
              <a:t> </a:t>
            </a:r>
            <a:r>
              <a:rPr lang="sv-SE" err="1"/>
              <a:t>more</a:t>
            </a:r>
            <a:r>
              <a:rPr lang="sv-SE"/>
              <a:t> </a:t>
            </a:r>
            <a:r>
              <a:rPr lang="sv-SE" err="1"/>
              <a:t>experience</a:t>
            </a:r>
            <a:r>
              <a:rPr lang="sv-SE"/>
              <a:t> </a:t>
            </a:r>
            <a:r>
              <a:rPr lang="sv-SE" err="1"/>
              <a:t>following</a:t>
            </a:r>
            <a:r>
              <a:rPr lang="sv-SE"/>
              <a:t> </a:t>
            </a:r>
            <a:r>
              <a:rPr lang="sv-SE" err="1"/>
              <a:t>up</a:t>
            </a:r>
            <a:r>
              <a:rPr lang="sv-SE"/>
              <a:t> </a:t>
            </a:r>
            <a:r>
              <a:rPr lang="sv-SE" err="1"/>
              <a:t>effects</a:t>
            </a:r>
            <a:r>
              <a:rPr lang="sv-SE"/>
              <a:t> and </a:t>
            </a:r>
            <a:r>
              <a:rPr lang="sv-SE" err="1"/>
              <a:t>showing</a:t>
            </a:r>
            <a:r>
              <a:rPr lang="sv-SE"/>
              <a:t> the </a:t>
            </a:r>
            <a:r>
              <a:rPr lang="sv-SE" err="1"/>
              <a:t>investors</a:t>
            </a:r>
            <a:r>
              <a:rPr lang="sv-SE"/>
              <a:t> </a:t>
            </a:r>
            <a:r>
              <a:rPr lang="sv-SE" err="1"/>
              <a:t>what</a:t>
            </a:r>
            <a:r>
              <a:rPr lang="sv-SE"/>
              <a:t> positive </a:t>
            </a:r>
            <a:r>
              <a:rPr lang="sv-SE" err="1"/>
              <a:t>benefits</a:t>
            </a:r>
            <a:r>
              <a:rPr lang="sv-SE"/>
              <a:t> </a:t>
            </a:r>
            <a:r>
              <a:rPr lang="sv-SE" err="1"/>
              <a:t>their</a:t>
            </a:r>
            <a:r>
              <a:rPr lang="sv-SE"/>
              <a:t> </a:t>
            </a:r>
            <a:r>
              <a:rPr lang="sv-SE" err="1"/>
              <a:t>investments</a:t>
            </a:r>
            <a:r>
              <a:rPr lang="sv-SE"/>
              <a:t> </a:t>
            </a:r>
            <a:r>
              <a:rPr lang="sv-SE" err="1"/>
              <a:t>made</a:t>
            </a:r>
            <a:r>
              <a:rPr lang="sv-SE"/>
              <a:t> in the city.</a:t>
            </a:r>
          </a:p>
          <a:p>
            <a:r>
              <a:rPr lang="sv-SE" err="1"/>
              <a:t>But</a:t>
            </a:r>
            <a:r>
              <a:rPr lang="sv-SE"/>
              <a:t> </a:t>
            </a:r>
            <a:r>
              <a:rPr lang="sv-SE" err="1"/>
              <a:t>now</a:t>
            </a:r>
            <a:r>
              <a:rPr lang="sv-SE"/>
              <a:t> the framework has to be </a:t>
            </a:r>
            <a:r>
              <a:rPr lang="sv-SE" err="1"/>
              <a:t>broadened</a:t>
            </a:r>
            <a:r>
              <a:rPr lang="sv-SE"/>
              <a:t> and </a:t>
            </a:r>
            <a:r>
              <a:rPr lang="sv-SE" err="1"/>
              <a:t>include</a:t>
            </a:r>
            <a:r>
              <a:rPr lang="sv-SE"/>
              <a:t> </a:t>
            </a:r>
            <a:r>
              <a:rPr lang="sv-SE" err="1"/>
              <a:t>more</a:t>
            </a:r>
            <a:r>
              <a:rPr lang="sv-SE"/>
              <a:t> </a:t>
            </a:r>
            <a:r>
              <a:rPr lang="sv-SE" err="1"/>
              <a:t>aspects</a:t>
            </a:r>
            <a:r>
              <a:rPr lang="sv-SE"/>
              <a:t> </a:t>
            </a:r>
            <a:r>
              <a:rPr lang="sv-SE" err="1"/>
              <a:t>of</a:t>
            </a:r>
            <a:r>
              <a:rPr lang="sv-SE"/>
              <a:t> </a:t>
            </a:r>
            <a:r>
              <a:rPr lang="sv-SE" err="1"/>
              <a:t>sustainability</a:t>
            </a:r>
            <a:r>
              <a:rPr lang="sv-SE"/>
              <a:t> </a:t>
            </a:r>
            <a:r>
              <a:rPr lang="sv-SE" err="1"/>
              <a:t>than</a:t>
            </a:r>
            <a:r>
              <a:rPr lang="sv-SE"/>
              <a:t> </a:t>
            </a:r>
            <a:r>
              <a:rPr lang="sv-SE" err="1"/>
              <a:t>before</a:t>
            </a:r>
            <a:r>
              <a:rPr lang="sv-SE"/>
              <a:t>. On </a:t>
            </a:r>
            <a:r>
              <a:rPr lang="sv-SE" err="1"/>
              <a:t>aspect</a:t>
            </a:r>
            <a:r>
              <a:rPr lang="sv-SE"/>
              <a:t> is </a:t>
            </a:r>
            <a:r>
              <a:rPr lang="sv-SE" err="1"/>
              <a:t>including</a:t>
            </a:r>
            <a:r>
              <a:rPr lang="sv-SE"/>
              <a:t> </a:t>
            </a:r>
            <a:r>
              <a:rPr lang="sv-SE" err="1"/>
              <a:t>more</a:t>
            </a:r>
            <a:r>
              <a:rPr lang="sv-SE"/>
              <a:t> </a:t>
            </a:r>
            <a:r>
              <a:rPr lang="sv-SE" err="1"/>
              <a:t>od</a:t>
            </a:r>
            <a:r>
              <a:rPr lang="sv-SE"/>
              <a:t> the social </a:t>
            </a:r>
            <a:r>
              <a:rPr lang="sv-SE" err="1"/>
              <a:t>aspect</a:t>
            </a:r>
            <a:r>
              <a:rPr lang="sv-SE"/>
              <a:t> </a:t>
            </a:r>
            <a:r>
              <a:rPr lang="sv-SE" err="1"/>
              <a:t>of</a:t>
            </a:r>
            <a:r>
              <a:rPr lang="sv-SE"/>
              <a:t> </a:t>
            </a:r>
            <a:r>
              <a:rPr lang="sv-SE" err="1"/>
              <a:t>sustainability</a:t>
            </a:r>
            <a:r>
              <a:rPr lang="sv-SE"/>
              <a:t> since </a:t>
            </a:r>
            <a:r>
              <a:rPr lang="sv-SE" err="1"/>
              <a:t>we</a:t>
            </a:r>
            <a:r>
              <a:rPr lang="sv-SE"/>
              <a:t> in Malmö </a:t>
            </a:r>
            <a:r>
              <a:rPr lang="sv-SE" err="1"/>
              <a:t>compared</a:t>
            </a:r>
            <a:r>
              <a:rPr lang="sv-SE"/>
              <a:t> to </a:t>
            </a:r>
            <a:r>
              <a:rPr lang="sv-SE" err="1"/>
              <a:t>other</a:t>
            </a:r>
            <a:r>
              <a:rPr lang="sv-SE"/>
              <a:t> </a:t>
            </a:r>
            <a:r>
              <a:rPr lang="sv-SE" err="1"/>
              <a:t>swedish</a:t>
            </a:r>
            <a:r>
              <a:rPr lang="sv-SE"/>
              <a:t> </a:t>
            </a:r>
            <a:r>
              <a:rPr lang="sv-SE" err="1"/>
              <a:t>citites</a:t>
            </a:r>
            <a:r>
              <a:rPr lang="sv-SE"/>
              <a:t> </a:t>
            </a:r>
            <a:r>
              <a:rPr lang="sv-SE" err="1"/>
              <a:t>have</a:t>
            </a:r>
            <a:r>
              <a:rPr lang="sv-SE"/>
              <a:t> </a:t>
            </a:r>
            <a:r>
              <a:rPr lang="sv-SE" err="1"/>
              <a:t>more</a:t>
            </a:r>
            <a:r>
              <a:rPr lang="sv-SE"/>
              <a:t> social </a:t>
            </a:r>
            <a:r>
              <a:rPr lang="sv-SE" err="1"/>
              <a:t>challenges</a:t>
            </a:r>
            <a:r>
              <a:rPr lang="sv-SE"/>
              <a:t> </a:t>
            </a:r>
            <a:r>
              <a:rPr lang="sv-SE" err="1"/>
              <a:t>such</a:t>
            </a:r>
            <a:r>
              <a:rPr lang="sv-SE"/>
              <a:t> as </a:t>
            </a:r>
            <a:r>
              <a:rPr lang="sv-SE" err="1"/>
              <a:t>socia-economic</a:t>
            </a:r>
            <a:r>
              <a:rPr lang="sv-SE"/>
              <a:t> </a:t>
            </a:r>
            <a:r>
              <a:rPr lang="sv-SE" err="1"/>
              <a:t>challenges</a:t>
            </a:r>
            <a:r>
              <a:rPr lang="sv-SE"/>
              <a:t> and </a:t>
            </a:r>
            <a:r>
              <a:rPr lang="sv-SE" err="1"/>
              <a:t>inclusion</a:t>
            </a:r>
            <a:r>
              <a:rPr lang="sv-SE"/>
              <a:t>.</a:t>
            </a:r>
          </a:p>
        </p:txBody>
      </p:sp>
      <p:sp>
        <p:nvSpPr>
          <p:cNvPr id="4" name="Platshållare för bildnummer 3"/>
          <p:cNvSpPr>
            <a:spLocks noGrp="1"/>
          </p:cNvSpPr>
          <p:nvPr>
            <p:ph type="sldNum" sz="quarter" idx="5"/>
          </p:nvPr>
        </p:nvSpPr>
        <p:spPr/>
        <p:txBody>
          <a:bodyPr/>
          <a:lstStyle/>
          <a:p>
            <a:fld id="{68B4BEEB-1341-4A72-B079-C8A34F7CD135}" type="slidenum">
              <a:rPr lang="en-GB" smtClean="0"/>
              <a:t>32</a:t>
            </a:fld>
            <a:endParaRPr lang="en-GB"/>
          </a:p>
        </p:txBody>
      </p:sp>
    </p:spTree>
    <p:extLst>
      <p:ext uri="{BB962C8B-B14F-4D97-AF65-F5344CB8AC3E}">
        <p14:creationId xmlns:p14="http://schemas.microsoft.com/office/powerpoint/2010/main" val="23204093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5"/>
          </p:nvPr>
        </p:nvSpPr>
        <p:spPr/>
        <p:txBody>
          <a:bodyPr/>
          <a:lstStyle/>
          <a:p>
            <a:fld id="{68B4BEEB-1341-4A72-B079-C8A34F7CD135}" type="slidenum">
              <a:rPr lang="en-GB" smtClean="0"/>
              <a:t>33</a:t>
            </a:fld>
            <a:endParaRPr lang="en-GB"/>
          </a:p>
        </p:txBody>
      </p:sp>
    </p:spTree>
    <p:extLst>
      <p:ext uri="{BB962C8B-B14F-4D97-AF65-F5344CB8AC3E}">
        <p14:creationId xmlns:p14="http://schemas.microsoft.com/office/powerpoint/2010/main" val="1027242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12b0f865e75_2_21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g12b0f865e75_2_2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5980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The City has set up an advisory service </a:t>
            </a:r>
            <a:r>
              <a:rPr lang="en-GB" err="1"/>
              <a:t>center</a:t>
            </a:r>
            <a:r>
              <a:rPr lang="en-GB"/>
              <a:t> for the topic of building refurbishment. “</a:t>
            </a:r>
            <a:r>
              <a:rPr lang="en-GB" err="1"/>
              <a:t>Altbau</a:t>
            </a:r>
            <a:r>
              <a:rPr lang="en-GB"/>
              <a:t> plus” offers a wide range of consulting and organises thematic events to private house owners. In the district “Aachen North”, information work has been very intensified. As a result, the </a:t>
            </a:r>
            <a:r>
              <a:rPr lang="en-GB" err="1"/>
              <a:t>neighborhood</a:t>
            </a:r>
            <a:r>
              <a:rPr lang="en-GB"/>
              <a:t>-specific, annual renovation rate has been increased by 5%.  Work at the district level will be expanded. For this purpose, the situation in the respective </a:t>
            </a:r>
            <a:r>
              <a:rPr lang="en-GB" err="1"/>
              <a:t>neighborhoods</a:t>
            </a:r>
            <a:r>
              <a:rPr lang="en-GB"/>
              <a:t> will be </a:t>
            </a:r>
            <a:r>
              <a:rPr lang="en-GB" err="1"/>
              <a:t>analyzed</a:t>
            </a:r>
            <a:r>
              <a:rPr lang="en-GB"/>
              <a:t> in advance in order to tailor the approach and advice to the target groups. Information and consulting on the subject of RE-based heating will also be a focus. </a:t>
            </a:r>
            <a:r>
              <a:rPr lang="en-GB" u="sng">
                <a:hlinkClick r:id="rId3"/>
              </a:rPr>
              <a:t>www.aachen.de/altbau</a:t>
            </a:r>
            <a:endParaRPr lang="en-GB" u="sng"/>
          </a:p>
          <a:p>
            <a:endParaRPr lang="de-DE"/>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8B4BEEB-1341-4A72-B079-C8A34F7CD1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5386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12b0f865e75_2_21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g12b0f865e75_2_2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67881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12b0f865e75_2_21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g12b0f865e75_2_2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40173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12b0f865e75_2_21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g12b0f865e75_2_2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58389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12b0f865e75_2_21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g12b0f865e75_2_2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795683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3" Type="http://schemas.openxmlformats.org/officeDocument/2006/relationships/image" Target="../media/image16.png"/><Relationship Id="rId18" Type="http://schemas.openxmlformats.org/officeDocument/2006/relationships/image" Target="../media/image21.jpeg"/><Relationship Id="rId26" Type="http://schemas.openxmlformats.org/officeDocument/2006/relationships/image" Target="../media/image29.png"/><Relationship Id="rId3" Type="http://schemas.openxmlformats.org/officeDocument/2006/relationships/image" Target="../media/image6.png"/><Relationship Id="rId21" Type="http://schemas.openxmlformats.org/officeDocument/2006/relationships/image" Target="../media/image24.jpeg"/><Relationship Id="rId34" Type="http://schemas.openxmlformats.org/officeDocument/2006/relationships/image" Target="../media/image37.png"/><Relationship Id="rId7" Type="http://schemas.openxmlformats.org/officeDocument/2006/relationships/image" Target="../media/image10.png"/><Relationship Id="rId12" Type="http://schemas.openxmlformats.org/officeDocument/2006/relationships/image" Target="../media/image15.jpeg"/><Relationship Id="rId17" Type="http://schemas.openxmlformats.org/officeDocument/2006/relationships/image" Target="../media/image20.png"/><Relationship Id="rId25" Type="http://schemas.openxmlformats.org/officeDocument/2006/relationships/image" Target="../media/image28.jpeg"/><Relationship Id="rId33" Type="http://schemas.openxmlformats.org/officeDocument/2006/relationships/image" Target="../media/image36.jpeg"/><Relationship Id="rId2" Type="http://schemas.openxmlformats.org/officeDocument/2006/relationships/image" Target="../media/image5.png"/><Relationship Id="rId16" Type="http://schemas.openxmlformats.org/officeDocument/2006/relationships/image" Target="../media/image19.png"/><Relationship Id="rId20" Type="http://schemas.openxmlformats.org/officeDocument/2006/relationships/image" Target="../media/image23.png"/><Relationship Id="rId29" Type="http://schemas.openxmlformats.org/officeDocument/2006/relationships/image" Target="../media/image32.png"/><Relationship Id="rId1" Type="http://schemas.openxmlformats.org/officeDocument/2006/relationships/slideMaster" Target="../slideMasters/slideMaster1.xml"/><Relationship Id="rId6" Type="http://schemas.openxmlformats.org/officeDocument/2006/relationships/image" Target="../media/image9.jpeg"/><Relationship Id="rId11" Type="http://schemas.openxmlformats.org/officeDocument/2006/relationships/image" Target="../media/image14.jpeg"/><Relationship Id="rId24" Type="http://schemas.openxmlformats.org/officeDocument/2006/relationships/image" Target="../media/image27.png"/><Relationship Id="rId32" Type="http://schemas.openxmlformats.org/officeDocument/2006/relationships/image" Target="../media/image35.jpe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image" Target="../media/image26.jpeg"/><Relationship Id="rId28" Type="http://schemas.openxmlformats.org/officeDocument/2006/relationships/image" Target="../media/image31.jpeg"/><Relationship Id="rId36" Type="http://schemas.openxmlformats.org/officeDocument/2006/relationships/image" Target="../media/image39.png"/><Relationship Id="rId10" Type="http://schemas.openxmlformats.org/officeDocument/2006/relationships/image" Target="../media/image13.jpeg"/><Relationship Id="rId19" Type="http://schemas.openxmlformats.org/officeDocument/2006/relationships/image" Target="../media/image22.png"/><Relationship Id="rId31" Type="http://schemas.openxmlformats.org/officeDocument/2006/relationships/image" Target="../media/image34.png"/><Relationship Id="rId4" Type="http://schemas.openxmlformats.org/officeDocument/2006/relationships/image" Target="../media/image7.jpeg"/><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5.jpeg"/><Relationship Id="rId27" Type="http://schemas.openxmlformats.org/officeDocument/2006/relationships/image" Target="../media/image30.png"/><Relationship Id="rId30" Type="http://schemas.openxmlformats.org/officeDocument/2006/relationships/image" Target="../media/image33.png"/><Relationship Id="rId35" Type="http://schemas.openxmlformats.org/officeDocument/2006/relationships/image" Target="../media/image38.png"/><Relationship Id="rId8" Type="http://schemas.openxmlformats.org/officeDocument/2006/relationships/image" Target="../media/image11.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1.png"/><Relationship Id="rId7" Type="http://schemas.openxmlformats.org/officeDocument/2006/relationships/image" Target="../media/image44.png"/><Relationship Id="rId2" Type="http://schemas.openxmlformats.org/officeDocument/2006/relationships/image" Target="../media/image40.png"/><Relationship Id="rId1" Type="http://schemas.openxmlformats.org/officeDocument/2006/relationships/slideMaster" Target="../slideMasters/slideMaster1.xml"/><Relationship Id="rId6" Type="http://schemas.openxmlformats.org/officeDocument/2006/relationships/image" Target="../media/image43.png"/><Relationship Id="rId5" Type="http://schemas.openxmlformats.org/officeDocument/2006/relationships/image" Target="../media/image42.png"/><Relationship Id="rId10" Type="http://schemas.openxmlformats.org/officeDocument/2006/relationships/image" Target="../media/image47.png"/><Relationship Id="rId4" Type="http://schemas.openxmlformats.org/officeDocument/2006/relationships/image" Target="../media/image1.png"/><Relationship Id="rId9" Type="http://schemas.openxmlformats.org/officeDocument/2006/relationships/image" Target="../media/image4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0.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0.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0.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41.png"/><Relationship Id="rId7" Type="http://schemas.openxmlformats.org/officeDocument/2006/relationships/image" Target="../media/image54.png"/><Relationship Id="rId2" Type="http://schemas.openxmlformats.org/officeDocument/2006/relationships/image" Target="../media/image51.png"/><Relationship Id="rId1" Type="http://schemas.openxmlformats.org/officeDocument/2006/relationships/slideMaster" Target="../slideMasters/slideMaster2.xml"/><Relationship Id="rId6" Type="http://schemas.openxmlformats.org/officeDocument/2006/relationships/image" Target="../media/image53.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48.png"/><Relationship Id="rId9" Type="http://schemas.openxmlformats.org/officeDocument/2006/relationships/image" Target="../media/image56.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0.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0.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3" Type="http://schemas.openxmlformats.org/officeDocument/2006/relationships/image" Target="../media/image16.png"/><Relationship Id="rId18" Type="http://schemas.openxmlformats.org/officeDocument/2006/relationships/image" Target="../media/image71.jpeg"/><Relationship Id="rId26" Type="http://schemas.openxmlformats.org/officeDocument/2006/relationships/image" Target="../media/image78.png"/><Relationship Id="rId3" Type="http://schemas.openxmlformats.org/officeDocument/2006/relationships/image" Target="../media/image6.png"/><Relationship Id="rId21" Type="http://schemas.openxmlformats.org/officeDocument/2006/relationships/image" Target="../media/image74.jpeg"/><Relationship Id="rId34" Type="http://schemas.openxmlformats.org/officeDocument/2006/relationships/image" Target="../media/image84.png"/><Relationship Id="rId7" Type="http://schemas.openxmlformats.org/officeDocument/2006/relationships/image" Target="../media/image62.png"/><Relationship Id="rId12" Type="http://schemas.openxmlformats.org/officeDocument/2006/relationships/image" Target="../media/image67.jpeg"/><Relationship Id="rId17" Type="http://schemas.openxmlformats.org/officeDocument/2006/relationships/image" Target="../media/image70.png"/><Relationship Id="rId25" Type="http://schemas.openxmlformats.org/officeDocument/2006/relationships/image" Target="../media/image77.jpeg"/><Relationship Id="rId33" Type="http://schemas.openxmlformats.org/officeDocument/2006/relationships/image" Target="../media/image36.jpeg"/><Relationship Id="rId2" Type="http://schemas.openxmlformats.org/officeDocument/2006/relationships/image" Target="../media/image5.png"/><Relationship Id="rId16" Type="http://schemas.openxmlformats.org/officeDocument/2006/relationships/image" Target="../media/image69.png"/><Relationship Id="rId20" Type="http://schemas.openxmlformats.org/officeDocument/2006/relationships/image" Target="../media/image73.png"/><Relationship Id="rId29" Type="http://schemas.openxmlformats.org/officeDocument/2006/relationships/image" Target="../media/image81.png"/><Relationship Id="rId1" Type="http://schemas.openxmlformats.org/officeDocument/2006/relationships/slideMaster" Target="../slideMasters/slideMaster2.xml"/><Relationship Id="rId6" Type="http://schemas.openxmlformats.org/officeDocument/2006/relationships/image" Target="../media/image61.jpeg"/><Relationship Id="rId11" Type="http://schemas.openxmlformats.org/officeDocument/2006/relationships/image" Target="../media/image66.jpeg"/><Relationship Id="rId24" Type="http://schemas.openxmlformats.org/officeDocument/2006/relationships/image" Target="../media/image76.png"/><Relationship Id="rId32" Type="http://schemas.openxmlformats.org/officeDocument/2006/relationships/image" Target="../media/image35.jpeg"/><Relationship Id="rId5" Type="http://schemas.openxmlformats.org/officeDocument/2006/relationships/image" Target="../media/image60.png"/><Relationship Id="rId15" Type="http://schemas.openxmlformats.org/officeDocument/2006/relationships/image" Target="../media/image68.png"/><Relationship Id="rId23" Type="http://schemas.openxmlformats.org/officeDocument/2006/relationships/image" Target="../media/image75.jpeg"/><Relationship Id="rId28" Type="http://schemas.openxmlformats.org/officeDocument/2006/relationships/image" Target="../media/image80.jpeg"/><Relationship Id="rId36" Type="http://schemas.openxmlformats.org/officeDocument/2006/relationships/image" Target="../media/image86.png"/><Relationship Id="rId10" Type="http://schemas.openxmlformats.org/officeDocument/2006/relationships/image" Target="../media/image65.jpeg"/><Relationship Id="rId19" Type="http://schemas.openxmlformats.org/officeDocument/2006/relationships/image" Target="../media/image72.png"/><Relationship Id="rId31" Type="http://schemas.openxmlformats.org/officeDocument/2006/relationships/image" Target="../media/image83.png"/><Relationship Id="rId4" Type="http://schemas.openxmlformats.org/officeDocument/2006/relationships/image" Target="../media/image59.jpeg"/><Relationship Id="rId9" Type="http://schemas.openxmlformats.org/officeDocument/2006/relationships/image" Target="../media/image64.png"/><Relationship Id="rId14" Type="http://schemas.openxmlformats.org/officeDocument/2006/relationships/image" Target="../media/image17.png"/><Relationship Id="rId22" Type="http://schemas.openxmlformats.org/officeDocument/2006/relationships/image" Target="../media/image25.jpeg"/><Relationship Id="rId27" Type="http://schemas.openxmlformats.org/officeDocument/2006/relationships/image" Target="../media/image79.png"/><Relationship Id="rId30" Type="http://schemas.openxmlformats.org/officeDocument/2006/relationships/image" Target="../media/image82.png"/><Relationship Id="rId35" Type="http://schemas.openxmlformats.org/officeDocument/2006/relationships/image" Target="../media/image85.png"/><Relationship Id="rId8" Type="http://schemas.openxmlformats.org/officeDocument/2006/relationships/image" Target="../media/image6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9" name="Picture 8" descr="A blue background with yellow stars&#10;&#10;Description automatically generated with low confidence">
            <a:extLst>
              <a:ext uri="{FF2B5EF4-FFF2-40B4-BE49-F238E27FC236}">
                <a16:creationId xmlns:a16="http://schemas.microsoft.com/office/drawing/2014/main" id="{E91F96DF-FCEB-48BF-8316-B042B57480A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62866" y="6338902"/>
            <a:ext cx="553375" cy="370028"/>
          </a:xfrm>
          <a:prstGeom prst="rect">
            <a:avLst/>
          </a:prstGeom>
        </p:spPr>
      </p:pic>
      <p:sp>
        <p:nvSpPr>
          <p:cNvPr id="10" name="TextBox 9">
            <a:extLst>
              <a:ext uri="{FF2B5EF4-FFF2-40B4-BE49-F238E27FC236}">
                <a16:creationId xmlns:a16="http://schemas.microsoft.com/office/drawing/2014/main" id="{F51DB2ED-E2C2-4F3A-8EEA-03E464F06194}"/>
              </a:ext>
            </a:extLst>
          </p:cNvPr>
          <p:cNvSpPr txBox="1"/>
          <p:nvPr userDrawn="1"/>
        </p:nvSpPr>
        <p:spPr>
          <a:xfrm>
            <a:off x="1302227" y="6383292"/>
            <a:ext cx="9942652" cy="276999"/>
          </a:xfrm>
          <a:prstGeom prst="rect">
            <a:avLst/>
          </a:prstGeom>
          <a:noFill/>
        </p:spPr>
        <p:txBody>
          <a:bodyPr wrap="square" rtlCol="0">
            <a:spAutoFit/>
          </a:bodyPr>
          <a:lstStyle/>
          <a:p>
            <a:r>
              <a:rPr lang="en-GB" sz="1200" b="0" i="0">
                <a:solidFill>
                  <a:srgbClr val="303030"/>
                </a:solidFill>
                <a:effectLst/>
                <a:latin typeface="+mn-lt"/>
              </a:rPr>
              <a:t>This project has received funding from the H2020 Research and Innovation Programme under grant agreement n°101036519.</a:t>
            </a:r>
            <a:endParaRPr lang="en-US" sz="1200" b="0">
              <a:solidFill>
                <a:srgbClr val="303030"/>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p:nvPr userDrawn="1"/>
        </p:nvSpPr>
        <p:spPr>
          <a:xfrm>
            <a:off x="0" y="-7799"/>
            <a:ext cx="12192000" cy="615745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6" name="Image 5">
            <a:extLst>
              <a:ext uri="{FF2B5EF4-FFF2-40B4-BE49-F238E27FC236}">
                <a16:creationId xmlns:a16="http://schemas.microsoft.com/office/drawing/2014/main" id="{FF1D6535-8BFA-4BA1-AB3E-5CD89E5CCD3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9495" y="403686"/>
            <a:ext cx="11141475" cy="5412349"/>
          </a:xfrm>
          <a:prstGeom prst="rect">
            <a:avLst/>
          </a:prstGeom>
        </p:spPr>
      </p:pic>
    </p:spTree>
    <p:extLst>
      <p:ext uri="{BB962C8B-B14F-4D97-AF65-F5344CB8AC3E}">
        <p14:creationId xmlns:p14="http://schemas.microsoft.com/office/powerpoint/2010/main" val="1147625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9" name="Picture 8" descr="A blue background with yellow stars&#10;&#10;Description automatically generated with low confidence">
            <a:extLst>
              <a:ext uri="{FF2B5EF4-FFF2-40B4-BE49-F238E27FC236}">
                <a16:creationId xmlns:a16="http://schemas.microsoft.com/office/drawing/2014/main" id="{E91F96DF-FCEB-48BF-8316-B042B57480A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4780" y="6328016"/>
            <a:ext cx="553375" cy="370028"/>
          </a:xfrm>
          <a:prstGeom prst="rect">
            <a:avLst/>
          </a:prstGeom>
        </p:spPr>
      </p:pic>
      <p:sp>
        <p:nvSpPr>
          <p:cNvPr id="10" name="TextBox 9">
            <a:extLst>
              <a:ext uri="{FF2B5EF4-FFF2-40B4-BE49-F238E27FC236}">
                <a16:creationId xmlns:a16="http://schemas.microsoft.com/office/drawing/2014/main" id="{F51DB2ED-E2C2-4F3A-8EEA-03E464F06194}"/>
              </a:ext>
            </a:extLst>
          </p:cNvPr>
          <p:cNvSpPr txBox="1"/>
          <p:nvPr userDrawn="1"/>
        </p:nvSpPr>
        <p:spPr>
          <a:xfrm>
            <a:off x="769927" y="6374530"/>
            <a:ext cx="9942652" cy="276999"/>
          </a:xfrm>
          <a:prstGeom prst="rect">
            <a:avLst/>
          </a:prstGeom>
          <a:noFill/>
        </p:spPr>
        <p:txBody>
          <a:bodyPr wrap="square" rtlCol="0">
            <a:spAutoFit/>
          </a:bodyPr>
          <a:lstStyle/>
          <a:p>
            <a:r>
              <a:rPr lang="en-GB" sz="1200" b="0" i="0">
                <a:solidFill>
                  <a:srgbClr val="303030"/>
                </a:solidFill>
                <a:effectLst/>
                <a:latin typeface="+mn-lt"/>
              </a:rPr>
              <a:t>This project has received funding from the H2020 Research and Innovation Programme under grant agreement n°101036519.</a:t>
            </a:r>
            <a:endParaRPr lang="en-US" sz="1200" b="0">
              <a:solidFill>
                <a:srgbClr val="303030"/>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p:nvPr userDrawn="1"/>
        </p:nvSpPr>
        <p:spPr>
          <a:xfrm>
            <a:off x="0" y="-7799"/>
            <a:ext cx="12192000" cy="615745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7" name="Image 6">
            <a:extLst>
              <a:ext uri="{FF2B5EF4-FFF2-40B4-BE49-F238E27FC236}">
                <a16:creationId xmlns:a16="http://schemas.microsoft.com/office/drawing/2014/main" id="{8B7E53A0-9B57-4A23-9867-2D9C2672150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078283" y="338940"/>
            <a:ext cx="738813" cy="738813"/>
          </a:xfrm>
          <a:prstGeom prst="rect">
            <a:avLst/>
          </a:prstGeom>
        </p:spPr>
      </p:pic>
      <p:sp>
        <p:nvSpPr>
          <p:cNvPr id="12" name="Title 1">
            <a:extLst>
              <a:ext uri="{FF2B5EF4-FFF2-40B4-BE49-F238E27FC236}">
                <a16:creationId xmlns:a16="http://schemas.microsoft.com/office/drawing/2014/main" id="{C94EA348-03DF-4D45-9964-3184C74308E8}"/>
              </a:ext>
            </a:extLst>
          </p:cNvPr>
          <p:cNvSpPr>
            <a:spLocks noGrp="1"/>
          </p:cNvSpPr>
          <p:nvPr>
            <p:ph type="ctrTitle"/>
          </p:nvPr>
        </p:nvSpPr>
        <p:spPr>
          <a:xfrm>
            <a:off x="642257" y="1902880"/>
            <a:ext cx="9144000" cy="1788332"/>
          </a:xfrm>
        </p:spPr>
        <p:txBody>
          <a:bodyPr anchor="b"/>
          <a:lstStyle>
            <a:lvl1pPr algn="l">
              <a:defRPr sz="6000" b="1">
                <a:solidFill>
                  <a:schemeClr val="bg1"/>
                </a:solidFill>
                <a:latin typeface="+mj-lt"/>
              </a:defRPr>
            </a:lvl1pPr>
          </a:lstStyle>
          <a:p>
            <a:r>
              <a:rPr lang="en-US"/>
              <a:t>Click to edit Master title style</a:t>
            </a:r>
          </a:p>
        </p:txBody>
      </p:sp>
      <p:sp>
        <p:nvSpPr>
          <p:cNvPr id="13" name="Subtitle 2">
            <a:extLst>
              <a:ext uri="{FF2B5EF4-FFF2-40B4-BE49-F238E27FC236}">
                <a16:creationId xmlns:a16="http://schemas.microsoft.com/office/drawing/2014/main" id="{A2E793EB-413F-49E6-82E8-3B8648D908FF}"/>
              </a:ext>
            </a:extLst>
          </p:cNvPr>
          <p:cNvSpPr>
            <a:spLocks noGrp="1"/>
          </p:cNvSpPr>
          <p:nvPr>
            <p:ph type="subTitle" idx="1"/>
          </p:nvPr>
        </p:nvSpPr>
        <p:spPr>
          <a:xfrm>
            <a:off x="642257" y="3916672"/>
            <a:ext cx="9144000" cy="1187677"/>
          </a:xfrm>
        </p:spPr>
        <p:txBody>
          <a:bodyPr/>
          <a:lstStyle>
            <a:lvl1pPr marL="0" indent="0" algn="l">
              <a:buNone/>
              <a:defRPr sz="2400" b="1">
                <a:solidFill>
                  <a:schemeClr val="accent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605736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E03628-03D7-486B-8FFA-D8BE09218EF4}"/>
              </a:ext>
            </a:extLst>
          </p:cNvPr>
          <p:cNvSpPr/>
          <p:nvPr userDrawn="1"/>
        </p:nvSpPr>
        <p:spPr>
          <a:xfrm flipV="1">
            <a:off x="0" y="6149652"/>
            <a:ext cx="12192000" cy="7083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9" name="Picture 8" descr="A blue background with yellow stars&#10;&#10;Description automatically generated with low confidence">
            <a:extLst>
              <a:ext uri="{FF2B5EF4-FFF2-40B4-BE49-F238E27FC236}">
                <a16:creationId xmlns:a16="http://schemas.microsoft.com/office/drawing/2014/main" id="{E91F96DF-FCEB-48BF-8316-B042B57480A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0" name="TextBox 9">
            <a:extLst>
              <a:ext uri="{FF2B5EF4-FFF2-40B4-BE49-F238E27FC236}">
                <a16:creationId xmlns:a16="http://schemas.microsoft.com/office/drawing/2014/main" id="{F51DB2ED-E2C2-4F3A-8EEA-03E464F06194}"/>
              </a:ext>
            </a:extLst>
          </p:cNvPr>
          <p:cNvSpPr txBox="1"/>
          <p:nvPr userDrawn="1"/>
        </p:nvSpPr>
        <p:spPr>
          <a:xfrm>
            <a:off x="846127" y="6370033"/>
            <a:ext cx="9942652" cy="276999"/>
          </a:xfrm>
          <a:prstGeom prst="rect">
            <a:avLst/>
          </a:prstGeom>
          <a:noFill/>
        </p:spPr>
        <p:txBody>
          <a:bodyPr wrap="square" rtlCol="0">
            <a:spAutoFit/>
          </a:bodyPr>
          <a:lstStyle/>
          <a:p>
            <a:r>
              <a:rPr lang="en-GB" sz="1200" b="0" i="0">
                <a:solidFill>
                  <a:schemeClr val="bg1"/>
                </a:solidFill>
                <a:effectLst/>
                <a:latin typeface="+mn-lt"/>
              </a:rPr>
              <a:t>This project has received funding from the H2020 Research and Innovation Programme under grant agreement n°101036519.</a:t>
            </a:r>
            <a:endParaRPr lang="en-US" sz="1200" b="0">
              <a:solidFill>
                <a:schemeClr val="bg1"/>
              </a:solidFill>
              <a:latin typeface="+mn-lt"/>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p:nvPr>
        </p:nvSpPr>
        <p:spPr>
          <a:xfrm>
            <a:off x="642257" y="1902880"/>
            <a:ext cx="9144000" cy="1788332"/>
          </a:xfrm>
        </p:spPr>
        <p:txBody>
          <a:bodyPr anchor="b"/>
          <a:lstStyle>
            <a:lvl1pPr algn="l">
              <a:defRPr sz="6000" b="1">
                <a:solidFill>
                  <a:schemeClr val="tx2"/>
                </a:solidFill>
                <a:latin typeface="+mj-lt"/>
              </a:defRPr>
            </a:lvl1pPr>
          </a:lstStyle>
          <a:p>
            <a:r>
              <a:rPr lang="en-US"/>
              <a:t>Click to edit Master title style</a:t>
            </a:r>
          </a:p>
        </p:txBody>
      </p:sp>
      <p:sp>
        <p:nvSpPr>
          <p:cNvPr id="13" name="Subtitle 2">
            <a:extLst>
              <a:ext uri="{FF2B5EF4-FFF2-40B4-BE49-F238E27FC236}">
                <a16:creationId xmlns:a16="http://schemas.microsoft.com/office/drawing/2014/main" id="{A2E793EB-413F-49E6-82E8-3B8648D908FF}"/>
              </a:ext>
            </a:extLst>
          </p:cNvPr>
          <p:cNvSpPr>
            <a:spLocks noGrp="1"/>
          </p:cNvSpPr>
          <p:nvPr>
            <p:ph type="subTitle" idx="1"/>
          </p:nvPr>
        </p:nvSpPr>
        <p:spPr>
          <a:xfrm>
            <a:off x="642257" y="3916672"/>
            <a:ext cx="9144000" cy="1187677"/>
          </a:xfrm>
        </p:spPr>
        <p:txBody>
          <a:bodyPr/>
          <a:lstStyle>
            <a:lvl1pPr marL="0" indent="0" algn="l">
              <a:buNone/>
              <a:defRPr sz="2400" b="1">
                <a:solidFill>
                  <a:srgbClr val="5D8793"/>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3" name="Image 2">
            <a:extLst>
              <a:ext uri="{FF2B5EF4-FFF2-40B4-BE49-F238E27FC236}">
                <a16:creationId xmlns:a16="http://schemas.microsoft.com/office/drawing/2014/main" id="{BCE25582-1636-40AB-B319-006FBFC8D14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079096" y="329292"/>
            <a:ext cx="738000" cy="738000"/>
          </a:xfrm>
          <a:prstGeom prst="rect">
            <a:avLst/>
          </a:prstGeom>
        </p:spPr>
      </p:pic>
    </p:spTree>
    <p:extLst>
      <p:ext uri="{BB962C8B-B14F-4D97-AF65-F5344CB8AC3E}">
        <p14:creationId xmlns:p14="http://schemas.microsoft.com/office/powerpoint/2010/main" val="2229994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84B16A6-6EE7-4EB6-9F39-C1EFCC06A7AA}"/>
              </a:ext>
            </a:extLst>
          </p:cNvPr>
          <p:cNvSpPr/>
          <p:nvPr userDrawn="1"/>
        </p:nvSpPr>
        <p:spPr>
          <a:xfrm flipV="1">
            <a:off x="0" y="-1"/>
            <a:ext cx="12192000" cy="616806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 name="Title 1">
            <a:extLst>
              <a:ext uri="{FF2B5EF4-FFF2-40B4-BE49-F238E27FC236}">
                <a16:creationId xmlns:a16="http://schemas.microsoft.com/office/drawing/2014/main" id="{E14DEC8D-23B8-4BEC-87CB-52C30F31743C}"/>
              </a:ext>
            </a:extLst>
          </p:cNvPr>
          <p:cNvSpPr>
            <a:spLocks noGrp="1"/>
          </p:cNvSpPr>
          <p:nvPr>
            <p:ph type="title"/>
          </p:nvPr>
        </p:nvSpPr>
        <p:spPr>
          <a:xfrm>
            <a:off x="838200" y="1601959"/>
            <a:ext cx="10515600" cy="2852737"/>
          </a:xfrm>
        </p:spPr>
        <p:txBody>
          <a:bodyPr anchor="b">
            <a:normAutofit/>
          </a:bodyPr>
          <a:lstStyle>
            <a:lvl1pPr>
              <a:defRPr sz="44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D9EEA02E-2A2F-4F8D-B210-5B6C10783C2E}"/>
              </a:ext>
            </a:extLst>
          </p:cNvPr>
          <p:cNvSpPr>
            <a:spLocks noGrp="1"/>
          </p:cNvSpPr>
          <p:nvPr>
            <p:ph type="body" idx="1"/>
          </p:nvPr>
        </p:nvSpPr>
        <p:spPr>
          <a:xfrm>
            <a:off x="838200" y="4595322"/>
            <a:ext cx="10515600" cy="956393"/>
          </a:xfrm>
        </p:spPr>
        <p:txBody>
          <a:bodyPr/>
          <a:lstStyle>
            <a:lvl1pPr marL="0" indent="0">
              <a:buNone/>
              <a:defRPr sz="2400" b="1">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15" name="Picture 8" descr="A blue background with yellow stars&#10;&#10;Description automatically generated with low confidence">
            <a:extLst>
              <a:ext uri="{FF2B5EF4-FFF2-40B4-BE49-F238E27FC236}">
                <a16:creationId xmlns:a16="http://schemas.microsoft.com/office/drawing/2014/main" id="{49D3D742-3E8D-4339-8EC6-9F7E2548104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6" name="TextBox 9">
            <a:extLst>
              <a:ext uri="{FF2B5EF4-FFF2-40B4-BE49-F238E27FC236}">
                <a16:creationId xmlns:a16="http://schemas.microsoft.com/office/drawing/2014/main" id="{A3441CBF-FFE5-437D-A7A6-30DA22AB5827}"/>
              </a:ext>
            </a:extLst>
          </p:cNvPr>
          <p:cNvSpPr txBox="1"/>
          <p:nvPr userDrawn="1"/>
        </p:nvSpPr>
        <p:spPr>
          <a:xfrm>
            <a:off x="846127" y="6380919"/>
            <a:ext cx="9942652" cy="276999"/>
          </a:xfrm>
          <a:prstGeom prst="rect">
            <a:avLst/>
          </a:prstGeom>
          <a:noFill/>
        </p:spPr>
        <p:txBody>
          <a:bodyPr wrap="square" rtlCol="0">
            <a:spAutoFit/>
          </a:bodyPr>
          <a:lstStyle/>
          <a:p>
            <a:r>
              <a:rPr lang="en-GB" sz="1200" b="0" i="0">
                <a:solidFill>
                  <a:schemeClr val="tx1">
                    <a:lumMod val="85000"/>
                    <a:lumOff val="15000"/>
                  </a:schemeClr>
                </a:solidFill>
                <a:effectLst/>
                <a:latin typeface="+mn-lt"/>
              </a:rPr>
              <a:t>This project has received funding from the H2020 Research and Innovation Programme under grant agreement n°101036519.</a:t>
            </a:r>
            <a:endParaRPr lang="en-US" sz="1200" b="0">
              <a:solidFill>
                <a:schemeClr val="tx1">
                  <a:lumMod val="85000"/>
                  <a:lumOff val="15000"/>
                </a:schemeClr>
              </a:solidFill>
              <a:latin typeface="+mn-lt"/>
            </a:endParaRPr>
          </a:p>
        </p:txBody>
      </p:sp>
      <p:pic>
        <p:nvPicPr>
          <p:cNvPr id="17" name="Image 16">
            <a:extLst>
              <a:ext uri="{FF2B5EF4-FFF2-40B4-BE49-F238E27FC236}">
                <a16:creationId xmlns:a16="http://schemas.microsoft.com/office/drawing/2014/main" id="{486172C0-3703-47AA-B911-37A5248C759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078283" y="338940"/>
            <a:ext cx="738813" cy="738813"/>
          </a:xfrm>
          <a:prstGeom prst="rect">
            <a:avLst/>
          </a:prstGeom>
        </p:spPr>
      </p:pic>
    </p:spTree>
    <p:extLst>
      <p:ext uri="{BB962C8B-B14F-4D97-AF65-F5344CB8AC3E}">
        <p14:creationId xmlns:p14="http://schemas.microsoft.com/office/powerpoint/2010/main" val="518245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DEC8D-23B8-4BEC-87CB-52C30F31743C}"/>
              </a:ext>
            </a:extLst>
          </p:cNvPr>
          <p:cNvSpPr>
            <a:spLocks noGrp="1"/>
          </p:cNvSpPr>
          <p:nvPr>
            <p:ph type="title"/>
          </p:nvPr>
        </p:nvSpPr>
        <p:spPr>
          <a:xfrm>
            <a:off x="838200" y="1601959"/>
            <a:ext cx="10515600" cy="2852737"/>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D9EEA02E-2A2F-4F8D-B210-5B6C10783C2E}"/>
              </a:ext>
            </a:extLst>
          </p:cNvPr>
          <p:cNvSpPr>
            <a:spLocks noGrp="1"/>
          </p:cNvSpPr>
          <p:nvPr>
            <p:ph type="body" idx="1"/>
          </p:nvPr>
        </p:nvSpPr>
        <p:spPr>
          <a:xfrm>
            <a:off x="838200" y="4595322"/>
            <a:ext cx="10515600" cy="956393"/>
          </a:xfrm>
        </p:spPr>
        <p:txBody>
          <a:bodyPr/>
          <a:lstStyle>
            <a:lvl1pPr marL="0" indent="0">
              <a:buNone/>
              <a:defRPr sz="2400" b="1">
                <a:solidFill>
                  <a:srgbClr val="5D879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9" name="Image 8">
            <a:extLst>
              <a:ext uri="{FF2B5EF4-FFF2-40B4-BE49-F238E27FC236}">
                <a16:creationId xmlns:a16="http://schemas.microsoft.com/office/drawing/2014/main" id="{454F0E96-9354-4EFD-BF03-9D5561DC6BB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079096" y="329292"/>
            <a:ext cx="738000" cy="738000"/>
          </a:xfrm>
          <a:prstGeom prst="rect">
            <a:avLst/>
          </a:prstGeom>
        </p:spPr>
      </p:pic>
      <p:sp>
        <p:nvSpPr>
          <p:cNvPr id="14" name="Rectangle 13">
            <a:extLst>
              <a:ext uri="{FF2B5EF4-FFF2-40B4-BE49-F238E27FC236}">
                <a16:creationId xmlns:a16="http://schemas.microsoft.com/office/drawing/2014/main" id="{1B938C07-4309-4B24-87D8-646B042E1040}"/>
              </a:ext>
            </a:extLst>
          </p:cNvPr>
          <p:cNvSpPr/>
          <p:nvPr userDrawn="1"/>
        </p:nvSpPr>
        <p:spPr>
          <a:xfrm flipV="1">
            <a:off x="0" y="6149652"/>
            <a:ext cx="12192000" cy="7083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15" name="Picture 8" descr="A blue background with yellow stars&#10;&#10;Description automatically generated with low confidence">
            <a:extLst>
              <a:ext uri="{FF2B5EF4-FFF2-40B4-BE49-F238E27FC236}">
                <a16:creationId xmlns:a16="http://schemas.microsoft.com/office/drawing/2014/main" id="{49D3D742-3E8D-4339-8EC6-9F7E2548104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6" name="TextBox 9">
            <a:extLst>
              <a:ext uri="{FF2B5EF4-FFF2-40B4-BE49-F238E27FC236}">
                <a16:creationId xmlns:a16="http://schemas.microsoft.com/office/drawing/2014/main" id="{A3441CBF-FFE5-437D-A7A6-30DA22AB5827}"/>
              </a:ext>
            </a:extLst>
          </p:cNvPr>
          <p:cNvSpPr txBox="1"/>
          <p:nvPr userDrawn="1"/>
        </p:nvSpPr>
        <p:spPr>
          <a:xfrm>
            <a:off x="846127" y="6370033"/>
            <a:ext cx="9942652" cy="276999"/>
          </a:xfrm>
          <a:prstGeom prst="rect">
            <a:avLst/>
          </a:prstGeom>
          <a:noFill/>
        </p:spPr>
        <p:txBody>
          <a:bodyPr wrap="square" rtlCol="0">
            <a:spAutoFit/>
          </a:bodyPr>
          <a:lstStyle/>
          <a:p>
            <a:r>
              <a:rPr lang="en-GB" sz="1200" b="0" i="0">
                <a:solidFill>
                  <a:schemeClr val="bg1"/>
                </a:solidFill>
                <a:effectLst/>
                <a:latin typeface="+mn-lt"/>
              </a:rPr>
              <a:t>This project has received funding from the H2020 Research and Innovation Programme under grant agreement n°101036519.</a:t>
            </a:r>
            <a:endParaRPr lang="en-US" sz="1200" b="0">
              <a:solidFill>
                <a:schemeClr val="bg1"/>
              </a:solidFill>
              <a:latin typeface="+mn-lt"/>
            </a:endParaRPr>
          </a:p>
        </p:txBody>
      </p:sp>
    </p:spTree>
    <p:extLst>
      <p:ext uri="{BB962C8B-B14F-4D97-AF65-F5344CB8AC3E}">
        <p14:creationId xmlns:p14="http://schemas.microsoft.com/office/powerpoint/2010/main" val="1258031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3D6434-27A3-4A10-80C7-C5110E3F9C6A}"/>
              </a:ext>
            </a:extLst>
          </p:cNvPr>
          <p:cNvSpPr/>
          <p:nvPr userDrawn="1"/>
        </p:nvSpPr>
        <p:spPr>
          <a:xfrm flipV="1">
            <a:off x="0" y="-27311"/>
            <a:ext cx="12192000" cy="61953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 name="Title 1">
            <a:extLst>
              <a:ext uri="{FF2B5EF4-FFF2-40B4-BE49-F238E27FC236}">
                <a16:creationId xmlns:a16="http://schemas.microsoft.com/office/drawing/2014/main" id="{9BA43AB4-51CD-416D-AADC-5A26B796343C}"/>
              </a:ext>
            </a:extLst>
          </p:cNvPr>
          <p:cNvSpPr>
            <a:spLocks noGrp="1"/>
          </p:cNvSpPr>
          <p:nvPr>
            <p:ph type="title"/>
          </p:nvPr>
        </p:nvSpPr>
        <p:spPr/>
        <p:txBody>
          <a:bodyPr>
            <a:normAutofit/>
          </a:bodyPr>
          <a:lstStyle>
            <a:lvl1pPr>
              <a:defRPr sz="4000">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72AD56A5-1BFE-4811-AEA2-0F55B788DEBB}"/>
              </a:ext>
            </a:extLst>
          </p:cNvPr>
          <p:cNvSpPr>
            <a:spLocks noGrp="1"/>
          </p:cNvSpPr>
          <p:nvPr>
            <p:ph idx="1" hasCustomPrompt="1"/>
          </p:nvPr>
        </p:nvSpPr>
        <p:spPr>
          <a:xfrm>
            <a:off x="838200" y="1825625"/>
            <a:ext cx="10515600" cy="4009118"/>
          </a:xfrm>
        </p:spPr>
        <p:txBody>
          <a:bodyPr/>
          <a:lstStyle>
            <a:lvl1pPr>
              <a:defRPr sz="2400">
                <a:solidFill>
                  <a:schemeClr val="bg1"/>
                </a:solidFill>
              </a:defRPr>
            </a:lvl1pPr>
            <a:lvl2pPr>
              <a:defRPr sz="22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15" name="Picture 8" descr="A blue background with yellow stars&#10;&#10;Description automatically generated with low confidence">
            <a:extLst>
              <a:ext uri="{FF2B5EF4-FFF2-40B4-BE49-F238E27FC236}">
                <a16:creationId xmlns:a16="http://schemas.microsoft.com/office/drawing/2014/main" id="{FE7DF46D-AB69-4AA3-B0ED-B5C6B2AC0E7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6" name="TextBox 9">
            <a:extLst>
              <a:ext uri="{FF2B5EF4-FFF2-40B4-BE49-F238E27FC236}">
                <a16:creationId xmlns:a16="http://schemas.microsoft.com/office/drawing/2014/main" id="{E853A684-F552-4933-A39A-6AA1A6CC542C}"/>
              </a:ext>
            </a:extLst>
          </p:cNvPr>
          <p:cNvSpPr txBox="1"/>
          <p:nvPr userDrawn="1"/>
        </p:nvSpPr>
        <p:spPr>
          <a:xfrm>
            <a:off x="846127" y="6380919"/>
            <a:ext cx="9942652" cy="276999"/>
          </a:xfrm>
          <a:prstGeom prst="rect">
            <a:avLst/>
          </a:prstGeom>
          <a:noFill/>
        </p:spPr>
        <p:txBody>
          <a:bodyPr wrap="square" rtlCol="0">
            <a:spAutoFit/>
          </a:bodyPr>
          <a:lstStyle/>
          <a:p>
            <a:r>
              <a:rPr lang="en-GB" sz="1200" b="0" i="0">
                <a:solidFill>
                  <a:schemeClr val="tx1">
                    <a:lumMod val="85000"/>
                    <a:lumOff val="15000"/>
                  </a:schemeClr>
                </a:solidFill>
                <a:effectLst/>
                <a:latin typeface="+mn-lt"/>
              </a:rPr>
              <a:t>This project has received funding from the H2020 Research and Innovation Programme under grant agreement n°101036519.</a:t>
            </a:r>
            <a:endParaRPr lang="en-US" sz="1200" b="0">
              <a:solidFill>
                <a:schemeClr val="tx1">
                  <a:lumMod val="85000"/>
                  <a:lumOff val="15000"/>
                </a:schemeClr>
              </a:solidFill>
              <a:latin typeface="+mn-lt"/>
            </a:endParaRPr>
          </a:p>
        </p:txBody>
      </p:sp>
      <p:pic>
        <p:nvPicPr>
          <p:cNvPr id="9" name="Image 8">
            <a:extLst>
              <a:ext uri="{FF2B5EF4-FFF2-40B4-BE49-F238E27FC236}">
                <a16:creationId xmlns:a16="http://schemas.microsoft.com/office/drawing/2014/main" id="{60967A06-6021-4C0C-85E6-633BB569814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078283" y="338940"/>
            <a:ext cx="738813" cy="738813"/>
          </a:xfrm>
          <a:prstGeom prst="rect">
            <a:avLst/>
          </a:prstGeom>
        </p:spPr>
      </p:pic>
    </p:spTree>
    <p:extLst>
      <p:ext uri="{BB962C8B-B14F-4D97-AF65-F5344CB8AC3E}">
        <p14:creationId xmlns:p14="http://schemas.microsoft.com/office/powerpoint/2010/main" val="240117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43AB4-51CD-416D-AADC-5A26B796343C}"/>
              </a:ext>
            </a:extLst>
          </p:cNvPr>
          <p:cNvSpPr>
            <a:spLocks noGrp="1"/>
          </p:cNvSpPr>
          <p:nvPr>
            <p:ph type="title"/>
          </p:nvPr>
        </p:nvSpPr>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72AD56A5-1BFE-4811-AEA2-0F55B788DEBB}"/>
              </a:ext>
            </a:extLst>
          </p:cNvPr>
          <p:cNvSpPr>
            <a:spLocks noGrp="1"/>
          </p:cNvSpPr>
          <p:nvPr>
            <p:ph idx="1" hasCustomPrompt="1"/>
          </p:nvPr>
        </p:nvSpPr>
        <p:spPr>
          <a:xfrm>
            <a:off x="838200" y="1825625"/>
            <a:ext cx="10515600" cy="4009118"/>
          </a:xfrm>
        </p:spPr>
        <p:txBody>
          <a:bodyPr/>
          <a:lstStyle>
            <a:lvl1pPr>
              <a:defRPr sz="2400">
                <a:solidFill>
                  <a:srgbClr val="303030"/>
                </a:solidFill>
              </a:defRPr>
            </a:lvl1pPr>
            <a:lvl2pPr>
              <a:defRPr sz="2200">
                <a:solidFill>
                  <a:srgbClr val="303030"/>
                </a:solidFill>
              </a:defRPr>
            </a:lvl2pPr>
            <a:lvl3pPr>
              <a:defRPr>
                <a:solidFill>
                  <a:srgbClr val="303030"/>
                </a:solidFill>
              </a:defRPr>
            </a:lvl3pPr>
            <a:lvl4pPr>
              <a:defRPr>
                <a:solidFill>
                  <a:srgbClr val="303030"/>
                </a:solidFill>
              </a:defRPr>
            </a:lvl4pPr>
            <a:lvl5pPr>
              <a:defRPr>
                <a:solidFill>
                  <a:srgbClr val="303030"/>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8" name="Image 7">
            <a:extLst>
              <a:ext uri="{FF2B5EF4-FFF2-40B4-BE49-F238E27FC236}">
                <a16:creationId xmlns:a16="http://schemas.microsoft.com/office/drawing/2014/main" id="{157950B2-5CA9-437F-9F54-24532F5653D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079096" y="329292"/>
            <a:ext cx="738000" cy="738000"/>
          </a:xfrm>
          <a:prstGeom prst="rect">
            <a:avLst/>
          </a:prstGeom>
        </p:spPr>
      </p:pic>
      <p:sp>
        <p:nvSpPr>
          <p:cNvPr id="14" name="Rectangle 13">
            <a:extLst>
              <a:ext uri="{FF2B5EF4-FFF2-40B4-BE49-F238E27FC236}">
                <a16:creationId xmlns:a16="http://schemas.microsoft.com/office/drawing/2014/main" id="{D6E6D532-78A9-44EA-B1C1-E7C392029EDA}"/>
              </a:ext>
            </a:extLst>
          </p:cNvPr>
          <p:cNvSpPr/>
          <p:nvPr userDrawn="1"/>
        </p:nvSpPr>
        <p:spPr>
          <a:xfrm flipV="1">
            <a:off x="0" y="6149652"/>
            <a:ext cx="12192000" cy="7083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15" name="Picture 8" descr="A blue background with yellow stars&#10;&#10;Description automatically generated with low confidence">
            <a:extLst>
              <a:ext uri="{FF2B5EF4-FFF2-40B4-BE49-F238E27FC236}">
                <a16:creationId xmlns:a16="http://schemas.microsoft.com/office/drawing/2014/main" id="{FE7DF46D-AB69-4AA3-B0ED-B5C6B2AC0E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6" name="TextBox 9">
            <a:extLst>
              <a:ext uri="{FF2B5EF4-FFF2-40B4-BE49-F238E27FC236}">
                <a16:creationId xmlns:a16="http://schemas.microsoft.com/office/drawing/2014/main" id="{E853A684-F552-4933-A39A-6AA1A6CC542C}"/>
              </a:ext>
            </a:extLst>
          </p:cNvPr>
          <p:cNvSpPr txBox="1"/>
          <p:nvPr userDrawn="1"/>
        </p:nvSpPr>
        <p:spPr>
          <a:xfrm>
            <a:off x="846127" y="6359147"/>
            <a:ext cx="9942652" cy="276999"/>
          </a:xfrm>
          <a:prstGeom prst="rect">
            <a:avLst/>
          </a:prstGeom>
          <a:noFill/>
        </p:spPr>
        <p:txBody>
          <a:bodyPr wrap="square" rtlCol="0">
            <a:spAutoFit/>
          </a:bodyPr>
          <a:lstStyle/>
          <a:p>
            <a:r>
              <a:rPr lang="en-GB" sz="1200" b="0" i="0">
                <a:solidFill>
                  <a:schemeClr val="bg1"/>
                </a:solidFill>
                <a:effectLst/>
                <a:latin typeface="+mn-lt"/>
              </a:rPr>
              <a:t>This project has received funding from the H2020 Research and Innovation Programme under grant agreement n°101036519.</a:t>
            </a:r>
            <a:endParaRPr lang="en-US" sz="1200" b="0">
              <a:solidFill>
                <a:schemeClr val="bg1"/>
              </a:solidFill>
              <a:latin typeface="+mn-lt"/>
            </a:endParaRPr>
          </a:p>
        </p:txBody>
      </p:sp>
    </p:spTree>
    <p:extLst>
      <p:ext uri="{BB962C8B-B14F-4D97-AF65-F5344CB8AC3E}">
        <p14:creationId xmlns:p14="http://schemas.microsoft.com/office/powerpoint/2010/main" val="1763154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F96EEE0-72EE-4850-A6D1-79062AE8C1FF}"/>
              </a:ext>
            </a:extLst>
          </p:cNvPr>
          <p:cNvSpPr/>
          <p:nvPr userDrawn="1"/>
        </p:nvSpPr>
        <p:spPr>
          <a:xfrm flipV="1">
            <a:off x="0" y="-1"/>
            <a:ext cx="12192000" cy="615492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 name="Title 1">
            <a:extLst>
              <a:ext uri="{FF2B5EF4-FFF2-40B4-BE49-F238E27FC236}">
                <a16:creationId xmlns:a16="http://schemas.microsoft.com/office/drawing/2014/main" id="{3D30BD6F-19B4-4191-AE7E-217FCC0362D6}"/>
              </a:ext>
            </a:extLst>
          </p:cNvPr>
          <p:cNvSpPr>
            <a:spLocks noGrp="1"/>
          </p:cNvSpPr>
          <p:nvPr>
            <p:ph type="title"/>
          </p:nvPr>
        </p:nvSpPr>
        <p:spPr/>
        <p:txBody>
          <a:bodyPr>
            <a:normAutofit/>
          </a:bodyPr>
          <a:lstStyle>
            <a:lvl1pPr>
              <a:defRPr sz="4000">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A5EEEEEF-D05B-431B-8810-7F5540BE06DA}"/>
              </a:ext>
            </a:extLst>
          </p:cNvPr>
          <p:cNvSpPr>
            <a:spLocks noGrp="1"/>
          </p:cNvSpPr>
          <p:nvPr>
            <p:ph sz="half" idx="1" hasCustomPrompt="1"/>
          </p:nvPr>
        </p:nvSpPr>
        <p:spPr>
          <a:xfrm>
            <a:off x="838200" y="1825625"/>
            <a:ext cx="5181600" cy="4041775"/>
          </a:xfrm>
        </p:spPr>
        <p:txBody>
          <a:bodyPr/>
          <a:lstStyle>
            <a:lvl1pPr>
              <a:defRPr sz="2400">
                <a:solidFill>
                  <a:schemeClr val="bg1"/>
                </a:solidFill>
              </a:defRPr>
            </a:lvl1pPr>
            <a:lvl2pPr>
              <a:defRPr sz="22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sp>
        <p:nvSpPr>
          <p:cNvPr id="4" name="Content Placeholder 3">
            <a:extLst>
              <a:ext uri="{FF2B5EF4-FFF2-40B4-BE49-F238E27FC236}">
                <a16:creationId xmlns:a16="http://schemas.microsoft.com/office/drawing/2014/main" id="{FF880FF0-ABF8-4F7E-9649-4AD4BA5C40C0}"/>
              </a:ext>
            </a:extLst>
          </p:cNvPr>
          <p:cNvSpPr>
            <a:spLocks noGrp="1"/>
          </p:cNvSpPr>
          <p:nvPr>
            <p:ph sz="half" idx="2" hasCustomPrompt="1"/>
          </p:nvPr>
        </p:nvSpPr>
        <p:spPr>
          <a:xfrm>
            <a:off x="6172200" y="1825625"/>
            <a:ext cx="5181600" cy="4041775"/>
          </a:xfrm>
        </p:spPr>
        <p:txBody>
          <a:bodyPr/>
          <a:lstStyle>
            <a:lvl1pPr>
              <a:defRPr sz="2400">
                <a:solidFill>
                  <a:schemeClr val="bg1"/>
                </a:solidFill>
              </a:defRPr>
            </a:lvl1pPr>
            <a:lvl2pPr>
              <a:defRPr sz="22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12" name="Picture 8" descr="A blue background with yellow stars&#10;&#10;Description automatically generated with low confidence">
            <a:extLst>
              <a:ext uri="{FF2B5EF4-FFF2-40B4-BE49-F238E27FC236}">
                <a16:creationId xmlns:a16="http://schemas.microsoft.com/office/drawing/2014/main" id="{59BADD65-47AB-42B4-86C7-5790052C5E3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3" name="TextBox 9">
            <a:extLst>
              <a:ext uri="{FF2B5EF4-FFF2-40B4-BE49-F238E27FC236}">
                <a16:creationId xmlns:a16="http://schemas.microsoft.com/office/drawing/2014/main" id="{ABFCD104-BEF2-436E-9067-1A241F96BF47}"/>
              </a:ext>
            </a:extLst>
          </p:cNvPr>
          <p:cNvSpPr txBox="1"/>
          <p:nvPr userDrawn="1"/>
        </p:nvSpPr>
        <p:spPr>
          <a:xfrm>
            <a:off x="846127" y="6370033"/>
            <a:ext cx="9942652" cy="276999"/>
          </a:xfrm>
          <a:prstGeom prst="rect">
            <a:avLst/>
          </a:prstGeom>
          <a:noFill/>
        </p:spPr>
        <p:txBody>
          <a:bodyPr wrap="square" rtlCol="0">
            <a:spAutoFit/>
          </a:bodyPr>
          <a:lstStyle/>
          <a:p>
            <a:r>
              <a:rPr lang="en-GB" sz="1200" b="0" i="0">
                <a:solidFill>
                  <a:schemeClr val="tx1">
                    <a:lumMod val="85000"/>
                    <a:lumOff val="15000"/>
                  </a:schemeClr>
                </a:solidFill>
                <a:effectLst/>
                <a:latin typeface="+mn-lt"/>
              </a:rPr>
              <a:t>This project has received funding from the H2020 Research and Innovation Programme under grant agreement n°101036519.</a:t>
            </a:r>
            <a:endParaRPr lang="en-US" sz="1200" b="0">
              <a:solidFill>
                <a:schemeClr val="tx1">
                  <a:lumMod val="85000"/>
                  <a:lumOff val="15000"/>
                </a:schemeClr>
              </a:solidFill>
              <a:latin typeface="+mn-lt"/>
            </a:endParaRPr>
          </a:p>
        </p:txBody>
      </p:sp>
      <p:pic>
        <p:nvPicPr>
          <p:cNvPr id="15" name="Image 14">
            <a:extLst>
              <a:ext uri="{FF2B5EF4-FFF2-40B4-BE49-F238E27FC236}">
                <a16:creationId xmlns:a16="http://schemas.microsoft.com/office/drawing/2014/main" id="{9EF7408D-6504-41D1-A037-98D506A5897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078283" y="338940"/>
            <a:ext cx="738813" cy="738813"/>
          </a:xfrm>
          <a:prstGeom prst="rect">
            <a:avLst/>
          </a:prstGeom>
        </p:spPr>
      </p:pic>
    </p:spTree>
    <p:extLst>
      <p:ext uri="{BB962C8B-B14F-4D97-AF65-F5344CB8AC3E}">
        <p14:creationId xmlns:p14="http://schemas.microsoft.com/office/powerpoint/2010/main" val="1246773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0BD6F-19B4-4191-AE7E-217FCC0362D6}"/>
              </a:ext>
            </a:extLst>
          </p:cNvPr>
          <p:cNvSpPr>
            <a:spLocks noGrp="1"/>
          </p:cNvSpPr>
          <p:nvPr>
            <p:ph type="title"/>
          </p:nvPr>
        </p:nvSpPr>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A5EEEEEF-D05B-431B-8810-7F5540BE06DA}"/>
              </a:ext>
            </a:extLst>
          </p:cNvPr>
          <p:cNvSpPr>
            <a:spLocks noGrp="1"/>
          </p:cNvSpPr>
          <p:nvPr>
            <p:ph sz="half" idx="1" hasCustomPrompt="1"/>
          </p:nvPr>
        </p:nvSpPr>
        <p:spPr>
          <a:xfrm>
            <a:off x="838200" y="1825625"/>
            <a:ext cx="5181600" cy="3987346"/>
          </a:xfrm>
        </p:spPr>
        <p:txBody>
          <a:bodyPr/>
          <a:lstStyle>
            <a:lvl1pPr>
              <a:defRPr sz="2400">
                <a:solidFill>
                  <a:srgbClr val="303030"/>
                </a:solidFill>
              </a:defRPr>
            </a:lvl1pPr>
            <a:lvl2pPr>
              <a:defRPr sz="2200">
                <a:solidFill>
                  <a:srgbClr val="303030"/>
                </a:solidFill>
              </a:defRPr>
            </a:lvl2pPr>
            <a:lvl3pPr>
              <a:defRPr>
                <a:solidFill>
                  <a:srgbClr val="303030"/>
                </a:solidFill>
              </a:defRPr>
            </a:lvl3pPr>
            <a:lvl4pPr>
              <a:defRPr>
                <a:solidFill>
                  <a:srgbClr val="303030"/>
                </a:solidFill>
              </a:defRPr>
            </a:lvl4pPr>
            <a:lvl5pPr>
              <a:defRPr>
                <a:solidFill>
                  <a:srgbClr val="303030"/>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sp>
        <p:nvSpPr>
          <p:cNvPr id="4" name="Content Placeholder 3">
            <a:extLst>
              <a:ext uri="{FF2B5EF4-FFF2-40B4-BE49-F238E27FC236}">
                <a16:creationId xmlns:a16="http://schemas.microsoft.com/office/drawing/2014/main" id="{FF880FF0-ABF8-4F7E-9649-4AD4BA5C40C0}"/>
              </a:ext>
            </a:extLst>
          </p:cNvPr>
          <p:cNvSpPr>
            <a:spLocks noGrp="1"/>
          </p:cNvSpPr>
          <p:nvPr>
            <p:ph sz="half" idx="2" hasCustomPrompt="1"/>
          </p:nvPr>
        </p:nvSpPr>
        <p:spPr>
          <a:xfrm>
            <a:off x="6172200" y="1825625"/>
            <a:ext cx="5181600" cy="3987346"/>
          </a:xfrm>
        </p:spPr>
        <p:txBody>
          <a:bodyPr/>
          <a:lstStyle>
            <a:lvl1pPr>
              <a:defRPr sz="2400">
                <a:solidFill>
                  <a:srgbClr val="303030"/>
                </a:solidFill>
              </a:defRPr>
            </a:lvl1pPr>
            <a:lvl2pPr>
              <a:defRPr sz="2200">
                <a:solidFill>
                  <a:srgbClr val="303030"/>
                </a:solidFill>
              </a:defRPr>
            </a:lvl2pPr>
            <a:lvl3pPr>
              <a:defRPr>
                <a:solidFill>
                  <a:srgbClr val="303030"/>
                </a:solidFill>
              </a:defRPr>
            </a:lvl3pPr>
            <a:lvl4pPr>
              <a:defRPr>
                <a:solidFill>
                  <a:srgbClr val="303030"/>
                </a:solidFill>
              </a:defRPr>
            </a:lvl4pPr>
            <a:lvl5pPr>
              <a:defRPr>
                <a:solidFill>
                  <a:srgbClr val="303030"/>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sp>
        <p:nvSpPr>
          <p:cNvPr id="10" name="Rectangle 9">
            <a:extLst>
              <a:ext uri="{FF2B5EF4-FFF2-40B4-BE49-F238E27FC236}">
                <a16:creationId xmlns:a16="http://schemas.microsoft.com/office/drawing/2014/main" id="{46028E87-F417-4494-B416-5E887393E0FC}"/>
              </a:ext>
            </a:extLst>
          </p:cNvPr>
          <p:cNvSpPr/>
          <p:nvPr userDrawn="1"/>
        </p:nvSpPr>
        <p:spPr>
          <a:xfrm flipV="1">
            <a:off x="0" y="6149652"/>
            <a:ext cx="12192000" cy="7083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12" name="Picture 8" descr="A blue background with yellow stars&#10;&#10;Description automatically generated with low confidence">
            <a:extLst>
              <a:ext uri="{FF2B5EF4-FFF2-40B4-BE49-F238E27FC236}">
                <a16:creationId xmlns:a16="http://schemas.microsoft.com/office/drawing/2014/main" id="{59BADD65-47AB-42B4-86C7-5790052C5E3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3" name="TextBox 9">
            <a:extLst>
              <a:ext uri="{FF2B5EF4-FFF2-40B4-BE49-F238E27FC236}">
                <a16:creationId xmlns:a16="http://schemas.microsoft.com/office/drawing/2014/main" id="{ABFCD104-BEF2-436E-9067-1A241F96BF47}"/>
              </a:ext>
            </a:extLst>
          </p:cNvPr>
          <p:cNvSpPr txBox="1"/>
          <p:nvPr userDrawn="1"/>
        </p:nvSpPr>
        <p:spPr>
          <a:xfrm>
            <a:off x="846127" y="6370033"/>
            <a:ext cx="9942652" cy="276999"/>
          </a:xfrm>
          <a:prstGeom prst="rect">
            <a:avLst/>
          </a:prstGeom>
          <a:noFill/>
        </p:spPr>
        <p:txBody>
          <a:bodyPr wrap="square" rtlCol="0">
            <a:spAutoFit/>
          </a:bodyPr>
          <a:lstStyle/>
          <a:p>
            <a:r>
              <a:rPr lang="en-GB" sz="1200" b="0" i="0">
                <a:solidFill>
                  <a:schemeClr val="bg1"/>
                </a:solidFill>
                <a:effectLst/>
                <a:latin typeface="+mn-lt"/>
              </a:rPr>
              <a:t>This project has received funding from the H2020 Research and Innovation Programme under grant agreement n°101036519.</a:t>
            </a:r>
            <a:endParaRPr lang="en-US" sz="1200" b="0">
              <a:solidFill>
                <a:schemeClr val="bg1"/>
              </a:solidFill>
              <a:latin typeface="+mn-lt"/>
            </a:endParaRPr>
          </a:p>
        </p:txBody>
      </p:sp>
      <p:pic>
        <p:nvPicPr>
          <p:cNvPr id="14" name="Image 13">
            <a:extLst>
              <a:ext uri="{FF2B5EF4-FFF2-40B4-BE49-F238E27FC236}">
                <a16:creationId xmlns:a16="http://schemas.microsoft.com/office/drawing/2014/main" id="{03F9DF8B-4F6F-414C-9256-55F5088AA60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079096" y="329292"/>
            <a:ext cx="738000" cy="738000"/>
          </a:xfrm>
          <a:prstGeom prst="rect">
            <a:avLst/>
          </a:prstGeom>
        </p:spPr>
      </p:pic>
    </p:spTree>
    <p:extLst>
      <p:ext uri="{BB962C8B-B14F-4D97-AF65-F5344CB8AC3E}">
        <p14:creationId xmlns:p14="http://schemas.microsoft.com/office/powerpoint/2010/main" val="1375772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5B0A5FA-B40B-43CF-91A0-270C9FF35EF0}"/>
              </a:ext>
            </a:extLst>
          </p:cNvPr>
          <p:cNvSpPr/>
          <p:nvPr userDrawn="1"/>
        </p:nvSpPr>
        <p:spPr>
          <a:xfrm flipV="1">
            <a:off x="0" y="0"/>
            <a:ext cx="12192000" cy="615905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 name="Title 1">
            <a:extLst>
              <a:ext uri="{FF2B5EF4-FFF2-40B4-BE49-F238E27FC236}">
                <a16:creationId xmlns:a16="http://schemas.microsoft.com/office/drawing/2014/main" id="{B6903C96-AD68-4B6A-A43C-1579E0136218}"/>
              </a:ext>
            </a:extLst>
          </p:cNvPr>
          <p:cNvSpPr>
            <a:spLocks noGrp="1"/>
          </p:cNvSpPr>
          <p:nvPr>
            <p:ph type="title"/>
          </p:nvPr>
        </p:nvSpPr>
        <p:spPr>
          <a:xfrm>
            <a:off x="839788" y="457200"/>
            <a:ext cx="3932237" cy="1367461"/>
          </a:xfrm>
        </p:spPr>
        <p:txBody>
          <a:bodyPr anchor="b"/>
          <a:lstStyle>
            <a:lvl1pPr>
              <a:defRPr sz="3200">
                <a:solidFill>
                  <a:schemeClr val="bg1"/>
                </a:solidFill>
              </a:defRPr>
            </a:lvl1pPr>
          </a:lstStyle>
          <a:p>
            <a:r>
              <a:rPr lang="en-US"/>
              <a:t>Click to edit Master title style</a:t>
            </a:r>
          </a:p>
        </p:txBody>
      </p:sp>
      <p:sp>
        <p:nvSpPr>
          <p:cNvPr id="4" name="Text Placeholder 3">
            <a:extLst>
              <a:ext uri="{FF2B5EF4-FFF2-40B4-BE49-F238E27FC236}">
                <a16:creationId xmlns:a16="http://schemas.microsoft.com/office/drawing/2014/main" id="{A4D28A6D-A742-4A29-948F-3AA23D1A0183}"/>
              </a:ext>
            </a:extLst>
          </p:cNvPr>
          <p:cNvSpPr>
            <a:spLocks noGrp="1"/>
          </p:cNvSpPr>
          <p:nvPr>
            <p:ph type="body" sz="half" idx="2"/>
          </p:nvPr>
        </p:nvSpPr>
        <p:spPr>
          <a:xfrm>
            <a:off x="839788" y="2057400"/>
            <a:ext cx="3932237"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Content Placeholder 2">
            <a:extLst>
              <a:ext uri="{FF2B5EF4-FFF2-40B4-BE49-F238E27FC236}">
                <a16:creationId xmlns:a16="http://schemas.microsoft.com/office/drawing/2014/main" id="{94C8160C-AB1E-42F4-8818-C2D8597FDF6C}"/>
              </a:ext>
            </a:extLst>
          </p:cNvPr>
          <p:cNvSpPr>
            <a:spLocks noGrp="1"/>
          </p:cNvSpPr>
          <p:nvPr>
            <p:ph idx="1" hasCustomPrompt="1"/>
          </p:nvPr>
        </p:nvSpPr>
        <p:spPr>
          <a:xfrm>
            <a:off x="5164183" y="457200"/>
            <a:ext cx="5614653" cy="5411787"/>
          </a:xfrm>
        </p:spPr>
        <p:txBody>
          <a:bodyPr/>
          <a:lstStyle>
            <a:lvl1pPr>
              <a:defRPr sz="2400">
                <a:solidFill>
                  <a:schemeClr val="bg1"/>
                </a:solidFill>
              </a:defRPr>
            </a:lvl1pPr>
            <a:lvl2pPr>
              <a:defRPr sz="22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15" name="Picture 8" descr="A blue background with yellow stars&#10;&#10;Description automatically generated with low confidence">
            <a:extLst>
              <a:ext uri="{FF2B5EF4-FFF2-40B4-BE49-F238E27FC236}">
                <a16:creationId xmlns:a16="http://schemas.microsoft.com/office/drawing/2014/main" id="{158BCCC3-31A3-40C0-B9CA-06A7FAD7732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6" name="TextBox 9">
            <a:extLst>
              <a:ext uri="{FF2B5EF4-FFF2-40B4-BE49-F238E27FC236}">
                <a16:creationId xmlns:a16="http://schemas.microsoft.com/office/drawing/2014/main" id="{3602655E-A9CD-4631-A1EF-AEB09D20388A}"/>
              </a:ext>
            </a:extLst>
          </p:cNvPr>
          <p:cNvSpPr txBox="1"/>
          <p:nvPr userDrawn="1"/>
        </p:nvSpPr>
        <p:spPr>
          <a:xfrm>
            <a:off x="846127" y="6380919"/>
            <a:ext cx="9942652" cy="276999"/>
          </a:xfrm>
          <a:prstGeom prst="rect">
            <a:avLst/>
          </a:prstGeom>
          <a:noFill/>
        </p:spPr>
        <p:txBody>
          <a:bodyPr wrap="square" rtlCol="0">
            <a:spAutoFit/>
          </a:bodyPr>
          <a:lstStyle/>
          <a:p>
            <a:r>
              <a:rPr lang="en-GB" sz="1200" b="0" i="0">
                <a:solidFill>
                  <a:schemeClr val="tx1">
                    <a:lumMod val="85000"/>
                    <a:lumOff val="15000"/>
                  </a:schemeClr>
                </a:solidFill>
                <a:effectLst/>
                <a:latin typeface="+mn-lt"/>
              </a:rPr>
              <a:t>This project has received funding from the H2020 Research and Innovation Programme under grant agreement n°101036519.</a:t>
            </a:r>
            <a:endParaRPr lang="en-US" sz="1200" b="0">
              <a:solidFill>
                <a:schemeClr val="tx1">
                  <a:lumMod val="85000"/>
                  <a:lumOff val="15000"/>
                </a:schemeClr>
              </a:solidFill>
              <a:latin typeface="+mn-lt"/>
            </a:endParaRPr>
          </a:p>
        </p:txBody>
      </p:sp>
      <p:pic>
        <p:nvPicPr>
          <p:cNvPr id="18" name="Image 17">
            <a:extLst>
              <a:ext uri="{FF2B5EF4-FFF2-40B4-BE49-F238E27FC236}">
                <a16:creationId xmlns:a16="http://schemas.microsoft.com/office/drawing/2014/main" id="{BC115B64-979D-4A83-BF04-F3A02A0425D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078283" y="338940"/>
            <a:ext cx="738813" cy="738813"/>
          </a:xfrm>
          <a:prstGeom prst="rect">
            <a:avLst/>
          </a:prstGeom>
        </p:spPr>
      </p:pic>
    </p:spTree>
    <p:extLst>
      <p:ext uri="{BB962C8B-B14F-4D97-AF65-F5344CB8AC3E}">
        <p14:creationId xmlns:p14="http://schemas.microsoft.com/office/powerpoint/2010/main" val="1067689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03C96-AD68-4B6A-A43C-1579E0136218}"/>
              </a:ext>
            </a:extLst>
          </p:cNvPr>
          <p:cNvSpPr>
            <a:spLocks noGrp="1"/>
          </p:cNvSpPr>
          <p:nvPr>
            <p:ph type="title"/>
          </p:nvPr>
        </p:nvSpPr>
        <p:spPr>
          <a:xfrm>
            <a:off x="839788" y="457200"/>
            <a:ext cx="3932237" cy="1480457"/>
          </a:xfr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A4D28A6D-A742-4A29-948F-3AA23D1A0183}"/>
              </a:ext>
            </a:extLst>
          </p:cNvPr>
          <p:cNvSpPr>
            <a:spLocks noGrp="1"/>
          </p:cNvSpPr>
          <p:nvPr>
            <p:ph type="body" sz="half" idx="2"/>
          </p:nvPr>
        </p:nvSpPr>
        <p:spPr>
          <a:xfrm>
            <a:off x="839788" y="2057400"/>
            <a:ext cx="3932237" cy="3811588"/>
          </a:xfrm>
        </p:spPr>
        <p:txBody>
          <a:bodyPr>
            <a:normAutofit/>
          </a:bodyPr>
          <a:lstStyle>
            <a:lvl1pPr marL="0" indent="0">
              <a:buNone/>
              <a:defRPr sz="2000">
                <a:solidFill>
                  <a:srgbClr val="303030"/>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Content Placeholder 2">
            <a:extLst>
              <a:ext uri="{FF2B5EF4-FFF2-40B4-BE49-F238E27FC236}">
                <a16:creationId xmlns:a16="http://schemas.microsoft.com/office/drawing/2014/main" id="{94C8160C-AB1E-42F4-8818-C2D8597FDF6C}"/>
              </a:ext>
            </a:extLst>
          </p:cNvPr>
          <p:cNvSpPr>
            <a:spLocks noGrp="1"/>
          </p:cNvSpPr>
          <p:nvPr>
            <p:ph idx="1" hasCustomPrompt="1"/>
          </p:nvPr>
        </p:nvSpPr>
        <p:spPr>
          <a:xfrm>
            <a:off x="5164183" y="457200"/>
            <a:ext cx="5614653" cy="5411787"/>
          </a:xfrm>
        </p:spPr>
        <p:txBody>
          <a:bodyPr/>
          <a:lstStyle>
            <a:lvl1pPr>
              <a:defRPr sz="2400">
                <a:solidFill>
                  <a:srgbClr val="303030"/>
                </a:solidFill>
              </a:defRPr>
            </a:lvl1pPr>
            <a:lvl2pPr>
              <a:defRPr sz="2200">
                <a:solidFill>
                  <a:srgbClr val="303030"/>
                </a:solidFill>
              </a:defRPr>
            </a:lvl2pPr>
            <a:lvl3pPr>
              <a:defRPr>
                <a:solidFill>
                  <a:srgbClr val="303030"/>
                </a:solidFill>
              </a:defRPr>
            </a:lvl3pPr>
            <a:lvl4pPr>
              <a:defRPr>
                <a:solidFill>
                  <a:srgbClr val="303030"/>
                </a:solidFill>
              </a:defRPr>
            </a:lvl4pPr>
            <a:lvl5pPr>
              <a:defRPr>
                <a:solidFill>
                  <a:srgbClr val="303030"/>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sp>
        <p:nvSpPr>
          <p:cNvPr id="13" name="Rectangle 12">
            <a:extLst>
              <a:ext uri="{FF2B5EF4-FFF2-40B4-BE49-F238E27FC236}">
                <a16:creationId xmlns:a16="http://schemas.microsoft.com/office/drawing/2014/main" id="{61083B9F-F3E3-4CDA-A2DF-5F46EEFC83B7}"/>
              </a:ext>
            </a:extLst>
          </p:cNvPr>
          <p:cNvSpPr/>
          <p:nvPr userDrawn="1"/>
        </p:nvSpPr>
        <p:spPr>
          <a:xfrm flipV="1">
            <a:off x="0" y="6149652"/>
            <a:ext cx="12192000" cy="7083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15" name="Picture 8" descr="A blue background with yellow stars&#10;&#10;Description automatically generated with low confidence">
            <a:extLst>
              <a:ext uri="{FF2B5EF4-FFF2-40B4-BE49-F238E27FC236}">
                <a16:creationId xmlns:a16="http://schemas.microsoft.com/office/drawing/2014/main" id="{158BCCC3-31A3-40C0-B9CA-06A7FAD7732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6" name="TextBox 9">
            <a:extLst>
              <a:ext uri="{FF2B5EF4-FFF2-40B4-BE49-F238E27FC236}">
                <a16:creationId xmlns:a16="http://schemas.microsoft.com/office/drawing/2014/main" id="{3602655E-A9CD-4631-A1EF-AEB09D20388A}"/>
              </a:ext>
            </a:extLst>
          </p:cNvPr>
          <p:cNvSpPr txBox="1"/>
          <p:nvPr userDrawn="1"/>
        </p:nvSpPr>
        <p:spPr>
          <a:xfrm>
            <a:off x="846127" y="6370033"/>
            <a:ext cx="9942652" cy="276999"/>
          </a:xfrm>
          <a:prstGeom prst="rect">
            <a:avLst/>
          </a:prstGeom>
          <a:noFill/>
        </p:spPr>
        <p:txBody>
          <a:bodyPr wrap="square" rtlCol="0">
            <a:spAutoFit/>
          </a:bodyPr>
          <a:lstStyle/>
          <a:p>
            <a:r>
              <a:rPr lang="en-GB" sz="1200" b="0" i="0">
                <a:solidFill>
                  <a:schemeClr val="bg1"/>
                </a:solidFill>
                <a:effectLst/>
                <a:latin typeface="+mn-lt"/>
              </a:rPr>
              <a:t>This project has received funding from the H2020 Research and Innovation Programme under grant agreement n°101036519.</a:t>
            </a:r>
            <a:endParaRPr lang="en-US" sz="1200" b="0">
              <a:solidFill>
                <a:schemeClr val="bg1"/>
              </a:solidFill>
              <a:latin typeface="+mn-lt"/>
            </a:endParaRPr>
          </a:p>
        </p:txBody>
      </p:sp>
      <p:pic>
        <p:nvPicPr>
          <p:cNvPr id="17" name="Image 16">
            <a:extLst>
              <a:ext uri="{FF2B5EF4-FFF2-40B4-BE49-F238E27FC236}">
                <a16:creationId xmlns:a16="http://schemas.microsoft.com/office/drawing/2014/main" id="{96D481E2-49B4-4BE0-BDCB-E8296C52994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079096" y="329292"/>
            <a:ext cx="738000" cy="738000"/>
          </a:xfrm>
          <a:prstGeom prst="rect">
            <a:avLst/>
          </a:prstGeom>
        </p:spPr>
      </p:pic>
    </p:spTree>
    <p:extLst>
      <p:ext uri="{BB962C8B-B14F-4D97-AF65-F5344CB8AC3E}">
        <p14:creationId xmlns:p14="http://schemas.microsoft.com/office/powerpoint/2010/main" val="4280850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 Imag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EABED99-092F-4B7B-8E1E-2CA8357EF6AC}"/>
              </a:ext>
            </a:extLst>
          </p:cNvPr>
          <p:cNvSpPr/>
          <p:nvPr userDrawn="1"/>
        </p:nvSpPr>
        <p:spPr>
          <a:xfrm flipV="1">
            <a:off x="0" y="0"/>
            <a:ext cx="12192000" cy="616492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 name="Title 1">
            <a:extLst>
              <a:ext uri="{FF2B5EF4-FFF2-40B4-BE49-F238E27FC236}">
                <a16:creationId xmlns:a16="http://schemas.microsoft.com/office/drawing/2014/main" id="{1DA18232-0538-48A3-AF23-DA76A775C1A6}"/>
              </a:ext>
            </a:extLst>
          </p:cNvPr>
          <p:cNvSpPr>
            <a:spLocks noGrp="1"/>
          </p:cNvSpPr>
          <p:nvPr>
            <p:ph type="title"/>
          </p:nvPr>
        </p:nvSpPr>
        <p:spPr>
          <a:xfrm>
            <a:off x="839788" y="457200"/>
            <a:ext cx="4829492" cy="1458686"/>
          </a:xfrm>
        </p:spPr>
        <p:txBody>
          <a:bodyPr anchor="b"/>
          <a:lstStyle>
            <a:lvl1pPr>
              <a:defRPr sz="3200">
                <a:solidFill>
                  <a:schemeClr val="bg1"/>
                </a:solidFill>
              </a:defRPr>
            </a:lvl1pPr>
          </a:lstStyle>
          <a:p>
            <a:r>
              <a:rPr lang="en-US"/>
              <a:t>Click to edit Master title style</a:t>
            </a:r>
          </a:p>
        </p:txBody>
      </p:sp>
      <p:sp>
        <p:nvSpPr>
          <p:cNvPr id="4" name="Text Placeholder 3">
            <a:extLst>
              <a:ext uri="{FF2B5EF4-FFF2-40B4-BE49-F238E27FC236}">
                <a16:creationId xmlns:a16="http://schemas.microsoft.com/office/drawing/2014/main" id="{0339D577-4838-42D3-9797-85F433B6DFEE}"/>
              </a:ext>
            </a:extLst>
          </p:cNvPr>
          <p:cNvSpPr>
            <a:spLocks noGrp="1"/>
          </p:cNvSpPr>
          <p:nvPr>
            <p:ph type="body" sz="half" idx="2"/>
          </p:nvPr>
        </p:nvSpPr>
        <p:spPr>
          <a:xfrm>
            <a:off x="839788" y="2050869"/>
            <a:ext cx="4829492" cy="3818119"/>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24" name="Picture Placeholder 23">
            <a:extLst>
              <a:ext uri="{FF2B5EF4-FFF2-40B4-BE49-F238E27FC236}">
                <a16:creationId xmlns:a16="http://schemas.microsoft.com/office/drawing/2014/main" id="{50E23D30-F9E4-421A-8F0E-A7A4E9D4FC8E}"/>
              </a:ext>
            </a:extLst>
          </p:cNvPr>
          <p:cNvSpPr>
            <a:spLocks noGrp="1"/>
          </p:cNvSpPr>
          <p:nvPr>
            <p:ph type="pic" sz="quarter" idx="10"/>
          </p:nvPr>
        </p:nvSpPr>
        <p:spPr>
          <a:xfrm>
            <a:off x="7757652" y="761985"/>
            <a:ext cx="3683052" cy="3650738"/>
          </a:xfrm>
          <a:prstGeom prst="flowChartOr">
            <a:avLst/>
          </a:prstGeom>
        </p:spPr>
        <p:txBody>
          <a:bodyPr/>
          <a:lstStyle>
            <a:lvl1pPr marL="0" indent="0">
              <a:buNone/>
              <a:defRPr/>
            </a:lvl1pPr>
          </a:lstStyle>
          <a:p>
            <a:endParaRPr lang="en-US"/>
          </a:p>
        </p:txBody>
      </p:sp>
      <p:pic>
        <p:nvPicPr>
          <p:cNvPr id="13" name="Picture 8" descr="A blue background with yellow stars&#10;&#10;Description automatically generated with low confidence">
            <a:extLst>
              <a:ext uri="{FF2B5EF4-FFF2-40B4-BE49-F238E27FC236}">
                <a16:creationId xmlns:a16="http://schemas.microsoft.com/office/drawing/2014/main" id="{439EE63B-E4BC-46D6-A348-CA6276D0683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5" name="TextBox 9">
            <a:extLst>
              <a:ext uri="{FF2B5EF4-FFF2-40B4-BE49-F238E27FC236}">
                <a16:creationId xmlns:a16="http://schemas.microsoft.com/office/drawing/2014/main" id="{7E6143C9-49C6-4A9A-9A11-903B8E228570}"/>
              </a:ext>
            </a:extLst>
          </p:cNvPr>
          <p:cNvSpPr txBox="1"/>
          <p:nvPr userDrawn="1"/>
        </p:nvSpPr>
        <p:spPr>
          <a:xfrm>
            <a:off x="846127" y="6391805"/>
            <a:ext cx="9942652" cy="276999"/>
          </a:xfrm>
          <a:prstGeom prst="rect">
            <a:avLst/>
          </a:prstGeom>
          <a:noFill/>
        </p:spPr>
        <p:txBody>
          <a:bodyPr wrap="square" rtlCol="0">
            <a:spAutoFit/>
          </a:bodyPr>
          <a:lstStyle/>
          <a:p>
            <a:r>
              <a:rPr lang="en-GB" sz="1200" b="0" i="0">
                <a:solidFill>
                  <a:schemeClr val="tx1">
                    <a:lumMod val="85000"/>
                    <a:lumOff val="15000"/>
                  </a:schemeClr>
                </a:solidFill>
                <a:effectLst/>
                <a:latin typeface="+mn-lt"/>
              </a:rPr>
              <a:t>This project has received funding from the H2020 Research and Innovation Programme under grant agreement n°101036519.</a:t>
            </a:r>
            <a:endParaRPr lang="en-US" sz="1200" b="0">
              <a:solidFill>
                <a:schemeClr val="tx1">
                  <a:lumMod val="85000"/>
                  <a:lumOff val="15000"/>
                </a:schemeClr>
              </a:solidFill>
              <a:latin typeface="+mn-lt"/>
            </a:endParaRPr>
          </a:p>
        </p:txBody>
      </p:sp>
      <p:pic>
        <p:nvPicPr>
          <p:cNvPr id="16" name="Image 15">
            <a:extLst>
              <a:ext uri="{FF2B5EF4-FFF2-40B4-BE49-F238E27FC236}">
                <a16:creationId xmlns:a16="http://schemas.microsoft.com/office/drawing/2014/main" id="{285A7ACF-EC88-48F4-8048-590F42D52003}"/>
              </a:ext>
            </a:extLst>
          </p:cNvPr>
          <p:cNvPicPr>
            <a:picLocks noChangeAspect="1"/>
          </p:cNvPicPr>
          <p:nvPr userDrawn="1"/>
        </p:nvPicPr>
        <p:blipFill rotWithShape="1">
          <a:blip r:embed="rId3">
            <a:alphaModFix amt="50000"/>
            <a:extLst>
              <a:ext uri="{28A0092B-C50C-407E-A947-70E740481C1C}">
                <a14:useLocalDpi xmlns:a14="http://schemas.microsoft.com/office/drawing/2010/main" val="0"/>
              </a:ext>
            </a:extLst>
          </a:blip>
          <a:srcRect l="13499" t="13395" r="13217" b="13731"/>
          <a:stretch/>
        </p:blipFill>
        <p:spPr>
          <a:xfrm>
            <a:off x="6248400" y="-772886"/>
            <a:ext cx="6727371" cy="6689799"/>
          </a:xfrm>
          <a:prstGeom prst="rect">
            <a:avLst/>
          </a:prstGeom>
        </p:spPr>
      </p:pic>
    </p:spTree>
    <p:extLst>
      <p:ext uri="{BB962C8B-B14F-4D97-AF65-F5344CB8AC3E}">
        <p14:creationId xmlns:p14="http://schemas.microsoft.com/office/powerpoint/2010/main" val="42074614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Content +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18232-0538-48A3-AF23-DA76A775C1A6}"/>
              </a:ext>
            </a:extLst>
          </p:cNvPr>
          <p:cNvSpPr>
            <a:spLocks noGrp="1"/>
          </p:cNvSpPr>
          <p:nvPr>
            <p:ph type="title"/>
          </p:nvPr>
        </p:nvSpPr>
        <p:spPr>
          <a:xfrm>
            <a:off x="839788" y="457200"/>
            <a:ext cx="4829492" cy="1600200"/>
          </a:xfr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0339D577-4838-42D3-9797-85F433B6DFEE}"/>
              </a:ext>
            </a:extLst>
          </p:cNvPr>
          <p:cNvSpPr>
            <a:spLocks noGrp="1"/>
          </p:cNvSpPr>
          <p:nvPr>
            <p:ph type="body" sz="half" idx="2"/>
          </p:nvPr>
        </p:nvSpPr>
        <p:spPr>
          <a:xfrm>
            <a:off x="839788" y="2050869"/>
            <a:ext cx="4829492" cy="381811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24" name="Picture Placeholder 23">
            <a:extLst>
              <a:ext uri="{FF2B5EF4-FFF2-40B4-BE49-F238E27FC236}">
                <a16:creationId xmlns:a16="http://schemas.microsoft.com/office/drawing/2014/main" id="{50E23D30-F9E4-421A-8F0E-A7A4E9D4FC8E}"/>
              </a:ext>
            </a:extLst>
          </p:cNvPr>
          <p:cNvSpPr>
            <a:spLocks noGrp="1"/>
          </p:cNvSpPr>
          <p:nvPr>
            <p:ph type="pic" sz="quarter" idx="10"/>
          </p:nvPr>
        </p:nvSpPr>
        <p:spPr>
          <a:xfrm>
            <a:off x="7757652" y="761985"/>
            <a:ext cx="3683052" cy="3650738"/>
          </a:xfrm>
          <a:prstGeom prst="flowChartOr">
            <a:avLst/>
          </a:prstGeom>
        </p:spPr>
        <p:txBody>
          <a:bodyPr/>
          <a:lstStyle>
            <a:lvl1pPr marL="0" indent="0">
              <a:buNone/>
              <a:defRPr/>
            </a:lvl1pPr>
          </a:lstStyle>
          <a:p>
            <a:endParaRPr lang="en-US"/>
          </a:p>
        </p:txBody>
      </p:sp>
      <p:pic>
        <p:nvPicPr>
          <p:cNvPr id="9" name="Image 8">
            <a:extLst>
              <a:ext uri="{FF2B5EF4-FFF2-40B4-BE49-F238E27FC236}">
                <a16:creationId xmlns:a16="http://schemas.microsoft.com/office/drawing/2014/main" id="{D2A01011-6044-4CBC-BAB5-B0BD5EFE785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6291943" y="-729343"/>
            <a:ext cx="6629400" cy="6598332"/>
          </a:xfrm>
          <a:prstGeom prst="rect">
            <a:avLst/>
          </a:prstGeom>
        </p:spPr>
      </p:pic>
      <p:sp>
        <p:nvSpPr>
          <p:cNvPr id="10" name="Rectangle 9">
            <a:extLst>
              <a:ext uri="{FF2B5EF4-FFF2-40B4-BE49-F238E27FC236}">
                <a16:creationId xmlns:a16="http://schemas.microsoft.com/office/drawing/2014/main" id="{F0BAC814-B68A-4D67-A97C-EBD8BF6F0FC3}"/>
              </a:ext>
            </a:extLst>
          </p:cNvPr>
          <p:cNvSpPr/>
          <p:nvPr userDrawn="1"/>
        </p:nvSpPr>
        <p:spPr>
          <a:xfrm flipV="1">
            <a:off x="0" y="6149652"/>
            <a:ext cx="12192000" cy="7083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13" name="Picture 8" descr="A blue background with yellow stars&#10;&#10;Description automatically generated with low confidence">
            <a:extLst>
              <a:ext uri="{FF2B5EF4-FFF2-40B4-BE49-F238E27FC236}">
                <a16:creationId xmlns:a16="http://schemas.microsoft.com/office/drawing/2014/main" id="{439EE63B-E4BC-46D6-A348-CA6276D0683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5" name="TextBox 9">
            <a:extLst>
              <a:ext uri="{FF2B5EF4-FFF2-40B4-BE49-F238E27FC236}">
                <a16:creationId xmlns:a16="http://schemas.microsoft.com/office/drawing/2014/main" id="{7E6143C9-49C6-4A9A-9A11-903B8E228570}"/>
              </a:ext>
            </a:extLst>
          </p:cNvPr>
          <p:cNvSpPr txBox="1"/>
          <p:nvPr userDrawn="1"/>
        </p:nvSpPr>
        <p:spPr>
          <a:xfrm>
            <a:off x="846127" y="6348261"/>
            <a:ext cx="9942652" cy="276999"/>
          </a:xfrm>
          <a:prstGeom prst="rect">
            <a:avLst/>
          </a:prstGeom>
          <a:noFill/>
        </p:spPr>
        <p:txBody>
          <a:bodyPr wrap="square" rtlCol="0">
            <a:spAutoFit/>
          </a:bodyPr>
          <a:lstStyle/>
          <a:p>
            <a:r>
              <a:rPr lang="en-GB" sz="1200" b="0" i="0">
                <a:solidFill>
                  <a:schemeClr val="bg1"/>
                </a:solidFill>
                <a:effectLst/>
                <a:latin typeface="+mn-lt"/>
              </a:rPr>
              <a:t>This project has received funding from the H2020 Research and Innovation Programme under grant agreement n°101036519.</a:t>
            </a:r>
            <a:endParaRPr lang="en-US" sz="1200" b="0">
              <a:solidFill>
                <a:schemeClr val="bg1"/>
              </a:solidFill>
              <a:latin typeface="+mn-lt"/>
            </a:endParaRPr>
          </a:p>
        </p:txBody>
      </p:sp>
    </p:spTree>
    <p:extLst>
      <p:ext uri="{BB962C8B-B14F-4D97-AF65-F5344CB8AC3E}">
        <p14:creationId xmlns:p14="http://schemas.microsoft.com/office/powerpoint/2010/main" val="18544855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mage +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54D45F72-6DA4-475D-94B8-3331405DA3D0}"/>
              </a:ext>
            </a:extLst>
          </p:cNvPr>
          <p:cNvSpPr/>
          <p:nvPr userDrawn="1"/>
        </p:nvSpPr>
        <p:spPr>
          <a:xfrm flipV="1">
            <a:off x="0" y="-21008"/>
            <a:ext cx="12192000" cy="618539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Picture Placeholder 15">
            <a:extLst>
              <a:ext uri="{FF2B5EF4-FFF2-40B4-BE49-F238E27FC236}">
                <a16:creationId xmlns:a16="http://schemas.microsoft.com/office/drawing/2014/main" id="{DD773647-6821-4558-B046-C6E8706DEFA7}"/>
              </a:ext>
            </a:extLst>
          </p:cNvPr>
          <p:cNvSpPr>
            <a:spLocks noGrp="1"/>
          </p:cNvSpPr>
          <p:nvPr>
            <p:ph type="pic" sz="quarter" idx="14"/>
          </p:nvPr>
        </p:nvSpPr>
        <p:spPr>
          <a:xfrm>
            <a:off x="561054" y="862974"/>
            <a:ext cx="3584575" cy="3567113"/>
          </a:xfrm>
          <a:prstGeom prst="flowChartOr">
            <a:avLst/>
          </a:prstGeom>
        </p:spPr>
        <p:txBody>
          <a:bodyPr/>
          <a:lstStyle>
            <a:lvl1pPr marL="0" indent="0">
              <a:buNone/>
              <a:defRPr/>
            </a:lvl1pPr>
          </a:lstStyle>
          <a:p>
            <a:endParaRPr lang="en-US"/>
          </a:p>
        </p:txBody>
      </p:sp>
      <p:pic>
        <p:nvPicPr>
          <p:cNvPr id="17" name="Picture 8" descr="A blue background with yellow stars&#10;&#10;Description automatically generated with low confidence">
            <a:extLst>
              <a:ext uri="{FF2B5EF4-FFF2-40B4-BE49-F238E27FC236}">
                <a16:creationId xmlns:a16="http://schemas.microsoft.com/office/drawing/2014/main" id="{269A0EF9-F13E-4132-AF9F-8C514179414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8" name="TextBox 9">
            <a:extLst>
              <a:ext uri="{FF2B5EF4-FFF2-40B4-BE49-F238E27FC236}">
                <a16:creationId xmlns:a16="http://schemas.microsoft.com/office/drawing/2014/main" id="{FCCB2758-A8DE-43E8-B1AA-F59123FC35E5}"/>
              </a:ext>
            </a:extLst>
          </p:cNvPr>
          <p:cNvSpPr txBox="1"/>
          <p:nvPr userDrawn="1"/>
        </p:nvSpPr>
        <p:spPr>
          <a:xfrm>
            <a:off x="846127" y="6380919"/>
            <a:ext cx="9942652" cy="276999"/>
          </a:xfrm>
          <a:prstGeom prst="rect">
            <a:avLst/>
          </a:prstGeom>
          <a:noFill/>
        </p:spPr>
        <p:txBody>
          <a:bodyPr wrap="square" rtlCol="0">
            <a:spAutoFit/>
          </a:bodyPr>
          <a:lstStyle/>
          <a:p>
            <a:r>
              <a:rPr lang="en-GB" sz="1200" b="0" i="0">
                <a:solidFill>
                  <a:schemeClr val="tx1">
                    <a:lumMod val="85000"/>
                    <a:lumOff val="15000"/>
                  </a:schemeClr>
                </a:solidFill>
                <a:effectLst/>
                <a:latin typeface="+mn-lt"/>
              </a:rPr>
              <a:t>This project has received funding from the H2020 Research and Innovation Programme under grant agreement n°101036519.</a:t>
            </a:r>
            <a:endParaRPr lang="en-US" sz="1200" b="0">
              <a:solidFill>
                <a:schemeClr val="tx1">
                  <a:lumMod val="85000"/>
                  <a:lumOff val="15000"/>
                </a:schemeClr>
              </a:solidFill>
              <a:latin typeface="+mn-lt"/>
            </a:endParaRPr>
          </a:p>
        </p:txBody>
      </p:sp>
      <p:sp>
        <p:nvSpPr>
          <p:cNvPr id="19" name="Title 1">
            <a:extLst>
              <a:ext uri="{FF2B5EF4-FFF2-40B4-BE49-F238E27FC236}">
                <a16:creationId xmlns:a16="http://schemas.microsoft.com/office/drawing/2014/main" id="{88350D6B-1A44-4136-BCBF-C624669DE7CA}"/>
              </a:ext>
            </a:extLst>
          </p:cNvPr>
          <p:cNvSpPr>
            <a:spLocks noGrp="1"/>
          </p:cNvSpPr>
          <p:nvPr>
            <p:ph type="title"/>
          </p:nvPr>
        </p:nvSpPr>
        <p:spPr>
          <a:xfrm>
            <a:off x="6574973" y="370114"/>
            <a:ext cx="4829492" cy="1447800"/>
          </a:xfrm>
        </p:spPr>
        <p:txBody>
          <a:bodyPr anchor="b"/>
          <a:lstStyle>
            <a:lvl1pPr>
              <a:defRPr sz="3200">
                <a:solidFill>
                  <a:schemeClr val="bg1"/>
                </a:solidFill>
              </a:defRPr>
            </a:lvl1pPr>
          </a:lstStyle>
          <a:p>
            <a:r>
              <a:rPr lang="en-US"/>
              <a:t>Click to edit Master title style</a:t>
            </a:r>
          </a:p>
        </p:txBody>
      </p:sp>
      <p:sp>
        <p:nvSpPr>
          <p:cNvPr id="20" name="Text Placeholder 3">
            <a:extLst>
              <a:ext uri="{FF2B5EF4-FFF2-40B4-BE49-F238E27FC236}">
                <a16:creationId xmlns:a16="http://schemas.microsoft.com/office/drawing/2014/main" id="{3ADFBB74-A54A-433E-BFD4-A798E20D1FA7}"/>
              </a:ext>
            </a:extLst>
          </p:cNvPr>
          <p:cNvSpPr>
            <a:spLocks noGrp="1"/>
          </p:cNvSpPr>
          <p:nvPr>
            <p:ph type="body" sz="half" idx="2"/>
          </p:nvPr>
        </p:nvSpPr>
        <p:spPr>
          <a:xfrm>
            <a:off x="6574973" y="1963783"/>
            <a:ext cx="4829492" cy="3818119"/>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22" name="Image 21">
            <a:extLst>
              <a:ext uri="{FF2B5EF4-FFF2-40B4-BE49-F238E27FC236}">
                <a16:creationId xmlns:a16="http://schemas.microsoft.com/office/drawing/2014/main" id="{4FC5B118-A0F1-45B5-9432-F85A9C1844E6}"/>
              </a:ext>
            </a:extLst>
          </p:cNvPr>
          <p:cNvPicPr>
            <a:picLocks noChangeAspect="1"/>
          </p:cNvPicPr>
          <p:nvPr userDrawn="1"/>
        </p:nvPicPr>
        <p:blipFill rotWithShape="1">
          <a:blip r:embed="rId3">
            <a:alphaModFix amt="50000"/>
            <a:extLst>
              <a:ext uri="{28A0092B-C50C-407E-A947-70E740481C1C}">
                <a14:useLocalDpi xmlns:a14="http://schemas.microsoft.com/office/drawing/2010/main" val="0"/>
              </a:ext>
            </a:extLst>
          </a:blip>
          <a:srcRect l="13499" t="13395" r="13217" b="13731"/>
          <a:stretch/>
        </p:blipFill>
        <p:spPr>
          <a:xfrm>
            <a:off x="-1010345" y="-724022"/>
            <a:ext cx="6727371" cy="6689799"/>
          </a:xfrm>
          <a:prstGeom prst="rect">
            <a:avLst/>
          </a:prstGeom>
        </p:spPr>
      </p:pic>
    </p:spTree>
    <p:extLst>
      <p:ext uri="{BB962C8B-B14F-4D97-AF65-F5344CB8AC3E}">
        <p14:creationId xmlns:p14="http://schemas.microsoft.com/office/powerpoint/2010/main" val="17405663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Image + content">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DD773647-6821-4558-B046-C6E8706DEFA7}"/>
              </a:ext>
            </a:extLst>
          </p:cNvPr>
          <p:cNvSpPr>
            <a:spLocks noGrp="1"/>
          </p:cNvSpPr>
          <p:nvPr>
            <p:ph type="pic" sz="quarter" idx="14"/>
          </p:nvPr>
        </p:nvSpPr>
        <p:spPr>
          <a:xfrm>
            <a:off x="561054" y="862974"/>
            <a:ext cx="3584575" cy="3567113"/>
          </a:xfrm>
          <a:prstGeom prst="flowChartOr">
            <a:avLst/>
          </a:prstGeom>
        </p:spPr>
        <p:txBody>
          <a:bodyPr/>
          <a:lstStyle>
            <a:lvl1pPr marL="0" indent="0">
              <a:buNone/>
              <a:defRPr/>
            </a:lvl1pPr>
          </a:lstStyle>
          <a:p>
            <a:endParaRPr lang="en-US"/>
          </a:p>
        </p:txBody>
      </p:sp>
      <p:pic>
        <p:nvPicPr>
          <p:cNvPr id="11" name="Image 10">
            <a:extLst>
              <a:ext uri="{FF2B5EF4-FFF2-40B4-BE49-F238E27FC236}">
                <a16:creationId xmlns:a16="http://schemas.microsoft.com/office/drawing/2014/main" id="{7F651471-70B5-43CE-BCEA-DA8CCA2AB711}"/>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4125" t="13665" r="12876" b="13249"/>
          <a:stretch/>
        </p:blipFill>
        <p:spPr>
          <a:xfrm>
            <a:off x="-1034144" y="-664029"/>
            <a:ext cx="6651173" cy="6659056"/>
          </a:xfrm>
          <a:prstGeom prst="rect">
            <a:avLst/>
          </a:prstGeom>
        </p:spPr>
      </p:pic>
      <p:sp>
        <p:nvSpPr>
          <p:cNvPr id="15" name="Rectangle 14">
            <a:extLst>
              <a:ext uri="{FF2B5EF4-FFF2-40B4-BE49-F238E27FC236}">
                <a16:creationId xmlns:a16="http://schemas.microsoft.com/office/drawing/2014/main" id="{3779987A-AE94-4975-AFED-9A63039422E5}"/>
              </a:ext>
            </a:extLst>
          </p:cNvPr>
          <p:cNvSpPr/>
          <p:nvPr userDrawn="1"/>
        </p:nvSpPr>
        <p:spPr>
          <a:xfrm flipV="1">
            <a:off x="0" y="6149652"/>
            <a:ext cx="12192000" cy="7083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17" name="Picture 8" descr="A blue background with yellow stars&#10;&#10;Description automatically generated with low confidence">
            <a:extLst>
              <a:ext uri="{FF2B5EF4-FFF2-40B4-BE49-F238E27FC236}">
                <a16:creationId xmlns:a16="http://schemas.microsoft.com/office/drawing/2014/main" id="{269A0EF9-F13E-4132-AF9F-8C514179414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18" name="TextBox 9">
            <a:extLst>
              <a:ext uri="{FF2B5EF4-FFF2-40B4-BE49-F238E27FC236}">
                <a16:creationId xmlns:a16="http://schemas.microsoft.com/office/drawing/2014/main" id="{FCCB2758-A8DE-43E8-B1AA-F59123FC35E5}"/>
              </a:ext>
            </a:extLst>
          </p:cNvPr>
          <p:cNvSpPr txBox="1"/>
          <p:nvPr userDrawn="1"/>
        </p:nvSpPr>
        <p:spPr>
          <a:xfrm>
            <a:off x="846127" y="6370033"/>
            <a:ext cx="9942652" cy="276999"/>
          </a:xfrm>
          <a:prstGeom prst="rect">
            <a:avLst/>
          </a:prstGeom>
          <a:noFill/>
        </p:spPr>
        <p:txBody>
          <a:bodyPr wrap="square" rtlCol="0">
            <a:spAutoFit/>
          </a:bodyPr>
          <a:lstStyle/>
          <a:p>
            <a:r>
              <a:rPr lang="en-GB" sz="1200" b="0" i="0">
                <a:solidFill>
                  <a:schemeClr val="bg1"/>
                </a:solidFill>
                <a:effectLst/>
                <a:latin typeface="+mn-lt"/>
              </a:rPr>
              <a:t>This project has received funding from the H2020 Research and Innovation Programme under grant agreement n°101036519.</a:t>
            </a:r>
            <a:endParaRPr lang="en-US" sz="1200" b="0">
              <a:solidFill>
                <a:schemeClr val="bg1"/>
              </a:solidFill>
              <a:latin typeface="+mn-lt"/>
            </a:endParaRPr>
          </a:p>
        </p:txBody>
      </p:sp>
      <p:sp>
        <p:nvSpPr>
          <p:cNvPr id="19" name="Title 1">
            <a:extLst>
              <a:ext uri="{FF2B5EF4-FFF2-40B4-BE49-F238E27FC236}">
                <a16:creationId xmlns:a16="http://schemas.microsoft.com/office/drawing/2014/main" id="{88350D6B-1A44-4136-BCBF-C624669DE7CA}"/>
              </a:ext>
            </a:extLst>
          </p:cNvPr>
          <p:cNvSpPr>
            <a:spLocks noGrp="1"/>
          </p:cNvSpPr>
          <p:nvPr>
            <p:ph type="title"/>
          </p:nvPr>
        </p:nvSpPr>
        <p:spPr>
          <a:xfrm>
            <a:off x="6574973" y="370114"/>
            <a:ext cx="4829492" cy="1600200"/>
          </a:xfrm>
        </p:spPr>
        <p:txBody>
          <a:bodyPr anchor="b"/>
          <a:lstStyle>
            <a:lvl1pPr>
              <a:defRPr sz="3200"/>
            </a:lvl1pPr>
          </a:lstStyle>
          <a:p>
            <a:r>
              <a:rPr lang="en-US"/>
              <a:t>Click to edit Master title style</a:t>
            </a:r>
          </a:p>
        </p:txBody>
      </p:sp>
      <p:sp>
        <p:nvSpPr>
          <p:cNvPr id="20" name="Text Placeholder 3">
            <a:extLst>
              <a:ext uri="{FF2B5EF4-FFF2-40B4-BE49-F238E27FC236}">
                <a16:creationId xmlns:a16="http://schemas.microsoft.com/office/drawing/2014/main" id="{3ADFBB74-A54A-433E-BFD4-A798E20D1FA7}"/>
              </a:ext>
            </a:extLst>
          </p:cNvPr>
          <p:cNvSpPr>
            <a:spLocks noGrp="1"/>
          </p:cNvSpPr>
          <p:nvPr>
            <p:ph type="body" sz="half" idx="2"/>
          </p:nvPr>
        </p:nvSpPr>
        <p:spPr>
          <a:xfrm>
            <a:off x="6574973" y="1963783"/>
            <a:ext cx="4829492" cy="381811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2282633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Partners' logos">
    <p:spTree>
      <p:nvGrpSpPr>
        <p:cNvPr id="1" name=""/>
        <p:cNvGrpSpPr/>
        <p:nvPr/>
      </p:nvGrpSpPr>
      <p:grpSpPr>
        <a:xfrm>
          <a:off x="0" y="0"/>
          <a:ext cx="0" cy="0"/>
          <a:chOff x="0" y="0"/>
          <a:chExt cx="0" cy="0"/>
        </a:xfrm>
      </p:grpSpPr>
      <p:pic>
        <p:nvPicPr>
          <p:cNvPr id="8" name="Image 7" descr="Une image contenant carte&#10;&#10;Description générée automatiquement">
            <a:extLst>
              <a:ext uri="{FF2B5EF4-FFF2-40B4-BE49-F238E27FC236}">
                <a16:creationId xmlns:a16="http://schemas.microsoft.com/office/drawing/2014/main" id="{0E9B767E-173E-4CD9-BF48-9271C600FDD2}"/>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t="11097" r="1255"/>
          <a:stretch/>
        </p:blipFill>
        <p:spPr>
          <a:xfrm>
            <a:off x="1115158" y="2593"/>
            <a:ext cx="11076842" cy="6846121"/>
          </a:xfrm>
          <a:prstGeom prst="rect">
            <a:avLst/>
          </a:prstGeom>
        </p:spPr>
      </p:pic>
      <p:pic>
        <p:nvPicPr>
          <p:cNvPr id="10" name="Picture 9" descr="Shape, circle&#10;&#10;Description automatically generated">
            <a:extLst>
              <a:ext uri="{FF2B5EF4-FFF2-40B4-BE49-F238E27FC236}">
                <a16:creationId xmlns:a16="http://schemas.microsoft.com/office/drawing/2014/main" id="{24387507-A791-4E29-9678-48310B2CA34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75621" y="5392807"/>
            <a:ext cx="1047599" cy="1049746"/>
          </a:xfrm>
          <a:prstGeom prst="rect">
            <a:avLst/>
          </a:prstGeom>
        </p:spPr>
      </p:pic>
      <p:sp>
        <p:nvSpPr>
          <p:cNvPr id="38" name="Oval 37">
            <a:extLst>
              <a:ext uri="{FF2B5EF4-FFF2-40B4-BE49-F238E27FC236}">
                <a16:creationId xmlns:a16="http://schemas.microsoft.com/office/drawing/2014/main" id="{C7C37D8A-9F40-4EFF-B3A9-D131EA274204}"/>
              </a:ext>
            </a:extLst>
          </p:cNvPr>
          <p:cNvSpPr/>
          <p:nvPr userDrawn="1"/>
        </p:nvSpPr>
        <p:spPr>
          <a:xfrm>
            <a:off x="1650442" y="313610"/>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a:extLst>
              <a:ext uri="{FF2B5EF4-FFF2-40B4-BE49-F238E27FC236}">
                <a16:creationId xmlns:a16="http://schemas.microsoft.com/office/drawing/2014/main" id="{61DBEAC0-BA1D-41E5-826A-84402732A853}"/>
              </a:ext>
            </a:extLst>
          </p:cNvPr>
          <p:cNvSpPr/>
          <p:nvPr userDrawn="1"/>
        </p:nvSpPr>
        <p:spPr>
          <a:xfrm>
            <a:off x="3270279" y="343210"/>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descr="Graphical user interface&#10;&#10;Description automatically generated with medium confidence">
            <a:extLst>
              <a:ext uri="{FF2B5EF4-FFF2-40B4-BE49-F238E27FC236}">
                <a16:creationId xmlns:a16="http://schemas.microsoft.com/office/drawing/2014/main" id="{8FBE5018-7229-44BB-86F0-347EF2D9B3C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797307" y="681920"/>
            <a:ext cx="845654" cy="463916"/>
          </a:xfrm>
          <a:prstGeom prst="rect">
            <a:avLst/>
          </a:prstGeom>
        </p:spPr>
      </p:pic>
      <p:pic>
        <p:nvPicPr>
          <p:cNvPr id="27" name="Picture 26" descr="Shape&#10;&#10;Description automatically generated with low confidence">
            <a:extLst>
              <a:ext uri="{FF2B5EF4-FFF2-40B4-BE49-F238E27FC236}">
                <a16:creationId xmlns:a16="http://schemas.microsoft.com/office/drawing/2014/main" id="{D2D10AFC-95A2-46E0-A1D1-34613E8DFAF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399799" y="762194"/>
            <a:ext cx="869080" cy="301415"/>
          </a:xfrm>
          <a:prstGeom prst="rect">
            <a:avLst/>
          </a:prstGeom>
        </p:spPr>
      </p:pic>
      <p:sp>
        <p:nvSpPr>
          <p:cNvPr id="40" name="Oval 39">
            <a:extLst>
              <a:ext uri="{FF2B5EF4-FFF2-40B4-BE49-F238E27FC236}">
                <a16:creationId xmlns:a16="http://schemas.microsoft.com/office/drawing/2014/main" id="{41E41D81-9BF7-4EA5-9B17-2E07457E174A}"/>
              </a:ext>
            </a:extLst>
          </p:cNvPr>
          <p:cNvSpPr/>
          <p:nvPr userDrawn="1"/>
        </p:nvSpPr>
        <p:spPr>
          <a:xfrm>
            <a:off x="6219584" y="347588"/>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descr="Logo, company name&#10;&#10;Description automatically generated">
            <a:extLst>
              <a:ext uri="{FF2B5EF4-FFF2-40B4-BE49-F238E27FC236}">
                <a16:creationId xmlns:a16="http://schemas.microsoft.com/office/drawing/2014/main" id="{AF0D9BB4-A268-4E17-B17E-0329BCC754EA}"/>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345956" y="612225"/>
            <a:ext cx="886639" cy="626544"/>
          </a:xfrm>
          <a:prstGeom prst="rect">
            <a:avLst/>
          </a:prstGeom>
        </p:spPr>
      </p:pic>
      <p:sp>
        <p:nvSpPr>
          <p:cNvPr id="41" name="Oval 40">
            <a:extLst>
              <a:ext uri="{FF2B5EF4-FFF2-40B4-BE49-F238E27FC236}">
                <a16:creationId xmlns:a16="http://schemas.microsoft.com/office/drawing/2014/main" id="{A298A91D-183E-4376-9401-5D1109DEAF55}"/>
              </a:ext>
            </a:extLst>
          </p:cNvPr>
          <p:cNvSpPr/>
          <p:nvPr userDrawn="1"/>
        </p:nvSpPr>
        <p:spPr>
          <a:xfrm>
            <a:off x="4795174" y="347588"/>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246B67FE-1519-46F3-9DD0-52E323FF3D21}"/>
              </a:ext>
            </a:extLst>
          </p:cNvPr>
          <p:cNvSpPr/>
          <p:nvPr userDrawn="1"/>
        </p:nvSpPr>
        <p:spPr>
          <a:xfrm>
            <a:off x="7860834" y="37982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6212B060-1827-4205-8489-6A66D1A8DFA7}"/>
              </a:ext>
            </a:extLst>
          </p:cNvPr>
          <p:cNvSpPr/>
          <p:nvPr userDrawn="1"/>
        </p:nvSpPr>
        <p:spPr>
          <a:xfrm>
            <a:off x="9566598" y="343210"/>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descr="Logo&#10;&#10;Description automatically generated">
            <a:extLst>
              <a:ext uri="{FF2B5EF4-FFF2-40B4-BE49-F238E27FC236}">
                <a16:creationId xmlns:a16="http://schemas.microsoft.com/office/drawing/2014/main" id="{772CC2BD-8E51-4321-920D-AA335B79EF71}"/>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9680992" y="706552"/>
            <a:ext cx="905325" cy="451737"/>
          </a:xfrm>
          <a:prstGeom prst="rect">
            <a:avLst/>
          </a:prstGeom>
        </p:spPr>
      </p:pic>
      <p:sp>
        <p:nvSpPr>
          <p:cNvPr id="44" name="Oval 43">
            <a:extLst>
              <a:ext uri="{FF2B5EF4-FFF2-40B4-BE49-F238E27FC236}">
                <a16:creationId xmlns:a16="http://schemas.microsoft.com/office/drawing/2014/main" id="{0F9D4823-799F-4D97-BB83-730D99B05AED}"/>
              </a:ext>
            </a:extLst>
          </p:cNvPr>
          <p:cNvSpPr/>
          <p:nvPr userDrawn="1"/>
        </p:nvSpPr>
        <p:spPr>
          <a:xfrm>
            <a:off x="980490" y="163059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EA21EDCE-4BCB-4B10-8604-32711A47BBB5}"/>
              </a:ext>
            </a:extLst>
          </p:cNvPr>
          <p:cNvSpPr/>
          <p:nvPr userDrawn="1"/>
        </p:nvSpPr>
        <p:spPr>
          <a:xfrm>
            <a:off x="2428303" y="160001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descr="Logo, icon&#10;&#10;Description automatically generated">
            <a:extLst>
              <a:ext uri="{FF2B5EF4-FFF2-40B4-BE49-F238E27FC236}">
                <a16:creationId xmlns:a16="http://schemas.microsoft.com/office/drawing/2014/main" id="{051BA6C0-79D2-45E8-A3C2-D468F66820AD}"/>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2629476" y="1796182"/>
            <a:ext cx="747055" cy="747055"/>
          </a:xfrm>
          <a:prstGeom prst="rect">
            <a:avLst/>
          </a:prstGeom>
        </p:spPr>
      </p:pic>
      <p:sp>
        <p:nvSpPr>
          <p:cNvPr id="46" name="Oval 45">
            <a:extLst>
              <a:ext uri="{FF2B5EF4-FFF2-40B4-BE49-F238E27FC236}">
                <a16:creationId xmlns:a16="http://schemas.microsoft.com/office/drawing/2014/main" id="{CFF5CF4F-FEF2-44E9-A067-34115CF3ED10}"/>
              </a:ext>
            </a:extLst>
          </p:cNvPr>
          <p:cNvSpPr/>
          <p:nvPr userDrawn="1"/>
        </p:nvSpPr>
        <p:spPr>
          <a:xfrm>
            <a:off x="4013356" y="160001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C761923B-DE35-423F-9519-8C372744F059}"/>
              </a:ext>
            </a:extLst>
          </p:cNvPr>
          <p:cNvSpPr/>
          <p:nvPr userDrawn="1"/>
        </p:nvSpPr>
        <p:spPr>
          <a:xfrm>
            <a:off x="5524328" y="160001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a:extLst>
              <a:ext uri="{FF2B5EF4-FFF2-40B4-BE49-F238E27FC236}">
                <a16:creationId xmlns:a16="http://schemas.microsoft.com/office/drawing/2014/main" id="{229E617F-EC52-4F54-8574-E9F14FB6A346}"/>
              </a:ext>
            </a:extLst>
          </p:cNvPr>
          <p:cNvSpPr/>
          <p:nvPr userDrawn="1"/>
        </p:nvSpPr>
        <p:spPr>
          <a:xfrm>
            <a:off x="7099612" y="1600018"/>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C40821E6-E24A-4766-9D0B-B8A3507074C2}"/>
              </a:ext>
            </a:extLst>
          </p:cNvPr>
          <p:cNvSpPr/>
          <p:nvPr userDrawn="1"/>
        </p:nvSpPr>
        <p:spPr>
          <a:xfrm>
            <a:off x="8585912" y="160461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a:extLst>
              <a:ext uri="{FF2B5EF4-FFF2-40B4-BE49-F238E27FC236}">
                <a16:creationId xmlns:a16="http://schemas.microsoft.com/office/drawing/2014/main" id="{1F67D14E-84DE-4861-82A5-C27D976A9DDE}"/>
              </a:ext>
            </a:extLst>
          </p:cNvPr>
          <p:cNvSpPr/>
          <p:nvPr userDrawn="1"/>
        </p:nvSpPr>
        <p:spPr>
          <a:xfrm>
            <a:off x="10210480" y="160461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3C4228F1-1397-44A7-B313-5975526FB32A}"/>
              </a:ext>
            </a:extLst>
          </p:cNvPr>
          <p:cNvSpPr/>
          <p:nvPr userDrawn="1"/>
        </p:nvSpPr>
        <p:spPr>
          <a:xfrm>
            <a:off x="308435" y="288299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51">
            <a:extLst>
              <a:ext uri="{FF2B5EF4-FFF2-40B4-BE49-F238E27FC236}">
                <a16:creationId xmlns:a16="http://schemas.microsoft.com/office/drawing/2014/main" id="{CA66CA13-A7F4-4422-80E4-73193087039A}"/>
              </a:ext>
            </a:extLst>
          </p:cNvPr>
          <p:cNvSpPr/>
          <p:nvPr userDrawn="1"/>
        </p:nvSpPr>
        <p:spPr>
          <a:xfrm>
            <a:off x="1726747" y="2886428"/>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Oval 52">
            <a:extLst>
              <a:ext uri="{FF2B5EF4-FFF2-40B4-BE49-F238E27FC236}">
                <a16:creationId xmlns:a16="http://schemas.microsoft.com/office/drawing/2014/main" id="{CA8977F1-7881-43AA-B38F-111FB328E60B}"/>
              </a:ext>
            </a:extLst>
          </p:cNvPr>
          <p:cNvSpPr/>
          <p:nvPr userDrawn="1"/>
        </p:nvSpPr>
        <p:spPr>
          <a:xfrm>
            <a:off x="3212603" y="288299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a:extLst>
              <a:ext uri="{FF2B5EF4-FFF2-40B4-BE49-F238E27FC236}">
                <a16:creationId xmlns:a16="http://schemas.microsoft.com/office/drawing/2014/main" id="{573A0DC2-597B-4F81-B73F-B8C48D438A85}"/>
              </a:ext>
            </a:extLst>
          </p:cNvPr>
          <p:cNvSpPr/>
          <p:nvPr userDrawn="1"/>
        </p:nvSpPr>
        <p:spPr>
          <a:xfrm>
            <a:off x="4781080" y="2886428"/>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2D411148-9AF4-46F0-87BC-4CBEBA5A21D2}"/>
              </a:ext>
            </a:extLst>
          </p:cNvPr>
          <p:cNvSpPr/>
          <p:nvPr userDrawn="1"/>
        </p:nvSpPr>
        <p:spPr>
          <a:xfrm>
            <a:off x="6317948" y="2886427"/>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AFDB01E3-8271-4616-8AEB-34CDE8121419}"/>
              </a:ext>
            </a:extLst>
          </p:cNvPr>
          <p:cNvSpPr/>
          <p:nvPr userDrawn="1"/>
        </p:nvSpPr>
        <p:spPr>
          <a:xfrm>
            <a:off x="7834516" y="288945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a:extLst>
              <a:ext uri="{FF2B5EF4-FFF2-40B4-BE49-F238E27FC236}">
                <a16:creationId xmlns:a16="http://schemas.microsoft.com/office/drawing/2014/main" id="{9144B273-92AD-4AFB-BA13-771565A3CD12}"/>
              </a:ext>
            </a:extLst>
          </p:cNvPr>
          <p:cNvSpPr/>
          <p:nvPr userDrawn="1"/>
        </p:nvSpPr>
        <p:spPr>
          <a:xfrm>
            <a:off x="9447252" y="2873748"/>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a:extLst>
              <a:ext uri="{FF2B5EF4-FFF2-40B4-BE49-F238E27FC236}">
                <a16:creationId xmlns:a16="http://schemas.microsoft.com/office/drawing/2014/main" id="{ECB70754-145E-4774-A3F4-39007BB15CBC}"/>
              </a:ext>
            </a:extLst>
          </p:cNvPr>
          <p:cNvSpPr/>
          <p:nvPr userDrawn="1"/>
        </p:nvSpPr>
        <p:spPr>
          <a:xfrm>
            <a:off x="924850" y="4169408"/>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a:extLst>
              <a:ext uri="{FF2B5EF4-FFF2-40B4-BE49-F238E27FC236}">
                <a16:creationId xmlns:a16="http://schemas.microsoft.com/office/drawing/2014/main" id="{EDC0396B-A622-41A2-936C-A76ACEA534BE}"/>
              </a:ext>
            </a:extLst>
          </p:cNvPr>
          <p:cNvSpPr/>
          <p:nvPr userDrawn="1"/>
        </p:nvSpPr>
        <p:spPr>
          <a:xfrm>
            <a:off x="2369838" y="416443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6747070A-AC38-45B2-B3E5-8EEFD2904496}"/>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2535331" y="4435162"/>
            <a:ext cx="805338" cy="594305"/>
          </a:xfrm>
          <a:prstGeom prst="rect">
            <a:avLst/>
          </a:prstGeom>
        </p:spPr>
      </p:pic>
      <p:sp>
        <p:nvSpPr>
          <p:cNvPr id="60" name="Oval 59">
            <a:extLst>
              <a:ext uri="{FF2B5EF4-FFF2-40B4-BE49-F238E27FC236}">
                <a16:creationId xmlns:a16="http://schemas.microsoft.com/office/drawing/2014/main" id="{3A7637E9-DD62-40F9-9351-E5629CCD9114}"/>
              </a:ext>
            </a:extLst>
          </p:cNvPr>
          <p:cNvSpPr/>
          <p:nvPr userDrawn="1"/>
        </p:nvSpPr>
        <p:spPr>
          <a:xfrm>
            <a:off x="4004777" y="416443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60">
            <a:extLst>
              <a:ext uri="{FF2B5EF4-FFF2-40B4-BE49-F238E27FC236}">
                <a16:creationId xmlns:a16="http://schemas.microsoft.com/office/drawing/2014/main" id="{D44DF3D3-72D0-4917-911B-2D0F09650ECD}"/>
              </a:ext>
            </a:extLst>
          </p:cNvPr>
          <p:cNvSpPr/>
          <p:nvPr userDrawn="1"/>
        </p:nvSpPr>
        <p:spPr>
          <a:xfrm>
            <a:off x="5472689" y="4172835"/>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a:extLst>
              <a:ext uri="{FF2B5EF4-FFF2-40B4-BE49-F238E27FC236}">
                <a16:creationId xmlns:a16="http://schemas.microsoft.com/office/drawing/2014/main" id="{92F92CA2-785E-4E9F-9CFA-DF84BABA0A45}"/>
              </a:ext>
            </a:extLst>
          </p:cNvPr>
          <p:cNvSpPr/>
          <p:nvPr userDrawn="1"/>
        </p:nvSpPr>
        <p:spPr>
          <a:xfrm>
            <a:off x="7007886" y="4178900"/>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descr="A screenshot of a video game&#10;&#10;Description automatically generated with low confidence">
            <a:extLst>
              <a:ext uri="{FF2B5EF4-FFF2-40B4-BE49-F238E27FC236}">
                <a16:creationId xmlns:a16="http://schemas.microsoft.com/office/drawing/2014/main" id="{11604238-BF0C-43AD-859B-115E418853CE}"/>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7090895" y="4668874"/>
            <a:ext cx="976802" cy="177761"/>
          </a:xfrm>
          <a:prstGeom prst="rect">
            <a:avLst/>
          </a:prstGeom>
        </p:spPr>
      </p:pic>
      <p:sp>
        <p:nvSpPr>
          <p:cNvPr id="63" name="Oval 62">
            <a:extLst>
              <a:ext uri="{FF2B5EF4-FFF2-40B4-BE49-F238E27FC236}">
                <a16:creationId xmlns:a16="http://schemas.microsoft.com/office/drawing/2014/main" id="{81DB857F-9882-4C51-B072-9D1405E25326}"/>
              </a:ext>
            </a:extLst>
          </p:cNvPr>
          <p:cNvSpPr/>
          <p:nvPr userDrawn="1"/>
        </p:nvSpPr>
        <p:spPr>
          <a:xfrm>
            <a:off x="8605666" y="4178900"/>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31" descr="A blue and white logo&#10;&#10;Description automatically generated with low confidence">
            <a:extLst>
              <a:ext uri="{FF2B5EF4-FFF2-40B4-BE49-F238E27FC236}">
                <a16:creationId xmlns:a16="http://schemas.microsoft.com/office/drawing/2014/main" id="{F5650715-33FA-4141-A9D9-36982337394A}"/>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8675071" y="4647021"/>
            <a:ext cx="996490" cy="203141"/>
          </a:xfrm>
          <a:prstGeom prst="rect">
            <a:avLst/>
          </a:prstGeom>
        </p:spPr>
      </p:pic>
      <p:sp>
        <p:nvSpPr>
          <p:cNvPr id="64" name="Oval 63">
            <a:extLst>
              <a:ext uri="{FF2B5EF4-FFF2-40B4-BE49-F238E27FC236}">
                <a16:creationId xmlns:a16="http://schemas.microsoft.com/office/drawing/2014/main" id="{5C83B1F7-FCBD-4733-A8F5-F868E1CD10D4}"/>
              </a:ext>
            </a:extLst>
          </p:cNvPr>
          <p:cNvSpPr/>
          <p:nvPr userDrawn="1"/>
        </p:nvSpPr>
        <p:spPr>
          <a:xfrm>
            <a:off x="10210480" y="4160143"/>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a:extLst>
              <a:ext uri="{FF2B5EF4-FFF2-40B4-BE49-F238E27FC236}">
                <a16:creationId xmlns:a16="http://schemas.microsoft.com/office/drawing/2014/main" id="{4957AFC7-DF62-416A-AAFE-700089241418}"/>
              </a:ext>
            </a:extLst>
          </p:cNvPr>
          <p:cNvSpPr/>
          <p:nvPr userDrawn="1"/>
        </p:nvSpPr>
        <p:spPr>
          <a:xfrm>
            <a:off x="1738391" y="5411907"/>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val 65">
            <a:extLst>
              <a:ext uri="{FF2B5EF4-FFF2-40B4-BE49-F238E27FC236}">
                <a16:creationId xmlns:a16="http://schemas.microsoft.com/office/drawing/2014/main" id="{D11845FB-0204-4280-8B64-1F7FC92086ED}"/>
              </a:ext>
            </a:extLst>
          </p:cNvPr>
          <p:cNvSpPr/>
          <p:nvPr userDrawn="1"/>
        </p:nvSpPr>
        <p:spPr>
          <a:xfrm>
            <a:off x="3264647" y="543619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66">
            <a:extLst>
              <a:ext uri="{FF2B5EF4-FFF2-40B4-BE49-F238E27FC236}">
                <a16:creationId xmlns:a16="http://schemas.microsoft.com/office/drawing/2014/main" id="{582F589E-2F95-49CC-A659-830FF28D3217}"/>
              </a:ext>
            </a:extLst>
          </p:cNvPr>
          <p:cNvSpPr/>
          <p:nvPr userDrawn="1"/>
        </p:nvSpPr>
        <p:spPr>
          <a:xfrm>
            <a:off x="4683276" y="5411907"/>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Picture 33" descr="Logo, company name&#10;&#10;Description automatically generated">
            <a:extLst>
              <a:ext uri="{FF2B5EF4-FFF2-40B4-BE49-F238E27FC236}">
                <a16:creationId xmlns:a16="http://schemas.microsoft.com/office/drawing/2014/main" id="{7EE04783-5186-48FF-BAAC-6944B9A07F72}"/>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793849" y="5723723"/>
            <a:ext cx="935512" cy="576512"/>
          </a:xfrm>
          <a:prstGeom prst="rect">
            <a:avLst/>
          </a:prstGeom>
        </p:spPr>
      </p:pic>
      <p:sp>
        <p:nvSpPr>
          <p:cNvPr id="68" name="Oval 67">
            <a:extLst>
              <a:ext uri="{FF2B5EF4-FFF2-40B4-BE49-F238E27FC236}">
                <a16:creationId xmlns:a16="http://schemas.microsoft.com/office/drawing/2014/main" id="{28C02A34-C3DE-4CB7-8926-779B810E2B04}"/>
              </a:ext>
            </a:extLst>
          </p:cNvPr>
          <p:cNvSpPr/>
          <p:nvPr userDrawn="1"/>
        </p:nvSpPr>
        <p:spPr>
          <a:xfrm>
            <a:off x="6320350" y="5436193"/>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Oval 68">
            <a:extLst>
              <a:ext uri="{FF2B5EF4-FFF2-40B4-BE49-F238E27FC236}">
                <a16:creationId xmlns:a16="http://schemas.microsoft.com/office/drawing/2014/main" id="{F0278FF8-F83B-4F2A-91DE-B161C7AC5E85}"/>
              </a:ext>
            </a:extLst>
          </p:cNvPr>
          <p:cNvSpPr/>
          <p:nvPr userDrawn="1"/>
        </p:nvSpPr>
        <p:spPr>
          <a:xfrm>
            <a:off x="7822134" y="543619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Oval 69">
            <a:extLst>
              <a:ext uri="{FF2B5EF4-FFF2-40B4-BE49-F238E27FC236}">
                <a16:creationId xmlns:a16="http://schemas.microsoft.com/office/drawing/2014/main" id="{1ECF1EE5-8101-4625-8840-BD2747F4AEAA}"/>
              </a:ext>
            </a:extLst>
          </p:cNvPr>
          <p:cNvSpPr/>
          <p:nvPr userDrawn="1"/>
        </p:nvSpPr>
        <p:spPr>
          <a:xfrm>
            <a:off x="9363994" y="543619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sign, outdoor&#10;&#10;Description automatically generated">
            <a:extLst>
              <a:ext uri="{FF2B5EF4-FFF2-40B4-BE49-F238E27FC236}">
                <a16:creationId xmlns:a16="http://schemas.microsoft.com/office/drawing/2014/main" id="{A957C9B0-D3B2-4021-AB98-114B29869C57}"/>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3346307" y="3356638"/>
            <a:ext cx="919577" cy="231487"/>
          </a:xfrm>
          <a:prstGeom prst="rect">
            <a:avLst/>
          </a:prstGeom>
        </p:spPr>
      </p:pic>
      <p:pic>
        <p:nvPicPr>
          <p:cNvPr id="71" name="Image 70">
            <a:extLst>
              <a:ext uri="{FF2B5EF4-FFF2-40B4-BE49-F238E27FC236}">
                <a16:creationId xmlns:a16="http://schemas.microsoft.com/office/drawing/2014/main" id="{FBCE71D6-FC2C-4FD7-8747-74B799877EFF}"/>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843407" y="485724"/>
            <a:ext cx="1033518" cy="947012"/>
          </a:xfrm>
          <a:prstGeom prst="rect">
            <a:avLst/>
          </a:prstGeom>
        </p:spPr>
      </p:pic>
      <p:pic>
        <p:nvPicPr>
          <p:cNvPr id="4" name="Image 3">
            <a:extLst>
              <a:ext uri="{FF2B5EF4-FFF2-40B4-BE49-F238E27FC236}">
                <a16:creationId xmlns:a16="http://schemas.microsoft.com/office/drawing/2014/main" id="{AC4299D2-8CD1-4824-A581-0D7421F608DD}"/>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8709281" y="1919060"/>
            <a:ext cx="954235" cy="515287"/>
          </a:xfrm>
          <a:prstGeom prst="rect">
            <a:avLst/>
          </a:prstGeom>
        </p:spPr>
      </p:pic>
      <p:pic>
        <p:nvPicPr>
          <p:cNvPr id="7" name="Image 6">
            <a:extLst>
              <a:ext uri="{FF2B5EF4-FFF2-40B4-BE49-F238E27FC236}">
                <a16:creationId xmlns:a16="http://schemas.microsoft.com/office/drawing/2014/main" id="{E48AE891-628D-4D4F-9B2C-84918289CA0C}"/>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789694" y="2974016"/>
            <a:ext cx="996733" cy="996733"/>
          </a:xfrm>
          <a:prstGeom prst="rect">
            <a:avLst/>
          </a:prstGeom>
        </p:spPr>
      </p:pic>
      <p:pic>
        <p:nvPicPr>
          <p:cNvPr id="9" name="Image 8">
            <a:extLst>
              <a:ext uri="{FF2B5EF4-FFF2-40B4-BE49-F238E27FC236}">
                <a16:creationId xmlns:a16="http://schemas.microsoft.com/office/drawing/2014/main" id="{559815D5-2B41-4B66-836A-C996603A30BA}"/>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8052606" y="5883476"/>
            <a:ext cx="678439" cy="265808"/>
          </a:xfrm>
          <a:prstGeom prst="rect">
            <a:avLst/>
          </a:prstGeom>
        </p:spPr>
      </p:pic>
      <p:pic>
        <p:nvPicPr>
          <p:cNvPr id="6" name="Picture 5" descr="Company name&#10;&#10;Description automatically generated">
            <a:extLst>
              <a:ext uri="{FF2B5EF4-FFF2-40B4-BE49-F238E27FC236}">
                <a16:creationId xmlns:a16="http://schemas.microsoft.com/office/drawing/2014/main" id="{53AA4E8B-EC6A-46FA-ADE6-F6791661B9AF}"/>
              </a:ext>
            </a:extLst>
          </p:cNvPr>
          <p:cNvPicPr>
            <a:picLocks noChangeAspect="1"/>
          </p:cNvPicPr>
          <p:nvPr userDrawn="1"/>
        </p:nvPicPr>
        <p:blipFill rotWithShape="1">
          <a:blip r:embed="rId18">
            <a:extLst>
              <a:ext uri="{28A0092B-C50C-407E-A947-70E740481C1C}">
                <a14:useLocalDpi xmlns:a14="http://schemas.microsoft.com/office/drawing/2010/main" val="0"/>
              </a:ext>
            </a:extLst>
          </a:blip>
          <a:srcRect l="3463" t="5031" r="2940" b="12160"/>
          <a:stretch/>
        </p:blipFill>
        <p:spPr>
          <a:xfrm>
            <a:off x="6416204" y="3187964"/>
            <a:ext cx="966698" cy="513221"/>
          </a:xfrm>
          <a:prstGeom prst="rect">
            <a:avLst/>
          </a:prstGeom>
        </p:spPr>
      </p:pic>
      <p:pic>
        <p:nvPicPr>
          <p:cNvPr id="3" name="Image 2">
            <a:extLst>
              <a:ext uri="{FF2B5EF4-FFF2-40B4-BE49-F238E27FC236}">
                <a16:creationId xmlns:a16="http://schemas.microsoft.com/office/drawing/2014/main" id="{6D204017-B9DB-4DE2-9D75-B1C148BD28EF}"/>
              </a:ext>
            </a:extLst>
          </p:cNvPr>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7920096" y="833731"/>
            <a:ext cx="1010532" cy="294637"/>
          </a:xfrm>
          <a:prstGeom prst="rect">
            <a:avLst/>
          </a:prstGeom>
        </p:spPr>
      </p:pic>
      <p:pic>
        <p:nvPicPr>
          <p:cNvPr id="11" name="Image 10">
            <a:extLst>
              <a:ext uri="{FF2B5EF4-FFF2-40B4-BE49-F238E27FC236}">
                <a16:creationId xmlns:a16="http://schemas.microsoft.com/office/drawing/2014/main" id="{5C840944-CC2B-476C-B4CA-FDB2706EDC53}"/>
              </a:ext>
            </a:extLst>
          </p:cNvPr>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1160109" y="1919060"/>
            <a:ext cx="758340" cy="523256"/>
          </a:xfrm>
          <a:prstGeom prst="rect">
            <a:avLst/>
          </a:prstGeom>
        </p:spPr>
      </p:pic>
      <p:pic>
        <p:nvPicPr>
          <p:cNvPr id="13" name="Image 12">
            <a:extLst>
              <a:ext uri="{FF2B5EF4-FFF2-40B4-BE49-F238E27FC236}">
                <a16:creationId xmlns:a16="http://schemas.microsoft.com/office/drawing/2014/main" id="{2FB1B041-5FBD-4CB9-9B8F-A1CE49AE73DE}"/>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4191134" y="1776998"/>
            <a:ext cx="766239" cy="766239"/>
          </a:xfrm>
          <a:prstGeom prst="rect">
            <a:avLst/>
          </a:prstGeom>
        </p:spPr>
      </p:pic>
      <p:pic>
        <p:nvPicPr>
          <p:cNvPr id="15" name="Image 14">
            <a:extLst>
              <a:ext uri="{FF2B5EF4-FFF2-40B4-BE49-F238E27FC236}">
                <a16:creationId xmlns:a16="http://schemas.microsoft.com/office/drawing/2014/main" id="{3FDD5A73-4894-49F1-A960-D31836819114}"/>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5830669" y="1919060"/>
            <a:ext cx="515287" cy="515287"/>
          </a:xfrm>
          <a:prstGeom prst="rect">
            <a:avLst/>
          </a:prstGeom>
        </p:spPr>
      </p:pic>
      <p:pic>
        <p:nvPicPr>
          <p:cNvPr id="17" name="Image 16">
            <a:extLst>
              <a:ext uri="{FF2B5EF4-FFF2-40B4-BE49-F238E27FC236}">
                <a16:creationId xmlns:a16="http://schemas.microsoft.com/office/drawing/2014/main" id="{FED7C9B5-5379-4967-9B2C-AE01387B37D4}"/>
              </a:ext>
            </a:extLst>
          </p:cNvPr>
          <p:cNvPicPr>
            <a:picLocks noChangeAspect="1"/>
          </p:cNvPicPr>
          <p:nvPr userDrawn="1"/>
        </p:nvPicPr>
        <p:blipFill rotWithShape="1">
          <a:blip r:embed="rId23">
            <a:extLst>
              <a:ext uri="{28A0092B-C50C-407E-A947-70E740481C1C}">
                <a14:useLocalDpi xmlns:a14="http://schemas.microsoft.com/office/drawing/2010/main" val="0"/>
              </a:ext>
            </a:extLst>
          </a:blip>
          <a:srcRect l="12675" r="8814"/>
          <a:stretch/>
        </p:blipFill>
        <p:spPr>
          <a:xfrm>
            <a:off x="7224283" y="1876462"/>
            <a:ext cx="914676" cy="611205"/>
          </a:xfrm>
          <a:prstGeom prst="rect">
            <a:avLst/>
          </a:prstGeom>
        </p:spPr>
      </p:pic>
      <p:pic>
        <p:nvPicPr>
          <p:cNvPr id="19" name="Image 18">
            <a:extLst>
              <a:ext uri="{FF2B5EF4-FFF2-40B4-BE49-F238E27FC236}">
                <a16:creationId xmlns:a16="http://schemas.microsoft.com/office/drawing/2014/main" id="{E4B64859-CA13-4198-A9DD-A6E09056F398}"/>
              </a:ext>
            </a:extLst>
          </p:cNvPr>
          <p:cNvPicPr>
            <a:picLocks noChangeAspect="1"/>
          </p:cNvPicPr>
          <p:nvPr userDrawn="1"/>
        </p:nvPicPr>
        <p:blipFill>
          <a:blip r:embed="rId24">
            <a:extLst>
              <a:ext uri="{28A0092B-C50C-407E-A947-70E740481C1C}">
                <a14:useLocalDpi xmlns:a14="http://schemas.microsoft.com/office/drawing/2010/main" val="0"/>
              </a:ext>
            </a:extLst>
          </a:blip>
          <a:stretch>
            <a:fillRect/>
          </a:stretch>
        </p:blipFill>
        <p:spPr>
          <a:xfrm>
            <a:off x="451496" y="3059170"/>
            <a:ext cx="795147" cy="799962"/>
          </a:xfrm>
          <a:prstGeom prst="rect">
            <a:avLst/>
          </a:prstGeom>
        </p:spPr>
      </p:pic>
      <p:pic>
        <p:nvPicPr>
          <p:cNvPr id="21" name="Image 20">
            <a:extLst>
              <a:ext uri="{FF2B5EF4-FFF2-40B4-BE49-F238E27FC236}">
                <a16:creationId xmlns:a16="http://schemas.microsoft.com/office/drawing/2014/main" id="{5AE3BB59-FA6B-4EB3-B89D-60582F52503D}"/>
              </a:ext>
            </a:extLst>
          </p:cNvPr>
          <p:cNvPicPr>
            <a:picLocks noChangeAspect="1"/>
          </p:cNvPicPr>
          <p:nvPr userDrawn="1"/>
        </p:nvPicPr>
        <p:blipFill>
          <a:blip r:embed="rId25">
            <a:extLst>
              <a:ext uri="{28A0092B-C50C-407E-A947-70E740481C1C}">
                <a14:useLocalDpi xmlns:a14="http://schemas.microsoft.com/office/drawing/2010/main" val="0"/>
              </a:ext>
            </a:extLst>
          </a:blip>
          <a:stretch>
            <a:fillRect/>
          </a:stretch>
        </p:blipFill>
        <p:spPr>
          <a:xfrm>
            <a:off x="10321654" y="1964710"/>
            <a:ext cx="898169" cy="469293"/>
          </a:xfrm>
          <a:prstGeom prst="rect">
            <a:avLst/>
          </a:prstGeom>
        </p:spPr>
      </p:pic>
      <p:pic>
        <p:nvPicPr>
          <p:cNvPr id="23" name="Image 22">
            <a:extLst>
              <a:ext uri="{FF2B5EF4-FFF2-40B4-BE49-F238E27FC236}">
                <a16:creationId xmlns:a16="http://schemas.microsoft.com/office/drawing/2014/main" id="{4542079D-13DE-4E51-BA25-39F447121F80}"/>
              </a:ext>
            </a:extLst>
          </p:cNvPr>
          <p:cNvPicPr>
            <a:picLocks noChangeAspect="1"/>
          </p:cNvPicPr>
          <p:nvPr userDrawn="1"/>
        </p:nvPicPr>
        <p:blipFill>
          <a:blip r:embed="rId26">
            <a:extLst>
              <a:ext uri="{28A0092B-C50C-407E-A947-70E740481C1C}">
                <a14:useLocalDpi xmlns:a14="http://schemas.microsoft.com/office/drawing/2010/main" val="0"/>
              </a:ext>
            </a:extLst>
          </a:blip>
          <a:stretch>
            <a:fillRect/>
          </a:stretch>
        </p:blipFill>
        <p:spPr>
          <a:xfrm>
            <a:off x="4884831" y="3200099"/>
            <a:ext cx="931882" cy="517712"/>
          </a:xfrm>
          <a:prstGeom prst="rect">
            <a:avLst/>
          </a:prstGeom>
        </p:spPr>
      </p:pic>
      <p:pic>
        <p:nvPicPr>
          <p:cNvPr id="25" name="Image 24">
            <a:extLst>
              <a:ext uri="{FF2B5EF4-FFF2-40B4-BE49-F238E27FC236}">
                <a16:creationId xmlns:a16="http://schemas.microsoft.com/office/drawing/2014/main" id="{9E216549-EA6A-40E9-A2B2-AEB0EF8C6DA6}"/>
              </a:ext>
            </a:extLst>
          </p:cNvPr>
          <p:cNvPicPr>
            <a:picLocks noChangeAspect="1"/>
          </p:cNvPicPr>
          <p:nvPr userDrawn="1"/>
        </p:nvPicPr>
        <p:blipFill>
          <a:blip r:embed="rId27">
            <a:extLst>
              <a:ext uri="{28A0092B-C50C-407E-A947-70E740481C1C}">
                <a14:useLocalDpi xmlns:a14="http://schemas.microsoft.com/office/drawing/2010/main" val="0"/>
              </a:ext>
            </a:extLst>
          </a:blip>
          <a:stretch>
            <a:fillRect/>
          </a:stretch>
        </p:blipFill>
        <p:spPr>
          <a:xfrm>
            <a:off x="9783510" y="3145044"/>
            <a:ext cx="466868" cy="612000"/>
          </a:xfrm>
          <a:prstGeom prst="rect">
            <a:avLst/>
          </a:prstGeom>
        </p:spPr>
      </p:pic>
      <p:pic>
        <p:nvPicPr>
          <p:cNvPr id="36" name="Image 35">
            <a:extLst>
              <a:ext uri="{FF2B5EF4-FFF2-40B4-BE49-F238E27FC236}">
                <a16:creationId xmlns:a16="http://schemas.microsoft.com/office/drawing/2014/main" id="{C8F5654D-6595-427B-B2F2-AB55A095C307}"/>
              </a:ext>
            </a:extLst>
          </p:cNvPr>
          <p:cNvPicPr>
            <a:picLocks noChangeAspect="1"/>
          </p:cNvPicPr>
          <p:nvPr userDrawn="1"/>
        </p:nvPicPr>
        <p:blipFill rotWithShape="1">
          <a:blip r:embed="rId28">
            <a:extLst>
              <a:ext uri="{28A0092B-C50C-407E-A947-70E740481C1C}">
                <a14:useLocalDpi xmlns:a14="http://schemas.microsoft.com/office/drawing/2010/main" val="0"/>
              </a:ext>
            </a:extLst>
          </a:blip>
          <a:srcRect t="35605" b="33731"/>
          <a:stretch/>
        </p:blipFill>
        <p:spPr>
          <a:xfrm>
            <a:off x="7930684" y="3335610"/>
            <a:ext cx="969232" cy="297205"/>
          </a:xfrm>
          <a:prstGeom prst="rect">
            <a:avLst/>
          </a:prstGeom>
        </p:spPr>
      </p:pic>
      <p:pic>
        <p:nvPicPr>
          <p:cNvPr id="73" name="Image 72">
            <a:extLst>
              <a:ext uri="{FF2B5EF4-FFF2-40B4-BE49-F238E27FC236}">
                <a16:creationId xmlns:a16="http://schemas.microsoft.com/office/drawing/2014/main" id="{74427209-6139-41A5-A8D9-AFA481982467}"/>
              </a:ext>
            </a:extLst>
          </p:cNvPr>
          <p:cNvPicPr>
            <a:picLocks noChangeAspect="1"/>
          </p:cNvPicPr>
          <p:nvPr userDrawn="1"/>
        </p:nvPicPr>
        <p:blipFill>
          <a:blip r:embed="rId29">
            <a:extLst>
              <a:ext uri="{28A0092B-C50C-407E-A947-70E740481C1C}">
                <a14:useLocalDpi xmlns:a14="http://schemas.microsoft.com/office/drawing/2010/main" val="0"/>
              </a:ext>
            </a:extLst>
          </a:blip>
          <a:stretch>
            <a:fillRect/>
          </a:stretch>
        </p:blipFill>
        <p:spPr>
          <a:xfrm>
            <a:off x="1009582" y="4537487"/>
            <a:ext cx="959318" cy="440533"/>
          </a:xfrm>
          <a:prstGeom prst="rect">
            <a:avLst/>
          </a:prstGeom>
        </p:spPr>
      </p:pic>
      <p:pic>
        <p:nvPicPr>
          <p:cNvPr id="75" name="Image 74">
            <a:extLst>
              <a:ext uri="{FF2B5EF4-FFF2-40B4-BE49-F238E27FC236}">
                <a16:creationId xmlns:a16="http://schemas.microsoft.com/office/drawing/2014/main" id="{6C736393-E8AA-4885-84A3-29064A2389F6}"/>
              </a:ext>
            </a:extLst>
          </p:cNvPr>
          <p:cNvPicPr>
            <a:picLocks noChangeAspect="1"/>
          </p:cNvPicPr>
          <p:nvPr userDrawn="1"/>
        </p:nvPicPr>
        <p:blipFill>
          <a:blip r:embed="rId30">
            <a:extLst>
              <a:ext uri="{28A0092B-C50C-407E-A947-70E740481C1C}">
                <a14:useLocalDpi xmlns:a14="http://schemas.microsoft.com/office/drawing/2010/main" val="0"/>
              </a:ext>
            </a:extLst>
          </a:blip>
          <a:stretch>
            <a:fillRect/>
          </a:stretch>
        </p:blipFill>
        <p:spPr>
          <a:xfrm>
            <a:off x="4089097" y="4482070"/>
            <a:ext cx="965463" cy="519865"/>
          </a:xfrm>
          <a:prstGeom prst="rect">
            <a:avLst/>
          </a:prstGeom>
        </p:spPr>
      </p:pic>
      <p:pic>
        <p:nvPicPr>
          <p:cNvPr id="77" name="Image 76">
            <a:extLst>
              <a:ext uri="{FF2B5EF4-FFF2-40B4-BE49-F238E27FC236}">
                <a16:creationId xmlns:a16="http://schemas.microsoft.com/office/drawing/2014/main" id="{C6C5A2E8-E0A5-4377-B28F-F11693F1616D}"/>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5773692" y="4488969"/>
            <a:ext cx="501422" cy="500262"/>
          </a:xfrm>
          <a:prstGeom prst="rect">
            <a:avLst/>
          </a:prstGeom>
        </p:spPr>
      </p:pic>
      <p:pic>
        <p:nvPicPr>
          <p:cNvPr id="79" name="Image 78" descr="Une image contenant texte&#10;&#10;Description générée automatiquement">
            <a:extLst>
              <a:ext uri="{FF2B5EF4-FFF2-40B4-BE49-F238E27FC236}">
                <a16:creationId xmlns:a16="http://schemas.microsoft.com/office/drawing/2014/main" id="{B4122AD4-5A12-4D20-8C3A-5F295DCBF883}"/>
              </a:ext>
            </a:extLst>
          </p:cNvPr>
          <p:cNvPicPr>
            <a:picLocks noChangeAspect="1"/>
          </p:cNvPicPr>
          <p:nvPr userDrawn="1"/>
        </p:nvPicPr>
        <p:blipFill>
          <a:blip r:embed="rId32">
            <a:extLst>
              <a:ext uri="{28A0092B-C50C-407E-A947-70E740481C1C}">
                <a14:useLocalDpi xmlns:a14="http://schemas.microsoft.com/office/drawing/2010/main" val="0"/>
              </a:ext>
            </a:extLst>
          </a:blip>
          <a:stretch>
            <a:fillRect/>
          </a:stretch>
        </p:blipFill>
        <p:spPr>
          <a:xfrm>
            <a:off x="10458753" y="4405623"/>
            <a:ext cx="687167" cy="687167"/>
          </a:xfrm>
          <a:prstGeom prst="rect">
            <a:avLst/>
          </a:prstGeom>
        </p:spPr>
      </p:pic>
      <p:pic>
        <p:nvPicPr>
          <p:cNvPr id="81" name="Image 80" descr="Une image contenant texte, clipart&#10;&#10;Description générée automatiquement">
            <a:extLst>
              <a:ext uri="{FF2B5EF4-FFF2-40B4-BE49-F238E27FC236}">
                <a16:creationId xmlns:a16="http://schemas.microsoft.com/office/drawing/2014/main" id="{EDBA7847-95FB-4AAD-9AF7-A375AAFA8F09}"/>
              </a:ext>
            </a:extLst>
          </p:cNvPr>
          <p:cNvPicPr>
            <a:picLocks noChangeAspect="1"/>
          </p:cNvPicPr>
          <p:nvPr userDrawn="1"/>
        </p:nvPicPr>
        <p:blipFill>
          <a:blip r:embed="rId33">
            <a:extLst>
              <a:ext uri="{28A0092B-C50C-407E-A947-70E740481C1C}">
                <a14:useLocalDpi xmlns:a14="http://schemas.microsoft.com/office/drawing/2010/main" val="0"/>
              </a:ext>
            </a:extLst>
          </a:blip>
          <a:stretch>
            <a:fillRect/>
          </a:stretch>
        </p:blipFill>
        <p:spPr>
          <a:xfrm>
            <a:off x="1823101" y="5813037"/>
            <a:ext cx="963326" cy="406687"/>
          </a:xfrm>
          <a:prstGeom prst="rect">
            <a:avLst/>
          </a:prstGeom>
        </p:spPr>
      </p:pic>
      <p:pic>
        <p:nvPicPr>
          <p:cNvPr id="83" name="Image 82">
            <a:extLst>
              <a:ext uri="{FF2B5EF4-FFF2-40B4-BE49-F238E27FC236}">
                <a16:creationId xmlns:a16="http://schemas.microsoft.com/office/drawing/2014/main" id="{97D3547D-EEEB-4024-8011-59F9CBD58D84}"/>
              </a:ext>
            </a:extLst>
          </p:cNvPr>
          <p:cNvPicPr>
            <a:picLocks noChangeAspect="1"/>
          </p:cNvPicPr>
          <p:nvPr userDrawn="1"/>
        </p:nvPicPr>
        <p:blipFill>
          <a:blip r:embed="rId34">
            <a:extLst>
              <a:ext uri="{28A0092B-C50C-407E-A947-70E740481C1C}">
                <a14:useLocalDpi xmlns:a14="http://schemas.microsoft.com/office/drawing/2010/main" val="0"/>
              </a:ext>
            </a:extLst>
          </a:blip>
          <a:stretch>
            <a:fillRect/>
          </a:stretch>
        </p:blipFill>
        <p:spPr>
          <a:xfrm>
            <a:off x="3399799" y="5777240"/>
            <a:ext cx="914572" cy="457288"/>
          </a:xfrm>
          <a:prstGeom prst="rect">
            <a:avLst/>
          </a:prstGeom>
        </p:spPr>
      </p:pic>
      <p:pic>
        <p:nvPicPr>
          <p:cNvPr id="85" name="Image 84">
            <a:extLst>
              <a:ext uri="{FF2B5EF4-FFF2-40B4-BE49-F238E27FC236}">
                <a16:creationId xmlns:a16="http://schemas.microsoft.com/office/drawing/2014/main" id="{F90E1579-10A3-4A07-BE8D-C3D58092BEBB}"/>
              </a:ext>
            </a:extLst>
          </p:cNvPr>
          <p:cNvPicPr>
            <a:picLocks noChangeAspect="1"/>
          </p:cNvPicPr>
          <p:nvPr userDrawn="1"/>
        </p:nvPicPr>
        <p:blipFill>
          <a:blip r:embed="rId35">
            <a:extLst>
              <a:ext uri="{28A0092B-C50C-407E-A947-70E740481C1C}">
                <a14:useLocalDpi xmlns:a14="http://schemas.microsoft.com/office/drawing/2010/main" val="0"/>
              </a:ext>
            </a:extLst>
          </a:blip>
          <a:stretch>
            <a:fillRect/>
          </a:stretch>
        </p:blipFill>
        <p:spPr>
          <a:xfrm>
            <a:off x="6340599" y="5768694"/>
            <a:ext cx="1135000" cy="527014"/>
          </a:xfrm>
          <a:prstGeom prst="rect">
            <a:avLst/>
          </a:prstGeom>
        </p:spPr>
      </p:pic>
      <p:pic>
        <p:nvPicPr>
          <p:cNvPr id="87" name="Image 86">
            <a:extLst>
              <a:ext uri="{FF2B5EF4-FFF2-40B4-BE49-F238E27FC236}">
                <a16:creationId xmlns:a16="http://schemas.microsoft.com/office/drawing/2014/main" id="{1DBBA433-B262-4F13-B060-A3744D19303A}"/>
              </a:ext>
            </a:extLst>
          </p:cNvPr>
          <p:cNvPicPr>
            <a:picLocks noChangeAspect="1"/>
          </p:cNvPicPr>
          <p:nvPr userDrawn="1"/>
        </p:nvPicPr>
        <p:blipFill>
          <a:blip r:embed="rId36">
            <a:extLst>
              <a:ext uri="{28A0092B-C50C-407E-A947-70E740481C1C}">
                <a14:useLocalDpi xmlns:a14="http://schemas.microsoft.com/office/drawing/2010/main" val="0"/>
              </a:ext>
            </a:extLst>
          </a:blip>
          <a:stretch>
            <a:fillRect/>
          </a:stretch>
        </p:blipFill>
        <p:spPr>
          <a:xfrm>
            <a:off x="9619989" y="5818413"/>
            <a:ext cx="627394" cy="421316"/>
          </a:xfrm>
          <a:prstGeom prst="rect">
            <a:avLst/>
          </a:prstGeom>
        </p:spPr>
      </p:pic>
    </p:spTree>
    <p:extLst>
      <p:ext uri="{BB962C8B-B14F-4D97-AF65-F5344CB8AC3E}">
        <p14:creationId xmlns:p14="http://schemas.microsoft.com/office/powerpoint/2010/main" val="27875870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act us!">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011C08C-69D5-4E6A-BD34-1BA047C42FF0}"/>
              </a:ext>
            </a:extLst>
          </p:cNvPr>
          <p:cNvSpPr/>
          <p:nvPr userDrawn="1"/>
        </p:nvSpPr>
        <p:spPr>
          <a:xfrm>
            <a:off x="0" y="-7799"/>
            <a:ext cx="12192000" cy="615745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D5364"/>
              </a:solidFill>
            </a:endParaRPr>
          </a:p>
        </p:txBody>
      </p:sp>
      <p:sp>
        <p:nvSpPr>
          <p:cNvPr id="8" name="TextBox 7">
            <a:extLst>
              <a:ext uri="{FF2B5EF4-FFF2-40B4-BE49-F238E27FC236}">
                <a16:creationId xmlns:a16="http://schemas.microsoft.com/office/drawing/2014/main" id="{E526C47B-C88B-4D89-A1FB-C792C8EE53E2}"/>
              </a:ext>
            </a:extLst>
          </p:cNvPr>
          <p:cNvSpPr txBox="1"/>
          <p:nvPr userDrawn="1"/>
        </p:nvSpPr>
        <p:spPr>
          <a:xfrm>
            <a:off x="1348823" y="2277187"/>
            <a:ext cx="2308778" cy="369332"/>
          </a:xfrm>
          <a:prstGeom prst="rect">
            <a:avLst/>
          </a:prstGeom>
          <a:noFill/>
        </p:spPr>
        <p:txBody>
          <a:bodyPr wrap="square" rtlCol="0">
            <a:spAutoFit/>
          </a:bodyPr>
          <a:lstStyle/>
          <a:p>
            <a:r>
              <a:rPr lang="en-GB" sz="1800" b="1" i="0">
                <a:solidFill>
                  <a:schemeClr val="bg1"/>
                </a:solidFill>
                <a:effectLst/>
                <a:latin typeface="+mj-lt"/>
              </a:rPr>
              <a:t>@NetZeroCitiesEU</a:t>
            </a:r>
            <a:endParaRPr lang="en-US" sz="1800" b="1">
              <a:solidFill>
                <a:schemeClr val="bg1"/>
              </a:solidFill>
              <a:latin typeface="+mj-lt"/>
            </a:endParaRPr>
          </a:p>
        </p:txBody>
      </p:sp>
      <p:sp>
        <p:nvSpPr>
          <p:cNvPr id="9" name="TextBox 8">
            <a:extLst>
              <a:ext uri="{FF2B5EF4-FFF2-40B4-BE49-F238E27FC236}">
                <a16:creationId xmlns:a16="http://schemas.microsoft.com/office/drawing/2014/main" id="{572E1FE3-633E-47AC-93B5-2F3C68DEB0E5}"/>
              </a:ext>
            </a:extLst>
          </p:cNvPr>
          <p:cNvSpPr txBox="1"/>
          <p:nvPr userDrawn="1"/>
        </p:nvSpPr>
        <p:spPr>
          <a:xfrm>
            <a:off x="1379484" y="3534031"/>
            <a:ext cx="2064311" cy="369332"/>
          </a:xfrm>
          <a:prstGeom prst="rect">
            <a:avLst/>
          </a:prstGeom>
          <a:noFill/>
        </p:spPr>
        <p:txBody>
          <a:bodyPr wrap="square" rtlCol="0">
            <a:spAutoFit/>
          </a:bodyPr>
          <a:lstStyle/>
          <a:p>
            <a:r>
              <a:rPr lang="en-GB" sz="1800" b="1" i="0">
                <a:solidFill>
                  <a:schemeClr val="bg1"/>
                </a:solidFill>
                <a:effectLst/>
                <a:latin typeface="+mj-lt"/>
              </a:rPr>
              <a:t>NetZeroCitiesEU</a:t>
            </a:r>
            <a:endParaRPr lang="en-US" sz="1800" b="1">
              <a:solidFill>
                <a:schemeClr val="bg1"/>
              </a:solidFill>
              <a:latin typeface="+mj-lt"/>
            </a:endParaRPr>
          </a:p>
        </p:txBody>
      </p:sp>
      <p:sp>
        <p:nvSpPr>
          <p:cNvPr id="10" name="TextBox 9">
            <a:extLst>
              <a:ext uri="{FF2B5EF4-FFF2-40B4-BE49-F238E27FC236}">
                <a16:creationId xmlns:a16="http://schemas.microsoft.com/office/drawing/2014/main" id="{9C30856D-41CD-41B7-9F17-80B126E72633}"/>
              </a:ext>
            </a:extLst>
          </p:cNvPr>
          <p:cNvSpPr txBox="1"/>
          <p:nvPr userDrawn="1"/>
        </p:nvSpPr>
        <p:spPr>
          <a:xfrm>
            <a:off x="5884851" y="2252557"/>
            <a:ext cx="1843147" cy="369332"/>
          </a:xfrm>
          <a:prstGeom prst="rect">
            <a:avLst/>
          </a:prstGeom>
          <a:noFill/>
        </p:spPr>
        <p:txBody>
          <a:bodyPr wrap="square" rtlCol="0">
            <a:spAutoFit/>
          </a:bodyPr>
          <a:lstStyle/>
          <a:p>
            <a:r>
              <a:rPr lang="en-GB" b="1" i="0">
                <a:solidFill>
                  <a:schemeClr val="bg1"/>
                </a:solidFill>
                <a:effectLst/>
                <a:latin typeface="+mj-lt"/>
              </a:rPr>
              <a:t>NetZeroCities</a:t>
            </a:r>
            <a:endParaRPr lang="en-US" sz="1800" b="1">
              <a:solidFill>
                <a:schemeClr val="bg1"/>
              </a:solidFill>
              <a:latin typeface="+mj-lt"/>
            </a:endParaRPr>
          </a:p>
        </p:txBody>
      </p:sp>
      <p:sp>
        <p:nvSpPr>
          <p:cNvPr id="13" name="TextBox 12">
            <a:extLst>
              <a:ext uri="{FF2B5EF4-FFF2-40B4-BE49-F238E27FC236}">
                <a16:creationId xmlns:a16="http://schemas.microsoft.com/office/drawing/2014/main" id="{6FB8E790-8A74-472B-A826-30587AF93398}"/>
              </a:ext>
            </a:extLst>
          </p:cNvPr>
          <p:cNvSpPr txBox="1"/>
          <p:nvPr userDrawn="1"/>
        </p:nvSpPr>
        <p:spPr>
          <a:xfrm>
            <a:off x="1379484" y="4779281"/>
            <a:ext cx="2808092" cy="369332"/>
          </a:xfrm>
          <a:prstGeom prst="rect">
            <a:avLst/>
          </a:prstGeom>
          <a:noFill/>
        </p:spPr>
        <p:txBody>
          <a:bodyPr wrap="square" rtlCol="0">
            <a:spAutoFit/>
          </a:bodyPr>
          <a:lstStyle/>
          <a:p>
            <a:r>
              <a:rPr lang="en-GB" sz="1800" b="1" i="0">
                <a:solidFill>
                  <a:schemeClr val="bg1"/>
                </a:solidFill>
                <a:effectLst/>
                <a:latin typeface="+mj-lt"/>
              </a:rPr>
              <a:t>www.netzerocities.eu</a:t>
            </a:r>
            <a:endParaRPr lang="en-US" sz="1800" b="1">
              <a:solidFill>
                <a:schemeClr val="bg1"/>
              </a:solidFill>
              <a:latin typeface="+mj-lt"/>
            </a:endParaRPr>
          </a:p>
        </p:txBody>
      </p:sp>
      <p:sp>
        <p:nvSpPr>
          <p:cNvPr id="14" name="TextBox 13">
            <a:extLst>
              <a:ext uri="{FF2B5EF4-FFF2-40B4-BE49-F238E27FC236}">
                <a16:creationId xmlns:a16="http://schemas.microsoft.com/office/drawing/2014/main" id="{CFB31718-9F11-4865-A022-25FF3D82AFA2}"/>
              </a:ext>
            </a:extLst>
          </p:cNvPr>
          <p:cNvSpPr txBox="1"/>
          <p:nvPr userDrawn="1"/>
        </p:nvSpPr>
        <p:spPr>
          <a:xfrm>
            <a:off x="471467" y="638796"/>
            <a:ext cx="8757647" cy="738664"/>
          </a:xfrm>
          <a:prstGeom prst="rect">
            <a:avLst/>
          </a:prstGeom>
          <a:noFill/>
        </p:spPr>
        <p:txBody>
          <a:bodyPr wrap="square" rtlCol="0">
            <a:spAutoFit/>
          </a:bodyPr>
          <a:lstStyle/>
          <a:p>
            <a:r>
              <a:rPr lang="en-GB" sz="4200" b="1" kern="1200">
                <a:solidFill>
                  <a:schemeClr val="bg1"/>
                </a:solidFill>
                <a:latin typeface="+mj-lt"/>
                <a:ea typeface="+mj-ea"/>
                <a:cs typeface="+mj-cs"/>
              </a:rPr>
              <a:t>Get in touch with NetZeroCities!</a:t>
            </a:r>
            <a:endParaRPr lang="en-US" sz="4200" b="1" kern="1200">
              <a:solidFill>
                <a:schemeClr val="bg1"/>
              </a:solidFill>
              <a:latin typeface="+mj-lt"/>
              <a:ea typeface="+mj-ea"/>
              <a:cs typeface="+mj-cs"/>
            </a:endParaRPr>
          </a:p>
        </p:txBody>
      </p:sp>
      <p:sp>
        <p:nvSpPr>
          <p:cNvPr id="15" name="TextBox 14">
            <a:extLst>
              <a:ext uri="{FF2B5EF4-FFF2-40B4-BE49-F238E27FC236}">
                <a16:creationId xmlns:a16="http://schemas.microsoft.com/office/drawing/2014/main" id="{99A251A6-BAC7-4FDA-80B3-E2682B278E58}"/>
              </a:ext>
            </a:extLst>
          </p:cNvPr>
          <p:cNvSpPr txBox="1"/>
          <p:nvPr userDrawn="1"/>
        </p:nvSpPr>
        <p:spPr>
          <a:xfrm>
            <a:off x="5884851" y="4774435"/>
            <a:ext cx="2782998" cy="369332"/>
          </a:xfrm>
          <a:prstGeom prst="rect">
            <a:avLst/>
          </a:prstGeom>
          <a:noFill/>
        </p:spPr>
        <p:txBody>
          <a:bodyPr wrap="square" rtlCol="0">
            <a:spAutoFit/>
          </a:bodyPr>
          <a:lstStyle/>
          <a:p>
            <a:r>
              <a:rPr lang="en-GB" b="1" i="0">
                <a:solidFill>
                  <a:schemeClr val="bg1"/>
                </a:solidFill>
                <a:effectLst/>
                <a:latin typeface="+mj-lt"/>
              </a:rPr>
              <a:t>hello@netzerocities.eu</a:t>
            </a:r>
            <a:endParaRPr lang="en-US" sz="1800" b="1">
              <a:solidFill>
                <a:schemeClr val="bg1"/>
              </a:solidFill>
              <a:latin typeface="+mj-lt"/>
            </a:endParaRPr>
          </a:p>
        </p:txBody>
      </p:sp>
      <p:pic>
        <p:nvPicPr>
          <p:cNvPr id="16" name="Image 15">
            <a:extLst>
              <a:ext uri="{FF2B5EF4-FFF2-40B4-BE49-F238E27FC236}">
                <a16:creationId xmlns:a16="http://schemas.microsoft.com/office/drawing/2014/main" id="{85846AC9-6855-40F4-B943-95BF5B6BA2C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32323" r="32227"/>
          <a:stretch/>
        </p:blipFill>
        <p:spPr>
          <a:xfrm>
            <a:off x="9374151" y="-7799"/>
            <a:ext cx="2817849" cy="2813912"/>
          </a:xfrm>
          <a:prstGeom prst="rect">
            <a:avLst/>
          </a:prstGeom>
        </p:spPr>
      </p:pic>
      <p:pic>
        <p:nvPicPr>
          <p:cNvPr id="17" name="Picture 9" descr="Shape, icon&#10;&#10;Description automatically generated with medium confidence">
            <a:extLst>
              <a:ext uri="{FF2B5EF4-FFF2-40B4-BE49-F238E27FC236}">
                <a16:creationId xmlns:a16="http://schemas.microsoft.com/office/drawing/2014/main" id="{A696D3E9-EC0E-45DD-A774-2D1C2DB27857}"/>
              </a:ext>
            </a:extLst>
          </p:cNvPr>
          <p:cNvPicPr>
            <a:picLocks noChangeAspect="1"/>
          </p:cNvPicPr>
          <p:nvPr userDrawn="1"/>
        </p:nvPicPr>
        <p:blipFill rotWithShape="1">
          <a:blip r:embed="rId3">
            <a:alphaModFix/>
            <a:extLst>
              <a:ext uri="{28A0092B-C50C-407E-A947-70E740481C1C}">
                <a14:useLocalDpi xmlns:a14="http://schemas.microsoft.com/office/drawing/2010/main" val="0"/>
              </a:ext>
            </a:extLst>
          </a:blip>
          <a:srcRect l="28066" t="-775" r="1" b="27709"/>
          <a:stretch/>
        </p:blipFill>
        <p:spPr>
          <a:xfrm rot="10800000">
            <a:off x="9902954" y="-1"/>
            <a:ext cx="2289046" cy="2325054"/>
          </a:xfrm>
          <a:prstGeom prst="rect">
            <a:avLst/>
          </a:prstGeom>
        </p:spPr>
      </p:pic>
      <p:pic>
        <p:nvPicPr>
          <p:cNvPr id="20" name="Picture 8" descr="A blue background with yellow stars&#10;&#10;Description automatically generated with low confidence">
            <a:extLst>
              <a:ext uri="{FF2B5EF4-FFF2-40B4-BE49-F238E27FC236}">
                <a16:creationId xmlns:a16="http://schemas.microsoft.com/office/drawing/2014/main" id="{590F8752-9685-4100-97BD-A2CAC7F88BE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94780" y="6328016"/>
            <a:ext cx="553375" cy="370028"/>
          </a:xfrm>
          <a:prstGeom prst="rect">
            <a:avLst/>
          </a:prstGeom>
          <a:ln>
            <a:solidFill>
              <a:schemeClr val="bg1"/>
            </a:solidFill>
          </a:ln>
        </p:spPr>
      </p:pic>
      <p:sp>
        <p:nvSpPr>
          <p:cNvPr id="21" name="TextBox 9">
            <a:extLst>
              <a:ext uri="{FF2B5EF4-FFF2-40B4-BE49-F238E27FC236}">
                <a16:creationId xmlns:a16="http://schemas.microsoft.com/office/drawing/2014/main" id="{C6FD811C-6206-478F-A7C1-6A77F55FDA15}"/>
              </a:ext>
            </a:extLst>
          </p:cNvPr>
          <p:cNvSpPr txBox="1"/>
          <p:nvPr userDrawn="1"/>
        </p:nvSpPr>
        <p:spPr>
          <a:xfrm>
            <a:off x="846127" y="6370033"/>
            <a:ext cx="9942652" cy="276999"/>
          </a:xfrm>
          <a:prstGeom prst="rect">
            <a:avLst/>
          </a:prstGeom>
          <a:noFill/>
        </p:spPr>
        <p:txBody>
          <a:bodyPr wrap="square" rtlCol="0">
            <a:spAutoFit/>
          </a:bodyPr>
          <a:lstStyle/>
          <a:p>
            <a:r>
              <a:rPr lang="en-GB" sz="1200" b="0" i="0">
                <a:solidFill>
                  <a:schemeClr val="tx1">
                    <a:lumMod val="85000"/>
                    <a:lumOff val="15000"/>
                  </a:schemeClr>
                </a:solidFill>
                <a:effectLst/>
                <a:latin typeface="+mn-lt"/>
              </a:rPr>
              <a:t>This project has received funding from the H2020 Research and Innovation Programme under grant agreement n°101036519.</a:t>
            </a:r>
            <a:endParaRPr lang="en-US" sz="1200" b="0">
              <a:solidFill>
                <a:schemeClr val="tx1">
                  <a:lumMod val="85000"/>
                  <a:lumOff val="15000"/>
                </a:schemeClr>
              </a:solidFill>
              <a:latin typeface="+mn-lt"/>
            </a:endParaRPr>
          </a:p>
        </p:txBody>
      </p:sp>
      <p:pic>
        <p:nvPicPr>
          <p:cNvPr id="23" name="Image 22">
            <a:extLst>
              <a:ext uri="{FF2B5EF4-FFF2-40B4-BE49-F238E27FC236}">
                <a16:creationId xmlns:a16="http://schemas.microsoft.com/office/drawing/2014/main" id="{8896D796-CC74-4331-8621-92982A2AE6F3}"/>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109220" y="4708103"/>
            <a:ext cx="501997" cy="501997"/>
          </a:xfrm>
          <a:prstGeom prst="rect">
            <a:avLst/>
          </a:prstGeom>
        </p:spPr>
      </p:pic>
      <p:pic>
        <p:nvPicPr>
          <p:cNvPr id="25" name="Image 24">
            <a:extLst>
              <a:ext uri="{FF2B5EF4-FFF2-40B4-BE49-F238E27FC236}">
                <a16:creationId xmlns:a16="http://schemas.microsoft.com/office/drawing/2014/main" id="{0EA75E39-97DA-4038-AF46-C55679BD0432}"/>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109220" y="3556102"/>
            <a:ext cx="501997" cy="501997"/>
          </a:xfrm>
          <a:prstGeom prst="rect">
            <a:avLst/>
          </a:prstGeom>
        </p:spPr>
      </p:pic>
      <p:pic>
        <p:nvPicPr>
          <p:cNvPr id="27" name="Image 26">
            <a:extLst>
              <a:ext uri="{FF2B5EF4-FFF2-40B4-BE49-F238E27FC236}">
                <a16:creationId xmlns:a16="http://schemas.microsoft.com/office/drawing/2014/main" id="{883B7D6D-57F5-47F7-A821-CEACCAF15B12}"/>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5109220" y="2219446"/>
            <a:ext cx="501997" cy="501997"/>
          </a:xfrm>
          <a:prstGeom prst="rect">
            <a:avLst/>
          </a:prstGeom>
        </p:spPr>
      </p:pic>
      <p:pic>
        <p:nvPicPr>
          <p:cNvPr id="31" name="Image 30" descr="Une image contenant clipart&#10;&#10;Description générée automatiquement">
            <a:extLst>
              <a:ext uri="{FF2B5EF4-FFF2-40B4-BE49-F238E27FC236}">
                <a16:creationId xmlns:a16="http://schemas.microsoft.com/office/drawing/2014/main" id="{BA227907-6325-45A5-9B87-35DB6CC1CDE9}"/>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604614" y="2217603"/>
            <a:ext cx="501997" cy="501997"/>
          </a:xfrm>
          <a:prstGeom prst="rect">
            <a:avLst/>
          </a:prstGeom>
        </p:spPr>
      </p:pic>
      <p:pic>
        <p:nvPicPr>
          <p:cNvPr id="33" name="Image 32">
            <a:extLst>
              <a:ext uri="{FF2B5EF4-FFF2-40B4-BE49-F238E27FC236}">
                <a16:creationId xmlns:a16="http://schemas.microsoft.com/office/drawing/2014/main" id="{00999192-CF4E-48F8-B1C2-DDAA5E366272}"/>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599974" y="4717794"/>
            <a:ext cx="492306" cy="492306"/>
          </a:xfrm>
          <a:prstGeom prst="rect">
            <a:avLst/>
          </a:prstGeom>
        </p:spPr>
      </p:pic>
      <p:pic>
        <p:nvPicPr>
          <p:cNvPr id="35" name="Image 34" descr="Une image contenant texte, clipart&#10;&#10;Description générée automatiquement">
            <a:extLst>
              <a:ext uri="{FF2B5EF4-FFF2-40B4-BE49-F238E27FC236}">
                <a16:creationId xmlns:a16="http://schemas.microsoft.com/office/drawing/2014/main" id="{A2EF5EF0-09F2-4825-BC48-24CDDE32B1CC}"/>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617307" y="3486056"/>
            <a:ext cx="488485" cy="488485"/>
          </a:xfrm>
          <a:prstGeom prst="rect">
            <a:avLst/>
          </a:prstGeom>
        </p:spPr>
      </p:pic>
      <p:sp>
        <p:nvSpPr>
          <p:cNvPr id="36" name="TextBox 9">
            <a:extLst>
              <a:ext uri="{FF2B5EF4-FFF2-40B4-BE49-F238E27FC236}">
                <a16:creationId xmlns:a16="http://schemas.microsoft.com/office/drawing/2014/main" id="{9999A545-05FA-4207-8BE8-4ADD60DC16C2}"/>
              </a:ext>
            </a:extLst>
          </p:cNvPr>
          <p:cNvSpPr txBox="1"/>
          <p:nvPr userDrawn="1"/>
        </p:nvSpPr>
        <p:spPr>
          <a:xfrm>
            <a:off x="5884851" y="3534031"/>
            <a:ext cx="2127036" cy="369332"/>
          </a:xfrm>
          <a:prstGeom prst="rect">
            <a:avLst/>
          </a:prstGeom>
          <a:noFill/>
        </p:spPr>
        <p:txBody>
          <a:bodyPr wrap="square" rtlCol="0">
            <a:spAutoFit/>
          </a:bodyPr>
          <a:lstStyle/>
          <a:p>
            <a:r>
              <a:rPr lang="en-GB" b="1" i="0">
                <a:solidFill>
                  <a:schemeClr val="bg1"/>
                </a:solidFill>
                <a:effectLst/>
                <a:latin typeface="+mj-lt"/>
              </a:rPr>
              <a:t>NetZeroCities EU</a:t>
            </a:r>
            <a:endParaRPr lang="en-US" sz="1800" b="1">
              <a:solidFill>
                <a:schemeClr val="bg1"/>
              </a:solidFill>
              <a:latin typeface="+mj-lt"/>
            </a:endParaRPr>
          </a:p>
        </p:txBody>
      </p:sp>
    </p:spTree>
    <p:extLst>
      <p:ext uri="{BB962C8B-B14F-4D97-AF65-F5344CB8AC3E}">
        <p14:creationId xmlns:p14="http://schemas.microsoft.com/office/powerpoint/2010/main" val="2279498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60"/>
        <p:cNvGrpSpPr/>
        <p:nvPr/>
      </p:nvGrpSpPr>
      <p:grpSpPr>
        <a:xfrm>
          <a:off x="0" y="0"/>
          <a:ext cx="0" cy="0"/>
          <a:chOff x="0" y="0"/>
          <a:chExt cx="0" cy="0"/>
        </a:xfrm>
      </p:grpSpPr>
      <p:pic>
        <p:nvPicPr>
          <p:cNvPr id="161" name="Google Shape;161;p28" descr="A blue background with yellow stars&#10;&#10;Description automatically generated with low confidence"/>
          <p:cNvPicPr preferRelativeResize="0"/>
          <p:nvPr/>
        </p:nvPicPr>
        <p:blipFill rotWithShape="1">
          <a:blip r:embed="rId2">
            <a:alphaModFix/>
          </a:blip>
          <a:srcRect/>
          <a:stretch/>
        </p:blipFill>
        <p:spPr>
          <a:xfrm>
            <a:off x="662867" y="6338903"/>
            <a:ext cx="553375" cy="370028"/>
          </a:xfrm>
          <a:prstGeom prst="rect">
            <a:avLst/>
          </a:prstGeom>
          <a:noFill/>
          <a:ln>
            <a:noFill/>
          </a:ln>
        </p:spPr>
      </p:pic>
      <p:sp>
        <p:nvSpPr>
          <p:cNvPr id="162" name="Google Shape;162;p28"/>
          <p:cNvSpPr txBox="1"/>
          <p:nvPr/>
        </p:nvSpPr>
        <p:spPr>
          <a:xfrm>
            <a:off x="1302227" y="6383293"/>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200" b="0" i="0" u="none" strike="noStrike" cap="none">
                <a:solidFill>
                  <a:srgbClr val="303030"/>
                </a:solidFill>
                <a:latin typeface="Arial"/>
                <a:ea typeface="Arial"/>
                <a:cs typeface="Arial"/>
                <a:sym typeface="Arial"/>
              </a:rPr>
              <a:t>NetZeroCities has received funding from the H2020 Research and Innovation Programme under grant agreement n°101036519.</a:t>
            </a:r>
            <a:endParaRPr sz="1200" b="0">
              <a:solidFill>
                <a:srgbClr val="303030"/>
              </a:solidFill>
              <a:latin typeface="Arial"/>
              <a:ea typeface="Arial"/>
              <a:cs typeface="Arial"/>
              <a:sym typeface="Arial"/>
            </a:endParaRPr>
          </a:p>
        </p:txBody>
      </p:sp>
      <p:sp>
        <p:nvSpPr>
          <p:cNvPr id="163" name="Google Shape;163;p28"/>
          <p:cNvSpPr/>
          <p:nvPr/>
        </p:nvSpPr>
        <p:spPr>
          <a:xfrm>
            <a:off x="0" y="-7799"/>
            <a:ext cx="12192000" cy="61576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pic>
        <p:nvPicPr>
          <p:cNvPr id="164" name="Google Shape;164;p28"/>
          <p:cNvPicPr preferRelativeResize="0"/>
          <p:nvPr/>
        </p:nvPicPr>
        <p:blipFill rotWithShape="1">
          <a:blip r:embed="rId3">
            <a:alphaModFix/>
          </a:blip>
          <a:srcRect/>
          <a:stretch/>
        </p:blipFill>
        <p:spPr>
          <a:xfrm>
            <a:off x="399495" y="403687"/>
            <a:ext cx="11141477" cy="5412351"/>
          </a:xfrm>
          <a:prstGeom prst="rect">
            <a:avLst/>
          </a:prstGeom>
          <a:noFill/>
          <a:ln>
            <a:noFill/>
          </a:ln>
        </p:spPr>
      </p:pic>
    </p:spTree>
    <p:extLst>
      <p:ext uri="{BB962C8B-B14F-4D97-AF65-F5344CB8AC3E}">
        <p14:creationId xmlns:p14="http://schemas.microsoft.com/office/powerpoint/2010/main" val="154715877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1_Section Header">
  <p:cSld name="1_Section Header">
    <p:spTree>
      <p:nvGrpSpPr>
        <p:cNvPr id="1" name="Shape 165"/>
        <p:cNvGrpSpPr/>
        <p:nvPr/>
      </p:nvGrpSpPr>
      <p:grpSpPr>
        <a:xfrm>
          <a:off x="0" y="0"/>
          <a:ext cx="0" cy="0"/>
          <a:chOff x="0" y="0"/>
          <a:chExt cx="0" cy="0"/>
        </a:xfrm>
      </p:grpSpPr>
      <p:sp>
        <p:nvSpPr>
          <p:cNvPr id="166" name="Google Shape;166;p29"/>
          <p:cNvSpPr txBox="1">
            <a:spLocks noGrp="1"/>
          </p:cNvSpPr>
          <p:nvPr>
            <p:ph type="title"/>
          </p:nvPr>
        </p:nvSpPr>
        <p:spPr>
          <a:xfrm>
            <a:off x="838200" y="1601959"/>
            <a:ext cx="10515600" cy="2852800"/>
          </a:xfrm>
          <a:prstGeom prst="rect">
            <a:avLst/>
          </a:prstGeom>
          <a:noFill/>
          <a:ln>
            <a:noFill/>
          </a:ln>
        </p:spPr>
        <p:txBody>
          <a:bodyPr spcFirstLastPara="1" wrap="square" lIns="68575" tIns="34275" rIns="68575" bIns="34275" anchor="b" anchorCtr="0">
            <a:normAutofit/>
          </a:bodyPr>
          <a:lstStyle>
            <a:lvl1pPr lvl="0" algn="l" rtl="0">
              <a:lnSpc>
                <a:spcPct val="90000"/>
              </a:lnSpc>
              <a:spcBef>
                <a:spcPts val="0"/>
              </a:spcBef>
              <a:spcAft>
                <a:spcPts val="0"/>
              </a:spcAft>
              <a:buClr>
                <a:schemeClr val="dk2"/>
              </a:buClr>
              <a:buSzPts val="3300"/>
              <a:buFont typeface="Arial"/>
              <a:buNone/>
              <a:defRPr sz="44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67" name="Google Shape;167;p29"/>
          <p:cNvSpPr txBox="1">
            <a:spLocks noGrp="1"/>
          </p:cNvSpPr>
          <p:nvPr>
            <p:ph type="body" idx="1"/>
          </p:nvPr>
        </p:nvSpPr>
        <p:spPr>
          <a:xfrm>
            <a:off x="838200" y="4595323"/>
            <a:ext cx="10515600" cy="956400"/>
          </a:xfrm>
          <a:prstGeom prst="rect">
            <a:avLst/>
          </a:prstGeom>
          <a:noFill/>
          <a:ln>
            <a:noFill/>
          </a:ln>
        </p:spPr>
        <p:txBody>
          <a:bodyPr spcFirstLastPara="1" wrap="square" lIns="68575" tIns="34275" rIns="68575" bIns="34275" anchor="t" anchorCtr="0">
            <a:normAutofit/>
          </a:bodyPr>
          <a:lstStyle>
            <a:lvl1pPr marL="609585" lvl="0" indent="-304792" algn="l" rtl="0">
              <a:lnSpc>
                <a:spcPct val="90000"/>
              </a:lnSpc>
              <a:spcBef>
                <a:spcPts val="1067"/>
              </a:spcBef>
              <a:spcAft>
                <a:spcPts val="0"/>
              </a:spcAft>
              <a:buSzPts val="1800"/>
              <a:buNone/>
              <a:defRPr sz="2400" b="1">
                <a:solidFill>
                  <a:srgbClr val="5D8793"/>
                </a:solidFill>
              </a:defRPr>
            </a:lvl1pPr>
            <a:lvl2pPr marL="1219170" lvl="1" indent="-304792" algn="l" rtl="0">
              <a:lnSpc>
                <a:spcPct val="90000"/>
              </a:lnSpc>
              <a:spcBef>
                <a:spcPts val="533"/>
              </a:spcBef>
              <a:spcAft>
                <a:spcPts val="0"/>
              </a:spcAft>
              <a:buSzPts val="1500"/>
              <a:buNone/>
              <a:defRPr sz="2000">
                <a:solidFill>
                  <a:srgbClr val="888888"/>
                </a:solidFill>
              </a:defRPr>
            </a:lvl2pPr>
            <a:lvl3pPr marL="1828754" lvl="2" indent="-304792" algn="l" rtl="0">
              <a:lnSpc>
                <a:spcPct val="90000"/>
              </a:lnSpc>
              <a:spcBef>
                <a:spcPts val="533"/>
              </a:spcBef>
              <a:spcAft>
                <a:spcPts val="0"/>
              </a:spcAft>
              <a:buSzPts val="1400"/>
              <a:buNone/>
              <a:defRPr sz="1867">
                <a:solidFill>
                  <a:srgbClr val="888888"/>
                </a:solidFill>
              </a:defRPr>
            </a:lvl3pPr>
            <a:lvl4pPr marL="2438339" lvl="3" indent="-304792" algn="l" rtl="0">
              <a:lnSpc>
                <a:spcPct val="90000"/>
              </a:lnSpc>
              <a:spcBef>
                <a:spcPts val="533"/>
              </a:spcBef>
              <a:spcAft>
                <a:spcPts val="0"/>
              </a:spcAft>
              <a:buSzPts val="1200"/>
              <a:buNone/>
              <a:defRPr sz="1600">
                <a:solidFill>
                  <a:srgbClr val="888888"/>
                </a:solidFill>
              </a:defRPr>
            </a:lvl4pPr>
            <a:lvl5pPr marL="3047924" lvl="4" indent="-304792" algn="l" rtl="0">
              <a:lnSpc>
                <a:spcPct val="90000"/>
              </a:lnSpc>
              <a:spcBef>
                <a:spcPts val="533"/>
              </a:spcBef>
              <a:spcAft>
                <a:spcPts val="0"/>
              </a:spcAft>
              <a:buSzPts val="1200"/>
              <a:buNone/>
              <a:defRPr sz="1600">
                <a:solidFill>
                  <a:srgbClr val="888888"/>
                </a:solidFill>
              </a:defRPr>
            </a:lvl5pPr>
            <a:lvl6pPr marL="3657509" lvl="5" indent="-304792" algn="l" rtl="0">
              <a:lnSpc>
                <a:spcPct val="90000"/>
              </a:lnSpc>
              <a:spcBef>
                <a:spcPts val="533"/>
              </a:spcBef>
              <a:spcAft>
                <a:spcPts val="0"/>
              </a:spcAft>
              <a:buClr>
                <a:srgbClr val="888888"/>
              </a:buClr>
              <a:buSzPts val="1200"/>
              <a:buNone/>
              <a:defRPr sz="1600">
                <a:solidFill>
                  <a:srgbClr val="888888"/>
                </a:solidFill>
              </a:defRPr>
            </a:lvl6pPr>
            <a:lvl7pPr marL="4267093" lvl="6" indent="-304792" algn="l" rtl="0">
              <a:lnSpc>
                <a:spcPct val="90000"/>
              </a:lnSpc>
              <a:spcBef>
                <a:spcPts val="533"/>
              </a:spcBef>
              <a:spcAft>
                <a:spcPts val="0"/>
              </a:spcAft>
              <a:buClr>
                <a:srgbClr val="888888"/>
              </a:buClr>
              <a:buSzPts val="1200"/>
              <a:buNone/>
              <a:defRPr sz="1600">
                <a:solidFill>
                  <a:srgbClr val="888888"/>
                </a:solidFill>
              </a:defRPr>
            </a:lvl7pPr>
            <a:lvl8pPr marL="4876678" lvl="7" indent="-304792" algn="l" rtl="0">
              <a:lnSpc>
                <a:spcPct val="90000"/>
              </a:lnSpc>
              <a:spcBef>
                <a:spcPts val="533"/>
              </a:spcBef>
              <a:spcAft>
                <a:spcPts val="0"/>
              </a:spcAft>
              <a:buClr>
                <a:srgbClr val="888888"/>
              </a:buClr>
              <a:buSzPts val="1200"/>
              <a:buNone/>
              <a:defRPr sz="1600">
                <a:solidFill>
                  <a:srgbClr val="888888"/>
                </a:solidFill>
              </a:defRPr>
            </a:lvl8pPr>
            <a:lvl9pPr marL="5486263" lvl="8" indent="-304792" algn="l" rtl="0">
              <a:lnSpc>
                <a:spcPct val="90000"/>
              </a:lnSpc>
              <a:spcBef>
                <a:spcPts val="533"/>
              </a:spcBef>
              <a:spcAft>
                <a:spcPts val="0"/>
              </a:spcAft>
              <a:buClr>
                <a:srgbClr val="888888"/>
              </a:buClr>
              <a:buSzPts val="1200"/>
              <a:buNone/>
              <a:defRPr sz="1600">
                <a:solidFill>
                  <a:srgbClr val="888888"/>
                </a:solidFill>
              </a:defRPr>
            </a:lvl9pPr>
          </a:lstStyle>
          <a:p>
            <a:endParaRPr/>
          </a:p>
        </p:txBody>
      </p:sp>
      <p:pic>
        <p:nvPicPr>
          <p:cNvPr id="168" name="Google Shape;168;p29"/>
          <p:cNvPicPr preferRelativeResize="0"/>
          <p:nvPr/>
        </p:nvPicPr>
        <p:blipFill rotWithShape="1">
          <a:blip r:embed="rId2">
            <a:alphaModFix/>
          </a:blip>
          <a:srcRect/>
          <a:stretch/>
        </p:blipFill>
        <p:spPr>
          <a:xfrm>
            <a:off x="11079096" y="329292"/>
            <a:ext cx="738000" cy="738000"/>
          </a:xfrm>
          <a:prstGeom prst="rect">
            <a:avLst/>
          </a:prstGeom>
          <a:noFill/>
          <a:ln>
            <a:noFill/>
          </a:ln>
        </p:spPr>
      </p:pic>
      <p:sp>
        <p:nvSpPr>
          <p:cNvPr id="169" name="Google Shape;169;p29"/>
          <p:cNvSpPr/>
          <p:nvPr/>
        </p:nvSpPr>
        <p:spPr>
          <a:xfrm rot="10800000" flipH="1">
            <a:off x="0" y="6149599"/>
            <a:ext cx="12192000" cy="7084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pic>
        <p:nvPicPr>
          <p:cNvPr id="170" name="Google Shape;170;p29" descr="A blue background with yellow stars&#10;&#10;Description automatically generated with low confidence"/>
          <p:cNvPicPr preferRelativeResize="0"/>
          <p:nvPr/>
        </p:nvPicPr>
        <p:blipFill rotWithShape="1">
          <a:blip r:embed="rId3">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171" name="Google Shape;171;p29"/>
          <p:cNvSpPr txBox="1"/>
          <p:nvPr/>
        </p:nvSpPr>
        <p:spPr>
          <a:xfrm>
            <a:off x="846127" y="6370034"/>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200" b="0" i="0">
                <a:solidFill>
                  <a:schemeClr val="lt1"/>
                </a:solidFill>
                <a:latin typeface="Arial"/>
                <a:ea typeface="Arial"/>
                <a:cs typeface="Arial"/>
                <a:sym typeface="Arial"/>
              </a:rPr>
              <a:t>NetZeroCities has received funding from the H2020 Research and Innovation Programme under grant agreement n°101036519.</a:t>
            </a:r>
            <a:endParaRPr sz="1200" b="0">
              <a:solidFill>
                <a:schemeClr val="lt1"/>
              </a:solidFill>
              <a:latin typeface="Arial"/>
              <a:ea typeface="Arial"/>
              <a:cs typeface="Arial"/>
              <a:sym typeface="Arial"/>
            </a:endParaRPr>
          </a:p>
        </p:txBody>
      </p:sp>
    </p:spTree>
    <p:extLst>
      <p:ext uri="{BB962C8B-B14F-4D97-AF65-F5344CB8AC3E}">
        <p14:creationId xmlns:p14="http://schemas.microsoft.com/office/powerpoint/2010/main" val="79414459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172"/>
        <p:cNvGrpSpPr/>
        <p:nvPr/>
      </p:nvGrpSpPr>
      <p:grpSpPr>
        <a:xfrm>
          <a:off x="0" y="0"/>
          <a:ext cx="0" cy="0"/>
          <a:chOff x="0" y="0"/>
          <a:chExt cx="0" cy="0"/>
        </a:xfrm>
      </p:grpSpPr>
      <p:sp>
        <p:nvSpPr>
          <p:cNvPr id="173" name="Google Shape;173;p30"/>
          <p:cNvSpPr txBox="1">
            <a:spLocks noGrp="1"/>
          </p:cNvSpPr>
          <p:nvPr>
            <p:ph type="title"/>
          </p:nvPr>
        </p:nvSpPr>
        <p:spPr>
          <a:xfrm>
            <a:off x="838200" y="365125"/>
            <a:ext cx="10515600" cy="1325600"/>
          </a:xfrm>
          <a:prstGeom prst="rect">
            <a:avLst/>
          </a:prstGeom>
          <a:noFill/>
          <a:ln>
            <a:noFill/>
          </a:ln>
        </p:spPr>
        <p:txBody>
          <a:bodyPr spcFirstLastPara="1" wrap="square" lIns="51425" tIns="25700" rIns="51425" bIns="25700" anchor="ctr" anchorCtr="0">
            <a:normAutofit/>
          </a:bodyPr>
          <a:lstStyle>
            <a:lvl1pPr lvl="0" algn="l" rtl="0">
              <a:lnSpc>
                <a:spcPct val="90000"/>
              </a:lnSpc>
              <a:spcBef>
                <a:spcPts val="0"/>
              </a:spcBef>
              <a:spcAft>
                <a:spcPts val="0"/>
              </a:spcAft>
              <a:buClr>
                <a:schemeClr val="dk2"/>
              </a:buClr>
              <a:buSzPts val="2300"/>
              <a:buFont typeface="Arial"/>
              <a:buNone/>
              <a:defRPr sz="4000"/>
            </a:lvl1pPr>
            <a:lvl2pPr lvl="1" algn="l" rtl="0">
              <a:lnSpc>
                <a:spcPct val="100000"/>
              </a:lnSpc>
              <a:spcBef>
                <a:spcPts val="0"/>
              </a:spcBef>
              <a:spcAft>
                <a:spcPts val="0"/>
              </a:spcAft>
              <a:buSzPts val="800"/>
              <a:buNone/>
              <a:defRPr/>
            </a:lvl2pPr>
            <a:lvl3pPr lvl="2" algn="l" rtl="0">
              <a:lnSpc>
                <a:spcPct val="100000"/>
              </a:lnSpc>
              <a:spcBef>
                <a:spcPts val="0"/>
              </a:spcBef>
              <a:spcAft>
                <a:spcPts val="0"/>
              </a:spcAft>
              <a:buSzPts val="800"/>
              <a:buNone/>
              <a:defRPr/>
            </a:lvl3pPr>
            <a:lvl4pPr lvl="3" algn="l" rtl="0">
              <a:lnSpc>
                <a:spcPct val="100000"/>
              </a:lnSpc>
              <a:spcBef>
                <a:spcPts val="0"/>
              </a:spcBef>
              <a:spcAft>
                <a:spcPts val="0"/>
              </a:spcAft>
              <a:buSzPts val="800"/>
              <a:buNone/>
              <a:defRPr/>
            </a:lvl4pPr>
            <a:lvl5pPr lvl="4" algn="l" rtl="0">
              <a:lnSpc>
                <a:spcPct val="100000"/>
              </a:lnSpc>
              <a:spcBef>
                <a:spcPts val="0"/>
              </a:spcBef>
              <a:spcAft>
                <a:spcPts val="0"/>
              </a:spcAft>
              <a:buSzPts val="800"/>
              <a:buNone/>
              <a:defRPr/>
            </a:lvl5pPr>
            <a:lvl6pPr lvl="5" algn="l" rtl="0">
              <a:lnSpc>
                <a:spcPct val="100000"/>
              </a:lnSpc>
              <a:spcBef>
                <a:spcPts val="0"/>
              </a:spcBef>
              <a:spcAft>
                <a:spcPts val="0"/>
              </a:spcAft>
              <a:buSzPts val="800"/>
              <a:buNone/>
              <a:defRPr/>
            </a:lvl6pPr>
            <a:lvl7pPr lvl="6" algn="l" rtl="0">
              <a:lnSpc>
                <a:spcPct val="100000"/>
              </a:lnSpc>
              <a:spcBef>
                <a:spcPts val="0"/>
              </a:spcBef>
              <a:spcAft>
                <a:spcPts val="0"/>
              </a:spcAft>
              <a:buSzPts val="800"/>
              <a:buNone/>
              <a:defRPr/>
            </a:lvl7pPr>
            <a:lvl8pPr lvl="7" algn="l" rtl="0">
              <a:lnSpc>
                <a:spcPct val="100000"/>
              </a:lnSpc>
              <a:spcBef>
                <a:spcPts val="0"/>
              </a:spcBef>
              <a:spcAft>
                <a:spcPts val="0"/>
              </a:spcAft>
              <a:buSzPts val="800"/>
              <a:buNone/>
              <a:defRPr/>
            </a:lvl8pPr>
            <a:lvl9pPr lvl="8" algn="l" rtl="0">
              <a:lnSpc>
                <a:spcPct val="100000"/>
              </a:lnSpc>
              <a:spcBef>
                <a:spcPts val="0"/>
              </a:spcBef>
              <a:spcAft>
                <a:spcPts val="0"/>
              </a:spcAft>
              <a:buSzPts val="800"/>
              <a:buNone/>
              <a:defRPr/>
            </a:lvl9pPr>
          </a:lstStyle>
          <a:p>
            <a:endParaRPr/>
          </a:p>
        </p:txBody>
      </p:sp>
      <p:sp>
        <p:nvSpPr>
          <p:cNvPr id="174" name="Google Shape;174;p30"/>
          <p:cNvSpPr txBox="1">
            <a:spLocks noGrp="1"/>
          </p:cNvSpPr>
          <p:nvPr>
            <p:ph type="body" idx="1"/>
          </p:nvPr>
        </p:nvSpPr>
        <p:spPr>
          <a:xfrm>
            <a:off x="838200" y="1825627"/>
            <a:ext cx="10515600" cy="4009200"/>
          </a:xfrm>
          <a:prstGeom prst="rect">
            <a:avLst/>
          </a:prstGeom>
          <a:noFill/>
          <a:ln>
            <a:noFill/>
          </a:ln>
        </p:spPr>
        <p:txBody>
          <a:bodyPr spcFirstLastPara="1" wrap="square" lIns="51425" tIns="25700" rIns="51425" bIns="25700" anchor="t" anchorCtr="0">
            <a:normAutofit/>
          </a:bodyPr>
          <a:lstStyle>
            <a:lvl1pPr marL="609585" lvl="0" indent="-423323" algn="l" rtl="0">
              <a:lnSpc>
                <a:spcPct val="90000"/>
              </a:lnSpc>
              <a:spcBef>
                <a:spcPts val="1067"/>
              </a:spcBef>
              <a:spcAft>
                <a:spcPts val="0"/>
              </a:spcAft>
              <a:buSzPts val="1400"/>
              <a:buChar char="•"/>
              <a:defRPr sz="2400">
                <a:solidFill>
                  <a:srgbClr val="303030"/>
                </a:solidFill>
              </a:defRPr>
            </a:lvl1pPr>
            <a:lvl2pPr marL="1219170" lvl="1" indent="-414856" algn="l" rtl="0">
              <a:lnSpc>
                <a:spcPct val="90000"/>
              </a:lnSpc>
              <a:spcBef>
                <a:spcPts val="533"/>
              </a:spcBef>
              <a:spcAft>
                <a:spcPts val="0"/>
              </a:spcAft>
              <a:buSzPts val="1300"/>
              <a:buChar char="•"/>
              <a:defRPr sz="2267">
                <a:solidFill>
                  <a:srgbClr val="303030"/>
                </a:solidFill>
              </a:defRPr>
            </a:lvl2pPr>
            <a:lvl3pPr marL="1828754" lvl="2" indent="-397923" algn="l" rtl="0">
              <a:lnSpc>
                <a:spcPct val="90000"/>
              </a:lnSpc>
              <a:spcBef>
                <a:spcPts val="533"/>
              </a:spcBef>
              <a:spcAft>
                <a:spcPts val="0"/>
              </a:spcAft>
              <a:buSzPts val="1100"/>
              <a:buChar char="•"/>
              <a:defRPr>
                <a:solidFill>
                  <a:srgbClr val="303030"/>
                </a:solidFill>
              </a:defRPr>
            </a:lvl3pPr>
            <a:lvl4pPr marL="2438339" lvl="3" indent="-397923" algn="l" rtl="0">
              <a:lnSpc>
                <a:spcPct val="90000"/>
              </a:lnSpc>
              <a:spcBef>
                <a:spcPts val="533"/>
              </a:spcBef>
              <a:spcAft>
                <a:spcPts val="0"/>
              </a:spcAft>
              <a:buSzPts val="1100"/>
              <a:buChar char="•"/>
              <a:defRPr>
                <a:solidFill>
                  <a:srgbClr val="303030"/>
                </a:solidFill>
              </a:defRPr>
            </a:lvl4pPr>
            <a:lvl5pPr marL="3047924" lvl="4" indent="-397923" algn="l" rtl="0">
              <a:lnSpc>
                <a:spcPct val="90000"/>
              </a:lnSpc>
              <a:spcBef>
                <a:spcPts val="533"/>
              </a:spcBef>
              <a:spcAft>
                <a:spcPts val="0"/>
              </a:spcAft>
              <a:buSzPts val="1100"/>
              <a:buChar char="•"/>
              <a:defRPr>
                <a:solidFill>
                  <a:srgbClr val="303030"/>
                </a:solidFill>
              </a:defRPr>
            </a:lvl5pPr>
            <a:lvl6pPr marL="3657509" lvl="5" indent="-397923" algn="l" rtl="0">
              <a:lnSpc>
                <a:spcPct val="90000"/>
              </a:lnSpc>
              <a:spcBef>
                <a:spcPts val="533"/>
              </a:spcBef>
              <a:spcAft>
                <a:spcPts val="0"/>
              </a:spcAft>
              <a:buClr>
                <a:schemeClr val="dk1"/>
              </a:buClr>
              <a:buSzPts val="1100"/>
              <a:buChar char="•"/>
              <a:defRPr/>
            </a:lvl6pPr>
            <a:lvl7pPr marL="4267093" lvl="6" indent="-397923" algn="l" rtl="0">
              <a:lnSpc>
                <a:spcPct val="90000"/>
              </a:lnSpc>
              <a:spcBef>
                <a:spcPts val="533"/>
              </a:spcBef>
              <a:spcAft>
                <a:spcPts val="0"/>
              </a:spcAft>
              <a:buClr>
                <a:schemeClr val="dk1"/>
              </a:buClr>
              <a:buSzPts val="1100"/>
              <a:buChar char="•"/>
              <a:defRPr/>
            </a:lvl7pPr>
            <a:lvl8pPr marL="4876678" lvl="7" indent="-397923" algn="l" rtl="0">
              <a:lnSpc>
                <a:spcPct val="90000"/>
              </a:lnSpc>
              <a:spcBef>
                <a:spcPts val="533"/>
              </a:spcBef>
              <a:spcAft>
                <a:spcPts val="0"/>
              </a:spcAft>
              <a:buClr>
                <a:schemeClr val="dk1"/>
              </a:buClr>
              <a:buSzPts val="1100"/>
              <a:buChar char="•"/>
              <a:defRPr/>
            </a:lvl8pPr>
            <a:lvl9pPr marL="5486263" lvl="8" indent="-397923" algn="l" rtl="0">
              <a:lnSpc>
                <a:spcPct val="90000"/>
              </a:lnSpc>
              <a:spcBef>
                <a:spcPts val="533"/>
              </a:spcBef>
              <a:spcAft>
                <a:spcPts val="0"/>
              </a:spcAft>
              <a:buClr>
                <a:schemeClr val="dk1"/>
              </a:buClr>
              <a:buSzPts val="1100"/>
              <a:buChar char="•"/>
              <a:defRPr/>
            </a:lvl9pPr>
          </a:lstStyle>
          <a:p>
            <a:endParaRPr/>
          </a:p>
        </p:txBody>
      </p:sp>
      <p:pic>
        <p:nvPicPr>
          <p:cNvPr id="175" name="Google Shape;175;p30"/>
          <p:cNvPicPr preferRelativeResize="0"/>
          <p:nvPr/>
        </p:nvPicPr>
        <p:blipFill rotWithShape="1">
          <a:blip r:embed="rId2">
            <a:alphaModFix/>
          </a:blip>
          <a:srcRect/>
          <a:stretch/>
        </p:blipFill>
        <p:spPr>
          <a:xfrm>
            <a:off x="11079096" y="329292"/>
            <a:ext cx="738000" cy="738000"/>
          </a:xfrm>
          <a:prstGeom prst="rect">
            <a:avLst/>
          </a:prstGeom>
          <a:noFill/>
          <a:ln>
            <a:noFill/>
          </a:ln>
        </p:spPr>
      </p:pic>
      <p:sp>
        <p:nvSpPr>
          <p:cNvPr id="176" name="Google Shape;176;p30"/>
          <p:cNvSpPr/>
          <p:nvPr/>
        </p:nvSpPr>
        <p:spPr>
          <a:xfrm rot="10800000" flipH="1">
            <a:off x="0" y="6149599"/>
            <a:ext cx="12192000" cy="7084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867" b="0" i="0" u="none" strike="noStrike" cap="none">
              <a:solidFill>
                <a:schemeClr val="dk2"/>
              </a:solidFill>
              <a:latin typeface="Arial"/>
              <a:ea typeface="Arial"/>
              <a:cs typeface="Arial"/>
              <a:sym typeface="Arial"/>
            </a:endParaRPr>
          </a:p>
        </p:txBody>
      </p:sp>
      <p:pic>
        <p:nvPicPr>
          <p:cNvPr id="177" name="Google Shape;177;p30" descr="A blue background with yellow stars&#10;&#10;Description automatically generated with low confidence"/>
          <p:cNvPicPr preferRelativeResize="0"/>
          <p:nvPr/>
        </p:nvPicPr>
        <p:blipFill rotWithShape="1">
          <a:blip r:embed="rId3">
            <a:alphaModFix/>
          </a:blip>
          <a:srcRect/>
          <a:stretch/>
        </p:blipFill>
        <p:spPr>
          <a:xfrm>
            <a:off x="194782" y="6328018"/>
            <a:ext cx="553375" cy="370028"/>
          </a:xfrm>
          <a:prstGeom prst="rect">
            <a:avLst/>
          </a:prstGeom>
          <a:noFill/>
          <a:ln w="9525" cap="flat" cmpd="sng">
            <a:solidFill>
              <a:schemeClr val="lt1"/>
            </a:solidFill>
            <a:prstDash val="solid"/>
            <a:round/>
            <a:headEnd type="none" w="sm" len="sm"/>
            <a:tailEnd type="none" w="sm" len="sm"/>
          </a:ln>
        </p:spPr>
      </p:pic>
      <p:sp>
        <p:nvSpPr>
          <p:cNvPr id="178" name="Google Shape;178;p30"/>
          <p:cNvSpPr txBox="1"/>
          <p:nvPr/>
        </p:nvSpPr>
        <p:spPr>
          <a:xfrm>
            <a:off x="846127" y="6359147"/>
            <a:ext cx="9942800" cy="276959"/>
          </a:xfrm>
          <a:prstGeom prst="rect">
            <a:avLst/>
          </a:prstGeom>
          <a:noFill/>
          <a:ln>
            <a:noFill/>
          </a:ln>
        </p:spPr>
        <p:txBody>
          <a:bodyPr spcFirstLastPara="1" wrap="square" lIns="91433" tIns="45700" rIns="91433" bIns="45700" anchor="t" anchorCtr="0">
            <a:spAutoFit/>
          </a:bodyPr>
          <a:lstStyle/>
          <a:p>
            <a:pPr marL="0" marR="0" lvl="0" indent="0" algn="l" rtl="0">
              <a:lnSpc>
                <a:spcPct val="100000"/>
              </a:lnSpc>
              <a:spcBef>
                <a:spcPts val="0"/>
              </a:spcBef>
              <a:spcAft>
                <a:spcPts val="0"/>
              </a:spcAft>
              <a:buClr>
                <a:srgbClr val="000000"/>
              </a:buClr>
              <a:buSzPts val="700"/>
              <a:buFont typeface="Arial"/>
              <a:buNone/>
            </a:pPr>
            <a:r>
              <a:rPr lang="en" sz="1200" b="0" i="0">
                <a:solidFill>
                  <a:schemeClr val="lt1"/>
                </a:solidFill>
                <a:latin typeface="Arial"/>
                <a:ea typeface="Arial"/>
                <a:cs typeface="Arial"/>
                <a:sym typeface="Arial"/>
              </a:rPr>
              <a:t>NetZeroCities </a:t>
            </a:r>
            <a:r>
              <a:rPr lang="en" sz="1200" b="0" i="0" u="none" strike="noStrike" cap="none">
                <a:solidFill>
                  <a:schemeClr val="lt1"/>
                </a:solidFill>
                <a:latin typeface="Arial"/>
                <a:ea typeface="Arial"/>
                <a:cs typeface="Arial"/>
                <a:sym typeface="Arial"/>
              </a:rPr>
              <a:t>has received funding from the H2020 Research and Innovation Programme under grant agreement n°101036519.</a:t>
            </a:r>
            <a:endParaRPr sz="12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22780284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79"/>
        <p:cNvGrpSpPr/>
        <p:nvPr/>
      </p:nvGrpSpPr>
      <p:grpSpPr>
        <a:xfrm>
          <a:off x="0" y="0"/>
          <a:ext cx="0" cy="0"/>
          <a:chOff x="0" y="0"/>
          <a:chExt cx="0" cy="0"/>
        </a:xfrm>
      </p:grpSpPr>
      <p:sp>
        <p:nvSpPr>
          <p:cNvPr id="180" name="Google Shape;180;p31"/>
          <p:cNvSpPr/>
          <p:nvPr/>
        </p:nvSpPr>
        <p:spPr>
          <a:xfrm rot="10800000" flipH="1">
            <a:off x="0" y="6149599"/>
            <a:ext cx="12192000" cy="7084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pic>
        <p:nvPicPr>
          <p:cNvPr id="181" name="Google Shape;181;p31" descr="A blue background with yellow stars&#10;&#10;Description automatically generated with low confidence"/>
          <p:cNvPicPr preferRelativeResize="0"/>
          <p:nvPr/>
        </p:nvPicPr>
        <p:blipFill rotWithShape="1">
          <a:blip r:embed="rId2">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182" name="Google Shape;182;p31"/>
          <p:cNvSpPr txBox="1"/>
          <p:nvPr/>
        </p:nvSpPr>
        <p:spPr>
          <a:xfrm>
            <a:off x="846127" y="6370034"/>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200" b="0" i="0">
                <a:solidFill>
                  <a:schemeClr val="lt1"/>
                </a:solidFill>
                <a:latin typeface="Arial"/>
                <a:ea typeface="Arial"/>
                <a:cs typeface="Arial"/>
                <a:sym typeface="Arial"/>
              </a:rPr>
              <a:t>NetZeroCities has received funding from the H2020 Research and Innovation Programme under grant agreement n°101036519.</a:t>
            </a:r>
            <a:endParaRPr sz="1200" b="0">
              <a:solidFill>
                <a:schemeClr val="lt1"/>
              </a:solidFill>
              <a:latin typeface="Arial"/>
              <a:ea typeface="Arial"/>
              <a:cs typeface="Arial"/>
              <a:sym typeface="Arial"/>
            </a:endParaRPr>
          </a:p>
        </p:txBody>
      </p:sp>
      <p:sp>
        <p:nvSpPr>
          <p:cNvPr id="183" name="Google Shape;183;p31"/>
          <p:cNvSpPr txBox="1">
            <a:spLocks noGrp="1"/>
          </p:cNvSpPr>
          <p:nvPr>
            <p:ph type="ctrTitle"/>
          </p:nvPr>
        </p:nvSpPr>
        <p:spPr>
          <a:xfrm>
            <a:off x="642257" y="1902880"/>
            <a:ext cx="9144000" cy="1788400"/>
          </a:xfrm>
          <a:prstGeom prst="rect">
            <a:avLst/>
          </a:prstGeom>
          <a:noFill/>
          <a:ln>
            <a:noFill/>
          </a:ln>
        </p:spPr>
        <p:txBody>
          <a:bodyPr spcFirstLastPara="1" wrap="square" lIns="68575" tIns="34275" rIns="68575" bIns="34275" anchor="b" anchorCtr="0">
            <a:normAutofit/>
          </a:bodyPr>
          <a:lstStyle>
            <a:lvl1pPr lvl="0" algn="l" rtl="0">
              <a:lnSpc>
                <a:spcPct val="90000"/>
              </a:lnSpc>
              <a:spcBef>
                <a:spcPts val="0"/>
              </a:spcBef>
              <a:spcAft>
                <a:spcPts val="0"/>
              </a:spcAft>
              <a:buClr>
                <a:schemeClr val="dk2"/>
              </a:buClr>
              <a:buSzPts val="4500"/>
              <a:buFont typeface="Arial"/>
              <a:buNone/>
              <a:defRPr sz="6000" b="1">
                <a:solidFill>
                  <a:schemeClr val="dk2"/>
                </a:solidFill>
                <a:latin typeface="Arial"/>
                <a:ea typeface="Arial"/>
                <a:cs typeface="Arial"/>
                <a:sym typeface="Arial"/>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84" name="Google Shape;184;p31"/>
          <p:cNvSpPr txBox="1">
            <a:spLocks noGrp="1"/>
          </p:cNvSpPr>
          <p:nvPr>
            <p:ph type="subTitle" idx="1"/>
          </p:nvPr>
        </p:nvSpPr>
        <p:spPr>
          <a:xfrm>
            <a:off x="642257" y="3916672"/>
            <a:ext cx="9144000" cy="1187600"/>
          </a:xfrm>
          <a:prstGeom prst="rect">
            <a:avLst/>
          </a:prstGeom>
          <a:noFill/>
          <a:ln>
            <a:noFill/>
          </a:ln>
        </p:spPr>
        <p:txBody>
          <a:bodyPr spcFirstLastPara="1" wrap="square" lIns="68575" tIns="34275" rIns="68575" bIns="34275" anchor="t" anchorCtr="0">
            <a:normAutofit/>
          </a:bodyPr>
          <a:lstStyle>
            <a:lvl1pPr lvl="0" algn="l" rtl="0">
              <a:lnSpc>
                <a:spcPct val="90000"/>
              </a:lnSpc>
              <a:spcBef>
                <a:spcPts val="1067"/>
              </a:spcBef>
              <a:spcAft>
                <a:spcPts val="0"/>
              </a:spcAft>
              <a:buSzPts val="1800"/>
              <a:buNone/>
              <a:defRPr sz="2400" b="1">
                <a:solidFill>
                  <a:srgbClr val="5D8793"/>
                </a:solidFill>
                <a:latin typeface="Arial"/>
                <a:ea typeface="Arial"/>
                <a:cs typeface="Arial"/>
                <a:sym typeface="Arial"/>
              </a:defRPr>
            </a:lvl1pPr>
            <a:lvl2pPr lvl="1" algn="ctr" rtl="0">
              <a:lnSpc>
                <a:spcPct val="90000"/>
              </a:lnSpc>
              <a:spcBef>
                <a:spcPts val="533"/>
              </a:spcBef>
              <a:spcAft>
                <a:spcPts val="0"/>
              </a:spcAft>
              <a:buSzPts val="1500"/>
              <a:buNone/>
              <a:defRPr sz="2000"/>
            </a:lvl2pPr>
            <a:lvl3pPr lvl="2" algn="ctr" rtl="0">
              <a:lnSpc>
                <a:spcPct val="90000"/>
              </a:lnSpc>
              <a:spcBef>
                <a:spcPts val="533"/>
              </a:spcBef>
              <a:spcAft>
                <a:spcPts val="0"/>
              </a:spcAft>
              <a:buSzPts val="1400"/>
              <a:buNone/>
              <a:defRPr sz="1867"/>
            </a:lvl3pPr>
            <a:lvl4pPr lvl="3" algn="ctr" rtl="0">
              <a:lnSpc>
                <a:spcPct val="90000"/>
              </a:lnSpc>
              <a:spcBef>
                <a:spcPts val="533"/>
              </a:spcBef>
              <a:spcAft>
                <a:spcPts val="0"/>
              </a:spcAft>
              <a:buSzPts val="1200"/>
              <a:buNone/>
              <a:defRPr sz="1600"/>
            </a:lvl4pPr>
            <a:lvl5pPr lvl="4" algn="ctr" rtl="0">
              <a:lnSpc>
                <a:spcPct val="90000"/>
              </a:lnSpc>
              <a:spcBef>
                <a:spcPts val="533"/>
              </a:spcBef>
              <a:spcAft>
                <a:spcPts val="0"/>
              </a:spcAft>
              <a:buSzPts val="1200"/>
              <a:buNone/>
              <a:defRPr sz="1600"/>
            </a:lvl5pPr>
            <a:lvl6pPr lvl="5" algn="ctr" rtl="0">
              <a:lnSpc>
                <a:spcPct val="90000"/>
              </a:lnSpc>
              <a:spcBef>
                <a:spcPts val="533"/>
              </a:spcBef>
              <a:spcAft>
                <a:spcPts val="0"/>
              </a:spcAft>
              <a:buClr>
                <a:schemeClr val="dk1"/>
              </a:buClr>
              <a:buSzPts val="1200"/>
              <a:buNone/>
              <a:defRPr sz="1600"/>
            </a:lvl6pPr>
            <a:lvl7pPr lvl="6" algn="ctr" rtl="0">
              <a:lnSpc>
                <a:spcPct val="90000"/>
              </a:lnSpc>
              <a:spcBef>
                <a:spcPts val="533"/>
              </a:spcBef>
              <a:spcAft>
                <a:spcPts val="0"/>
              </a:spcAft>
              <a:buClr>
                <a:schemeClr val="dk1"/>
              </a:buClr>
              <a:buSzPts val="1200"/>
              <a:buNone/>
              <a:defRPr sz="1600"/>
            </a:lvl7pPr>
            <a:lvl8pPr lvl="7" algn="ctr" rtl="0">
              <a:lnSpc>
                <a:spcPct val="90000"/>
              </a:lnSpc>
              <a:spcBef>
                <a:spcPts val="533"/>
              </a:spcBef>
              <a:spcAft>
                <a:spcPts val="0"/>
              </a:spcAft>
              <a:buClr>
                <a:schemeClr val="dk1"/>
              </a:buClr>
              <a:buSzPts val="1200"/>
              <a:buNone/>
              <a:defRPr sz="1600"/>
            </a:lvl8pPr>
            <a:lvl9pPr lvl="8" algn="ctr" rtl="0">
              <a:lnSpc>
                <a:spcPct val="90000"/>
              </a:lnSpc>
              <a:spcBef>
                <a:spcPts val="533"/>
              </a:spcBef>
              <a:spcAft>
                <a:spcPts val="0"/>
              </a:spcAft>
              <a:buClr>
                <a:schemeClr val="dk1"/>
              </a:buClr>
              <a:buSzPts val="1200"/>
              <a:buNone/>
              <a:defRPr sz="1600"/>
            </a:lvl9pPr>
          </a:lstStyle>
          <a:p>
            <a:endParaRPr/>
          </a:p>
        </p:txBody>
      </p:sp>
      <p:pic>
        <p:nvPicPr>
          <p:cNvPr id="185" name="Google Shape;185;p31"/>
          <p:cNvPicPr preferRelativeResize="0"/>
          <p:nvPr/>
        </p:nvPicPr>
        <p:blipFill rotWithShape="1">
          <a:blip r:embed="rId3">
            <a:alphaModFix/>
          </a:blip>
          <a:srcRect/>
          <a:stretch/>
        </p:blipFill>
        <p:spPr>
          <a:xfrm>
            <a:off x="11079096" y="329292"/>
            <a:ext cx="738000" cy="738000"/>
          </a:xfrm>
          <a:prstGeom prst="rect">
            <a:avLst/>
          </a:prstGeom>
          <a:noFill/>
          <a:ln>
            <a:noFill/>
          </a:ln>
        </p:spPr>
      </p:pic>
    </p:spTree>
    <p:extLst>
      <p:ext uri="{BB962C8B-B14F-4D97-AF65-F5344CB8AC3E}">
        <p14:creationId xmlns:p14="http://schemas.microsoft.com/office/powerpoint/2010/main" val="30361119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Content">
  <p:cSld name="1_Title and Content">
    <p:spTree>
      <p:nvGrpSpPr>
        <p:cNvPr id="1" name="Shape 186"/>
        <p:cNvGrpSpPr/>
        <p:nvPr/>
      </p:nvGrpSpPr>
      <p:grpSpPr>
        <a:xfrm>
          <a:off x="0" y="0"/>
          <a:ext cx="0" cy="0"/>
          <a:chOff x="0" y="0"/>
          <a:chExt cx="0" cy="0"/>
        </a:xfrm>
      </p:grpSpPr>
      <p:sp>
        <p:nvSpPr>
          <p:cNvPr id="187" name="Google Shape;187;p32"/>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rmAutofit/>
          </a:bodyPr>
          <a:lstStyle>
            <a:lvl1pPr lvl="0" algn="l" rtl="0">
              <a:lnSpc>
                <a:spcPct val="90000"/>
              </a:lnSpc>
              <a:spcBef>
                <a:spcPts val="0"/>
              </a:spcBef>
              <a:spcAft>
                <a:spcPts val="0"/>
              </a:spcAft>
              <a:buClr>
                <a:schemeClr val="dk2"/>
              </a:buClr>
              <a:buSzPts val="3000"/>
              <a:buFont typeface="Arial"/>
              <a:buNone/>
              <a:defRPr sz="40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88" name="Google Shape;188;p32"/>
          <p:cNvSpPr txBox="1">
            <a:spLocks noGrp="1"/>
          </p:cNvSpPr>
          <p:nvPr>
            <p:ph type="body" idx="1"/>
          </p:nvPr>
        </p:nvSpPr>
        <p:spPr>
          <a:xfrm>
            <a:off x="838200" y="1825625"/>
            <a:ext cx="10515600" cy="4009200"/>
          </a:xfrm>
          <a:prstGeom prst="rect">
            <a:avLst/>
          </a:prstGeom>
          <a:noFill/>
          <a:ln>
            <a:noFill/>
          </a:ln>
        </p:spPr>
        <p:txBody>
          <a:bodyPr spcFirstLastPara="1" wrap="square" lIns="68575" tIns="34275" rIns="68575" bIns="34275" anchor="t" anchorCtr="0">
            <a:normAutofit/>
          </a:bodyPr>
          <a:lstStyle>
            <a:lvl1pPr marL="609585" lvl="0" indent="-457189" algn="l" rtl="0">
              <a:lnSpc>
                <a:spcPct val="90000"/>
              </a:lnSpc>
              <a:spcBef>
                <a:spcPts val="1067"/>
              </a:spcBef>
              <a:spcAft>
                <a:spcPts val="0"/>
              </a:spcAft>
              <a:buSzPts val="1800"/>
              <a:buChar char="•"/>
              <a:defRPr sz="2400">
                <a:solidFill>
                  <a:srgbClr val="303030"/>
                </a:solidFill>
              </a:defRPr>
            </a:lvl1pPr>
            <a:lvl2pPr marL="1219170" lvl="1" indent="-448722" algn="l" rtl="0">
              <a:lnSpc>
                <a:spcPct val="90000"/>
              </a:lnSpc>
              <a:spcBef>
                <a:spcPts val="533"/>
              </a:spcBef>
              <a:spcAft>
                <a:spcPts val="0"/>
              </a:spcAft>
              <a:buSzPts val="1700"/>
              <a:buChar char="•"/>
              <a:defRPr sz="2267">
                <a:solidFill>
                  <a:srgbClr val="303030"/>
                </a:solidFill>
              </a:defRPr>
            </a:lvl2pPr>
            <a:lvl3pPr marL="1828754" lvl="2" indent="-431789" algn="l" rtl="0">
              <a:lnSpc>
                <a:spcPct val="90000"/>
              </a:lnSpc>
              <a:spcBef>
                <a:spcPts val="533"/>
              </a:spcBef>
              <a:spcAft>
                <a:spcPts val="0"/>
              </a:spcAft>
              <a:buSzPts val="1500"/>
              <a:buChar char="•"/>
              <a:defRPr>
                <a:solidFill>
                  <a:srgbClr val="303030"/>
                </a:solidFill>
              </a:defRPr>
            </a:lvl3pPr>
            <a:lvl4pPr marL="2438339" lvl="3" indent="-423323" algn="l" rtl="0">
              <a:lnSpc>
                <a:spcPct val="90000"/>
              </a:lnSpc>
              <a:spcBef>
                <a:spcPts val="533"/>
              </a:spcBef>
              <a:spcAft>
                <a:spcPts val="0"/>
              </a:spcAft>
              <a:buSzPts val="1400"/>
              <a:buChar char="•"/>
              <a:defRPr>
                <a:solidFill>
                  <a:srgbClr val="303030"/>
                </a:solidFill>
              </a:defRPr>
            </a:lvl4pPr>
            <a:lvl5pPr marL="3047924" lvl="4" indent="-423323" algn="l" rtl="0">
              <a:lnSpc>
                <a:spcPct val="90000"/>
              </a:lnSpc>
              <a:spcBef>
                <a:spcPts val="533"/>
              </a:spcBef>
              <a:spcAft>
                <a:spcPts val="0"/>
              </a:spcAft>
              <a:buSzPts val="1400"/>
              <a:buChar char="•"/>
              <a:defRPr>
                <a:solidFill>
                  <a:srgbClr val="303030"/>
                </a:solidFill>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pic>
        <p:nvPicPr>
          <p:cNvPr id="189" name="Google Shape;189;p32"/>
          <p:cNvPicPr preferRelativeResize="0"/>
          <p:nvPr/>
        </p:nvPicPr>
        <p:blipFill rotWithShape="1">
          <a:blip r:embed="rId2">
            <a:alphaModFix/>
          </a:blip>
          <a:srcRect/>
          <a:stretch/>
        </p:blipFill>
        <p:spPr>
          <a:xfrm>
            <a:off x="11079096" y="329292"/>
            <a:ext cx="738000" cy="738000"/>
          </a:xfrm>
          <a:prstGeom prst="rect">
            <a:avLst/>
          </a:prstGeom>
          <a:noFill/>
          <a:ln>
            <a:noFill/>
          </a:ln>
        </p:spPr>
      </p:pic>
      <p:sp>
        <p:nvSpPr>
          <p:cNvPr id="190" name="Google Shape;190;p32"/>
          <p:cNvSpPr/>
          <p:nvPr/>
        </p:nvSpPr>
        <p:spPr>
          <a:xfrm rot="10800000" flipH="1">
            <a:off x="0" y="6149599"/>
            <a:ext cx="12192000" cy="7084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pic>
        <p:nvPicPr>
          <p:cNvPr id="191" name="Google Shape;191;p32" descr="A blue background with yellow stars&#10;&#10;Description automatically generated with low confidence"/>
          <p:cNvPicPr preferRelativeResize="0"/>
          <p:nvPr/>
        </p:nvPicPr>
        <p:blipFill rotWithShape="1">
          <a:blip r:embed="rId3">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192" name="Google Shape;192;p32"/>
          <p:cNvSpPr txBox="1"/>
          <p:nvPr/>
        </p:nvSpPr>
        <p:spPr>
          <a:xfrm>
            <a:off x="846127" y="6359147"/>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200" b="0" i="0">
                <a:solidFill>
                  <a:schemeClr val="lt1"/>
                </a:solidFill>
                <a:latin typeface="Arial"/>
                <a:ea typeface="Arial"/>
                <a:cs typeface="Arial"/>
                <a:sym typeface="Arial"/>
              </a:rPr>
              <a:t>NetZeroCities has received funding from the H2020 Research and Innovation Programme under grant agreement n°101036519.</a:t>
            </a:r>
            <a:endParaRPr sz="1200" b="0">
              <a:solidFill>
                <a:schemeClr val="lt1"/>
              </a:solidFill>
              <a:latin typeface="Arial"/>
              <a:ea typeface="Arial"/>
              <a:cs typeface="Arial"/>
              <a:sym typeface="Arial"/>
            </a:endParaRPr>
          </a:p>
        </p:txBody>
      </p:sp>
    </p:spTree>
    <p:extLst>
      <p:ext uri="{BB962C8B-B14F-4D97-AF65-F5344CB8AC3E}">
        <p14:creationId xmlns:p14="http://schemas.microsoft.com/office/powerpoint/2010/main" val="29389716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ontact us!">
  <p:cSld name="Contact us!">
    <p:spTree>
      <p:nvGrpSpPr>
        <p:cNvPr id="1" name="Shape 193"/>
        <p:cNvGrpSpPr/>
        <p:nvPr/>
      </p:nvGrpSpPr>
      <p:grpSpPr>
        <a:xfrm>
          <a:off x="0" y="0"/>
          <a:ext cx="0" cy="0"/>
          <a:chOff x="0" y="0"/>
          <a:chExt cx="0" cy="0"/>
        </a:xfrm>
      </p:grpSpPr>
      <p:sp>
        <p:nvSpPr>
          <p:cNvPr id="194" name="Google Shape;194;p33"/>
          <p:cNvSpPr/>
          <p:nvPr/>
        </p:nvSpPr>
        <p:spPr>
          <a:xfrm>
            <a:off x="0" y="-7799"/>
            <a:ext cx="12192000" cy="61576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rgbClr val="0D5364"/>
              </a:solidFill>
              <a:latin typeface="Arial"/>
              <a:ea typeface="Arial"/>
              <a:cs typeface="Arial"/>
              <a:sym typeface="Arial"/>
            </a:endParaRPr>
          </a:p>
        </p:txBody>
      </p:sp>
      <p:sp>
        <p:nvSpPr>
          <p:cNvPr id="195" name="Google Shape;195;p33"/>
          <p:cNvSpPr txBox="1"/>
          <p:nvPr/>
        </p:nvSpPr>
        <p:spPr>
          <a:xfrm>
            <a:off x="1348823" y="2277187"/>
            <a:ext cx="2308800" cy="379615"/>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867" b="1" i="0">
                <a:solidFill>
                  <a:schemeClr val="lt1"/>
                </a:solidFill>
                <a:latin typeface="Arial"/>
                <a:ea typeface="Arial"/>
                <a:cs typeface="Arial"/>
                <a:sym typeface="Arial"/>
              </a:rPr>
              <a:t>@NetZeroCitiesEU</a:t>
            </a:r>
            <a:endParaRPr sz="1867" b="1">
              <a:solidFill>
                <a:schemeClr val="lt1"/>
              </a:solidFill>
              <a:latin typeface="Arial"/>
              <a:ea typeface="Arial"/>
              <a:cs typeface="Arial"/>
              <a:sym typeface="Arial"/>
            </a:endParaRPr>
          </a:p>
        </p:txBody>
      </p:sp>
      <p:sp>
        <p:nvSpPr>
          <p:cNvPr id="196" name="Google Shape;196;p33"/>
          <p:cNvSpPr txBox="1"/>
          <p:nvPr/>
        </p:nvSpPr>
        <p:spPr>
          <a:xfrm>
            <a:off x="1379484" y="3534031"/>
            <a:ext cx="2064400" cy="379615"/>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867" b="1" i="0">
                <a:solidFill>
                  <a:schemeClr val="lt1"/>
                </a:solidFill>
                <a:latin typeface="Arial"/>
                <a:ea typeface="Arial"/>
                <a:cs typeface="Arial"/>
                <a:sym typeface="Arial"/>
              </a:rPr>
              <a:t>NetZeroCitiesEU</a:t>
            </a:r>
            <a:endParaRPr sz="1867" b="1">
              <a:solidFill>
                <a:schemeClr val="lt1"/>
              </a:solidFill>
              <a:latin typeface="Arial"/>
              <a:ea typeface="Arial"/>
              <a:cs typeface="Arial"/>
              <a:sym typeface="Arial"/>
            </a:endParaRPr>
          </a:p>
        </p:txBody>
      </p:sp>
      <p:sp>
        <p:nvSpPr>
          <p:cNvPr id="197" name="Google Shape;197;p33"/>
          <p:cNvSpPr txBox="1"/>
          <p:nvPr/>
        </p:nvSpPr>
        <p:spPr>
          <a:xfrm>
            <a:off x="5884851" y="2252558"/>
            <a:ext cx="1843200" cy="379615"/>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867" b="1" i="0">
                <a:solidFill>
                  <a:schemeClr val="lt1"/>
                </a:solidFill>
                <a:latin typeface="Arial"/>
                <a:ea typeface="Arial"/>
                <a:cs typeface="Arial"/>
                <a:sym typeface="Arial"/>
              </a:rPr>
              <a:t>NetZeroCities</a:t>
            </a:r>
            <a:endParaRPr sz="1867" b="1">
              <a:solidFill>
                <a:schemeClr val="lt1"/>
              </a:solidFill>
              <a:latin typeface="Arial"/>
              <a:ea typeface="Arial"/>
              <a:cs typeface="Arial"/>
              <a:sym typeface="Arial"/>
            </a:endParaRPr>
          </a:p>
        </p:txBody>
      </p:sp>
      <p:sp>
        <p:nvSpPr>
          <p:cNvPr id="198" name="Google Shape;198;p33"/>
          <p:cNvSpPr txBox="1"/>
          <p:nvPr/>
        </p:nvSpPr>
        <p:spPr>
          <a:xfrm>
            <a:off x="1379484" y="4779282"/>
            <a:ext cx="2808000" cy="379615"/>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867" b="1" i="0">
                <a:solidFill>
                  <a:schemeClr val="lt1"/>
                </a:solidFill>
                <a:latin typeface="Arial"/>
                <a:ea typeface="Arial"/>
                <a:cs typeface="Arial"/>
                <a:sym typeface="Arial"/>
              </a:rPr>
              <a:t>www.netzerocities.eu</a:t>
            </a:r>
            <a:endParaRPr sz="1867" b="1">
              <a:solidFill>
                <a:schemeClr val="lt1"/>
              </a:solidFill>
              <a:latin typeface="Arial"/>
              <a:ea typeface="Arial"/>
              <a:cs typeface="Arial"/>
              <a:sym typeface="Arial"/>
            </a:endParaRPr>
          </a:p>
        </p:txBody>
      </p:sp>
      <p:sp>
        <p:nvSpPr>
          <p:cNvPr id="199" name="Google Shape;199;p33"/>
          <p:cNvSpPr txBox="1"/>
          <p:nvPr/>
        </p:nvSpPr>
        <p:spPr>
          <a:xfrm>
            <a:off x="471467" y="638796"/>
            <a:ext cx="8757600" cy="748947"/>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4267" b="1">
                <a:solidFill>
                  <a:schemeClr val="lt1"/>
                </a:solidFill>
                <a:latin typeface="Arial"/>
                <a:ea typeface="Arial"/>
                <a:cs typeface="Arial"/>
                <a:sym typeface="Arial"/>
              </a:rPr>
              <a:t>Get in touch with NetZeroCities!</a:t>
            </a:r>
            <a:endParaRPr sz="4267" b="1">
              <a:solidFill>
                <a:schemeClr val="lt1"/>
              </a:solidFill>
              <a:latin typeface="Arial"/>
              <a:ea typeface="Arial"/>
              <a:cs typeface="Arial"/>
              <a:sym typeface="Arial"/>
            </a:endParaRPr>
          </a:p>
        </p:txBody>
      </p:sp>
      <p:sp>
        <p:nvSpPr>
          <p:cNvPr id="200" name="Google Shape;200;p33"/>
          <p:cNvSpPr txBox="1"/>
          <p:nvPr/>
        </p:nvSpPr>
        <p:spPr>
          <a:xfrm>
            <a:off x="5884851" y="4774435"/>
            <a:ext cx="2782800" cy="379615"/>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867" b="1" i="0">
                <a:solidFill>
                  <a:schemeClr val="lt1"/>
                </a:solidFill>
                <a:latin typeface="Arial"/>
                <a:ea typeface="Arial"/>
                <a:cs typeface="Arial"/>
                <a:sym typeface="Arial"/>
              </a:rPr>
              <a:t>hello@netzerocities.eu</a:t>
            </a:r>
            <a:endParaRPr sz="1867" b="1">
              <a:solidFill>
                <a:schemeClr val="lt1"/>
              </a:solidFill>
              <a:latin typeface="Arial"/>
              <a:ea typeface="Arial"/>
              <a:cs typeface="Arial"/>
              <a:sym typeface="Arial"/>
            </a:endParaRPr>
          </a:p>
        </p:txBody>
      </p:sp>
      <p:pic>
        <p:nvPicPr>
          <p:cNvPr id="201" name="Google Shape;201;p33"/>
          <p:cNvPicPr preferRelativeResize="0"/>
          <p:nvPr/>
        </p:nvPicPr>
        <p:blipFill rotWithShape="1">
          <a:blip r:embed="rId2">
            <a:alphaModFix/>
          </a:blip>
          <a:srcRect t="32322" r="32226"/>
          <a:stretch/>
        </p:blipFill>
        <p:spPr>
          <a:xfrm>
            <a:off x="9374152" y="-7799"/>
            <a:ext cx="2817849" cy="2813912"/>
          </a:xfrm>
          <a:prstGeom prst="rect">
            <a:avLst/>
          </a:prstGeom>
          <a:noFill/>
          <a:ln>
            <a:noFill/>
          </a:ln>
        </p:spPr>
      </p:pic>
      <p:pic>
        <p:nvPicPr>
          <p:cNvPr id="202" name="Google Shape;202;p33" descr="Shape, icon&#10;&#10;Description automatically generated with medium confidence"/>
          <p:cNvPicPr preferRelativeResize="0"/>
          <p:nvPr/>
        </p:nvPicPr>
        <p:blipFill rotWithShape="1">
          <a:blip r:embed="rId3">
            <a:alphaModFix/>
          </a:blip>
          <a:srcRect l="28067" t="-774" b="27707"/>
          <a:stretch/>
        </p:blipFill>
        <p:spPr>
          <a:xfrm rot="10800000">
            <a:off x="9902955" y="-1"/>
            <a:ext cx="2289045" cy="2325055"/>
          </a:xfrm>
          <a:prstGeom prst="rect">
            <a:avLst/>
          </a:prstGeom>
          <a:noFill/>
          <a:ln>
            <a:noFill/>
          </a:ln>
        </p:spPr>
      </p:pic>
      <p:pic>
        <p:nvPicPr>
          <p:cNvPr id="203" name="Google Shape;203;p33" descr="A blue background with yellow stars&#10;&#10;Description automatically generated with low confidence"/>
          <p:cNvPicPr preferRelativeResize="0"/>
          <p:nvPr/>
        </p:nvPicPr>
        <p:blipFill rotWithShape="1">
          <a:blip r:embed="rId4">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204" name="Google Shape;204;p33"/>
          <p:cNvSpPr txBox="1"/>
          <p:nvPr/>
        </p:nvSpPr>
        <p:spPr>
          <a:xfrm>
            <a:off x="846127" y="6370034"/>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fr-FR" sz="1200" b="0" i="0">
                <a:solidFill>
                  <a:srgbClr val="262626"/>
                </a:solidFill>
                <a:latin typeface="Arial"/>
                <a:ea typeface="Arial"/>
                <a:cs typeface="Arial"/>
                <a:sym typeface="Arial"/>
              </a:rPr>
              <a:t>NetZeroCities </a:t>
            </a:r>
            <a:r>
              <a:rPr lang="en" sz="1200" b="0" i="0">
                <a:solidFill>
                  <a:srgbClr val="262626"/>
                </a:solidFill>
                <a:latin typeface="Arial"/>
                <a:ea typeface="Arial"/>
                <a:cs typeface="Arial"/>
                <a:sym typeface="Arial"/>
              </a:rPr>
              <a:t>has received funding from the H2020 Research and Innovation Programme under grant agreement n°101036519.</a:t>
            </a:r>
            <a:endParaRPr sz="1200" b="0">
              <a:solidFill>
                <a:srgbClr val="262626"/>
              </a:solidFill>
              <a:latin typeface="Arial"/>
              <a:ea typeface="Arial"/>
              <a:cs typeface="Arial"/>
              <a:sym typeface="Arial"/>
            </a:endParaRPr>
          </a:p>
        </p:txBody>
      </p:sp>
      <p:pic>
        <p:nvPicPr>
          <p:cNvPr id="205" name="Google Shape;205;p33"/>
          <p:cNvPicPr preferRelativeResize="0"/>
          <p:nvPr/>
        </p:nvPicPr>
        <p:blipFill rotWithShape="1">
          <a:blip r:embed="rId5">
            <a:alphaModFix/>
          </a:blip>
          <a:srcRect/>
          <a:stretch/>
        </p:blipFill>
        <p:spPr>
          <a:xfrm>
            <a:off x="5109220" y="4708103"/>
            <a:ext cx="501997" cy="501997"/>
          </a:xfrm>
          <a:prstGeom prst="rect">
            <a:avLst/>
          </a:prstGeom>
          <a:noFill/>
          <a:ln>
            <a:noFill/>
          </a:ln>
        </p:spPr>
      </p:pic>
      <p:pic>
        <p:nvPicPr>
          <p:cNvPr id="206" name="Google Shape;206;p33"/>
          <p:cNvPicPr preferRelativeResize="0"/>
          <p:nvPr/>
        </p:nvPicPr>
        <p:blipFill rotWithShape="1">
          <a:blip r:embed="rId6">
            <a:alphaModFix/>
          </a:blip>
          <a:srcRect/>
          <a:stretch/>
        </p:blipFill>
        <p:spPr>
          <a:xfrm>
            <a:off x="5109220" y="3556103"/>
            <a:ext cx="501997" cy="501997"/>
          </a:xfrm>
          <a:prstGeom prst="rect">
            <a:avLst/>
          </a:prstGeom>
          <a:noFill/>
          <a:ln>
            <a:noFill/>
          </a:ln>
        </p:spPr>
      </p:pic>
      <p:pic>
        <p:nvPicPr>
          <p:cNvPr id="207" name="Google Shape;207;p33"/>
          <p:cNvPicPr preferRelativeResize="0"/>
          <p:nvPr/>
        </p:nvPicPr>
        <p:blipFill rotWithShape="1">
          <a:blip r:embed="rId7">
            <a:alphaModFix/>
          </a:blip>
          <a:srcRect/>
          <a:stretch/>
        </p:blipFill>
        <p:spPr>
          <a:xfrm>
            <a:off x="5109220" y="2219447"/>
            <a:ext cx="501997" cy="501997"/>
          </a:xfrm>
          <a:prstGeom prst="rect">
            <a:avLst/>
          </a:prstGeom>
          <a:noFill/>
          <a:ln>
            <a:noFill/>
          </a:ln>
        </p:spPr>
      </p:pic>
      <p:pic>
        <p:nvPicPr>
          <p:cNvPr id="208" name="Google Shape;208;p33" descr="Une image contenant clipart&#10;&#10;Description générée automatiquement"/>
          <p:cNvPicPr preferRelativeResize="0"/>
          <p:nvPr/>
        </p:nvPicPr>
        <p:blipFill rotWithShape="1">
          <a:blip r:embed="rId8">
            <a:alphaModFix/>
          </a:blip>
          <a:srcRect/>
          <a:stretch/>
        </p:blipFill>
        <p:spPr>
          <a:xfrm>
            <a:off x="604614" y="2217603"/>
            <a:ext cx="501997" cy="501997"/>
          </a:xfrm>
          <a:prstGeom prst="rect">
            <a:avLst/>
          </a:prstGeom>
          <a:noFill/>
          <a:ln>
            <a:noFill/>
          </a:ln>
        </p:spPr>
      </p:pic>
      <p:pic>
        <p:nvPicPr>
          <p:cNvPr id="209" name="Google Shape;209;p33"/>
          <p:cNvPicPr preferRelativeResize="0"/>
          <p:nvPr/>
        </p:nvPicPr>
        <p:blipFill rotWithShape="1">
          <a:blip r:embed="rId9">
            <a:alphaModFix/>
          </a:blip>
          <a:srcRect/>
          <a:stretch/>
        </p:blipFill>
        <p:spPr>
          <a:xfrm>
            <a:off x="599975" y="4717796"/>
            <a:ext cx="492305" cy="492305"/>
          </a:xfrm>
          <a:prstGeom prst="rect">
            <a:avLst/>
          </a:prstGeom>
          <a:noFill/>
          <a:ln>
            <a:noFill/>
          </a:ln>
        </p:spPr>
      </p:pic>
      <p:pic>
        <p:nvPicPr>
          <p:cNvPr id="210" name="Google Shape;210;p33" descr="Une image contenant texte, clipart&#10;&#10;Description générée automatiquement"/>
          <p:cNvPicPr preferRelativeResize="0"/>
          <p:nvPr/>
        </p:nvPicPr>
        <p:blipFill rotWithShape="1">
          <a:blip r:embed="rId10">
            <a:alphaModFix/>
          </a:blip>
          <a:srcRect/>
          <a:stretch/>
        </p:blipFill>
        <p:spPr>
          <a:xfrm>
            <a:off x="617307" y="3486056"/>
            <a:ext cx="488485" cy="488485"/>
          </a:xfrm>
          <a:prstGeom prst="rect">
            <a:avLst/>
          </a:prstGeom>
          <a:noFill/>
          <a:ln>
            <a:noFill/>
          </a:ln>
        </p:spPr>
      </p:pic>
      <p:sp>
        <p:nvSpPr>
          <p:cNvPr id="211" name="Google Shape;211;p33"/>
          <p:cNvSpPr txBox="1"/>
          <p:nvPr/>
        </p:nvSpPr>
        <p:spPr>
          <a:xfrm>
            <a:off x="5884851" y="3534031"/>
            <a:ext cx="2127200" cy="379615"/>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867" b="1" i="0">
                <a:solidFill>
                  <a:schemeClr val="lt1"/>
                </a:solidFill>
                <a:latin typeface="Arial"/>
                <a:ea typeface="Arial"/>
                <a:cs typeface="Arial"/>
                <a:sym typeface="Arial"/>
              </a:rPr>
              <a:t>NetZeroCities EU</a:t>
            </a:r>
            <a:endParaRPr sz="1867" b="1">
              <a:solidFill>
                <a:schemeClr val="lt1"/>
              </a:solidFill>
              <a:latin typeface="Arial"/>
              <a:ea typeface="Arial"/>
              <a:cs typeface="Arial"/>
              <a:sym typeface="Arial"/>
            </a:endParaRPr>
          </a:p>
        </p:txBody>
      </p:sp>
    </p:spTree>
    <p:extLst>
      <p:ext uri="{BB962C8B-B14F-4D97-AF65-F5344CB8AC3E}">
        <p14:creationId xmlns:p14="http://schemas.microsoft.com/office/powerpoint/2010/main" val="31428298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219"/>
        <p:cNvGrpSpPr/>
        <p:nvPr/>
      </p:nvGrpSpPr>
      <p:grpSpPr>
        <a:xfrm>
          <a:off x="0" y="0"/>
          <a:ext cx="0" cy="0"/>
          <a:chOff x="0" y="0"/>
          <a:chExt cx="0" cy="0"/>
        </a:xfrm>
      </p:grpSpPr>
      <p:sp>
        <p:nvSpPr>
          <p:cNvPr id="220" name="Google Shape;220;p35"/>
          <p:cNvSpPr/>
          <p:nvPr/>
        </p:nvSpPr>
        <p:spPr>
          <a:xfrm rot="10800000" flipH="1">
            <a:off x="0" y="60"/>
            <a:ext cx="12192000" cy="61680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sp>
        <p:nvSpPr>
          <p:cNvPr id="221" name="Google Shape;221;p35"/>
          <p:cNvSpPr txBox="1">
            <a:spLocks noGrp="1"/>
          </p:cNvSpPr>
          <p:nvPr>
            <p:ph type="title"/>
          </p:nvPr>
        </p:nvSpPr>
        <p:spPr>
          <a:xfrm>
            <a:off x="838200" y="1601959"/>
            <a:ext cx="10515600" cy="2852800"/>
          </a:xfrm>
          <a:prstGeom prst="rect">
            <a:avLst/>
          </a:prstGeom>
          <a:noFill/>
          <a:ln>
            <a:noFill/>
          </a:ln>
        </p:spPr>
        <p:txBody>
          <a:bodyPr spcFirstLastPara="1" wrap="square" lIns="68575" tIns="34275" rIns="68575" bIns="34275" anchor="b" anchorCtr="0">
            <a:normAutofit/>
          </a:bodyPr>
          <a:lstStyle>
            <a:lvl1pPr lvl="0" algn="l" rtl="0">
              <a:lnSpc>
                <a:spcPct val="90000"/>
              </a:lnSpc>
              <a:spcBef>
                <a:spcPts val="0"/>
              </a:spcBef>
              <a:spcAft>
                <a:spcPts val="0"/>
              </a:spcAft>
              <a:buClr>
                <a:schemeClr val="lt1"/>
              </a:buClr>
              <a:buSzPts val="3300"/>
              <a:buFont typeface="Arial"/>
              <a:buNone/>
              <a:defRPr sz="4400">
                <a:solidFill>
                  <a:schemeClr val="lt1"/>
                </a:solidFill>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22" name="Google Shape;222;p35"/>
          <p:cNvSpPr txBox="1">
            <a:spLocks noGrp="1"/>
          </p:cNvSpPr>
          <p:nvPr>
            <p:ph type="body" idx="1"/>
          </p:nvPr>
        </p:nvSpPr>
        <p:spPr>
          <a:xfrm>
            <a:off x="838200" y="4595323"/>
            <a:ext cx="10515600" cy="956400"/>
          </a:xfrm>
          <a:prstGeom prst="rect">
            <a:avLst/>
          </a:prstGeom>
          <a:noFill/>
          <a:ln>
            <a:noFill/>
          </a:ln>
        </p:spPr>
        <p:txBody>
          <a:bodyPr spcFirstLastPara="1" wrap="square" lIns="68575" tIns="34275" rIns="68575" bIns="34275" anchor="t" anchorCtr="0">
            <a:normAutofit/>
          </a:bodyPr>
          <a:lstStyle>
            <a:lvl1pPr marL="609585" lvl="0" indent="-304792" algn="l" rtl="0">
              <a:lnSpc>
                <a:spcPct val="90000"/>
              </a:lnSpc>
              <a:spcBef>
                <a:spcPts val="1067"/>
              </a:spcBef>
              <a:spcAft>
                <a:spcPts val="0"/>
              </a:spcAft>
              <a:buSzPts val="1800"/>
              <a:buNone/>
              <a:defRPr sz="2400" b="1">
                <a:solidFill>
                  <a:schemeClr val="accent1"/>
                </a:solidFill>
              </a:defRPr>
            </a:lvl1pPr>
            <a:lvl2pPr marL="1219170" lvl="1" indent="-304792" algn="l" rtl="0">
              <a:lnSpc>
                <a:spcPct val="90000"/>
              </a:lnSpc>
              <a:spcBef>
                <a:spcPts val="533"/>
              </a:spcBef>
              <a:spcAft>
                <a:spcPts val="0"/>
              </a:spcAft>
              <a:buSzPts val="1500"/>
              <a:buNone/>
              <a:defRPr sz="2000">
                <a:solidFill>
                  <a:srgbClr val="888888"/>
                </a:solidFill>
              </a:defRPr>
            </a:lvl2pPr>
            <a:lvl3pPr marL="1828754" lvl="2" indent="-304792" algn="l" rtl="0">
              <a:lnSpc>
                <a:spcPct val="90000"/>
              </a:lnSpc>
              <a:spcBef>
                <a:spcPts val="533"/>
              </a:spcBef>
              <a:spcAft>
                <a:spcPts val="0"/>
              </a:spcAft>
              <a:buSzPts val="1400"/>
              <a:buNone/>
              <a:defRPr sz="1867">
                <a:solidFill>
                  <a:srgbClr val="888888"/>
                </a:solidFill>
              </a:defRPr>
            </a:lvl3pPr>
            <a:lvl4pPr marL="2438339" lvl="3" indent="-304792" algn="l" rtl="0">
              <a:lnSpc>
                <a:spcPct val="90000"/>
              </a:lnSpc>
              <a:spcBef>
                <a:spcPts val="533"/>
              </a:spcBef>
              <a:spcAft>
                <a:spcPts val="0"/>
              </a:spcAft>
              <a:buSzPts val="1200"/>
              <a:buNone/>
              <a:defRPr sz="1600">
                <a:solidFill>
                  <a:srgbClr val="888888"/>
                </a:solidFill>
              </a:defRPr>
            </a:lvl4pPr>
            <a:lvl5pPr marL="3047924" lvl="4" indent="-304792" algn="l" rtl="0">
              <a:lnSpc>
                <a:spcPct val="90000"/>
              </a:lnSpc>
              <a:spcBef>
                <a:spcPts val="533"/>
              </a:spcBef>
              <a:spcAft>
                <a:spcPts val="0"/>
              </a:spcAft>
              <a:buSzPts val="1200"/>
              <a:buNone/>
              <a:defRPr sz="1600">
                <a:solidFill>
                  <a:srgbClr val="888888"/>
                </a:solidFill>
              </a:defRPr>
            </a:lvl5pPr>
            <a:lvl6pPr marL="3657509" lvl="5" indent="-304792" algn="l" rtl="0">
              <a:lnSpc>
                <a:spcPct val="90000"/>
              </a:lnSpc>
              <a:spcBef>
                <a:spcPts val="533"/>
              </a:spcBef>
              <a:spcAft>
                <a:spcPts val="0"/>
              </a:spcAft>
              <a:buClr>
                <a:srgbClr val="888888"/>
              </a:buClr>
              <a:buSzPts val="1200"/>
              <a:buNone/>
              <a:defRPr sz="1600">
                <a:solidFill>
                  <a:srgbClr val="888888"/>
                </a:solidFill>
              </a:defRPr>
            </a:lvl6pPr>
            <a:lvl7pPr marL="4267093" lvl="6" indent="-304792" algn="l" rtl="0">
              <a:lnSpc>
                <a:spcPct val="90000"/>
              </a:lnSpc>
              <a:spcBef>
                <a:spcPts val="533"/>
              </a:spcBef>
              <a:spcAft>
                <a:spcPts val="0"/>
              </a:spcAft>
              <a:buClr>
                <a:srgbClr val="888888"/>
              </a:buClr>
              <a:buSzPts val="1200"/>
              <a:buNone/>
              <a:defRPr sz="1600">
                <a:solidFill>
                  <a:srgbClr val="888888"/>
                </a:solidFill>
              </a:defRPr>
            </a:lvl7pPr>
            <a:lvl8pPr marL="4876678" lvl="7" indent="-304792" algn="l" rtl="0">
              <a:lnSpc>
                <a:spcPct val="90000"/>
              </a:lnSpc>
              <a:spcBef>
                <a:spcPts val="533"/>
              </a:spcBef>
              <a:spcAft>
                <a:spcPts val="0"/>
              </a:spcAft>
              <a:buClr>
                <a:srgbClr val="888888"/>
              </a:buClr>
              <a:buSzPts val="1200"/>
              <a:buNone/>
              <a:defRPr sz="1600">
                <a:solidFill>
                  <a:srgbClr val="888888"/>
                </a:solidFill>
              </a:defRPr>
            </a:lvl8pPr>
            <a:lvl9pPr marL="5486263" lvl="8" indent="-304792" algn="l" rtl="0">
              <a:lnSpc>
                <a:spcPct val="90000"/>
              </a:lnSpc>
              <a:spcBef>
                <a:spcPts val="533"/>
              </a:spcBef>
              <a:spcAft>
                <a:spcPts val="0"/>
              </a:spcAft>
              <a:buClr>
                <a:srgbClr val="888888"/>
              </a:buClr>
              <a:buSzPts val="1200"/>
              <a:buNone/>
              <a:defRPr sz="1600">
                <a:solidFill>
                  <a:srgbClr val="888888"/>
                </a:solidFill>
              </a:defRPr>
            </a:lvl9pPr>
          </a:lstStyle>
          <a:p>
            <a:endParaRPr/>
          </a:p>
        </p:txBody>
      </p:sp>
      <p:pic>
        <p:nvPicPr>
          <p:cNvPr id="223" name="Google Shape;223;p35" descr="A blue background with yellow stars&#10;&#10;Description automatically generated with low confidence"/>
          <p:cNvPicPr preferRelativeResize="0"/>
          <p:nvPr/>
        </p:nvPicPr>
        <p:blipFill rotWithShape="1">
          <a:blip r:embed="rId2">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224" name="Google Shape;224;p35"/>
          <p:cNvSpPr txBox="1"/>
          <p:nvPr/>
        </p:nvSpPr>
        <p:spPr>
          <a:xfrm>
            <a:off x="846127" y="6380919"/>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fr-FR" sz="1200" b="0" i="0">
                <a:solidFill>
                  <a:srgbClr val="262626"/>
                </a:solidFill>
                <a:latin typeface="Arial"/>
                <a:ea typeface="Arial"/>
                <a:cs typeface="Arial"/>
                <a:sym typeface="Arial"/>
              </a:rPr>
              <a:t>NetZeroCities </a:t>
            </a:r>
            <a:r>
              <a:rPr lang="en" sz="1200" b="0" i="0">
                <a:solidFill>
                  <a:srgbClr val="262626"/>
                </a:solidFill>
                <a:latin typeface="Arial"/>
                <a:ea typeface="Arial"/>
                <a:cs typeface="Arial"/>
                <a:sym typeface="Arial"/>
              </a:rPr>
              <a:t>has received funding from the H2020 Research and Innovation Programme under grant agreement n°101036519.</a:t>
            </a:r>
            <a:endParaRPr sz="1200" b="0">
              <a:solidFill>
                <a:srgbClr val="262626"/>
              </a:solidFill>
              <a:latin typeface="Arial"/>
              <a:ea typeface="Arial"/>
              <a:cs typeface="Arial"/>
              <a:sym typeface="Arial"/>
            </a:endParaRPr>
          </a:p>
        </p:txBody>
      </p:sp>
      <p:pic>
        <p:nvPicPr>
          <p:cNvPr id="225" name="Google Shape;225;p35"/>
          <p:cNvPicPr preferRelativeResize="0"/>
          <p:nvPr/>
        </p:nvPicPr>
        <p:blipFill rotWithShape="1">
          <a:blip r:embed="rId3">
            <a:alphaModFix/>
          </a:blip>
          <a:srcRect/>
          <a:stretch/>
        </p:blipFill>
        <p:spPr>
          <a:xfrm>
            <a:off x="11078283" y="338940"/>
            <a:ext cx="738813" cy="738813"/>
          </a:xfrm>
          <a:prstGeom prst="rect">
            <a:avLst/>
          </a:prstGeom>
          <a:noFill/>
          <a:ln>
            <a:noFill/>
          </a:ln>
        </p:spPr>
      </p:pic>
    </p:spTree>
    <p:extLst>
      <p:ext uri="{BB962C8B-B14F-4D97-AF65-F5344CB8AC3E}">
        <p14:creationId xmlns:p14="http://schemas.microsoft.com/office/powerpoint/2010/main" val="3986337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226"/>
        <p:cNvGrpSpPr/>
        <p:nvPr/>
      </p:nvGrpSpPr>
      <p:grpSpPr>
        <a:xfrm>
          <a:off x="0" y="0"/>
          <a:ext cx="0" cy="0"/>
          <a:chOff x="0" y="0"/>
          <a:chExt cx="0" cy="0"/>
        </a:xfrm>
      </p:grpSpPr>
      <p:sp>
        <p:nvSpPr>
          <p:cNvPr id="227" name="Google Shape;227;p36"/>
          <p:cNvSpPr/>
          <p:nvPr/>
        </p:nvSpPr>
        <p:spPr>
          <a:xfrm rot="10800000" flipH="1">
            <a:off x="0" y="-27140"/>
            <a:ext cx="12192000" cy="61952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sp>
        <p:nvSpPr>
          <p:cNvPr id="228" name="Google Shape;228;p36"/>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rmAutofit/>
          </a:bodyPr>
          <a:lstStyle>
            <a:lvl1pPr lvl="0" algn="l" rtl="0">
              <a:lnSpc>
                <a:spcPct val="90000"/>
              </a:lnSpc>
              <a:spcBef>
                <a:spcPts val="0"/>
              </a:spcBef>
              <a:spcAft>
                <a:spcPts val="0"/>
              </a:spcAft>
              <a:buClr>
                <a:schemeClr val="lt1"/>
              </a:buClr>
              <a:buSzPts val="3000"/>
              <a:buFont typeface="Arial"/>
              <a:buNone/>
              <a:defRPr sz="4000">
                <a:solidFill>
                  <a:schemeClr val="lt1"/>
                </a:solidFill>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29" name="Google Shape;229;p36"/>
          <p:cNvSpPr txBox="1">
            <a:spLocks noGrp="1"/>
          </p:cNvSpPr>
          <p:nvPr>
            <p:ph type="body" idx="1"/>
          </p:nvPr>
        </p:nvSpPr>
        <p:spPr>
          <a:xfrm>
            <a:off x="838200" y="1825625"/>
            <a:ext cx="10515600" cy="4009200"/>
          </a:xfrm>
          <a:prstGeom prst="rect">
            <a:avLst/>
          </a:prstGeom>
          <a:noFill/>
          <a:ln>
            <a:noFill/>
          </a:ln>
        </p:spPr>
        <p:txBody>
          <a:bodyPr spcFirstLastPara="1" wrap="square" lIns="68575" tIns="34275" rIns="68575" bIns="34275" anchor="t" anchorCtr="0">
            <a:normAutofit/>
          </a:bodyPr>
          <a:lstStyle>
            <a:lvl1pPr marL="609585" lvl="0" indent="-457189" algn="l" rtl="0">
              <a:lnSpc>
                <a:spcPct val="90000"/>
              </a:lnSpc>
              <a:spcBef>
                <a:spcPts val="1067"/>
              </a:spcBef>
              <a:spcAft>
                <a:spcPts val="0"/>
              </a:spcAft>
              <a:buSzPts val="1800"/>
              <a:buChar char="•"/>
              <a:defRPr sz="2400">
                <a:solidFill>
                  <a:schemeClr val="lt1"/>
                </a:solidFill>
              </a:defRPr>
            </a:lvl1pPr>
            <a:lvl2pPr marL="1219170" lvl="1" indent="-448722" algn="l" rtl="0">
              <a:lnSpc>
                <a:spcPct val="90000"/>
              </a:lnSpc>
              <a:spcBef>
                <a:spcPts val="533"/>
              </a:spcBef>
              <a:spcAft>
                <a:spcPts val="0"/>
              </a:spcAft>
              <a:buSzPts val="1700"/>
              <a:buChar char="•"/>
              <a:defRPr sz="2267">
                <a:solidFill>
                  <a:schemeClr val="lt1"/>
                </a:solidFill>
              </a:defRPr>
            </a:lvl2pPr>
            <a:lvl3pPr marL="1828754" lvl="2" indent="-431789" algn="l" rtl="0">
              <a:lnSpc>
                <a:spcPct val="90000"/>
              </a:lnSpc>
              <a:spcBef>
                <a:spcPts val="533"/>
              </a:spcBef>
              <a:spcAft>
                <a:spcPts val="0"/>
              </a:spcAft>
              <a:buSzPts val="1500"/>
              <a:buChar char="•"/>
              <a:defRPr>
                <a:solidFill>
                  <a:schemeClr val="lt1"/>
                </a:solidFill>
              </a:defRPr>
            </a:lvl3pPr>
            <a:lvl4pPr marL="2438339" lvl="3" indent="-423323" algn="l" rtl="0">
              <a:lnSpc>
                <a:spcPct val="90000"/>
              </a:lnSpc>
              <a:spcBef>
                <a:spcPts val="533"/>
              </a:spcBef>
              <a:spcAft>
                <a:spcPts val="0"/>
              </a:spcAft>
              <a:buSzPts val="1400"/>
              <a:buChar char="•"/>
              <a:defRPr>
                <a:solidFill>
                  <a:schemeClr val="lt1"/>
                </a:solidFill>
              </a:defRPr>
            </a:lvl4pPr>
            <a:lvl5pPr marL="3047924" lvl="4" indent="-423323" algn="l" rtl="0">
              <a:lnSpc>
                <a:spcPct val="90000"/>
              </a:lnSpc>
              <a:spcBef>
                <a:spcPts val="533"/>
              </a:spcBef>
              <a:spcAft>
                <a:spcPts val="0"/>
              </a:spcAft>
              <a:buSzPts val="1400"/>
              <a:buChar char="•"/>
              <a:defRPr>
                <a:solidFill>
                  <a:schemeClr val="lt1"/>
                </a:solidFill>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pic>
        <p:nvPicPr>
          <p:cNvPr id="230" name="Google Shape;230;p36" descr="A blue background with yellow stars&#10;&#10;Description automatically generated with low confidence"/>
          <p:cNvPicPr preferRelativeResize="0"/>
          <p:nvPr/>
        </p:nvPicPr>
        <p:blipFill rotWithShape="1">
          <a:blip r:embed="rId2">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231" name="Google Shape;231;p36"/>
          <p:cNvSpPr txBox="1"/>
          <p:nvPr/>
        </p:nvSpPr>
        <p:spPr>
          <a:xfrm>
            <a:off x="846127" y="6380919"/>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fr-FR" sz="1200" b="0" i="0">
                <a:solidFill>
                  <a:srgbClr val="262626"/>
                </a:solidFill>
                <a:latin typeface="Arial"/>
                <a:ea typeface="Arial"/>
                <a:cs typeface="Arial"/>
                <a:sym typeface="Arial"/>
              </a:rPr>
              <a:t>NetZeroCities </a:t>
            </a:r>
            <a:r>
              <a:rPr lang="en" sz="1200" b="0" i="0">
                <a:solidFill>
                  <a:srgbClr val="262626"/>
                </a:solidFill>
                <a:latin typeface="Arial"/>
                <a:ea typeface="Arial"/>
                <a:cs typeface="Arial"/>
                <a:sym typeface="Arial"/>
              </a:rPr>
              <a:t>has received funding from the H2020 Research and Innovation Programme under grant agreement n°101036519.</a:t>
            </a:r>
            <a:endParaRPr sz="1200" b="0">
              <a:solidFill>
                <a:srgbClr val="262626"/>
              </a:solidFill>
              <a:latin typeface="Arial"/>
              <a:ea typeface="Arial"/>
              <a:cs typeface="Arial"/>
              <a:sym typeface="Arial"/>
            </a:endParaRPr>
          </a:p>
        </p:txBody>
      </p:sp>
      <p:pic>
        <p:nvPicPr>
          <p:cNvPr id="232" name="Google Shape;232;p36"/>
          <p:cNvPicPr preferRelativeResize="0"/>
          <p:nvPr/>
        </p:nvPicPr>
        <p:blipFill rotWithShape="1">
          <a:blip r:embed="rId3">
            <a:alphaModFix/>
          </a:blip>
          <a:srcRect/>
          <a:stretch/>
        </p:blipFill>
        <p:spPr>
          <a:xfrm>
            <a:off x="11078283" y="338940"/>
            <a:ext cx="738813" cy="738813"/>
          </a:xfrm>
          <a:prstGeom prst="rect">
            <a:avLst/>
          </a:prstGeom>
          <a:noFill/>
          <a:ln>
            <a:noFill/>
          </a:ln>
        </p:spPr>
      </p:pic>
    </p:spTree>
    <p:extLst>
      <p:ext uri="{BB962C8B-B14F-4D97-AF65-F5344CB8AC3E}">
        <p14:creationId xmlns:p14="http://schemas.microsoft.com/office/powerpoint/2010/main" val="403778955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33"/>
        <p:cNvGrpSpPr/>
        <p:nvPr/>
      </p:nvGrpSpPr>
      <p:grpSpPr>
        <a:xfrm>
          <a:off x="0" y="0"/>
          <a:ext cx="0" cy="0"/>
          <a:chOff x="0" y="0"/>
          <a:chExt cx="0" cy="0"/>
        </a:xfrm>
      </p:grpSpPr>
      <p:sp>
        <p:nvSpPr>
          <p:cNvPr id="234" name="Google Shape;234;p37"/>
          <p:cNvSpPr/>
          <p:nvPr/>
        </p:nvSpPr>
        <p:spPr>
          <a:xfrm rot="10800000" flipH="1">
            <a:off x="0" y="124"/>
            <a:ext cx="12192000" cy="61548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sp>
        <p:nvSpPr>
          <p:cNvPr id="235" name="Google Shape;235;p37"/>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rmAutofit/>
          </a:bodyPr>
          <a:lstStyle>
            <a:lvl1pPr lvl="0" algn="l" rtl="0">
              <a:lnSpc>
                <a:spcPct val="90000"/>
              </a:lnSpc>
              <a:spcBef>
                <a:spcPts val="0"/>
              </a:spcBef>
              <a:spcAft>
                <a:spcPts val="0"/>
              </a:spcAft>
              <a:buClr>
                <a:schemeClr val="lt1"/>
              </a:buClr>
              <a:buSzPts val="3000"/>
              <a:buFont typeface="Arial"/>
              <a:buNone/>
              <a:defRPr sz="4000">
                <a:solidFill>
                  <a:schemeClr val="lt1"/>
                </a:solidFill>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36" name="Google Shape;236;p37"/>
          <p:cNvSpPr txBox="1">
            <a:spLocks noGrp="1"/>
          </p:cNvSpPr>
          <p:nvPr>
            <p:ph type="body" idx="1"/>
          </p:nvPr>
        </p:nvSpPr>
        <p:spPr>
          <a:xfrm>
            <a:off x="838200" y="1825625"/>
            <a:ext cx="5181600" cy="4041600"/>
          </a:xfrm>
          <a:prstGeom prst="rect">
            <a:avLst/>
          </a:prstGeom>
          <a:noFill/>
          <a:ln>
            <a:noFill/>
          </a:ln>
        </p:spPr>
        <p:txBody>
          <a:bodyPr spcFirstLastPara="1" wrap="square" lIns="68575" tIns="34275" rIns="68575" bIns="34275" anchor="t" anchorCtr="0">
            <a:normAutofit/>
          </a:bodyPr>
          <a:lstStyle>
            <a:lvl1pPr marL="609585" lvl="0" indent="-457189" algn="l" rtl="0">
              <a:lnSpc>
                <a:spcPct val="90000"/>
              </a:lnSpc>
              <a:spcBef>
                <a:spcPts val="1067"/>
              </a:spcBef>
              <a:spcAft>
                <a:spcPts val="0"/>
              </a:spcAft>
              <a:buSzPts val="1800"/>
              <a:buChar char="•"/>
              <a:defRPr sz="2400">
                <a:solidFill>
                  <a:schemeClr val="lt1"/>
                </a:solidFill>
              </a:defRPr>
            </a:lvl1pPr>
            <a:lvl2pPr marL="1219170" lvl="1" indent="-448722" algn="l" rtl="0">
              <a:lnSpc>
                <a:spcPct val="90000"/>
              </a:lnSpc>
              <a:spcBef>
                <a:spcPts val="533"/>
              </a:spcBef>
              <a:spcAft>
                <a:spcPts val="0"/>
              </a:spcAft>
              <a:buSzPts val="1700"/>
              <a:buChar char="•"/>
              <a:defRPr sz="2267">
                <a:solidFill>
                  <a:schemeClr val="lt1"/>
                </a:solidFill>
              </a:defRPr>
            </a:lvl2pPr>
            <a:lvl3pPr marL="1828754" lvl="2" indent="-431789" algn="l" rtl="0">
              <a:lnSpc>
                <a:spcPct val="90000"/>
              </a:lnSpc>
              <a:spcBef>
                <a:spcPts val="533"/>
              </a:spcBef>
              <a:spcAft>
                <a:spcPts val="0"/>
              </a:spcAft>
              <a:buSzPts val="1500"/>
              <a:buChar char="•"/>
              <a:defRPr>
                <a:solidFill>
                  <a:schemeClr val="lt1"/>
                </a:solidFill>
              </a:defRPr>
            </a:lvl3pPr>
            <a:lvl4pPr marL="2438339" lvl="3" indent="-423323" algn="l" rtl="0">
              <a:lnSpc>
                <a:spcPct val="90000"/>
              </a:lnSpc>
              <a:spcBef>
                <a:spcPts val="533"/>
              </a:spcBef>
              <a:spcAft>
                <a:spcPts val="0"/>
              </a:spcAft>
              <a:buSzPts val="1400"/>
              <a:buChar char="•"/>
              <a:defRPr>
                <a:solidFill>
                  <a:schemeClr val="lt1"/>
                </a:solidFill>
              </a:defRPr>
            </a:lvl4pPr>
            <a:lvl5pPr marL="3047924" lvl="4" indent="-423323" algn="l" rtl="0">
              <a:lnSpc>
                <a:spcPct val="90000"/>
              </a:lnSpc>
              <a:spcBef>
                <a:spcPts val="533"/>
              </a:spcBef>
              <a:spcAft>
                <a:spcPts val="0"/>
              </a:spcAft>
              <a:buSzPts val="1400"/>
              <a:buChar char="•"/>
              <a:defRPr>
                <a:solidFill>
                  <a:schemeClr val="lt1"/>
                </a:solidFill>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237" name="Google Shape;237;p37"/>
          <p:cNvSpPr txBox="1">
            <a:spLocks noGrp="1"/>
          </p:cNvSpPr>
          <p:nvPr>
            <p:ph type="body" idx="2"/>
          </p:nvPr>
        </p:nvSpPr>
        <p:spPr>
          <a:xfrm>
            <a:off x="6172200" y="1825625"/>
            <a:ext cx="5181600" cy="4041600"/>
          </a:xfrm>
          <a:prstGeom prst="rect">
            <a:avLst/>
          </a:prstGeom>
          <a:noFill/>
          <a:ln>
            <a:noFill/>
          </a:ln>
        </p:spPr>
        <p:txBody>
          <a:bodyPr spcFirstLastPara="1" wrap="square" lIns="68575" tIns="34275" rIns="68575" bIns="34275" anchor="t" anchorCtr="0">
            <a:normAutofit/>
          </a:bodyPr>
          <a:lstStyle>
            <a:lvl1pPr marL="609585" lvl="0" indent="-457189" algn="l" rtl="0">
              <a:lnSpc>
                <a:spcPct val="90000"/>
              </a:lnSpc>
              <a:spcBef>
                <a:spcPts val="1067"/>
              </a:spcBef>
              <a:spcAft>
                <a:spcPts val="0"/>
              </a:spcAft>
              <a:buSzPts val="1800"/>
              <a:buChar char="•"/>
              <a:defRPr sz="2400">
                <a:solidFill>
                  <a:schemeClr val="lt1"/>
                </a:solidFill>
              </a:defRPr>
            </a:lvl1pPr>
            <a:lvl2pPr marL="1219170" lvl="1" indent="-448722" algn="l" rtl="0">
              <a:lnSpc>
                <a:spcPct val="90000"/>
              </a:lnSpc>
              <a:spcBef>
                <a:spcPts val="533"/>
              </a:spcBef>
              <a:spcAft>
                <a:spcPts val="0"/>
              </a:spcAft>
              <a:buSzPts val="1700"/>
              <a:buChar char="•"/>
              <a:defRPr sz="2267">
                <a:solidFill>
                  <a:schemeClr val="lt1"/>
                </a:solidFill>
              </a:defRPr>
            </a:lvl2pPr>
            <a:lvl3pPr marL="1828754" lvl="2" indent="-431789" algn="l" rtl="0">
              <a:lnSpc>
                <a:spcPct val="90000"/>
              </a:lnSpc>
              <a:spcBef>
                <a:spcPts val="533"/>
              </a:spcBef>
              <a:spcAft>
                <a:spcPts val="0"/>
              </a:spcAft>
              <a:buSzPts val="1500"/>
              <a:buChar char="•"/>
              <a:defRPr>
                <a:solidFill>
                  <a:schemeClr val="lt1"/>
                </a:solidFill>
              </a:defRPr>
            </a:lvl3pPr>
            <a:lvl4pPr marL="2438339" lvl="3" indent="-423323" algn="l" rtl="0">
              <a:lnSpc>
                <a:spcPct val="90000"/>
              </a:lnSpc>
              <a:spcBef>
                <a:spcPts val="533"/>
              </a:spcBef>
              <a:spcAft>
                <a:spcPts val="0"/>
              </a:spcAft>
              <a:buSzPts val="1400"/>
              <a:buChar char="•"/>
              <a:defRPr>
                <a:solidFill>
                  <a:schemeClr val="lt1"/>
                </a:solidFill>
              </a:defRPr>
            </a:lvl4pPr>
            <a:lvl5pPr marL="3047924" lvl="4" indent="-423323" algn="l" rtl="0">
              <a:lnSpc>
                <a:spcPct val="90000"/>
              </a:lnSpc>
              <a:spcBef>
                <a:spcPts val="533"/>
              </a:spcBef>
              <a:spcAft>
                <a:spcPts val="0"/>
              </a:spcAft>
              <a:buSzPts val="1400"/>
              <a:buChar char="•"/>
              <a:defRPr>
                <a:solidFill>
                  <a:schemeClr val="lt1"/>
                </a:solidFill>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pic>
        <p:nvPicPr>
          <p:cNvPr id="238" name="Google Shape;238;p37" descr="A blue background with yellow stars&#10;&#10;Description automatically generated with low confidence"/>
          <p:cNvPicPr preferRelativeResize="0"/>
          <p:nvPr/>
        </p:nvPicPr>
        <p:blipFill rotWithShape="1">
          <a:blip r:embed="rId2">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239" name="Google Shape;239;p37"/>
          <p:cNvSpPr txBox="1"/>
          <p:nvPr/>
        </p:nvSpPr>
        <p:spPr>
          <a:xfrm>
            <a:off x="846127" y="6370034"/>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fr-FR" sz="1200" b="0" i="0">
                <a:solidFill>
                  <a:srgbClr val="262626"/>
                </a:solidFill>
                <a:latin typeface="Arial"/>
                <a:ea typeface="Arial"/>
                <a:cs typeface="Arial"/>
                <a:sym typeface="Arial"/>
              </a:rPr>
              <a:t>NetZeroCities </a:t>
            </a:r>
            <a:r>
              <a:rPr lang="en" sz="1200" b="0" i="0">
                <a:solidFill>
                  <a:srgbClr val="262626"/>
                </a:solidFill>
                <a:latin typeface="Arial"/>
                <a:ea typeface="Arial"/>
                <a:cs typeface="Arial"/>
                <a:sym typeface="Arial"/>
              </a:rPr>
              <a:t>has received funding from the H2020 Research and Innovation Programme under grant agreement n°101036519.</a:t>
            </a:r>
            <a:endParaRPr sz="1200" b="0">
              <a:solidFill>
                <a:srgbClr val="262626"/>
              </a:solidFill>
              <a:latin typeface="Arial"/>
              <a:ea typeface="Arial"/>
              <a:cs typeface="Arial"/>
              <a:sym typeface="Arial"/>
            </a:endParaRPr>
          </a:p>
        </p:txBody>
      </p:sp>
      <p:pic>
        <p:nvPicPr>
          <p:cNvPr id="240" name="Google Shape;240;p37"/>
          <p:cNvPicPr preferRelativeResize="0"/>
          <p:nvPr/>
        </p:nvPicPr>
        <p:blipFill rotWithShape="1">
          <a:blip r:embed="rId3">
            <a:alphaModFix/>
          </a:blip>
          <a:srcRect/>
          <a:stretch/>
        </p:blipFill>
        <p:spPr>
          <a:xfrm>
            <a:off x="11078283" y="338940"/>
            <a:ext cx="738813" cy="738813"/>
          </a:xfrm>
          <a:prstGeom prst="rect">
            <a:avLst/>
          </a:prstGeom>
          <a:noFill/>
          <a:ln>
            <a:noFill/>
          </a:ln>
        </p:spPr>
      </p:pic>
    </p:spTree>
    <p:extLst>
      <p:ext uri="{BB962C8B-B14F-4D97-AF65-F5344CB8AC3E}">
        <p14:creationId xmlns:p14="http://schemas.microsoft.com/office/powerpoint/2010/main" val="206083154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241"/>
        <p:cNvGrpSpPr/>
        <p:nvPr/>
      </p:nvGrpSpPr>
      <p:grpSpPr>
        <a:xfrm>
          <a:off x="0" y="0"/>
          <a:ext cx="0" cy="0"/>
          <a:chOff x="0" y="0"/>
          <a:chExt cx="0" cy="0"/>
        </a:xfrm>
      </p:grpSpPr>
      <p:sp>
        <p:nvSpPr>
          <p:cNvPr id="242" name="Google Shape;242;p38"/>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rmAutofit/>
          </a:bodyPr>
          <a:lstStyle>
            <a:lvl1pPr lvl="0" algn="l" rtl="0">
              <a:lnSpc>
                <a:spcPct val="90000"/>
              </a:lnSpc>
              <a:spcBef>
                <a:spcPts val="0"/>
              </a:spcBef>
              <a:spcAft>
                <a:spcPts val="0"/>
              </a:spcAft>
              <a:buClr>
                <a:schemeClr val="dk2"/>
              </a:buClr>
              <a:buSzPts val="3000"/>
              <a:buFont typeface="Arial"/>
              <a:buNone/>
              <a:defRPr sz="40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43" name="Google Shape;243;p38"/>
          <p:cNvSpPr txBox="1">
            <a:spLocks noGrp="1"/>
          </p:cNvSpPr>
          <p:nvPr>
            <p:ph type="body" idx="1"/>
          </p:nvPr>
        </p:nvSpPr>
        <p:spPr>
          <a:xfrm>
            <a:off x="838200" y="1825625"/>
            <a:ext cx="5181600" cy="3987200"/>
          </a:xfrm>
          <a:prstGeom prst="rect">
            <a:avLst/>
          </a:prstGeom>
          <a:noFill/>
          <a:ln>
            <a:noFill/>
          </a:ln>
        </p:spPr>
        <p:txBody>
          <a:bodyPr spcFirstLastPara="1" wrap="square" lIns="68575" tIns="34275" rIns="68575" bIns="34275" anchor="t" anchorCtr="0">
            <a:normAutofit/>
          </a:bodyPr>
          <a:lstStyle>
            <a:lvl1pPr marL="609585" lvl="0" indent="-457189" algn="l" rtl="0">
              <a:lnSpc>
                <a:spcPct val="90000"/>
              </a:lnSpc>
              <a:spcBef>
                <a:spcPts val="1067"/>
              </a:spcBef>
              <a:spcAft>
                <a:spcPts val="0"/>
              </a:spcAft>
              <a:buSzPts val="1800"/>
              <a:buChar char="•"/>
              <a:defRPr sz="2400">
                <a:solidFill>
                  <a:srgbClr val="303030"/>
                </a:solidFill>
              </a:defRPr>
            </a:lvl1pPr>
            <a:lvl2pPr marL="1219170" lvl="1" indent="-448722" algn="l" rtl="0">
              <a:lnSpc>
                <a:spcPct val="90000"/>
              </a:lnSpc>
              <a:spcBef>
                <a:spcPts val="533"/>
              </a:spcBef>
              <a:spcAft>
                <a:spcPts val="0"/>
              </a:spcAft>
              <a:buSzPts val="1700"/>
              <a:buChar char="•"/>
              <a:defRPr sz="2267">
                <a:solidFill>
                  <a:srgbClr val="303030"/>
                </a:solidFill>
              </a:defRPr>
            </a:lvl2pPr>
            <a:lvl3pPr marL="1828754" lvl="2" indent="-431789" algn="l" rtl="0">
              <a:lnSpc>
                <a:spcPct val="90000"/>
              </a:lnSpc>
              <a:spcBef>
                <a:spcPts val="533"/>
              </a:spcBef>
              <a:spcAft>
                <a:spcPts val="0"/>
              </a:spcAft>
              <a:buSzPts val="1500"/>
              <a:buChar char="•"/>
              <a:defRPr>
                <a:solidFill>
                  <a:srgbClr val="303030"/>
                </a:solidFill>
              </a:defRPr>
            </a:lvl3pPr>
            <a:lvl4pPr marL="2438339" lvl="3" indent="-423323" algn="l" rtl="0">
              <a:lnSpc>
                <a:spcPct val="90000"/>
              </a:lnSpc>
              <a:spcBef>
                <a:spcPts val="533"/>
              </a:spcBef>
              <a:spcAft>
                <a:spcPts val="0"/>
              </a:spcAft>
              <a:buSzPts val="1400"/>
              <a:buChar char="•"/>
              <a:defRPr>
                <a:solidFill>
                  <a:srgbClr val="303030"/>
                </a:solidFill>
              </a:defRPr>
            </a:lvl4pPr>
            <a:lvl5pPr marL="3047924" lvl="4" indent="-423323" algn="l" rtl="0">
              <a:lnSpc>
                <a:spcPct val="90000"/>
              </a:lnSpc>
              <a:spcBef>
                <a:spcPts val="533"/>
              </a:spcBef>
              <a:spcAft>
                <a:spcPts val="0"/>
              </a:spcAft>
              <a:buSzPts val="1400"/>
              <a:buChar char="•"/>
              <a:defRPr>
                <a:solidFill>
                  <a:srgbClr val="303030"/>
                </a:solidFill>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244" name="Google Shape;244;p38"/>
          <p:cNvSpPr txBox="1">
            <a:spLocks noGrp="1"/>
          </p:cNvSpPr>
          <p:nvPr>
            <p:ph type="body" idx="2"/>
          </p:nvPr>
        </p:nvSpPr>
        <p:spPr>
          <a:xfrm>
            <a:off x="6172200" y="1825625"/>
            <a:ext cx="5181600" cy="3987200"/>
          </a:xfrm>
          <a:prstGeom prst="rect">
            <a:avLst/>
          </a:prstGeom>
          <a:noFill/>
          <a:ln>
            <a:noFill/>
          </a:ln>
        </p:spPr>
        <p:txBody>
          <a:bodyPr spcFirstLastPara="1" wrap="square" lIns="68575" tIns="34275" rIns="68575" bIns="34275" anchor="t" anchorCtr="0">
            <a:normAutofit/>
          </a:bodyPr>
          <a:lstStyle>
            <a:lvl1pPr marL="609585" lvl="0" indent="-457189" algn="l" rtl="0">
              <a:lnSpc>
                <a:spcPct val="90000"/>
              </a:lnSpc>
              <a:spcBef>
                <a:spcPts val="1067"/>
              </a:spcBef>
              <a:spcAft>
                <a:spcPts val="0"/>
              </a:spcAft>
              <a:buSzPts val="1800"/>
              <a:buChar char="•"/>
              <a:defRPr sz="2400">
                <a:solidFill>
                  <a:srgbClr val="303030"/>
                </a:solidFill>
              </a:defRPr>
            </a:lvl1pPr>
            <a:lvl2pPr marL="1219170" lvl="1" indent="-448722" algn="l" rtl="0">
              <a:lnSpc>
                <a:spcPct val="90000"/>
              </a:lnSpc>
              <a:spcBef>
                <a:spcPts val="533"/>
              </a:spcBef>
              <a:spcAft>
                <a:spcPts val="0"/>
              </a:spcAft>
              <a:buSzPts val="1700"/>
              <a:buChar char="•"/>
              <a:defRPr sz="2267">
                <a:solidFill>
                  <a:srgbClr val="303030"/>
                </a:solidFill>
              </a:defRPr>
            </a:lvl2pPr>
            <a:lvl3pPr marL="1828754" lvl="2" indent="-431789" algn="l" rtl="0">
              <a:lnSpc>
                <a:spcPct val="90000"/>
              </a:lnSpc>
              <a:spcBef>
                <a:spcPts val="533"/>
              </a:spcBef>
              <a:spcAft>
                <a:spcPts val="0"/>
              </a:spcAft>
              <a:buSzPts val="1500"/>
              <a:buChar char="•"/>
              <a:defRPr>
                <a:solidFill>
                  <a:srgbClr val="303030"/>
                </a:solidFill>
              </a:defRPr>
            </a:lvl3pPr>
            <a:lvl4pPr marL="2438339" lvl="3" indent="-423323" algn="l" rtl="0">
              <a:lnSpc>
                <a:spcPct val="90000"/>
              </a:lnSpc>
              <a:spcBef>
                <a:spcPts val="533"/>
              </a:spcBef>
              <a:spcAft>
                <a:spcPts val="0"/>
              </a:spcAft>
              <a:buSzPts val="1400"/>
              <a:buChar char="•"/>
              <a:defRPr>
                <a:solidFill>
                  <a:srgbClr val="303030"/>
                </a:solidFill>
              </a:defRPr>
            </a:lvl4pPr>
            <a:lvl5pPr marL="3047924" lvl="4" indent="-423323" algn="l" rtl="0">
              <a:lnSpc>
                <a:spcPct val="90000"/>
              </a:lnSpc>
              <a:spcBef>
                <a:spcPts val="533"/>
              </a:spcBef>
              <a:spcAft>
                <a:spcPts val="0"/>
              </a:spcAft>
              <a:buSzPts val="1400"/>
              <a:buChar char="•"/>
              <a:defRPr>
                <a:solidFill>
                  <a:srgbClr val="303030"/>
                </a:solidFill>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245" name="Google Shape;245;p38"/>
          <p:cNvSpPr/>
          <p:nvPr/>
        </p:nvSpPr>
        <p:spPr>
          <a:xfrm rot="10800000" flipH="1">
            <a:off x="0" y="6149599"/>
            <a:ext cx="12192000" cy="7084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pic>
        <p:nvPicPr>
          <p:cNvPr id="246" name="Google Shape;246;p38" descr="A blue background with yellow stars&#10;&#10;Description automatically generated with low confidence"/>
          <p:cNvPicPr preferRelativeResize="0"/>
          <p:nvPr/>
        </p:nvPicPr>
        <p:blipFill rotWithShape="1">
          <a:blip r:embed="rId2">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247" name="Google Shape;247;p38"/>
          <p:cNvSpPr txBox="1"/>
          <p:nvPr/>
        </p:nvSpPr>
        <p:spPr>
          <a:xfrm>
            <a:off x="846127" y="6370034"/>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200" b="0" i="0">
                <a:solidFill>
                  <a:schemeClr val="lt1"/>
                </a:solidFill>
                <a:latin typeface="Arial"/>
                <a:ea typeface="Arial"/>
                <a:cs typeface="Arial"/>
                <a:sym typeface="Arial"/>
              </a:rPr>
              <a:t>NetZeroCities has received funding from the H2020 Research and Innovation Programme under grant agreement n°101036519.</a:t>
            </a:r>
            <a:endParaRPr sz="1200" b="0">
              <a:solidFill>
                <a:schemeClr val="lt1"/>
              </a:solidFill>
              <a:latin typeface="Arial"/>
              <a:ea typeface="Arial"/>
              <a:cs typeface="Arial"/>
              <a:sym typeface="Arial"/>
            </a:endParaRPr>
          </a:p>
        </p:txBody>
      </p:sp>
      <p:pic>
        <p:nvPicPr>
          <p:cNvPr id="248" name="Google Shape;248;p38"/>
          <p:cNvPicPr preferRelativeResize="0"/>
          <p:nvPr/>
        </p:nvPicPr>
        <p:blipFill rotWithShape="1">
          <a:blip r:embed="rId3">
            <a:alphaModFix/>
          </a:blip>
          <a:srcRect/>
          <a:stretch/>
        </p:blipFill>
        <p:spPr>
          <a:xfrm>
            <a:off x="11079096" y="329292"/>
            <a:ext cx="738000" cy="738000"/>
          </a:xfrm>
          <a:prstGeom prst="rect">
            <a:avLst/>
          </a:prstGeom>
          <a:noFill/>
          <a:ln>
            <a:noFill/>
          </a:ln>
        </p:spPr>
      </p:pic>
    </p:spTree>
    <p:extLst>
      <p:ext uri="{BB962C8B-B14F-4D97-AF65-F5344CB8AC3E}">
        <p14:creationId xmlns:p14="http://schemas.microsoft.com/office/powerpoint/2010/main" val="17285308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ntent with Caption">
  <p:cSld name="Content with Caption">
    <p:spTree>
      <p:nvGrpSpPr>
        <p:cNvPr id="1" name="Shape 249"/>
        <p:cNvGrpSpPr/>
        <p:nvPr/>
      </p:nvGrpSpPr>
      <p:grpSpPr>
        <a:xfrm>
          <a:off x="0" y="0"/>
          <a:ext cx="0" cy="0"/>
          <a:chOff x="0" y="0"/>
          <a:chExt cx="0" cy="0"/>
        </a:xfrm>
      </p:grpSpPr>
      <p:sp>
        <p:nvSpPr>
          <p:cNvPr id="250" name="Google Shape;250;p39"/>
          <p:cNvSpPr/>
          <p:nvPr/>
        </p:nvSpPr>
        <p:spPr>
          <a:xfrm rot="10800000" flipH="1">
            <a:off x="0" y="-147"/>
            <a:ext cx="12192000" cy="61592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sp>
        <p:nvSpPr>
          <p:cNvPr id="251" name="Google Shape;251;p39"/>
          <p:cNvSpPr txBox="1">
            <a:spLocks noGrp="1"/>
          </p:cNvSpPr>
          <p:nvPr>
            <p:ph type="title"/>
          </p:nvPr>
        </p:nvSpPr>
        <p:spPr>
          <a:xfrm>
            <a:off x="839788" y="457200"/>
            <a:ext cx="3932400" cy="1367600"/>
          </a:xfrm>
          <a:prstGeom prst="rect">
            <a:avLst/>
          </a:prstGeom>
          <a:noFill/>
          <a:ln>
            <a:noFill/>
          </a:ln>
        </p:spPr>
        <p:txBody>
          <a:bodyPr spcFirstLastPara="1" wrap="square" lIns="68575" tIns="34275" rIns="68575" bIns="34275" anchor="b" anchorCtr="0">
            <a:normAutofit/>
          </a:bodyPr>
          <a:lstStyle>
            <a:lvl1pPr lvl="0" algn="l" rtl="0">
              <a:lnSpc>
                <a:spcPct val="90000"/>
              </a:lnSpc>
              <a:spcBef>
                <a:spcPts val="0"/>
              </a:spcBef>
              <a:spcAft>
                <a:spcPts val="0"/>
              </a:spcAft>
              <a:buClr>
                <a:schemeClr val="lt1"/>
              </a:buClr>
              <a:buSzPts val="2400"/>
              <a:buFont typeface="Arial"/>
              <a:buNone/>
              <a:defRPr sz="3200">
                <a:solidFill>
                  <a:schemeClr val="lt1"/>
                </a:solidFill>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52" name="Google Shape;252;p39"/>
          <p:cNvSpPr txBox="1">
            <a:spLocks noGrp="1"/>
          </p:cNvSpPr>
          <p:nvPr>
            <p:ph type="body" idx="1"/>
          </p:nvPr>
        </p:nvSpPr>
        <p:spPr>
          <a:xfrm>
            <a:off x="839788" y="2057400"/>
            <a:ext cx="3932400" cy="3811600"/>
          </a:xfrm>
          <a:prstGeom prst="rect">
            <a:avLst/>
          </a:prstGeom>
          <a:noFill/>
          <a:ln>
            <a:noFill/>
          </a:ln>
        </p:spPr>
        <p:txBody>
          <a:bodyPr spcFirstLastPara="1" wrap="square" lIns="68575" tIns="34275" rIns="68575" bIns="34275" anchor="t" anchorCtr="0">
            <a:normAutofit/>
          </a:bodyPr>
          <a:lstStyle>
            <a:lvl1pPr marL="609585" lvl="0" indent="-304792" algn="l" rtl="0">
              <a:lnSpc>
                <a:spcPct val="90000"/>
              </a:lnSpc>
              <a:spcBef>
                <a:spcPts val="1067"/>
              </a:spcBef>
              <a:spcAft>
                <a:spcPts val="0"/>
              </a:spcAft>
              <a:buSzPts val="1500"/>
              <a:buNone/>
              <a:defRPr sz="2000">
                <a:solidFill>
                  <a:schemeClr val="lt1"/>
                </a:solidFill>
              </a:defRPr>
            </a:lvl1pPr>
            <a:lvl2pPr marL="1219170" lvl="1" indent="-304792" algn="l" rtl="0">
              <a:lnSpc>
                <a:spcPct val="90000"/>
              </a:lnSpc>
              <a:spcBef>
                <a:spcPts val="533"/>
              </a:spcBef>
              <a:spcAft>
                <a:spcPts val="0"/>
              </a:spcAft>
              <a:buSzPts val="1100"/>
              <a:buNone/>
              <a:defRPr sz="1467"/>
            </a:lvl2pPr>
            <a:lvl3pPr marL="1828754" lvl="2" indent="-304792" algn="l" rtl="0">
              <a:lnSpc>
                <a:spcPct val="90000"/>
              </a:lnSpc>
              <a:spcBef>
                <a:spcPts val="533"/>
              </a:spcBef>
              <a:spcAft>
                <a:spcPts val="0"/>
              </a:spcAft>
              <a:buSzPts val="900"/>
              <a:buNone/>
              <a:defRPr sz="1200"/>
            </a:lvl3pPr>
            <a:lvl4pPr marL="2438339" lvl="3" indent="-304792" algn="l" rtl="0">
              <a:lnSpc>
                <a:spcPct val="90000"/>
              </a:lnSpc>
              <a:spcBef>
                <a:spcPts val="533"/>
              </a:spcBef>
              <a:spcAft>
                <a:spcPts val="0"/>
              </a:spcAft>
              <a:buSzPts val="800"/>
              <a:buNone/>
              <a:defRPr sz="1067"/>
            </a:lvl4pPr>
            <a:lvl5pPr marL="3047924" lvl="4" indent="-304792" algn="l" rtl="0">
              <a:lnSpc>
                <a:spcPct val="90000"/>
              </a:lnSpc>
              <a:spcBef>
                <a:spcPts val="533"/>
              </a:spcBef>
              <a:spcAft>
                <a:spcPts val="0"/>
              </a:spcAft>
              <a:buSzPts val="800"/>
              <a:buNone/>
              <a:defRPr sz="1067"/>
            </a:lvl5pPr>
            <a:lvl6pPr marL="3657509" lvl="5" indent="-304792" algn="l" rtl="0">
              <a:lnSpc>
                <a:spcPct val="90000"/>
              </a:lnSpc>
              <a:spcBef>
                <a:spcPts val="533"/>
              </a:spcBef>
              <a:spcAft>
                <a:spcPts val="0"/>
              </a:spcAft>
              <a:buClr>
                <a:schemeClr val="dk1"/>
              </a:buClr>
              <a:buSzPts val="800"/>
              <a:buNone/>
              <a:defRPr sz="1067"/>
            </a:lvl6pPr>
            <a:lvl7pPr marL="4267093" lvl="6" indent="-304792" algn="l" rtl="0">
              <a:lnSpc>
                <a:spcPct val="90000"/>
              </a:lnSpc>
              <a:spcBef>
                <a:spcPts val="533"/>
              </a:spcBef>
              <a:spcAft>
                <a:spcPts val="0"/>
              </a:spcAft>
              <a:buClr>
                <a:schemeClr val="dk1"/>
              </a:buClr>
              <a:buSzPts val="800"/>
              <a:buNone/>
              <a:defRPr sz="1067"/>
            </a:lvl7pPr>
            <a:lvl8pPr marL="4876678" lvl="7" indent="-304792" algn="l" rtl="0">
              <a:lnSpc>
                <a:spcPct val="90000"/>
              </a:lnSpc>
              <a:spcBef>
                <a:spcPts val="533"/>
              </a:spcBef>
              <a:spcAft>
                <a:spcPts val="0"/>
              </a:spcAft>
              <a:buClr>
                <a:schemeClr val="dk1"/>
              </a:buClr>
              <a:buSzPts val="800"/>
              <a:buNone/>
              <a:defRPr sz="1067"/>
            </a:lvl8pPr>
            <a:lvl9pPr marL="5486263" lvl="8" indent="-304792" algn="l" rtl="0">
              <a:lnSpc>
                <a:spcPct val="90000"/>
              </a:lnSpc>
              <a:spcBef>
                <a:spcPts val="533"/>
              </a:spcBef>
              <a:spcAft>
                <a:spcPts val="0"/>
              </a:spcAft>
              <a:buClr>
                <a:schemeClr val="dk1"/>
              </a:buClr>
              <a:buSzPts val="800"/>
              <a:buNone/>
              <a:defRPr sz="1067"/>
            </a:lvl9pPr>
          </a:lstStyle>
          <a:p>
            <a:endParaRPr/>
          </a:p>
        </p:txBody>
      </p:sp>
      <p:sp>
        <p:nvSpPr>
          <p:cNvPr id="253" name="Google Shape;253;p39"/>
          <p:cNvSpPr txBox="1">
            <a:spLocks noGrp="1"/>
          </p:cNvSpPr>
          <p:nvPr>
            <p:ph type="body" idx="2"/>
          </p:nvPr>
        </p:nvSpPr>
        <p:spPr>
          <a:xfrm>
            <a:off x="5164183" y="457200"/>
            <a:ext cx="5614800" cy="5411600"/>
          </a:xfrm>
          <a:prstGeom prst="rect">
            <a:avLst/>
          </a:prstGeom>
          <a:noFill/>
          <a:ln>
            <a:noFill/>
          </a:ln>
        </p:spPr>
        <p:txBody>
          <a:bodyPr spcFirstLastPara="1" wrap="square" lIns="68575" tIns="34275" rIns="68575" bIns="34275" anchor="t" anchorCtr="0">
            <a:normAutofit/>
          </a:bodyPr>
          <a:lstStyle>
            <a:lvl1pPr marL="609585" lvl="0" indent="-457189" algn="l" rtl="0">
              <a:lnSpc>
                <a:spcPct val="90000"/>
              </a:lnSpc>
              <a:spcBef>
                <a:spcPts val="1067"/>
              </a:spcBef>
              <a:spcAft>
                <a:spcPts val="0"/>
              </a:spcAft>
              <a:buSzPts val="1800"/>
              <a:buChar char="•"/>
              <a:defRPr sz="2400">
                <a:solidFill>
                  <a:schemeClr val="lt1"/>
                </a:solidFill>
              </a:defRPr>
            </a:lvl1pPr>
            <a:lvl2pPr marL="1219170" lvl="1" indent="-448722" algn="l" rtl="0">
              <a:lnSpc>
                <a:spcPct val="90000"/>
              </a:lnSpc>
              <a:spcBef>
                <a:spcPts val="533"/>
              </a:spcBef>
              <a:spcAft>
                <a:spcPts val="0"/>
              </a:spcAft>
              <a:buSzPts val="1700"/>
              <a:buChar char="•"/>
              <a:defRPr sz="2267">
                <a:solidFill>
                  <a:schemeClr val="lt1"/>
                </a:solidFill>
              </a:defRPr>
            </a:lvl2pPr>
            <a:lvl3pPr marL="1828754" lvl="2" indent="-431789" algn="l" rtl="0">
              <a:lnSpc>
                <a:spcPct val="90000"/>
              </a:lnSpc>
              <a:spcBef>
                <a:spcPts val="533"/>
              </a:spcBef>
              <a:spcAft>
                <a:spcPts val="0"/>
              </a:spcAft>
              <a:buSzPts val="1500"/>
              <a:buChar char="•"/>
              <a:defRPr>
                <a:solidFill>
                  <a:schemeClr val="lt1"/>
                </a:solidFill>
              </a:defRPr>
            </a:lvl3pPr>
            <a:lvl4pPr marL="2438339" lvl="3" indent="-423323" algn="l" rtl="0">
              <a:lnSpc>
                <a:spcPct val="90000"/>
              </a:lnSpc>
              <a:spcBef>
                <a:spcPts val="533"/>
              </a:spcBef>
              <a:spcAft>
                <a:spcPts val="0"/>
              </a:spcAft>
              <a:buSzPts val="1400"/>
              <a:buChar char="•"/>
              <a:defRPr>
                <a:solidFill>
                  <a:schemeClr val="lt1"/>
                </a:solidFill>
              </a:defRPr>
            </a:lvl4pPr>
            <a:lvl5pPr marL="3047924" lvl="4" indent="-423323" algn="l" rtl="0">
              <a:lnSpc>
                <a:spcPct val="90000"/>
              </a:lnSpc>
              <a:spcBef>
                <a:spcPts val="533"/>
              </a:spcBef>
              <a:spcAft>
                <a:spcPts val="0"/>
              </a:spcAft>
              <a:buSzPts val="1400"/>
              <a:buChar char="•"/>
              <a:defRPr>
                <a:solidFill>
                  <a:schemeClr val="lt1"/>
                </a:solidFill>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pic>
        <p:nvPicPr>
          <p:cNvPr id="254" name="Google Shape;254;p39" descr="A blue background with yellow stars&#10;&#10;Description automatically generated with low confidence"/>
          <p:cNvPicPr preferRelativeResize="0"/>
          <p:nvPr/>
        </p:nvPicPr>
        <p:blipFill rotWithShape="1">
          <a:blip r:embed="rId2">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255" name="Google Shape;255;p39"/>
          <p:cNvSpPr txBox="1"/>
          <p:nvPr/>
        </p:nvSpPr>
        <p:spPr>
          <a:xfrm>
            <a:off x="846127" y="6380919"/>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fr-FR" sz="1200" b="0" i="0">
                <a:solidFill>
                  <a:srgbClr val="262626"/>
                </a:solidFill>
                <a:latin typeface="Arial"/>
                <a:ea typeface="Arial"/>
                <a:cs typeface="Arial"/>
                <a:sym typeface="Arial"/>
              </a:rPr>
              <a:t>NetZeroCities </a:t>
            </a:r>
            <a:r>
              <a:rPr lang="en" sz="1200" b="0" i="0">
                <a:solidFill>
                  <a:srgbClr val="262626"/>
                </a:solidFill>
                <a:latin typeface="Arial"/>
                <a:ea typeface="Arial"/>
                <a:cs typeface="Arial"/>
                <a:sym typeface="Arial"/>
              </a:rPr>
              <a:t>has received funding from the H2020 Research and Innovation Programme under grant agreement n°101036519.</a:t>
            </a:r>
            <a:endParaRPr sz="1200" b="0">
              <a:solidFill>
                <a:srgbClr val="262626"/>
              </a:solidFill>
              <a:latin typeface="Arial"/>
              <a:ea typeface="Arial"/>
              <a:cs typeface="Arial"/>
              <a:sym typeface="Arial"/>
            </a:endParaRPr>
          </a:p>
        </p:txBody>
      </p:sp>
      <p:pic>
        <p:nvPicPr>
          <p:cNvPr id="256" name="Google Shape;256;p39"/>
          <p:cNvPicPr preferRelativeResize="0"/>
          <p:nvPr/>
        </p:nvPicPr>
        <p:blipFill rotWithShape="1">
          <a:blip r:embed="rId3">
            <a:alphaModFix/>
          </a:blip>
          <a:srcRect/>
          <a:stretch/>
        </p:blipFill>
        <p:spPr>
          <a:xfrm>
            <a:off x="11078283" y="338940"/>
            <a:ext cx="738813" cy="738813"/>
          </a:xfrm>
          <a:prstGeom prst="rect">
            <a:avLst/>
          </a:prstGeom>
          <a:noFill/>
          <a:ln>
            <a:noFill/>
          </a:ln>
        </p:spPr>
      </p:pic>
    </p:spTree>
    <p:extLst>
      <p:ext uri="{BB962C8B-B14F-4D97-AF65-F5344CB8AC3E}">
        <p14:creationId xmlns:p14="http://schemas.microsoft.com/office/powerpoint/2010/main" val="200332101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1_Content with Caption">
  <p:cSld name="1_Content with Caption">
    <p:spTree>
      <p:nvGrpSpPr>
        <p:cNvPr id="1" name="Shape 257"/>
        <p:cNvGrpSpPr/>
        <p:nvPr/>
      </p:nvGrpSpPr>
      <p:grpSpPr>
        <a:xfrm>
          <a:off x="0" y="0"/>
          <a:ext cx="0" cy="0"/>
          <a:chOff x="0" y="0"/>
          <a:chExt cx="0" cy="0"/>
        </a:xfrm>
      </p:grpSpPr>
      <p:sp>
        <p:nvSpPr>
          <p:cNvPr id="258" name="Google Shape;258;p40"/>
          <p:cNvSpPr txBox="1">
            <a:spLocks noGrp="1"/>
          </p:cNvSpPr>
          <p:nvPr>
            <p:ph type="title"/>
          </p:nvPr>
        </p:nvSpPr>
        <p:spPr>
          <a:xfrm>
            <a:off x="839788" y="457200"/>
            <a:ext cx="3932400" cy="1480400"/>
          </a:xfrm>
          <a:prstGeom prst="rect">
            <a:avLst/>
          </a:prstGeom>
          <a:noFill/>
          <a:ln>
            <a:noFill/>
          </a:ln>
        </p:spPr>
        <p:txBody>
          <a:bodyPr spcFirstLastPara="1" wrap="square" lIns="68575" tIns="34275" rIns="68575" bIns="34275" anchor="b" anchorCtr="0">
            <a:normAutofit/>
          </a:bodyPr>
          <a:lstStyle>
            <a:lvl1pPr lvl="0" algn="l" rtl="0">
              <a:lnSpc>
                <a:spcPct val="90000"/>
              </a:lnSpc>
              <a:spcBef>
                <a:spcPts val="0"/>
              </a:spcBef>
              <a:spcAft>
                <a:spcPts val="0"/>
              </a:spcAft>
              <a:buClr>
                <a:schemeClr val="dk2"/>
              </a:buClr>
              <a:buSzPts val="2400"/>
              <a:buFont typeface="Arial"/>
              <a:buNone/>
              <a:defRPr sz="32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59" name="Google Shape;259;p40"/>
          <p:cNvSpPr txBox="1">
            <a:spLocks noGrp="1"/>
          </p:cNvSpPr>
          <p:nvPr>
            <p:ph type="body" idx="1"/>
          </p:nvPr>
        </p:nvSpPr>
        <p:spPr>
          <a:xfrm>
            <a:off x="839788" y="2057400"/>
            <a:ext cx="3932400" cy="3811600"/>
          </a:xfrm>
          <a:prstGeom prst="rect">
            <a:avLst/>
          </a:prstGeom>
          <a:noFill/>
          <a:ln>
            <a:noFill/>
          </a:ln>
        </p:spPr>
        <p:txBody>
          <a:bodyPr spcFirstLastPara="1" wrap="square" lIns="68575" tIns="34275" rIns="68575" bIns="34275" anchor="t" anchorCtr="0">
            <a:normAutofit/>
          </a:bodyPr>
          <a:lstStyle>
            <a:lvl1pPr marL="609585" lvl="0" indent="-304792" algn="l" rtl="0">
              <a:lnSpc>
                <a:spcPct val="90000"/>
              </a:lnSpc>
              <a:spcBef>
                <a:spcPts val="1067"/>
              </a:spcBef>
              <a:spcAft>
                <a:spcPts val="0"/>
              </a:spcAft>
              <a:buSzPts val="1500"/>
              <a:buNone/>
              <a:defRPr sz="2000">
                <a:solidFill>
                  <a:srgbClr val="303030"/>
                </a:solidFill>
              </a:defRPr>
            </a:lvl1pPr>
            <a:lvl2pPr marL="1219170" lvl="1" indent="-304792" algn="l" rtl="0">
              <a:lnSpc>
                <a:spcPct val="90000"/>
              </a:lnSpc>
              <a:spcBef>
                <a:spcPts val="533"/>
              </a:spcBef>
              <a:spcAft>
                <a:spcPts val="0"/>
              </a:spcAft>
              <a:buSzPts val="1100"/>
              <a:buNone/>
              <a:defRPr sz="1467"/>
            </a:lvl2pPr>
            <a:lvl3pPr marL="1828754" lvl="2" indent="-304792" algn="l" rtl="0">
              <a:lnSpc>
                <a:spcPct val="90000"/>
              </a:lnSpc>
              <a:spcBef>
                <a:spcPts val="533"/>
              </a:spcBef>
              <a:spcAft>
                <a:spcPts val="0"/>
              </a:spcAft>
              <a:buSzPts val="900"/>
              <a:buNone/>
              <a:defRPr sz="1200"/>
            </a:lvl3pPr>
            <a:lvl4pPr marL="2438339" lvl="3" indent="-304792" algn="l" rtl="0">
              <a:lnSpc>
                <a:spcPct val="90000"/>
              </a:lnSpc>
              <a:spcBef>
                <a:spcPts val="533"/>
              </a:spcBef>
              <a:spcAft>
                <a:spcPts val="0"/>
              </a:spcAft>
              <a:buSzPts val="800"/>
              <a:buNone/>
              <a:defRPr sz="1067"/>
            </a:lvl4pPr>
            <a:lvl5pPr marL="3047924" lvl="4" indent="-304792" algn="l" rtl="0">
              <a:lnSpc>
                <a:spcPct val="90000"/>
              </a:lnSpc>
              <a:spcBef>
                <a:spcPts val="533"/>
              </a:spcBef>
              <a:spcAft>
                <a:spcPts val="0"/>
              </a:spcAft>
              <a:buSzPts val="800"/>
              <a:buNone/>
              <a:defRPr sz="1067"/>
            </a:lvl5pPr>
            <a:lvl6pPr marL="3657509" lvl="5" indent="-304792" algn="l" rtl="0">
              <a:lnSpc>
                <a:spcPct val="90000"/>
              </a:lnSpc>
              <a:spcBef>
                <a:spcPts val="533"/>
              </a:spcBef>
              <a:spcAft>
                <a:spcPts val="0"/>
              </a:spcAft>
              <a:buClr>
                <a:schemeClr val="dk1"/>
              </a:buClr>
              <a:buSzPts val="800"/>
              <a:buNone/>
              <a:defRPr sz="1067"/>
            </a:lvl6pPr>
            <a:lvl7pPr marL="4267093" lvl="6" indent="-304792" algn="l" rtl="0">
              <a:lnSpc>
                <a:spcPct val="90000"/>
              </a:lnSpc>
              <a:spcBef>
                <a:spcPts val="533"/>
              </a:spcBef>
              <a:spcAft>
                <a:spcPts val="0"/>
              </a:spcAft>
              <a:buClr>
                <a:schemeClr val="dk1"/>
              </a:buClr>
              <a:buSzPts val="800"/>
              <a:buNone/>
              <a:defRPr sz="1067"/>
            </a:lvl7pPr>
            <a:lvl8pPr marL="4876678" lvl="7" indent="-304792" algn="l" rtl="0">
              <a:lnSpc>
                <a:spcPct val="90000"/>
              </a:lnSpc>
              <a:spcBef>
                <a:spcPts val="533"/>
              </a:spcBef>
              <a:spcAft>
                <a:spcPts val="0"/>
              </a:spcAft>
              <a:buClr>
                <a:schemeClr val="dk1"/>
              </a:buClr>
              <a:buSzPts val="800"/>
              <a:buNone/>
              <a:defRPr sz="1067"/>
            </a:lvl8pPr>
            <a:lvl9pPr marL="5486263" lvl="8" indent="-304792" algn="l" rtl="0">
              <a:lnSpc>
                <a:spcPct val="90000"/>
              </a:lnSpc>
              <a:spcBef>
                <a:spcPts val="533"/>
              </a:spcBef>
              <a:spcAft>
                <a:spcPts val="0"/>
              </a:spcAft>
              <a:buClr>
                <a:schemeClr val="dk1"/>
              </a:buClr>
              <a:buSzPts val="800"/>
              <a:buNone/>
              <a:defRPr sz="1067"/>
            </a:lvl9pPr>
          </a:lstStyle>
          <a:p>
            <a:endParaRPr/>
          </a:p>
        </p:txBody>
      </p:sp>
      <p:sp>
        <p:nvSpPr>
          <p:cNvPr id="260" name="Google Shape;260;p40"/>
          <p:cNvSpPr txBox="1">
            <a:spLocks noGrp="1"/>
          </p:cNvSpPr>
          <p:nvPr>
            <p:ph type="body" idx="2"/>
          </p:nvPr>
        </p:nvSpPr>
        <p:spPr>
          <a:xfrm>
            <a:off x="5164183" y="457200"/>
            <a:ext cx="5614800" cy="5411600"/>
          </a:xfrm>
          <a:prstGeom prst="rect">
            <a:avLst/>
          </a:prstGeom>
          <a:noFill/>
          <a:ln>
            <a:noFill/>
          </a:ln>
        </p:spPr>
        <p:txBody>
          <a:bodyPr spcFirstLastPara="1" wrap="square" lIns="68575" tIns="34275" rIns="68575" bIns="34275" anchor="t" anchorCtr="0">
            <a:normAutofit/>
          </a:bodyPr>
          <a:lstStyle>
            <a:lvl1pPr marL="609585" lvl="0" indent="-457189" algn="l" rtl="0">
              <a:lnSpc>
                <a:spcPct val="90000"/>
              </a:lnSpc>
              <a:spcBef>
                <a:spcPts val="1067"/>
              </a:spcBef>
              <a:spcAft>
                <a:spcPts val="0"/>
              </a:spcAft>
              <a:buSzPts val="1800"/>
              <a:buChar char="•"/>
              <a:defRPr sz="2400">
                <a:solidFill>
                  <a:srgbClr val="303030"/>
                </a:solidFill>
              </a:defRPr>
            </a:lvl1pPr>
            <a:lvl2pPr marL="1219170" lvl="1" indent="-448722" algn="l" rtl="0">
              <a:lnSpc>
                <a:spcPct val="90000"/>
              </a:lnSpc>
              <a:spcBef>
                <a:spcPts val="533"/>
              </a:spcBef>
              <a:spcAft>
                <a:spcPts val="0"/>
              </a:spcAft>
              <a:buSzPts val="1700"/>
              <a:buChar char="•"/>
              <a:defRPr sz="2267">
                <a:solidFill>
                  <a:srgbClr val="303030"/>
                </a:solidFill>
              </a:defRPr>
            </a:lvl2pPr>
            <a:lvl3pPr marL="1828754" lvl="2" indent="-431789" algn="l" rtl="0">
              <a:lnSpc>
                <a:spcPct val="90000"/>
              </a:lnSpc>
              <a:spcBef>
                <a:spcPts val="533"/>
              </a:spcBef>
              <a:spcAft>
                <a:spcPts val="0"/>
              </a:spcAft>
              <a:buSzPts val="1500"/>
              <a:buChar char="•"/>
              <a:defRPr>
                <a:solidFill>
                  <a:srgbClr val="303030"/>
                </a:solidFill>
              </a:defRPr>
            </a:lvl3pPr>
            <a:lvl4pPr marL="2438339" lvl="3" indent="-423323" algn="l" rtl="0">
              <a:lnSpc>
                <a:spcPct val="90000"/>
              </a:lnSpc>
              <a:spcBef>
                <a:spcPts val="533"/>
              </a:spcBef>
              <a:spcAft>
                <a:spcPts val="0"/>
              </a:spcAft>
              <a:buSzPts val="1400"/>
              <a:buChar char="•"/>
              <a:defRPr>
                <a:solidFill>
                  <a:srgbClr val="303030"/>
                </a:solidFill>
              </a:defRPr>
            </a:lvl4pPr>
            <a:lvl5pPr marL="3047924" lvl="4" indent="-423323" algn="l" rtl="0">
              <a:lnSpc>
                <a:spcPct val="90000"/>
              </a:lnSpc>
              <a:spcBef>
                <a:spcPts val="533"/>
              </a:spcBef>
              <a:spcAft>
                <a:spcPts val="0"/>
              </a:spcAft>
              <a:buSzPts val="1400"/>
              <a:buChar char="•"/>
              <a:defRPr>
                <a:solidFill>
                  <a:srgbClr val="303030"/>
                </a:solidFill>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261" name="Google Shape;261;p40"/>
          <p:cNvSpPr/>
          <p:nvPr/>
        </p:nvSpPr>
        <p:spPr>
          <a:xfrm rot="10800000" flipH="1">
            <a:off x="0" y="6149599"/>
            <a:ext cx="12192000" cy="7084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pic>
        <p:nvPicPr>
          <p:cNvPr id="262" name="Google Shape;262;p40" descr="A blue background with yellow stars&#10;&#10;Description automatically generated with low confidence"/>
          <p:cNvPicPr preferRelativeResize="0"/>
          <p:nvPr/>
        </p:nvPicPr>
        <p:blipFill rotWithShape="1">
          <a:blip r:embed="rId2">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263" name="Google Shape;263;p40"/>
          <p:cNvSpPr txBox="1"/>
          <p:nvPr/>
        </p:nvSpPr>
        <p:spPr>
          <a:xfrm>
            <a:off x="846127" y="6370034"/>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200" b="0" i="0">
                <a:solidFill>
                  <a:schemeClr val="lt1"/>
                </a:solidFill>
                <a:latin typeface="Arial"/>
                <a:ea typeface="Arial"/>
                <a:cs typeface="Arial"/>
                <a:sym typeface="Arial"/>
              </a:rPr>
              <a:t>NetZeroCities has received funding from the H2020 Research and Innovation Programme under grant agreement n°101036519.</a:t>
            </a:r>
            <a:endParaRPr sz="1200" b="0">
              <a:solidFill>
                <a:schemeClr val="lt1"/>
              </a:solidFill>
              <a:latin typeface="Arial"/>
              <a:ea typeface="Arial"/>
              <a:cs typeface="Arial"/>
              <a:sym typeface="Arial"/>
            </a:endParaRPr>
          </a:p>
        </p:txBody>
      </p:sp>
      <p:pic>
        <p:nvPicPr>
          <p:cNvPr id="264" name="Google Shape;264;p40"/>
          <p:cNvPicPr preferRelativeResize="0"/>
          <p:nvPr/>
        </p:nvPicPr>
        <p:blipFill rotWithShape="1">
          <a:blip r:embed="rId3">
            <a:alphaModFix/>
          </a:blip>
          <a:srcRect/>
          <a:stretch/>
        </p:blipFill>
        <p:spPr>
          <a:xfrm>
            <a:off x="11079096" y="329292"/>
            <a:ext cx="738000" cy="738000"/>
          </a:xfrm>
          <a:prstGeom prst="rect">
            <a:avLst/>
          </a:prstGeom>
          <a:noFill/>
          <a:ln>
            <a:noFill/>
          </a:ln>
        </p:spPr>
      </p:pic>
    </p:spTree>
    <p:extLst>
      <p:ext uri="{BB962C8B-B14F-4D97-AF65-F5344CB8AC3E}">
        <p14:creationId xmlns:p14="http://schemas.microsoft.com/office/powerpoint/2010/main" val="10436990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 Image">
  <p:cSld name="Content + Image">
    <p:spTree>
      <p:nvGrpSpPr>
        <p:cNvPr id="1" name="Shape 265"/>
        <p:cNvGrpSpPr/>
        <p:nvPr/>
      </p:nvGrpSpPr>
      <p:grpSpPr>
        <a:xfrm>
          <a:off x="0" y="0"/>
          <a:ext cx="0" cy="0"/>
          <a:chOff x="0" y="0"/>
          <a:chExt cx="0" cy="0"/>
        </a:xfrm>
      </p:grpSpPr>
      <p:sp>
        <p:nvSpPr>
          <p:cNvPr id="266" name="Google Shape;266;p41"/>
          <p:cNvSpPr/>
          <p:nvPr/>
        </p:nvSpPr>
        <p:spPr>
          <a:xfrm rot="10800000" flipH="1">
            <a:off x="0" y="120"/>
            <a:ext cx="12192000" cy="61648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sp>
        <p:nvSpPr>
          <p:cNvPr id="267" name="Google Shape;267;p41"/>
          <p:cNvSpPr txBox="1">
            <a:spLocks noGrp="1"/>
          </p:cNvSpPr>
          <p:nvPr>
            <p:ph type="title"/>
          </p:nvPr>
        </p:nvSpPr>
        <p:spPr>
          <a:xfrm>
            <a:off x="839788" y="457200"/>
            <a:ext cx="4829600" cy="1458800"/>
          </a:xfrm>
          <a:prstGeom prst="rect">
            <a:avLst/>
          </a:prstGeom>
          <a:noFill/>
          <a:ln>
            <a:noFill/>
          </a:ln>
        </p:spPr>
        <p:txBody>
          <a:bodyPr spcFirstLastPara="1" wrap="square" lIns="68575" tIns="34275" rIns="68575" bIns="34275" anchor="b" anchorCtr="0">
            <a:normAutofit/>
          </a:bodyPr>
          <a:lstStyle>
            <a:lvl1pPr lvl="0" algn="l" rtl="0">
              <a:lnSpc>
                <a:spcPct val="90000"/>
              </a:lnSpc>
              <a:spcBef>
                <a:spcPts val="0"/>
              </a:spcBef>
              <a:spcAft>
                <a:spcPts val="0"/>
              </a:spcAft>
              <a:buClr>
                <a:schemeClr val="lt1"/>
              </a:buClr>
              <a:buSzPts val="2400"/>
              <a:buFont typeface="Arial"/>
              <a:buNone/>
              <a:defRPr sz="3200">
                <a:solidFill>
                  <a:schemeClr val="lt1"/>
                </a:solidFill>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68" name="Google Shape;268;p41"/>
          <p:cNvSpPr txBox="1">
            <a:spLocks noGrp="1"/>
          </p:cNvSpPr>
          <p:nvPr>
            <p:ph type="body" idx="1"/>
          </p:nvPr>
        </p:nvSpPr>
        <p:spPr>
          <a:xfrm>
            <a:off x="839788" y="2050869"/>
            <a:ext cx="4829600" cy="3818000"/>
          </a:xfrm>
          <a:prstGeom prst="rect">
            <a:avLst/>
          </a:prstGeom>
          <a:noFill/>
          <a:ln>
            <a:noFill/>
          </a:ln>
        </p:spPr>
        <p:txBody>
          <a:bodyPr spcFirstLastPara="1" wrap="square" lIns="68575" tIns="34275" rIns="68575" bIns="34275" anchor="t" anchorCtr="0">
            <a:normAutofit/>
          </a:bodyPr>
          <a:lstStyle>
            <a:lvl1pPr marL="609585" lvl="0" indent="-304792" algn="l" rtl="0">
              <a:lnSpc>
                <a:spcPct val="90000"/>
              </a:lnSpc>
              <a:spcBef>
                <a:spcPts val="1067"/>
              </a:spcBef>
              <a:spcAft>
                <a:spcPts val="0"/>
              </a:spcAft>
              <a:buSzPts val="1500"/>
              <a:buNone/>
              <a:defRPr sz="2000">
                <a:solidFill>
                  <a:schemeClr val="lt1"/>
                </a:solidFill>
              </a:defRPr>
            </a:lvl1pPr>
            <a:lvl2pPr marL="1219170" lvl="1" indent="-304792" algn="l" rtl="0">
              <a:lnSpc>
                <a:spcPct val="90000"/>
              </a:lnSpc>
              <a:spcBef>
                <a:spcPts val="533"/>
              </a:spcBef>
              <a:spcAft>
                <a:spcPts val="0"/>
              </a:spcAft>
              <a:buSzPts val="1100"/>
              <a:buNone/>
              <a:defRPr sz="1467"/>
            </a:lvl2pPr>
            <a:lvl3pPr marL="1828754" lvl="2" indent="-304792" algn="l" rtl="0">
              <a:lnSpc>
                <a:spcPct val="90000"/>
              </a:lnSpc>
              <a:spcBef>
                <a:spcPts val="533"/>
              </a:spcBef>
              <a:spcAft>
                <a:spcPts val="0"/>
              </a:spcAft>
              <a:buSzPts val="900"/>
              <a:buNone/>
              <a:defRPr sz="1200"/>
            </a:lvl3pPr>
            <a:lvl4pPr marL="2438339" lvl="3" indent="-304792" algn="l" rtl="0">
              <a:lnSpc>
                <a:spcPct val="90000"/>
              </a:lnSpc>
              <a:spcBef>
                <a:spcPts val="533"/>
              </a:spcBef>
              <a:spcAft>
                <a:spcPts val="0"/>
              </a:spcAft>
              <a:buSzPts val="800"/>
              <a:buNone/>
              <a:defRPr sz="1067"/>
            </a:lvl4pPr>
            <a:lvl5pPr marL="3047924" lvl="4" indent="-304792" algn="l" rtl="0">
              <a:lnSpc>
                <a:spcPct val="90000"/>
              </a:lnSpc>
              <a:spcBef>
                <a:spcPts val="533"/>
              </a:spcBef>
              <a:spcAft>
                <a:spcPts val="0"/>
              </a:spcAft>
              <a:buSzPts val="800"/>
              <a:buNone/>
              <a:defRPr sz="1067"/>
            </a:lvl5pPr>
            <a:lvl6pPr marL="3657509" lvl="5" indent="-304792" algn="l" rtl="0">
              <a:lnSpc>
                <a:spcPct val="90000"/>
              </a:lnSpc>
              <a:spcBef>
                <a:spcPts val="533"/>
              </a:spcBef>
              <a:spcAft>
                <a:spcPts val="0"/>
              </a:spcAft>
              <a:buClr>
                <a:schemeClr val="dk1"/>
              </a:buClr>
              <a:buSzPts val="800"/>
              <a:buNone/>
              <a:defRPr sz="1067"/>
            </a:lvl6pPr>
            <a:lvl7pPr marL="4267093" lvl="6" indent="-304792" algn="l" rtl="0">
              <a:lnSpc>
                <a:spcPct val="90000"/>
              </a:lnSpc>
              <a:spcBef>
                <a:spcPts val="533"/>
              </a:spcBef>
              <a:spcAft>
                <a:spcPts val="0"/>
              </a:spcAft>
              <a:buClr>
                <a:schemeClr val="dk1"/>
              </a:buClr>
              <a:buSzPts val="800"/>
              <a:buNone/>
              <a:defRPr sz="1067"/>
            </a:lvl7pPr>
            <a:lvl8pPr marL="4876678" lvl="7" indent="-304792" algn="l" rtl="0">
              <a:lnSpc>
                <a:spcPct val="90000"/>
              </a:lnSpc>
              <a:spcBef>
                <a:spcPts val="533"/>
              </a:spcBef>
              <a:spcAft>
                <a:spcPts val="0"/>
              </a:spcAft>
              <a:buClr>
                <a:schemeClr val="dk1"/>
              </a:buClr>
              <a:buSzPts val="800"/>
              <a:buNone/>
              <a:defRPr sz="1067"/>
            </a:lvl8pPr>
            <a:lvl9pPr marL="5486263" lvl="8" indent="-304792" algn="l" rtl="0">
              <a:lnSpc>
                <a:spcPct val="90000"/>
              </a:lnSpc>
              <a:spcBef>
                <a:spcPts val="533"/>
              </a:spcBef>
              <a:spcAft>
                <a:spcPts val="0"/>
              </a:spcAft>
              <a:buClr>
                <a:schemeClr val="dk1"/>
              </a:buClr>
              <a:buSzPts val="800"/>
              <a:buNone/>
              <a:defRPr sz="1067"/>
            </a:lvl9pPr>
          </a:lstStyle>
          <a:p>
            <a:endParaRPr/>
          </a:p>
        </p:txBody>
      </p:sp>
      <p:sp>
        <p:nvSpPr>
          <p:cNvPr id="269" name="Google Shape;269;p41"/>
          <p:cNvSpPr>
            <a:spLocks noGrp="1"/>
          </p:cNvSpPr>
          <p:nvPr>
            <p:ph type="pic" idx="2"/>
          </p:nvPr>
        </p:nvSpPr>
        <p:spPr>
          <a:xfrm>
            <a:off x="7757652" y="761985"/>
            <a:ext cx="3683200" cy="3650800"/>
          </a:xfrm>
          <a:prstGeom prst="flowChartOr">
            <a:avLst/>
          </a:prstGeom>
          <a:noFill/>
          <a:ln>
            <a:noFill/>
          </a:ln>
        </p:spPr>
      </p:sp>
      <p:pic>
        <p:nvPicPr>
          <p:cNvPr id="270" name="Google Shape;270;p41" descr="A blue background with yellow stars&#10;&#10;Description automatically generated with low confidence"/>
          <p:cNvPicPr preferRelativeResize="0"/>
          <p:nvPr/>
        </p:nvPicPr>
        <p:blipFill rotWithShape="1">
          <a:blip r:embed="rId2">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271" name="Google Shape;271;p41"/>
          <p:cNvSpPr txBox="1"/>
          <p:nvPr/>
        </p:nvSpPr>
        <p:spPr>
          <a:xfrm>
            <a:off x="846127" y="6391806"/>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fr-FR" sz="1200" b="0" i="0">
                <a:solidFill>
                  <a:srgbClr val="262626"/>
                </a:solidFill>
                <a:latin typeface="Arial"/>
                <a:ea typeface="Arial"/>
                <a:cs typeface="Arial"/>
                <a:sym typeface="Arial"/>
              </a:rPr>
              <a:t>NetZeroCities </a:t>
            </a:r>
            <a:r>
              <a:rPr lang="en" sz="1200" b="0" i="0">
                <a:solidFill>
                  <a:srgbClr val="262626"/>
                </a:solidFill>
                <a:latin typeface="Arial"/>
                <a:ea typeface="Arial"/>
                <a:cs typeface="Arial"/>
                <a:sym typeface="Arial"/>
              </a:rPr>
              <a:t>has received funding from the H2020 Research and Innovation Programme under grant agreement n°101036519.</a:t>
            </a:r>
            <a:endParaRPr sz="1200" b="0">
              <a:solidFill>
                <a:srgbClr val="262626"/>
              </a:solidFill>
              <a:latin typeface="Arial"/>
              <a:ea typeface="Arial"/>
              <a:cs typeface="Arial"/>
              <a:sym typeface="Arial"/>
            </a:endParaRPr>
          </a:p>
        </p:txBody>
      </p:sp>
      <p:pic>
        <p:nvPicPr>
          <p:cNvPr id="272" name="Google Shape;272;p41"/>
          <p:cNvPicPr preferRelativeResize="0"/>
          <p:nvPr/>
        </p:nvPicPr>
        <p:blipFill rotWithShape="1">
          <a:blip r:embed="rId3">
            <a:alphaModFix amt="50000"/>
          </a:blip>
          <a:srcRect l="13498" t="13394" r="13219" b="13729"/>
          <a:stretch/>
        </p:blipFill>
        <p:spPr>
          <a:xfrm>
            <a:off x="6248401" y="-772885"/>
            <a:ext cx="6727372" cy="6689799"/>
          </a:xfrm>
          <a:prstGeom prst="rect">
            <a:avLst/>
          </a:prstGeom>
          <a:noFill/>
          <a:ln>
            <a:noFill/>
          </a:ln>
        </p:spPr>
      </p:pic>
    </p:spTree>
    <p:extLst>
      <p:ext uri="{BB962C8B-B14F-4D97-AF65-F5344CB8AC3E}">
        <p14:creationId xmlns:p14="http://schemas.microsoft.com/office/powerpoint/2010/main" val="11725656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1_Content + Image">
  <p:cSld name="1_Content + Image">
    <p:spTree>
      <p:nvGrpSpPr>
        <p:cNvPr id="1" name="Shape 273"/>
        <p:cNvGrpSpPr/>
        <p:nvPr/>
      </p:nvGrpSpPr>
      <p:grpSpPr>
        <a:xfrm>
          <a:off x="0" y="0"/>
          <a:ext cx="0" cy="0"/>
          <a:chOff x="0" y="0"/>
          <a:chExt cx="0" cy="0"/>
        </a:xfrm>
      </p:grpSpPr>
      <p:sp>
        <p:nvSpPr>
          <p:cNvPr id="274" name="Google Shape;274;p42"/>
          <p:cNvSpPr txBox="1">
            <a:spLocks noGrp="1"/>
          </p:cNvSpPr>
          <p:nvPr>
            <p:ph type="title"/>
          </p:nvPr>
        </p:nvSpPr>
        <p:spPr>
          <a:xfrm>
            <a:off x="839788" y="457200"/>
            <a:ext cx="4829600" cy="1600400"/>
          </a:xfrm>
          <a:prstGeom prst="rect">
            <a:avLst/>
          </a:prstGeom>
          <a:noFill/>
          <a:ln>
            <a:noFill/>
          </a:ln>
        </p:spPr>
        <p:txBody>
          <a:bodyPr spcFirstLastPara="1" wrap="square" lIns="68575" tIns="34275" rIns="68575" bIns="34275" anchor="b" anchorCtr="0">
            <a:normAutofit/>
          </a:bodyPr>
          <a:lstStyle>
            <a:lvl1pPr lvl="0" algn="l" rtl="0">
              <a:lnSpc>
                <a:spcPct val="90000"/>
              </a:lnSpc>
              <a:spcBef>
                <a:spcPts val="0"/>
              </a:spcBef>
              <a:spcAft>
                <a:spcPts val="0"/>
              </a:spcAft>
              <a:buClr>
                <a:schemeClr val="dk2"/>
              </a:buClr>
              <a:buSzPts val="2400"/>
              <a:buFont typeface="Arial"/>
              <a:buNone/>
              <a:defRPr sz="32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75" name="Google Shape;275;p42"/>
          <p:cNvSpPr txBox="1">
            <a:spLocks noGrp="1"/>
          </p:cNvSpPr>
          <p:nvPr>
            <p:ph type="body" idx="1"/>
          </p:nvPr>
        </p:nvSpPr>
        <p:spPr>
          <a:xfrm>
            <a:off x="839788" y="2050869"/>
            <a:ext cx="4829600" cy="3818000"/>
          </a:xfrm>
          <a:prstGeom prst="rect">
            <a:avLst/>
          </a:prstGeom>
          <a:noFill/>
          <a:ln>
            <a:noFill/>
          </a:ln>
        </p:spPr>
        <p:txBody>
          <a:bodyPr spcFirstLastPara="1" wrap="square" lIns="68575" tIns="34275" rIns="68575" bIns="34275" anchor="t" anchorCtr="0">
            <a:normAutofit/>
          </a:bodyPr>
          <a:lstStyle>
            <a:lvl1pPr marL="609585" lvl="0" indent="-304792" algn="l" rtl="0">
              <a:lnSpc>
                <a:spcPct val="90000"/>
              </a:lnSpc>
              <a:spcBef>
                <a:spcPts val="1067"/>
              </a:spcBef>
              <a:spcAft>
                <a:spcPts val="0"/>
              </a:spcAft>
              <a:buSzPts val="1500"/>
              <a:buNone/>
              <a:defRPr sz="2000"/>
            </a:lvl1pPr>
            <a:lvl2pPr marL="1219170" lvl="1" indent="-304792" algn="l" rtl="0">
              <a:lnSpc>
                <a:spcPct val="90000"/>
              </a:lnSpc>
              <a:spcBef>
                <a:spcPts val="533"/>
              </a:spcBef>
              <a:spcAft>
                <a:spcPts val="0"/>
              </a:spcAft>
              <a:buSzPts val="1100"/>
              <a:buNone/>
              <a:defRPr sz="1467"/>
            </a:lvl2pPr>
            <a:lvl3pPr marL="1828754" lvl="2" indent="-304792" algn="l" rtl="0">
              <a:lnSpc>
                <a:spcPct val="90000"/>
              </a:lnSpc>
              <a:spcBef>
                <a:spcPts val="533"/>
              </a:spcBef>
              <a:spcAft>
                <a:spcPts val="0"/>
              </a:spcAft>
              <a:buSzPts val="900"/>
              <a:buNone/>
              <a:defRPr sz="1200"/>
            </a:lvl3pPr>
            <a:lvl4pPr marL="2438339" lvl="3" indent="-304792" algn="l" rtl="0">
              <a:lnSpc>
                <a:spcPct val="90000"/>
              </a:lnSpc>
              <a:spcBef>
                <a:spcPts val="533"/>
              </a:spcBef>
              <a:spcAft>
                <a:spcPts val="0"/>
              </a:spcAft>
              <a:buSzPts val="800"/>
              <a:buNone/>
              <a:defRPr sz="1067"/>
            </a:lvl4pPr>
            <a:lvl5pPr marL="3047924" lvl="4" indent="-304792" algn="l" rtl="0">
              <a:lnSpc>
                <a:spcPct val="90000"/>
              </a:lnSpc>
              <a:spcBef>
                <a:spcPts val="533"/>
              </a:spcBef>
              <a:spcAft>
                <a:spcPts val="0"/>
              </a:spcAft>
              <a:buSzPts val="800"/>
              <a:buNone/>
              <a:defRPr sz="1067"/>
            </a:lvl5pPr>
            <a:lvl6pPr marL="3657509" lvl="5" indent="-304792" algn="l" rtl="0">
              <a:lnSpc>
                <a:spcPct val="90000"/>
              </a:lnSpc>
              <a:spcBef>
                <a:spcPts val="533"/>
              </a:spcBef>
              <a:spcAft>
                <a:spcPts val="0"/>
              </a:spcAft>
              <a:buClr>
                <a:schemeClr val="dk1"/>
              </a:buClr>
              <a:buSzPts val="800"/>
              <a:buNone/>
              <a:defRPr sz="1067"/>
            </a:lvl6pPr>
            <a:lvl7pPr marL="4267093" lvl="6" indent="-304792" algn="l" rtl="0">
              <a:lnSpc>
                <a:spcPct val="90000"/>
              </a:lnSpc>
              <a:spcBef>
                <a:spcPts val="533"/>
              </a:spcBef>
              <a:spcAft>
                <a:spcPts val="0"/>
              </a:spcAft>
              <a:buClr>
                <a:schemeClr val="dk1"/>
              </a:buClr>
              <a:buSzPts val="800"/>
              <a:buNone/>
              <a:defRPr sz="1067"/>
            </a:lvl7pPr>
            <a:lvl8pPr marL="4876678" lvl="7" indent="-304792" algn="l" rtl="0">
              <a:lnSpc>
                <a:spcPct val="90000"/>
              </a:lnSpc>
              <a:spcBef>
                <a:spcPts val="533"/>
              </a:spcBef>
              <a:spcAft>
                <a:spcPts val="0"/>
              </a:spcAft>
              <a:buClr>
                <a:schemeClr val="dk1"/>
              </a:buClr>
              <a:buSzPts val="800"/>
              <a:buNone/>
              <a:defRPr sz="1067"/>
            </a:lvl8pPr>
            <a:lvl9pPr marL="5486263" lvl="8" indent="-304792" algn="l" rtl="0">
              <a:lnSpc>
                <a:spcPct val="90000"/>
              </a:lnSpc>
              <a:spcBef>
                <a:spcPts val="533"/>
              </a:spcBef>
              <a:spcAft>
                <a:spcPts val="0"/>
              </a:spcAft>
              <a:buClr>
                <a:schemeClr val="dk1"/>
              </a:buClr>
              <a:buSzPts val="800"/>
              <a:buNone/>
              <a:defRPr sz="1067"/>
            </a:lvl9pPr>
          </a:lstStyle>
          <a:p>
            <a:endParaRPr/>
          </a:p>
        </p:txBody>
      </p:sp>
      <p:sp>
        <p:nvSpPr>
          <p:cNvPr id="276" name="Google Shape;276;p42"/>
          <p:cNvSpPr>
            <a:spLocks noGrp="1"/>
          </p:cNvSpPr>
          <p:nvPr>
            <p:ph type="pic" idx="2"/>
          </p:nvPr>
        </p:nvSpPr>
        <p:spPr>
          <a:xfrm>
            <a:off x="7757652" y="761985"/>
            <a:ext cx="3683200" cy="3650800"/>
          </a:xfrm>
          <a:prstGeom prst="flowChartOr">
            <a:avLst/>
          </a:prstGeom>
          <a:noFill/>
          <a:ln>
            <a:noFill/>
          </a:ln>
        </p:spPr>
      </p:sp>
      <p:pic>
        <p:nvPicPr>
          <p:cNvPr id="277" name="Google Shape;277;p42"/>
          <p:cNvPicPr preferRelativeResize="0"/>
          <p:nvPr/>
        </p:nvPicPr>
        <p:blipFill rotWithShape="1">
          <a:blip r:embed="rId2">
            <a:alphaModFix amt="20000"/>
          </a:blip>
          <a:srcRect l="13700" t="13599" r="13540" b="13983"/>
          <a:stretch/>
        </p:blipFill>
        <p:spPr>
          <a:xfrm>
            <a:off x="6291943" y="-729342"/>
            <a:ext cx="6629400" cy="6598332"/>
          </a:xfrm>
          <a:prstGeom prst="rect">
            <a:avLst/>
          </a:prstGeom>
          <a:noFill/>
          <a:ln>
            <a:noFill/>
          </a:ln>
        </p:spPr>
      </p:pic>
      <p:sp>
        <p:nvSpPr>
          <p:cNvPr id="278" name="Google Shape;278;p42"/>
          <p:cNvSpPr/>
          <p:nvPr/>
        </p:nvSpPr>
        <p:spPr>
          <a:xfrm rot="10800000" flipH="1">
            <a:off x="0" y="6149599"/>
            <a:ext cx="12192000" cy="7084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pic>
        <p:nvPicPr>
          <p:cNvPr id="279" name="Google Shape;279;p42" descr="A blue background with yellow stars&#10;&#10;Description automatically generated with low confidence"/>
          <p:cNvPicPr preferRelativeResize="0"/>
          <p:nvPr/>
        </p:nvPicPr>
        <p:blipFill rotWithShape="1">
          <a:blip r:embed="rId3">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280" name="Google Shape;280;p42"/>
          <p:cNvSpPr txBox="1"/>
          <p:nvPr/>
        </p:nvSpPr>
        <p:spPr>
          <a:xfrm>
            <a:off x="846127" y="6348262"/>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200" b="0" i="0">
                <a:solidFill>
                  <a:schemeClr val="lt1"/>
                </a:solidFill>
                <a:latin typeface="Arial"/>
                <a:ea typeface="Arial"/>
                <a:cs typeface="Arial"/>
                <a:sym typeface="Arial"/>
              </a:rPr>
              <a:t>NetZeroCities has received funding from the H2020 Research and Innovation Programme under grant agreement n°101036519.</a:t>
            </a:r>
            <a:endParaRPr sz="1200" b="0">
              <a:solidFill>
                <a:schemeClr val="lt1"/>
              </a:solidFill>
              <a:latin typeface="Arial"/>
              <a:ea typeface="Arial"/>
              <a:cs typeface="Arial"/>
              <a:sym typeface="Arial"/>
            </a:endParaRPr>
          </a:p>
        </p:txBody>
      </p:sp>
    </p:spTree>
    <p:extLst>
      <p:ext uri="{BB962C8B-B14F-4D97-AF65-F5344CB8AC3E}">
        <p14:creationId xmlns:p14="http://schemas.microsoft.com/office/powerpoint/2010/main" val="36512488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1_Image + content">
  <p:cSld name="1_Image + content">
    <p:spTree>
      <p:nvGrpSpPr>
        <p:cNvPr id="1" name="Shape 289"/>
        <p:cNvGrpSpPr/>
        <p:nvPr/>
      </p:nvGrpSpPr>
      <p:grpSpPr>
        <a:xfrm>
          <a:off x="0" y="0"/>
          <a:ext cx="0" cy="0"/>
          <a:chOff x="0" y="0"/>
          <a:chExt cx="0" cy="0"/>
        </a:xfrm>
      </p:grpSpPr>
      <p:sp>
        <p:nvSpPr>
          <p:cNvPr id="290" name="Google Shape;290;p44"/>
          <p:cNvSpPr>
            <a:spLocks noGrp="1"/>
          </p:cNvSpPr>
          <p:nvPr>
            <p:ph type="pic" idx="2"/>
          </p:nvPr>
        </p:nvSpPr>
        <p:spPr>
          <a:xfrm>
            <a:off x="561053" y="862975"/>
            <a:ext cx="3584400" cy="3567200"/>
          </a:xfrm>
          <a:prstGeom prst="flowChartOr">
            <a:avLst/>
          </a:prstGeom>
          <a:noFill/>
          <a:ln>
            <a:noFill/>
          </a:ln>
        </p:spPr>
      </p:sp>
      <p:pic>
        <p:nvPicPr>
          <p:cNvPr id="291" name="Google Shape;291;p44"/>
          <p:cNvPicPr preferRelativeResize="0"/>
          <p:nvPr/>
        </p:nvPicPr>
        <p:blipFill rotWithShape="1">
          <a:blip r:embed="rId2">
            <a:alphaModFix amt="20000"/>
          </a:blip>
          <a:srcRect l="14125" t="13666" r="12876" b="13250"/>
          <a:stretch/>
        </p:blipFill>
        <p:spPr>
          <a:xfrm>
            <a:off x="-1034144" y="-664029"/>
            <a:ext cx="6651173" cy="6659057"/>
          </a:xfrm>
          <a:prstGeom prst="rect">
            <a:avLst/>
          </a:prstGeom>
          <a:noFill/>
          <a:ln>
            <a:noFill/>
          </a:ln>
        </p:spPr>
      </p:pic>
      <p:sp>
        <p:nvSpPr>
          <p:cNvPr id="292" name="Google Shape;292;p44"/>
          <p:cNvSpPr/>
          <p:nvPr/>
        </p:nvSpPr>
        <p:spPr>
          <a:xfrm rot="10800000" flipH="1">
            <a:off x="0" y="6149599"/>
            <a:ext cx="12192000" cy="708400"/>
          </a:xfrm>
          <a:prstGeom prst="rect">
            <a:avLst/>
          </a:prstGeom>
          <a:solidFill>
            <a:schemeClr val="dk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dk2"/>
              </a:solidFill>
              <a:latin typeface="Arial"/>
              <a:ea typeface="Arial"/>
              <a:cs typeface="Arial"/>
              <a:sym typeface="Arial"/>
            </a:endParaRPr>
          </a:p>
        </p:txBody>
      </p:sp>
      <p:pic>
        <p:nvPicPr>
          <p:cNvPr id="293" name="Google Shape;293;p44" descr="A blue background with yellow stars&#10;&#10;Description automatically generated with low confidence"/>
          <p:cNvPicPr preferRelativeResize="0"/>
          <p:nvPr/>
        </p:nvPicPr>
        <p:blipFill rotWithShape="1">
          <a:blip r:embed="rId3">
            <a:alphaModFix/>
          </a:blip>
          <a:srcRect/>
          <a:stretch/>
        </p:blipFill>
        <p:spPr>
          <a:xfrm>
            <a:off x="194781" y="6328017"/>
            <a:ext cx="553375" cy="370028"/>
          </a:xfrm>
          <a:prstGeom prst="rect">
            <a:avLst/>
          </a:prstGeom>
          <a:noFill/>
          <a:ln w="9525" cap="flat" cmpd="sng">
            <a:solidFill>
              <a:schemeClr val="lt1"/>
            </a:solidFill>
            <a:prstDash val="solid"/>
            <a:round/>
            <a:headEnd type="none" w="sm" len="sm"/>
            <a:tailEnd type="none" w="sm" len="sm"/>
          </a:ln>
        </p:spPr>
      </p:pic>
      <p:sp>
        <p:nvSpPr>
          <p:cNvPr id="294" name="Google Shape;294;p44"/>
          <p:cNvSpPr txBox="1"/>
          <p:nvPr/>
        </p:nvSpPr>
        <p:spPr>
          <a:xfrm>
            <a:off x="846127" y="6370034"/>
            <a:ext cx="9942800" cy="276959"/>
          </a:xfrm>
          <a:prstGeom prst="rect">
            <a:avLst/>
          </a:prstGeom>
          <a:noFill/>
          <a:ln>
            <a:noFill/>
          </a:ln>
        </p:spPr>
        <p:txBody>
          <a:bodyPr spcFirstLastPara="1" wrap="square" lIns="91433" tIns="45700" rIns="91433" bIns="45700" anchor="t" anchorCtr="0">
            <a:spAutoFit/>
          </a:bodyPr>
          <a:lstStyle/>
          <a:p>
            <a:pPr marL="0" marR="0" lvl="0" indent="0" algn="l" rtl="0">
              <a:spcBef>
                <a:spcPts val="0"/>
              </a:spcBef>
              <a:spcAft>
                <a:spcPts val="0"/>
              </a:spcAft>
              <a:buNone/>
            </a:pPr>
            <a:r>
              <a:rPr lang="en" sz="1200" b="0" i="0">
                <a:solidFill>
                  <a:schemeClr val="lt1"/>
                </a:solidFill>
                <a:latin typeface="Arial"/>
                <a:ea typeface="Arial"/>
                <a:cs typeface="Arial"/>
                <a:sym typeface="Arial"/>
              </a:rPr>
              <a:t>NetZeroCities has received funding from the H2020 Research and Innovation Programme under grant agreement n°101036519.</a:t>
            </a:r>
            <a:endParaRPr sz="1200" b="0">
              <a:solidFill>
                <a:schemeClr val="lt1"/>
              </a:solidFill>
              <a:latin typeface="Arial"/>
              <a:ea typeface="Arial"/>
              <a:cs typeface="Arial"/>
              <a:sym typeface="Arial"/>
            </a:endParaRPr>
          </a:p>
        </p:txBody>
      </p:sp>
      <p:sp>
        <p:nvSpPr>
          <p:cNvPr id="295" name="Google Shape;295;p44"/>
          <p:cNvSpPr txBox="1">
            <a:spLocks noGrp="1"/>
          </p:cNvSpPr>
          <p:nvPr>
            <p:ph type="title"/>
          </p:nvPr>
        </p:nvSpPr>
        <p:spPr>
          <a:xfrm>
            <a:off x="6574973" y="370113"/>
            <a:ext cx="4829600" cy="1600400"/>
          </a:xfrm>
          <a:prstGeom prst="rect">
            <a:avLst/>
          </a:prstGeom>
          <a:noFill/>
          <a:ln>
            <a:noFill/>
          </a:ln>
        </p:spPr>
        <p:txBody>
          <a:bodyPr spcFirstLastPara="1" wrap="square" lIns="68575" tIns="34275" rIns="68575" bIns="34275" anchor="b" anchorCtr="0">
            <a:normAutofit/>
          </a:bodyPr>
          <a:lstStyle>
            <a:lvl1pPr lvl="0" algn="l" rtl="0">
              <a:lnSpc>
                <a:spcPct val="90000"/>
              </a:lnSpc>
              <a:spcBef>
                <a:spcPts val="0"/>
              </a:spcBef>
              <a:spcAft>
                <a:spcPts val="0"/>
              </a:spcAft>
              <a:buClr>
                <a:schemeClr val="dk2"/>
              </a:buClr>
              <a:buSzPts val="2400"/>
              <a:buFont typeface="Arial"/>
              <a:buNone/>
              <a:defRPr sz="32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96" name="Google Shape;296;p44"/>
          <p:cNvSpPr txBox="1">
            <a:spLocks noGrp="1"/>
          </p:cNvSpPr>
          <p:nvPr>
            <p:ph type="body" idx="1"/>
          </p:nvPr>
        </p:nvSpPr>
        <p:spPr>
          <a:xfrm>
            <a:off x="6574973" y="1963783"/>
            <a:ext cx="4829600" cy="3818000"/>
          </a:xfrm>
          <a:prstGeom prst="rect">
            <a:avLst/>
          </a:prstGeom>
          <a:noFill/>
          <a:ln>
            <a:noFill/>
          </a:ln>
        </p:spPr>
        <p:txBody>
          <a:bodyPr spcFirstLastPara="1" wrap="square" lIns="68575" tIns="34275" rIns="68575" bIns="34275" anchor="t" anchorCtr="0">
            <a:normAutofit/>
          </a:bodyPr>
          <a:lstStyle>
            <a:lvl1pPr marL="609585" lvl="0" indent="-304792" algn="l" rtl="0">
              <a:lnSpc>
                <a:spcPct val="90000"/>
              </a:lnSpc>
              <a:spcBef>
                <a:spcPts val="1067"/>
              </a:spcBef>
              <a:spcAft>
                <a:spcPts val="0"/>
              </a:spcAft>
              <a:buSzPts val="1500"/>
              <a:buNone/>
              <a:defRPr sz="2000"/>
            </a:lvl1pPr>
            <a:lvl2pPr marL="1219170" lvl="1" indent="-304792" algn="l" rtl="0">
              <a:lnSpc>
                <a:spcPct val="90000"/>
              </a:lnSpc>
              <a:spcBef>
                <a:spcPts val="533"/>
              </a:spcBef>
              <a:spcAft>
                <a:spcPts val="0"/>
              </a:spcAft>
              <a:buSzPts val="1100"/>
              <a:buNone/>
              <a:defRPr sz="1467"/>
            </a:lvl2pPr>
            <a:lvl3pPr marL="1828754" lvl="2" indent="-304792" algn="l" rtl="0">
              <a:lnSpc>
                <a:spcPct val="90000"/>
              </a:lnSpc>
              <a:spcBef>
                <a:spcPts val="533"/>
              </a:spcBef>
              <a:spcAft>
                <a:spcPts val="0"/>
              </a:spcAft>
              <a:buSzPts val="900"/>
              <a:buNone/>
              <a:defRPr sz="1200"/>
            </a:lvl3pPr>
            <a:lvl4pPr marL="2438339" lvl="3" indent="-304792" algn="l" rtl="0">
              <a:lnSpc>
                <a:spcPct val="90000"/>
              </a:lnSpc>
              <a:spcBef>
                <a:spcPts val="533"/>
              </a:spcBef>
              <a:spcAft>
                <a:spcPts val="0"/>
              </a:spcAft>
              <a:buSzPts val="800"/>
              <a:buNone/>
              <a:defRPr sz="1067"/>
            </a:lvl4pPr>
            <a:lvl5pPr marL="3047924" lvl="4" indent="-304792" algn="l" rtl="0">
              <a:lnSpc>
                <a:spcPct val="90000"/>
              </a:lnSpc>
              <a:spcBef>
                <a:spcPts val="533"/>
              </a:spcBef>
              <a:spcAft>
                <a:spcPts val="0"/>
              </a:spcAft>
              <a:buSzPts val="800"/>
              <a:buNone/>
              <a:defRPr sz="1067"/>
            </a:lvl5pPr>
            <a:lvl6pPr marL="3657509" lvl="5" indent="-304792" algn="l" rtl="0">
              <a:lnSpc>
                <a:spcPct val="90000"/>
              </a:lnSpc>
              <a:spcBef>
                <a:spcPts val="533"/>
              </a:spcBef>
              <a:spcAft>
                <a:spcPts val="0"/>
              </a:spcAft>
              <a:buClr>
                <a:schemeClr val="dk1"/>
              </a:buClr>
              <a:buSzPts val="800"/>
              <a:buNone/>
              <a:defRPr sz="1067"/>
            </a:lvl6pPr>
            <a:lvl7pPr marL="4267093" lvl="6" indent="-304792" algn="l" rtl="0">
              <a:lnSpc>
                <a:spcPct val="90000"/>
              </a:lnSpc>
              <a:spcBef>
                <a:spcPts val="533"/>
              </a:spcBef>
              <a:spcAft>
                <a:spcPts val="0"/>
              </a:spcAft>
              <a:buClr>
                <a:schemeClr val="dk1"/>
              </a:buClr>
              <a:buSzPts val="800"/>
              <a:buNone/>
              <a:defRPr sz="1067"/>
            </a:lvl7pPr>
            <a:lvl8pPr marL="4876678" lvl="7" indent="-304792" algn="l" rtl="0">
              <a:lnSpc>
                <a:spcPct val="90000"/>
              </a:lnSpc>
              <a:spcBef>
                <a:spcPts val="533"/>
              </a:spcBef>
              <a:spcAft>
                <a:spcPts val="0"/>
              </a:spcAft>
              <a:buClr>
                <a:schemeClr val="dk1"/>
              </a:buClr>
              <a:buSzPts val="800"/>
              <a:buNone/>
              <a:defRPr sz="1067"/>
            </a:lvl8pPr>
            <a:lvl9pPr marL="5486263" lvl="8" indent="-304792" algn="l" rtl="0">
              <a:lnSpc>
                <a:spcPct val="90000"/>
              </a:lnSpc>
              <a:spcBef>
                <a:spcPts val="533"/>
              </a:spcBef>
              <a:spcAft>
                <a:spcPts val="0"/>
              </a:spcAft>
              <a:buClr>
                <a:schemeClr val="dk1"/>
              </a:buClr>
              <a:buSzPts val="800"/>
              <a:buNone/>
              <a:defRPr sz="1067"/>
            </a:lvl9pPr>
          </a:lstStyle>
          <a:p>
            <a:endParaRPr/>
          </a:p>
        </p:txBody>
      </p:sp>
    </p:spTree>
    <p:extLst>
      <p:ext uri="{BB962C8B-B14F-4D97-AF65-F5344CB8AC3E}">
        <p14:creationId xmlns:p14="http://schemas.microsoft.com/office/powerpoint/2010/main" val="15258478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Partners' logos" type="blank">
  <p:cSld name="Partners' logos">
    <p:spTree>
      <p:nvGrpSpPr>
        <p:cNvPr id="1" name="Shape 297"/>
        <p:cNvGrpSpPr/>
        <p:nvPr/>
      </p:nvGrpSpPr>
      <p:grpSpPr>
        <a:xfrm>
          <a:off x="0" y="0"/>
          <a:ext cx="0" cy="0"/>
          <a:chOff x="0" y="0"/>
          <a:chExt cx="0" cy="0"/>
        </a:xfrm>
      </p:grpSpPr>
      <p:pic>
        <p:nvPicPr>
          <p:cNvPr id="298" name="Google Shape;298;p45" descr="Une image contenant carte&#10;&#10;Description générée automatiquement"/>
          <p:cNvPicPr preferRelativeResize="0"/>
          <p:nvPr/>
        </p:nvPicPr>
        <p:blipFill rotWithShape="1">
          <a:blip r:embed="rId2">
            <a:alphaModFix amt="20000"/>
          </a:blip>
          <a:srcRect t="11095" r="1254"/>
          <a:stretch/>
        </p:blipFill>
        <p:spPr>
          <a:xfrm>
            <a:off x="1115157" y="2593"/>
            <a:ext cx="11076840" cy="6846120"/>
          </a:xfrm>
          <a:prstGeom prst="rect">
            <a:avLst/>
          </a:prstGeom>
          <a:noFill/>
          <a:ln>
            <a:noFill/>
          </a:ln>
        </p:spPr>
      </p:pic>
      <p:pic>
        <p:nvPicPr>
          <p:cNvPr id="299" name="Google Shape;299;p45" descr="Shape, circle&#10;&#10;Description automatically generated"/>
          <p:cNvPicPr preferRelativeResize="0"/>
          <p:nvPr/>
        </p:nvPicPr>
        <p:blipFill rotWithShape="1">
          <a:blip r:embed="rId3">
            <a:alphaModFix/>
          </a:blip>
          <a:srcRect/>
          <a:stretch/>
        </p:blipFill>
        <p:spPr>
          <a:xfrm>
            <a:off x="1775621" y="5392807"/>
            <a:ext cx="1047600" cy="1049747"/>
          </a:xfrm>
          <a:prstGeom prst="rect">
            <a:avLst/>
          </a:prstGeom>
          <a:noFill/>
          <a:ln>
            <a:noFill/>
          </a:ln>
        </p:spPr>
      </p:pic>
      <p:sp>
        <p:nvSpPr>
          <p:cNvPr id="300" name="Google Shape;300;p45"/>
          <p:cNvSpPr/>
          <p:nvPr/>
        </p:nvSpPr>
        <p:spPr>
          <a:xfrm>
            <a:off x="1650443" y="313611"/>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01" name="Google Shape;301;p45"/>
          <p:cNvSpPr/>
          <p:nvPr/>
        </p:nvSpPr>
        <p:spPr>
          <a:xfrm>
            <a:off x="3270279" y="343211"/>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pic>
        <p:nvPicPr>
          <p:cNvPr id="302" name="Google Shape;302;p45" descr="Graphical user interface&#10;&#10;Description automatically generated with medium confidence"/>
          <p:cNvPicPr preferRelativeResize="0"/>
          <p:nvPr/>
        </p:nvPicPr>
        <p:blipFill rotWithShape="1">
          <a:blip r:embed="rId4">
            <a:alphaModFix/>
          </a:blip>
          <a:srcRect/>
          <a:stretch/>
        </p:blipFill>
        <p:spPr>
          <a:xfrm>
            <a:off x="1797307" y="681921"/>
            <a:ext cx="845655" cy="463916"/>
          </a:xfrm>
          <a:prstGeom prst="rect">
            <a:avLst/>
          </a:prstGeom>
          <a:noFill/>
          <a:ln>
            <a:noFill/>
          </a:ln>
        </p:spPr>
      </p:pic>
      <p:pic>
        <p:nvPicPr>
          <p:cNvPr id="303" name="Google Shape;303;p45" descr="Shape&#10;&#10;Description automatically generated with low confidence"/>
          <p:cNvPicPr preferRelativeResize="0"/>
          <p:nvPr/>
        </p:nvPicPr>
        <p:blipFill rotWithShape="1">
          <a:blip r:embed="rId5">
            <a:alphaModFix/>
          </a:blip>
          <a:srcRect/>
          <a:stretch/>
        </p:blipFill>
        <p:spPr>
          <a:xfrm>
            <a:off x="3399799" y="762195"/>
            <a:ext cx="869080" cy="301415"/>
          </a:xfrm>
          <a:prstGeom prst="rect">
            <a:avLst/>
          </a:prstGeom>
          <a:noFill/>
          <a:ln>
            <a:noFill/>
          </a:ln>
        </p:spPr>
      </p:pic>
      <p:sp>
        <p:nvSpPr>
          <p:cNvPr id="304" name="Google Shape;304;p45"/>
          <p:cNvSpPr/>
          <p:nvPr/>
        </p:nvSpPr>
        <p:spPr>
          <a:xfrm>
            <a:off x="6219584" y="347588"/>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pic>
        <p:nvPicPr>
          <p:cNvPr id="305" name="Google Shape;305;p45" descr="Logo, company name&#10;&#10;Description automatically generated"/>
          <p:cNvPicPr preferRelativeResize="0"/>
          <p:nvPr/>
        </p:nvPicPr>
        <p:blipFill rotWithShape="1">
          <a:blip r:embed="rId6">
            <a:alphaModFix/>
          </a:blip>
          <a:srcRect/>
          <a:stretch/>
        </p:blipFill>
        <p:spPr>
          <a:xfrm>
            <a:off x="6345957" y="612225"/>
            <a:ext cx="886639" cy="626544"/>
          </a:xfrm>
          <a:prstGeom prst="rect">
            <a:avLst/>
          </a:prstGeom>
          <a:noFill/>
          <a:ln>
            <a:noFill/>
          </a:ln>
        </p:spPr>
      </p:pic>
      <p:sp>
        <p:nvSpPr>
          <p:cNvPr id="306" name="Google Shape;306;p45"/>
          <p:cNvSpPr/>
          <p:nvPr/>
        </p:nvSpPr>
        <p:spPr>
          <a:xfrm>
            <a:off x="4795175" y="347588"/>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07" name="Google Shape;307;p45"/>
          <p:cNvSpPr/>
          <p:nvPr/>
        </p:nvSpPr>
        <p:spPr>
          <a:xfrm>
            <a:off x="7860833" y="379821"/>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08" name="Google Shape;308;p45"/>
          <p:cNvSpPr/>
          <p:nvPr/>
        </p:nvSpPr>
        <p:spPr>
          <a:xfrm>
            <a:off x="9566599" y="343211"/>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pic>
        <p:nvPicPr>
          <p:cNvPr id="309" name="Google Shape;309;p45" descr="Logo&#10;&#10;Description automatically generated"/>
          <p:cNvPicPr preferRelativeResize="0"/>
          <p:nvPr/>
        </p:nvPicPr>
        <p:blipFill rotWithShape="1">
          <a:blip r:embed="rId7">
            <a:alphaModFix/>
          </a:blip>
          <a:srcRect/>
          <a:stretch/>
        </p:blipFill>
        <p:spPr>
          <a:xfrm>
            <a:off x="9680993" y="706553"/>
            <a:ext cx="905324" cy="451737"/>
          </a:xfrm>
          <a:prstGeom prst="rect">
            <a:avLst/>
          </a:prstGeom>
          <a:noFill/>
          <a:ln>
            <a:noFill/>
          </a:ln>
        </p:spPr>
      </p:pic>
      <p:sp>
        <p:nvSpPr>
          <p:cNvPr id="310" name="Google Shape;310;p45"/>
          <p:cNvSpPr/>
          <p:nvPr/>
        </p:nvSpPr>
        <p:spPr>
          <a:xfrm>
            <a:off x="980489" y="1630595"/>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11" name="Google Shape;311;p45"/>
          <p:cNvSpPr/>
          <p:nvPr/>
        </p:nvSpPr>
        <p:spPr>
          <a:xfrm>
            <a:off x="2428303" y="1600019"/>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pic>
        <p:nvPicPr>
          <p:cNvPr id="312" name="Google Shape;312;p45" descr="Logo, icon&#10;&#10;Description automatically generated"/>
          <p:cNvPicPr preferRelativeResize="0"/>
          <p:nvPr/>
        </p:nvPicPr>
        <p:blipFill rotWithShape="1">
          <a:blip r:embed="rId8">
            <a:alphaModFix/>
          </a:blip>
          <a:srcRect/>
          <a:stretch/>
        </p:blipFill>
        <p:spPr>
          <a:xfrm>
            <a:off x="2629477" y="1796182"/>
            <a:ext cx="747055" cy="747055"/>
          </a:xfrm>
          <a:prstGeom prst="rect">
            <a:avLst/>
          </a:prstGeom>
          <a:noFill/>
          <a:ln>
            <a:noFill/>
          </a:ln>
        </p:spPr>
      </p:pic>
      <p:sp>
        <p:nvSpPr>
          <p:cNvPr id="313" name="Google Shape;313;p45"/>
          <p:cNvSpPr/>
          <p:nvPr/>
        </p:nvSpPr>
        <p:spPr>
          <a:xfrm>
            <a:off x="4013356" y="1600019"/>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14" name="Google Shape;314;p45"/>
          <p:cNvSpPr/>
          <p:nvPr/>
        </p:nvSpPr>
        <p:spPr>
          <a:xfrm>
            <a:off x="5524328" y="1600019"/>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15" name="Google Shape;315;p45"/>
          <p:cNvSpPr/>
          <p:nvPr/>
        </p:nvSpPr>
        <p:spPr>
          <a:xfrm>
            <a:off x="7099612" y="1600017"/>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16" name="Google Shape;316;p45"/>
          <p:cNvSpPr/>
          <p:nvPr/>
        </p:nvSpPr>
        <p:spPr>
          <a:xfrm>
            <a:off x="8585912" y="1604612"/>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17" name="Google Shape;317;p45"/>
          <p:cNvSpPr/>
          <p:nvPr/>
        </p:nvSpPr>
        <p:spPr>
          <a:xfrm>
            <a:off x="10210480" y="1604611"/>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18" name="Google Shape;318;p45"/>
          <p:cNvSpPr/>
          <p:nvPr/>
        </p:nvSpPr>
        <p:spPr>
          <a:xfrm>
            <a:off x="308435" y="2882999"/>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19" name="Google Shape;319;p45"/>
          <p:cNvSpPr/>
          <p:nvPr/>
        </p:nvSpPr>
        <p:spPr>
          <a:xfrm>
            <a:off x="1726747" y="2886428"/>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20" name="Google Shape;320;p45"/>
          <p:cNvSpPr/>
          <p:nvPr/>
        </p:nvSpPr>
        <p:spPr>
          <a:xfrm>
            <a:off x="3212603" y="2882999"/>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21" name="Google Shape;321;p45"/>
          <p:cNvSpPr/>
          <p:nvPr/>
        </p:nvSpPr>
        <p:spPr>
          <a:xfrm>
            <a:off x="4781080" y="2886428"/>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22" name="Google Shape;322;p45"/>
          <p:cNvSpPr/>
          <p:nvPr/>
        </p:nvSpPr>
        <p:spPr>
          <a:xfrm>
            <a:off x="6317948" y="2886427"/>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23" name="Google Shape;323;p45"/>
          <p:cNvSpPr/>
          <p:nvPr/>
        </p:nvSpPr>
        <p:spPr>
          <a:xfrm>
            <a:off x="7834516" y="2889459"/>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24" name="Google Shape;324;p45"/>
          <p:cNvSpPr/>
          <p:nvPr/>
        </p:nvSpPr>
        <p:spPr>
          <a:xfrm>
            <a:off x="9447252" y="2873748"/>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25" name="Google Shape;325;p45"/>
          <p:cNvSpPr/>
          <p:nvPr/>
        </p:nvSpPr>
        <p:spPr>
          <a:xfrm>
            <a:off x="924851" y="4169408"/>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26" name="Google Shape;326;p45"/>
          <p:cNvSpPr/>
          <p:nvPr/>
        </p:nvSpPr>
        <p:spPr>
          <a:xfrm>
            <a:off x="2369839" y="4164435"/>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pic>
        <p:nvPicPr>
          <p:cNvPr id="327" name="Google Shape;327;p45"/>
          <p:cNvPicPr preferRelativeResize="0"/>
          <p:nvPr/>
        </p:nvPicPr>
        <p:blipFill rotWithShape="1">
          <a:blip r:embed="rId9">
            <a:alphaModFix/>
          </a:blip>
          <a:srcRect/>
          <a:stretch/>
        </p:blipFill>
        <p:spPr>
          <a:xfrm>
            <a:off x="2535332" y="4435162"/>
            <a:ext cx="805337" cy="594305"/>
          </a:xfrm>
          <a:prstGeom prst="rect">
            <a:avLst/>
          </a:prstGeom>
          <a:noFill/>
          <a:ln>
            <a:noFill/>
          </a:ln>
        </p:spPr>
      </p:pic>
      <p:sp>
        <p:nvSpPr>
          <p:cNvPr id="328" name="Google Shape;328;p45"/>
          <p:cNvSpPr/>
          <p:nvPr/>
        </p:nvSpPr>
        <p:spPr>
          <a:xfrm>
            <a:off x="4004777" y="4164435"/>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29" name="Google Shape;329;p45"/>
          <p:cNvSpPr/>
          <p:nvPr/>
        </p:nvSpPr>
        <p:spPr>
          <a:xfrm>
            <a:off x="5472689" y="4172835"/>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30" name="Google Shape;330;p45"/>
          <p:cNvSpPr/>
          <p:nvPr/>
        </p:nvSpPr>
        <p:spPr>
          <a:xfrm>
            <a:off x="7007887" y="4178900"/>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pic>
        <p:nvPicPr>
          <p:cNvPr id="331" name="Google Shape;331;p45" descr="A screenshot of a video game&#10;&#10;Description automatically generated with low confidence"/>
          <p:cNvPicPr preferRelativeResize="0"/>
          <p:nvPr/>
        </p:nvPicPr>
        <p:blipFill rotWithShape="1">
          <a:blip r:embed="rId10">
            <a:alphaModFix/>
          </a:blip>
          <a:srcRect/>
          <a:stretch/>
        </p:blipFill>
        <p:spPr>
          <a:xfrm>
            <a:off x="7090895" y="4668876"/>
            <a:ext cx="976803" cy="177761"/>
          </a:xfrm>
          <a:prstGeom prst="rect">
            <a:avLst/>
          </a:prstGeom>
          <a:noFill/>
          <a:ln>
            <a:noFill/>
          </a:ln>
        </p:spPr>
      </p:pic>
      <p:sp>
        <p:nvSpPr>
          <p:cNvPr id="332" name="Google Shape;332;p45"/>
          <p:cNvSpPr/>
          <p:nvPr/>
        </p:nvSpPr>
        <p:spPr>
          <a:xfrm>
            <a:off x="8605665" y="4178900"/>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pic>
        <p:nvPicPr>
          <p:cNvPr id="333" name="Google Shape;333;p45" descr="A blue and white logo&#10;&#10;Description automatically generated with low confidence"/>
          <p:cNvPicPr preferRelativeResize="0"/>
          <p:nvPr/>
        </p:nvPicPr>
        <p:blipFill rotWithShape="1">
          <a:blip r:embed="rId11">
            <a:alphaModFix/>
          </a:blip>
          <a:srcRect/>
          <a:stretch/>
        </p:blipFill>
        <p:spPr>
          <a:xfrm>
            <a:off x="8675072" y="4647022"/>
            <a:ext cx="996489" cy="203141"/>
          </a:xfrm>
          <a:prstGeom prst="rect">
            <a:avLst/>
          </a:prstGeom>
          <a:noFill/>
          <a:ln>
            <a:noFill/>
          </a:ln>
        </p:spPr>
      </p:pic>
      <p:sp>
        <p:nvSpPr>
          <p:cNvPr id="334" name="Google Shape;334;p45"/>
          <p:cNvSpPr/>
          <p:nvPr/>
        </p:nvSpPr>
        <p:spPr>
          <a:xfrm>
            <a:off x="10210480" y="4160143"/>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35" name="Google Shape;335;p45"/>
          <p:cNvSpPr/>
          <p:nvPr/>
        </p:nvSpPr>
        <p:spPr>
          <a:xfrm>
            <a:off x="1738391" y="5411907"/>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36" name="Google Shape;336;p45"/>
          <p:cNvSpPr/>
          <p:nvPr/>
        </p:nvSpPr>
        <p:spPr>
          <a:xfrm>
            <a:off x="3264647" y="5436195"/>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37" name="Google Shape;337;p45"/>
          <p:cNvSpPr/>
          <p:nvPr/>
        </p:nvSpPr>
        <p:spPr>
          <a:xfrm>
            <a:off x="4683276" y="5411907"/>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pic>
        <p:nvPicPr>
          <p:cNvPr id="338" name="Google Shape;338;p45" descr="Logo, company name&#10;&#10;Description automatically generated"/>
          <p:cNvPicPr preferRelativeResize="0"/>
          <p:nvPr/>
        </p:nvPicPr>
        <p:blipFill rotWithShape="1">
          <a:blip r:embed="rId12">
            <a:alphaModFix/>
          </a:blip>
          <a:srcRect/>
          <a:stretch/>
        </p:blipFill>
        <p:spPr>
          <a:xfrm>
            <a:off x="4793849" y="5723723"/>
            <a:ext cx="935512" cy="576512"/>
          </a:xfrm>
          <a:prstGeom prst="rect">
            <a:avLst/>
          </a:prstGeom>
          <a:noFill/>
          <a:ln>
            <a:noFill/>
          </a:ln>
        </p:spPr>
      </p:pic>
      <p:sp>
        <p:nvSpPr>
          <p:cNvPr id="339" name="Google Shape;339;p45"/>
          <p:cNvSpPr/>
          <p:nvPr/>
        </p:nvSpPr>
        <p:spPr>
          <a:xfrm>
            <a:off x="6320351" y="5436193"/>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40" name="Google Shape;340;p45"/>
          <p:cNvSpPr/>
          <p:nvPr/>
        </p:nvSpPr>
        <p:spPr>
          <a:xfrm>
            <a:off x="7822133" y="5436192"/>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sp>
        <p:nvSpPr>
          <p:cNvPr id="341" name="Google Shape;341;p45"/>
          <p:cNvSpPr/>
          <p:nvPr/>
        </p:nvSpPr>
        <p:spPr>
          <a:xfrm>
            <a:off x="9363995" y="5436192"/>
            <a:ext cx="1139200" cy="1139200"/>
          </a:xfrm>
          <a:prstGeom prst="ellipse">
            <a:avLst/>
          </a:prstGeom>
          <a:solidFill>
            <a:schemeClr val="lt1"/>
          </a:solidFill>
          <a:ln w="12700" cap="flat" cmpd="sng">
            <a:solidFill>
              <a:schemeClr val="dk2"/>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a:solidFill>
                <a:schemeClr val="lt1"/>
              </a:solidFill>
              <a:latin typeface="Arial"/>
              <a:ea typeface="Arial"/>
              <a:cs typeface="Arial"/>
              <a:sym typeface="Arial"/>
            </a:endParaRPr>
          </a:p>
        </p:txBody>
      </p:sp>
      <p:pic>
        <p:nvPicPr>
          <p:cNvPr id="342" name="Google Shape;342;p45" descr="A picture containing text, sign, outdoor&#10;&#10;Description automatically generated"/>
          <p:cNvPicPr preferRelativeResize="0"/>
          <p:nvPr/>
        </p:nvPicPr>
        <p:blipFill rotWithShape="1">
          <a:blip r:embed="rId13">
            <a:alphaModFix/>
          </a:blip>
          <a:srcRect/>
          <a:stretch/>
        </p:blipFill>
        <p:spPr>
          <a:xfrm>
            <a:off x="3346307" y="3356639"/>
            <a:ext cx="919576" cy="231487"/>
          </a:xfrm>
          <a:prstGeom prst="rect">
            <a:avLst/>
          </a:prstGeom>
          <a:noFill/>
          <a:ln>
            <a:noFill/>
          </a:ln>
        </p:spPr>
      </p:pic>
      <p:pic>
        <p:nvPicPr>
          <p:cNvPr id="343" name="Google Shape;343;p45"/>
          <p:cNvPicPr preferRelativeResize="0"/>
          <p:nvPr/>
        </p:nvPicPr>
        <p:blipFill rotWithShape="1">
          <a:blip r:embed="rId14">
            <a:alphaModFix/>
          </a:blip>
          <a:srcRect/>
          <a:stretch/>
        </p:blipFill>
        <p:spPr>
          <a:xfrm>
            <a:off x="4843407" y="485725"/>
            <a:ext cx="1033517" cy="947012"/>
          </a:xfrm>
          <a:prstGeom prst="rect">
            <a:avLst/>
          </a:prstGeom>
          <a:noFill/>
          <a:ln>
            <a:noFill/>
          </a:ln>
        </p:spPr>
      </p:pic>
      <p:pic>
        <p:nvPicPr>
          <p:cNvPr id="344" name="Google Shape;344;p45"/>
          <p:cNvPicPr preferRelativeResize="0"/>
          <p:nvPr/>
        </p:nvPicPr>
        <p:blipFill rotWithShape="1">
          <a:blip r:embed="rId15">
            <a:alphaModFix/>
          </a:blip>
          <a:srcRect/>
          <a:stretch/>
        </p:blipFill>
        <p:spPr>
          <a:xfrm>
            <a:off x="8709281" y="1919061"/>
            <a:ext cx="954235" cy="515287"/>
          </a:xfrm>
          <a:prstGeom prst="rect">
            <a:avLst/>
          </a:prstGeom>
          <a:noFill/>
          <a:ln>
            <a:noFill/>
          </a:ln>
        </p:spPr>
      </p:pic>
      <p:pic>
        <p:nvPicPr>
          <p:cNvPr id="345" name="Google Shape;345;p45"/>
          <p:cNvPicPr preferRelativeResize="0"/>
          <p:nvPr/>
        </p:nvPicPr>
        <p:blipFill rotWithShape="1">
          <a:blip r:embed="rId16">
            <a:alphaModFix/>
          </a:blip>
          <a:srcRect/>
          <a:stretch/>
        </p:blipFill>
        <p:spPr>
          <a:xfrm>
            <a:off x="1789695" y="2974016"/>
            <a:ext cx="996733" cy="996733"/>
          </a:xfrm>
          <a:prstGeom prst="rect">
            <a:avLst/>
          </a:prstGeom>
          <a:noFill/>
          <a:ln>
            <a:noFill/>
          </a:ln>
        </p:spPr>
      </p:pic>
      <p:pic>
        <p:nvPicPr>
          <p:cNvPr id="346" name="Google Shape;346;p45"/>
          <p:cNvPicPr preferRelativeResize="0"/>
          <p:nvPr/>
        </p:nvPicPr>
        <p:blipFill rotWithShape="1">
          <a:blip r:embed="rId17">
            <a:alphaModFix/>
          </a:blip>
          <a:srcRect/>
          <a:stretch/>
        </p:blipFill>
        <p:spPr>
          <a:xfrm>
            <a:off x="8052607" y="5883476"/>
            <a:ext cx="678439" cy="265808"/>
          </a:xfrm>
          <a:prstGeom prst="rect">
            <a:avLst/>
          </a:prstGeom>
          <a:noFill/>
          <a:ln>
            <a:noFill/>
          </a:ln>
        </p:spPr>
      </p:pic>
      <p:pic>
        <p:nvPicPr>
          <p:cNvPr id="347" name="Google Shape;347;p45" descr="Company name&#10;&#10;Description automatically generated"/>
          <p:cNvPicPr preferRelativeResize="0"/>
          <p:nvPr/>
        </p:nvPicPr>
        <p:blipFill rotWithShape="1">
          <a:blip r:embed="rId18">
            <a:alphaModFix/>
          </a:blip>
          <a:srcRect l="3463" t="5034" r="2938" b="12156"/>
          <a:stretch/>
        </p:blipFill>
        <p:spPr>
          <a:xfrm>
            <a:off x="6416205" y="3187964"/>
            <a:ext cx="966697" cy="513221"/>
          </a:xfrm>
          <a:prstGeom prst="rect">
            <a:avLst/>
          </a:prstGeom>
          <a:noFill/>
          <a:ln>
            <a:noFill/>
          </a:ln>
        </p:spPr>
      </p:pic>
      <p:pic>
        <p:nvPicPr>
          <p:cNvPr id="348" name="Google Shape;348;p45"/>
          <p:cNvPicPr preferRelativeResize="0"/>
          <p:nvPr/>
        </p:nvPicPr>
        <p:blipFill rotWithShape="1">
          <a:blip r:embed="rId19">
            <a:alphaModFix/>
          </a:blip>
          <a:srcRect/>
          <a:stretch/>
        </p:blipFill>
        <p:spPr>
          <a:xfrm>
            <a:off x="7920097" y="833731"/>
            <a:ext cx="1010532" cy="294637"/>
          </a:xfrm>
          <a:prstGeom prst="rect">
            <a:avLst/>
          </a:prstGeom>
          <a:noFill/>
          <a:ln>
            <a:noFill/>
          </a:ln>
        </p:spPr>
      </p:pic>
      <p:pic>
        <p:nvPicPr>
          <p:cNvPr id="349" name="Google Shape;349;p45"/>
          <p:cNvPicPr preferRelativeResize="0"/>
          <p:nvPr/>
        </p:nvPicPr>
        <p:blipFill rotWithShape="1">
          <a:blip r:embed="rId20">
            <a:alphaModFix/>
          </a:blip>
          <a:srcRect/>
          <a:stretch/>
        </p:blipFill>
        <p:spPr>
          <a:xfrm>
            <a:off x="1160110" y="1919060"/>
            <a:ext cx="758340" cy="523256"/>
          </a:xfrm>
          <a:prstGeom prst="rect">
            <a:avLst/>
          </a:prstGeom>
          <a:noFill/>
          <a:ln>
            <a:noFill/>
          </a:ln>
        </p:spPr>
      </p:pic>
      <p:pic>
        <p:nvPicPr>
          <p:cNvPr id="350" name="Google Shape;350;p45"/>
          <p:cNvPicPr preferRelativeResize="0"/>
          <p:nvPr/>
        </p:nvPicPr>
        <p:blipFill rotWithShape="1">
          <a:blip r:embed="rId21">
            <a:alphaModFix/>
          </a:blip>
          <a:srcRect/>
          <a:stretch/>
        </p:blipFill>
        <p:spPr>
          <a:xfrm>
            <a:off x="4191135" y="1776999"/>
            <a:ext cx="766239" cy="766239"/>
          </a:xfrm>
          <a:prstGeom prst="rect">
            <a:avLst/>
          </a:prstGeom>
          <a:noFill/>
          <a:ln>
            <a:noFill/>
          </a:ln>
        </p:spPr>
      </p:pic>
      <p:pic>
        <p:nvPicPr>
          <p:cNvPr id="351" name="Google Shape;351;p45"/>
          <p:cNvPicPr preferRelativeResize="0"/>
          <p:nvPr/>
        </p:nvPicPr>
        <p:blipFill rotWithShape="1">
          <a:blip r:embed="rId22">
            <a:alphaModFix/>
          </a:blip>
          <a:srcRect/>
          <a:stretch/>
        </p:blipFill>
        <p:spPr>
          <a:xfrm>
            <a:off x="5830670" y="1919061"/>
            <a:ext cx="515287" cy="515287"/>
          </a:xfrm>
          <a:prstGeom prst="rect">
            <a:avLst/>
          </a:prstGeom>
          <a:noFill/>
          <a:ln>
            <a:noFill/>
          </a:ln>
        </p:spPr>
      </p:pic>
      <p:pic>
        <p:nvPicPr>
          <p:cNvPr id="352" name="Google Shape;352;p45"/>
          <p:cNvPicPr preferRelativeResize="0"/>
          <p:nvPr/>
        </p:nvPicPr>
        <p:blipFill rotWithShape="1">
          <a:blip r:embed="rId23">
            <a:alphaModFix/>
          </a:blip>
          <a:srcRect l="12671" r="8816"/>
          <a:stretch/>
        </p:blipFill>
        <p:spPr>
          <a:xfrm>
            <a:off x="7224283" y="1876462"/>
            <a:ext cx="914676" cy="611205"/>
          </a:xfrm>
          <a:prstGeom prst="rect">
            <a:avLst/>
          </a:prstGeom>
          <a:noFill/>
          <a:ln>
            <a:noFill/>
          </a:ln>
        </p:spPr>
      </p:pic>
      <p:pic>
        <p:nvPicPr>
          <p:cNvPr id="353" name="Google Shape;353;p45"/>
          <p:cNvPicPr preferRelativeResize="0"/>
          <p:nvPr/>
        </p:nvPicPr>
        <p:blipFill rotWithShape="1">
          <a:blip r:embed="rId24">
            <a:alphaModFix/>
          </a:blip>
          <a:srcRect/>
          <a:stretch/>
        </p:blipFill>
        <p:spPr>
          <a:xfrm>
            <a:off x="451496" y="3059171"/>
            <a:ext cx="795147" cy="799961"/>
          </a:xfrm>
          <a:prstGeom prst="rect">
            <a:avLst/>
          </a:prstGeom>
          <a:noFill/>
          <a:ln>
            <a:noFill/>
          </a:ln>
        </p:spPr>
      </p:pic>
      <p:pic>
        <p:nvPicPr>
          <p:cNvPr id="354" name="Google Shape;354;p45"/>
          <p:cNvPicPr preferRelativeResize="0"/>
          <p:nvPr/>
        </p:nvPicPr>
        <p:blipFill rotWithShape="1">
          <a:blip r:embed="rId25">
            <a:alphaModFix/>
          </a:blip>
          <a:srcRect/>
          <a:stretch/>
        </p:blipFill>
        <p:spPr>
          <a:xfrm>
            <a:off x="10321656" y="1964710"/>
            <a:ext cx="898169" cy="469293"/>
          </a:xfrm>
          <a:prstGeom prst="rect">
            <a:avLst/>
          </a:prstGeom>
          <a:noFill/>
          <a:ln>
            <a:noFill/>
          </a:ln>
        </p:spPr>
      </p:pic>
      <p:pic>
        <p:nvPicPr>
          <p:cNvPr id="355" name="Google Shape;355;p45"/>
          <p:cNvPicPr preferRelativeResize="0"/>
          <p:nvPr/>
        </p:nvPicPr>
        <p:blipFill rotWithShape="1">
          <a:blip r:embed="rId26">
            <a:alphaModFix/>
          </a:blip>
          <a:srcRect/>
          <a:stretch/>
        </p:blipFill>
        <p:spPr>
          <a:xfrm>
            <a:off x="4884832" y="3200099"/>
            <a:ext cx="931881" cy="517712"/>
          </a:xfrm>
          <a:prstGeom prst="rect">
            <a:avLst/>
          </a:prstGeom>
          <a:noFill/>
          <a:ln>
            <a:noFill/>
          </a:ln>
        </p:spPr>
      </p:pic>
      <p:pic>
        <p:nvPicPr>
          <p:cNvPr id="356" name="Google Shape;356;p45"/>
          <p:cNvPicPr preferRelativeResize="0"/>
          <p:nvPr/>
        </p:nvPicPr>
        <p:blipFill rotWithShape="1">
          <a:blip r:embed="rId27">
            <a:alphaModFix/>
          </a:blip>
          <a:srcRect/>
          <a:stretch/>
        </p:blipFill>
        <p:spPr>
          <a:xfrm>
            <a:off x="9783511" y="3145044"/>
            <a:ext cx="466868" cy="612000"/>
          </a:xfrm>
          <a:prstGeom prst="rect">
            <a:avLst/>
          </a:prstGeom>
          <a:noFill/>
          <a:ln>
            <a:noFill/>
          </a:ln>
        </p:spPr>
      </p:pic>
      <p:pic>
        <p:nvPicPr>
          <p:cNvPr id="357" name="Google Shape;357;p45"/>
          <p:cNvPicPr preferRelativeResize="0"/>
          <p:nvPr/>
        </p:nvPicPr>
        <p:blipFill rotWithShape="1">
          <a:blip r:embed="rId28">
            <a:alphaModFix/>
          </a:blip>
          <a:srcRect t="35603" b="33732"/>
          <a:stretch/>
        </p:blipFill>
        <p:spPr>
          <a:xfrm>
            <a:off x="7930684" y="3335610"/>
            <a:ext cx="969232" cy="297205"/>
          </a:xfrm>
          <a:prstGeom prst="rect">
            <a:avLst/>
          </a:prstGeom>
          <a:noFill/>
          <a:ln>
            <a:noFill/>
          </a:ln>
        </p:spPr>
      </p:pic>
      <p:pic>
        <p:nvPicPr>
          <p:cNvPr id="358" name="Google Shape;358;p45"/>
          <p:cNvPicPr preferRelativeResize="0"/>
          <p:nvPr/>
        </p:nvPicPr>
        <p:blipFill rotWithShape="1">
          <a:blip r:embed="rId29">
            <a:alphaModFix/>
          </a:blip>
          <a:srcRect/>
          <a:stretch/>
        </p:blipFill>
        <p:spPr>
          <a:xfrm>
            <a:off x="1009582" y="4537487"/>
            <a:ext cx="959319" cy="440533"/>
          </a:xfrm>
          <a:prstGeom prst="rect">
            <a:avLst/>
          </a:prstGeom>
          <a:noFill/>
          <a:ln>
            <a:noFill/>
          </a:ln>
        </p:spPr>
      </p:pic>
      <p:pic>
        <p:nvPicPr>
          <p:cNvPr id="359" name="Google Shape;359;p45"/>
          <p:cNvPicPr preferRelativeResize="0"/>
          <p:nvPr/>
        </p:nvPicPr>
        <p:blipFill rotWithShape="1">
          <a:blip r:embed="rId30">
            <a:alphaModFix/>
          </a:blip>
          <a:srcRect/>
          <a:stretch/>
        </p:blipFill>
        <p:spPr>
          <a:xfrm>
            <a:off x="4089097" y="4482072"/>
            <a:ext cx="965464" cy="519865"/>
          </a:xfrm>
          <a:prstGeom prst="rect">
            <a:avLst/>
          </a:prstGeom>
          <a:noFill/>
          <a:ln>
            <a:noFill/>
          </a:ln>
        </p:spPr>
      </p:pic>
      <p:pic>
        <p:nvPicPr>
          <p:cNvPr id="360" name="Google Shape;360;p45"/>
          <p:cNvPicPr preferRelativeResize="0"/>
          <p:nvPr/>
        </p:nvPicPr>
        <p:blipFill rotWithShape="1">
          <a:blip r:embed="rId31">
            <a:alphaModFix/>
          </a:blip>
          <a:srcRect/>
          <a:stretch/>
        </p:blipFill>
        <p:spPr>
          <a:xfrm>
            <a:off x="5773692" y="4488970"/>
            <a:ext cx="501421" cy="500261"/>
          </a:xfrm>
          <a:prstGeom prst="rect">
            <a:avLst/>
          </a:prstGeom>
          <a:noFill/>
          <a:ln>
            <a:noFill/>
          </a:ln>
        </p:spPr>
      </p:pic>
      <p:pic>
        <p:nvPicPr>
          <p:cNvPr id="361" name="Google Shape;361;p45" descr="Une image contenant texte&#10;&#10;Description générée automatiquement"/>
          <p:cNvPicPr preferRelativeResize="0"/>
          <p:nvPr/>
        </p:nvPicPr>
        <p:blipFill rotWithShape="1">
          <a:blip r:embed="rId32">
            <a:alphaModFix/>
          </a:blip>
          <a:srcRect/>
          <a:stretch/>
        </p:blipFill>
        <p:spPr>
          <a:xfrm>
            <a:off x="10458753" y="4405623"/>
            <a:ext cx="687168" cy="687167"/>
          </a:xfrm>
          <a:prstGeom prst="rect">
            <a:avLst/>
          </a:prstGeom>
          <a:noFill/>
          <a:ln>
            <a:noFill/>
          </a:ln>
        </p:spPr>
      </p:pic>
      <p:pic>
        <p:nvPicPr>
          <p:cNvPr id="362" name="Google Shape;362;p45" descr="Une image contenant texte, clipart&#10;&#10;Description générée automatiquement"/>
          <p:cNvPicPr preferRelativeResize="0"/>
          <p:nvPr/>
        </p:nvPicPr>
        <p:blipFill rotWithShape="1">
          <a:blip r:embed="rId33">
            <a:alphaModFix/>
          </a:blip>
          <a:srcRect/>
          <a:stretch/>
        </p:blipFill>
        <p:spPr>
          <a:xfrm>
            <a:off x="1823102" y="5813038"/>
            <a:ext cx="963327" cy="406687"/>
          </a:xfrm>
          <a:prstGeom prst="rect">
            <a:avLst/>
          </a:prstGeom>
          <a:noFill/>
          <a:ln>
            <a:noFill/>
          </a:ln>
        </p:spPr>
      </p:pic>
      <p:pic>
        <p:nvPicPr>
          <p:cNvPr id="363" name="Google Shape;363;p45"/>
          <p:cNvPicPr preferRelativeResize="0"/>
          <p:nvPr/>
        </p:nvPicPr>
        <p:blipFill rotWithShape="1">
          <a:blip r:embed="rId34">
            <a:alphaModFix/>
          </a:blip>
          <a:srcRect/>
          <a:stretch/>
        </p:blipFill>
        <p:spPr>
          <a:xfrm>
            <a:off x="3399799" y="5777240"/>
            <a:ext cx="914572" cy="457288"/>
          </a:xfrm>
          <a:prstGeom prst="rect">
            <a:avLst/>
          </a:prstGeom>
          <a:noFill/>
          <a:ln>
            <a:noFill/>
          </a:ln>
        </p:spPr>
      </p:pic>
      <p:pic>
        <p:nvPicPr>
          <p:cNvPr id="364" name="Google Shape;364;p45"/>
          <p:cNvPicPr preferRelativeResize="0"/>
          <p:nvPr/>
        </p:nvPicPr>
        <p:blipFill rotWithShape="1">
          <a:blip r:embed="rId35">
            <a:alphaModFix/>
          </a:blip>
          <a:srcRect/>
          <a:stretch/>
        </p:blipFill>
        <p:spPr>
          <a:xfrm>
            <a:off x="6340599" y="5768695"/>
            <a:ext cx="1135000" cy="527013"/>
          </a:xfrm>
          <a:prstGeom prst="rect">
            <a:avLst/>
          </a:prstGeom>
          <a:noFill/>
          <a:ln>
            <a:noFill/>
          </a:ln>
        </p:spPr>
      </p:pic>
      <p:pic>
        <p:nvPicPr>
          <p:cNvPr id="365" name="Google Shape;365;p45"/>
          <p:cNvPicPr preferRelativeResize="0"/>
          <p:nvPr/>
        </p:nvPicPr>
        <p:blipFill rotWithShape="1">
          <a:blip r:embed="rId36">
            <a:alphaModFix/>
          </a:blip>
          <a:srcRect/>
          <a:stretch/>
        </p:blipFill>
        <p:spPr>
          <a:xfrm>
            <a:off x="9619989" y="5818414"/>
            <a:ext cx="627395" cy="421316"/>
          </a:xfrm>
          <a:prstGeom prst="rect">
            <a:avLst/>
          </a:prstGeom>
          <a:noFill/>
          <a:ln>
            <a:noFill/>
          </a:ln>
        </p:spPr>
      </p:pic>
    </p:spTree>
    <p:extLst>
      <p:ext uri="{BB962C8B-B14F-4D97-AF65-F5344CB8AC3E}">
        <p14:creationId xmlns:p14="http://schemas.microsoft.com/office/powerpoint/2010/main" val="41090687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theme" Target="../theme/theme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82D6538-5820-4427-A9F6-DBD01AD5C8A8}"/>
              </a:ext>
            </a:extLst>
          </p:cNvPr>
          <p:cNvSpPr/>
          <p:nvPr userDrawn="1"/>
        </p:nvSpPr>
        <p:spPr>
          <a:xfrm>
            <a:off x="0" y="1"/>
            <a:ext cx="12192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 name="Title Placeholder 1">
            <a:extLst>
              <a:ext uri="{FF2B5EF4-FFF2-40B4-BE49-F238E27FC236}">
                <a16:creationId xmlns:a16="http://schemas.microsoft.com/office/drawing/2014/main" id="{4FD0F595-118F-40B2-9D6F-EDD5EF8F5B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4985684-7745-426D-8826-2D58B5358E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994915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44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2"/>
        </a:buClr>
        <a:buFont typeface="Arial" panose="020B0604020202020204" pitchFamily="34" charset="0"/>
        <a:buChar char="•"/>
        <a:defRPr sz="2800" kern="1200">
          <a:solidFill>
            <a:srgbClr val="303030"/>
          </a:solidFill>
          <a:latin typeface="+mj-lt"/>
          <a:ea typeface="+mn-ea"/>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2400" kern="1200">
          <a:solidFill>
            <a:srgbClr val="303030"/>
          </a:solidFill>
          <a:latin typeface="+mj-lt"/>
          <a:ea typeface="+mn-ea"/>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2000" kern="1200">
          <a:solidFill>
            <a:srgbClr val="303030"/>
          </a:solidFill>
          <a:latin typeface="+mj-lt"/>
          <a:ea typeface="+mn-ea"/>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rgbClr val="303030"/>
          </a:solidFill>
          <a:latin typeface="+mj-lt"/>
          <a:ea typeface="+mn-ea"/>
          <a:cs typeface="+mn-cs"/>
        </a:defRPr>
      </a:lvl4pPr>
      <a:lvl5pPr marL="20574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rgbClr val="303030"/>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6"/>
        <p:cNvGrpSpPr/>
        <p:nvPr/>
      </p:nvGrpSpPr>
      <p:grpSpPr>
        <a:xfrm>
          <a:off x="0" y="0"/>
          <a:ext cx="0" cy="0"/>
          <a:chOff x="0" y="0"/>
          <a:chExt cx="0" cy="0"/>
        </a:xfrm>
      </p:grpSpPr>
      <p:sp>
        <p:nvSpPr>
          <p:cNvPr id="157" name="Google Shape;157;p27"/>
          <p:cNvSpPr/>
          <p:nvPr/>
        </p:nvSpPr>
        <p:spPr>
          <a:xfrm>
            <a:off x="0" y="1"/>
            <a:ext cx="12192000" cy="6858000"/>
          </a:xfrm>
          <a:prstGeom prst="rect">
            <a:avLst/>
          </a:prstGeom>
          <a:solidFill>
            <a:srgbClr val="F2F2F2"/>
          </a:solidFill>
          <a:ln>
            <a:noFill/>
          </a:ln>
        </p:spPr>
        <p:txBody>
          <a:bodyPr spcFirstLastPara="1" wrap="square" lIns="91433" tIns="45700" rIns="91433" bIns="45700" anchor="ctr" anchorCtr="0">
            <a:noAutofit/>
          </a:bodyPr>
          <a:lstStyle/>
          <a:p>
            <a:pPr marL="0" marR="0" lvl="0" indent="0" algn="ctr" rtl="0">
              <a:spcBef>
                <a:spcPts val="0"/>
              </a:spcBef>
              <a:spcAft>
                <a:spcPts val="0"/>
              </a:spcAft>
              <a:buNone/>
            </a:pPr>
            <a:endParaRPr sz="1867" b="0" i="0" u="none" strike="noStrike" cap="none">
              <a:solidFill>
                <a:schemeClr val="dk2"/>
              </a:solidFill>
              <a:latin typeface="Arial"/>
              <a:ea typeface="Arial"/>
              <a:cs typeface="Arial"/>
              <a:sym typeface="Arial"/>
            </a:endParaRPr>
          </a:p>
        </p:txBody>
      </p:sp>
      <p:sp>
        <p:nvSpPr>
          <p:cNvPr id="158" name="Google Shape;158;p27"/>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rmAutofit/>
          </a:bodyPr>
          <a:lstStyle>
            <a:lvl1pPr marR="0" lvl="0" algn="l" rtl="0">
              <a:lnSpc>
                <a:spcPct val="90000"/>
              </a:lnSpc>
              <a:spcBef>
                <a:spcPts val="0"/>
              </a:spcBef>
              <a:spcAft>
                <a:spcPts val="0"/>
              </a:spcAft>
              <a:buClr>
                <a:schemeClr val="dk2"/>
              </a:buClr>
              <a:buSzPts val="3300"/>
              <a:buFont typeface="Arial"/>
              <a:buNone/>
              <a:defRPr sz="3300" b="1" i="0" u="none" strike="noStrike" cap="none">
                <a:solidFill>
                  <a:schemeClr val="dk2"/>
                </a:solidFill>
                <a:latin typeface="Arial"/>
                <a:ea typeface="Arial"/>
                <a:cs typeface="Arial"/>
                <a:sym typeface="Arial"/>
              </a:defRPr>
            </a:lvl1pPr>
            <a:lvl2pPr lvl="1" rtl="0">
              <a:spcBef>
                <a:spcPts val="0"/>
              </a:spcBef>
              <a:spcAft>
                <a:spcPts val="0"/>
              </a:spcAft>
              <a:buSzPts val="1100"/>
              <a:buNone/>
              <a:defRPr sz="1400"/>
            </a:lvl2pPr>
            <a:lvl3pPr lvl="2" rtl="0">
              <a:spcBef>
                <a:spcPts val="0"/>
              </a:spcBef>
              <a:spcAft>
                <a:spcPts val="0"/>
              </a:spcAft>
              <a:buSzPts val="1100"/>
              <a:buNone/>
              <a:defRPr sz="1400"/>
            </a:lvl3pPr>
            <a:lvl4pPr lvl="3" rtl="0">
              <a:spcBef>
                <a:spcPts val="0"/>
              </a:spcBef>
              <a:spcAft>
                <a:spcPts val="0"/>
              </a:spcAft>
              <a:buSzPts val="1100"/>
              <a:buNone/>
              <a:defRPr sz="1400"/>
            </a:lvl4pPr>
            <a:lvl5pPr lvl="4" rtl="0">
              <a:spcBef>
                <a:spcPts val="0"/>
              </a:spcBef>
              <a:spcAft>
                <a:spcPts val="0"/>
              </a:spcAft>
              <a:buSzPts val="1100"/>
              <a:buNone/>
              <a:defRPr sz="1400"/>
            </a:lvl5pPr>
            <a:lvl6pPr lvl="5" rtl="0">
              <a:spcBef>
                <a:spcPts val="0"/>
              </a:spcBef>
              <a:spcAft>
                <a:spcPts val="0"/>
              </a:spcAft>
              <a:buSzPts val="1100"/>
              <a:buNone/>
              <a:defRPr sz="1400"/>
            </a:lvl6pPr>
            <a:lvl7pPr lvl="6" rtl="0">
              <a:spcBef>
                <a:spcPts val="0"/>
              </a:spcBef>
              <a:spcAft>
                <a:spcPts val="0"/>
              </a:spcAft>
              <a:buSzPts val="1100"/>
              <a:buNone/>
              <a:defRPr sz="1400"/>
            </a:lvl7pPr>
            <a:lvl8pPr lvl="7" rtl="0">
              <a:spcBef>
                <a:spcPts val="0"/>
              </a:spcBef>
              <a:spcAft>
                <a:spcPts val="0"/>
              </a:spcAft>
              <a:buSzPts val="1100"/>
              <a:buNone/>
              <a:defRPr sz="1400"/>
            </a:lvl8pPr>
            <a:lvl9pPr lvl="8" rtl="0">
              <a:spcBef>
                <a:spcPts val="0"/>
              </a:spcBef>
              <a:spcAft>
                <a:spcPts val="0"/>
              </a:spcAft>
              <a:buSzPts val="1100"/>
              <a:buNone/>
              <a:defRPr sz="1400"/>
            </a:lvl9pPr>
          </a:lstStyle>
          <a:p>
            <a:endParaRPr/>
          </a:p>
        </p:txBody>
      </p:sp>
      <p:sp>
        <p:nvSpPr>
          <p:cNvPr id="159" name="Google Shape;159;p27"/>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90000"/>
              </a:lnSpc>
              <a:spcBef>
                <a:spcPts val="800"/>
              </a:spcBef>
              <a:spcAft>
                <a:spcPts val="0"/>
              </a:spcAft>
              <a:buClr>
                <a:schemeClr val="accent2"/>
              </a:buClr>
              <a:buSzPts val="2100"/>
              <a:buFont typeface="Arial"/>
              <a:buChar char="•"/>
              <a:defRPr sz="2100" b="0" i="0" u="none" strike="noStrike" cap="none">
                <a:solidFill>
                  <a:srgbClr val="303030"/>
                </a:solidFill>
                <a:latin typeface="Arial"/>
                <a:ea typeface="Arial"/>
                <a:cs typeface="Arial"/>
                <a:sym typeface="Arial"/>
              </a:defRPr>
            </a:lvl1pPr>
            <a:lvl2pPr marL="914400" marR="0" lvl="1" indent="-342900" algn="l" rtl="0">
              <a:lnSpc>
                <a:spcPct val="90000"/>
              </a:lnSpc>
              <a:spcBef>
                <a:spcPts val="400"/>
              </a:spcBef>
              <a:spcAft>
                <a:spcPts val="0"/>
              </a:spcAft>
              <a:buClr>
                <a:schemeClr val="accent2"/>
              </a:buClr>
              <a:buSzPts val="1800"/>
              <a:buFont typeface="Arial"/>
              <a:buChar char="•"/>
              <a:defRPr sz="1800" b="0" i="0" u="none" strike="noStrike" cap="none">
                <a:solidFill>
                  <a:srgbClr val="303030"/>
                </a:solidFill>
                <a:latin typeface="Arial"/>
                <a:ea typeface="Arial"/>
                <a:cs typeface="Arial"/>
                <a:sym typeface="Arial"/>
              </a:defRPr>
            </a:lvl2pPr>
            <a:lvl3pPr marL="1371600" marR="0" lvl="2" indent="-323850" algn="l" rtl="0">
              <a:lnSpc>
                <a:spcPct val="90000"/>
              </a:lnSpc>
              <a:spcBef>
                <a:spcPts val="400"/>
              </a:spcBef>
              <a:spcAft>
                <a:spcPts val="0"/>
              </a:spcAft>
              <a:buClr>
                <a:schemeClr val="accent2"/>
              </a:buClr>
              <a:buSzPts val="1500"/>
              <a:buFont typeface="Arial"/>
              <a:buChar char="•"/>
              <a:defRPr sz="1500" b="0" i="0" u="none" strike="noStrike" cap="none">
                <a:solidFill>
                  <a:srgbClr val="303030"/>
                </a:solidFill>
                <a:latin typeface="Arial"/>
                <a:ea typeface="Arial"/>
                <a:cs typeface="Arial"/>
                <a:sym typeface="Arial"/>
              </a:defRPr>
            </a:lvl3pPr>
            <a:lvl4pPr marL="1828800" marR="0" lvl="3" indent="-317500" algn="l" rtl="0">
              <a:lnSpc>
                <a:spcPct val="90000"/>
              </a:lnSpc>
              <a:spcBef>
                <a:spcPts val="400"/>
              </a:spcBef>
              <a:spcAft>
                <a:spcPts val="0"/>
              </a:spcAft>
              <a:buClr>
                <a:schemeClr val="accent2"/>
              </a:buClr>
              <a:buSzPts val="1400"/>
              <a:buFont typeface="Arial"/>
              <a:buChar char="•"/>
              <a:defRPr sz="1400" b="0" i="0" u="none" strike="noStrike" cap="none">
                <a:solidFill>
                  <a:srgbClr val="303030"/>
                </a:solidFill>
                <a:latin typeface="Arial"/>
                <a:ea typeface="Arial"/>
                <a:cs typeface="Arial"/>
                <a:sym typeface="Arial"/>
              </a:defRPr>
            </a:lvl4pPr>
            <a:lvl5pPr marL="2286000" marR="0" lvl="4" indent="-317500" algn="l" rtl="0">
              <a:lnSpc>
                <a:spcPct val="90000"/>
              </a:lnSpc>
              <a:spcBef>
                <a:spcPts val="400"/>
              </a:spcBef>
              <a:spcAft>
                <a:spcPts val="0"/>
              </a:spcAft>
              <a:buClr>
                <a:schemeClr val="accent2"/>
              </a:buClr>
              <a:buSzPts val="1400"/>
              <a:buFont typeface="Arial"/>
              <a:buChar char="•"/>
              <a:defRPr sz="1400" b="0" i="0" u="none" strike="noStrike" cap="none">
                <a:solidFill>
                  <a:srgbClr val="303030"/>
                </a:solidFill>
                <a:latin typeface="Arial"/>
                <a:ea typeface="Arial"/>
                <a:cs typeface="Arial"/>
                <a:sym typeface="Arial"/>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1972662133"/>
      </p:ext>
    </p:extLst>
  </p:cSld>
  <p:clrMap bg1="lt1" tx1="dk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20.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7.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hyperlink" Target="https://www.comune.milano.it/documents/20126/69896953/Documento+tecnico+Art+10+-+DD+797+del+5_02_2020.pdf/806064dd-a45d-a806-081f-18a181bf6174?t=1580915737127" TargetMode="External"/><Relationship Id="rId2" Type="http://schemas.openxmlformats.org/officeDocument/2006/relationships/hyperlink" Target="https://www.pgt.comune.milano.it/prnorme-di-attuazione/norme-di-attuazione/titolo-i-disposizioni-generali/capo-ii-disciplina-generale/art-10-sostenibilita-ambientale-e-resilienza-urbana" TargetMode="Externa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hyperlink" Target="https://replicate-project.eu/" TargetMode="External"/><Relationship Id="rId2" Type="http://schemas.openxmlformats.org/officeDocument/2006/relationships/hyperlink" Target="http://www.firenzecambiauce.it/" TargetMode="Externa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emf"/><Relationship Id="rId1" Type="http://schemas.openxmlformats.org/officeDocument/2006/relationships/slideLayout" Target="../slideLayouts/slideLayout20.xml"/><Relationship Id="rId4" Type="http://schemas.openxmlformats.org/officeDocument/2006/relationships/image" Target="../media/image104.png"/></Relationships>
</file>

<file path=ppt/slides/_rels/slide23.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20.xml"/><Relationship Id="rId4" Type="http://schemas.openxmlformats.org/officeDocument/2006/relationships/image" Target="../media/image107.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3" Type="http://schemas.openxmlformats.org/officeDocument/2006/relationships/image" Target="../media/image109.emf"/><Relationship Id="rId2" Type="http://schemas.openxmlformats.org/officeDocument/2006/relationships/image" Target="../media/image108.pn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hyperlink" Target="https://smart-cities-marketplace.ec.europa.eu/news-and-events/news/2019/smart-city-guidance-package" TargetMode="External"/><Relationship Id="rId2" Type="http://schemas.openxmlformats.org/officeDocument/2006/relationships/hyperlink" Target="https://smart-cities-marketplace.ec.europa.eu/insights/publications/systemic-changes-governance-equipping-local-governments-realising-climate" TargetMode="External"/><Relationship Id="rId1" Type="http://schemas.openxmlformats.org/officeDocument/2006/relationships/slideLayout" Target="../slideLayouts/slideLayout20.xml"/><Relationship Id="rId6" Type="http://schemas.openxmlformats.org/officeDocument/2006/relationships/hyperlink" Target="https://www.european-energy-award.org/gold-municipalities-new/eea-municipality-detail/firenze" TargetMode="External"/><Relationship Id="rId5" Type="http://schemas.openxmlformats.org/officeDocument/2006/relationships/hyperlink" Target="http://www.european-energy-award.org/" TargetMode="External"/><Relationship Id="rId4" Type="http://schemas.openxmlformats.org/officeDocument/2006/relationships/hyperlink" Target="https://ec.europa.eu/research/participants/documents/downloadPublic?documentIds=080166e5c3b26429&amp;appId=PPGMS"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11.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malmo.se/download/18.3bf12ae215f9d265979db3f3/1511166814294/City%20of%20Malmo%20Green%20Bond%20Framework%20final.pdf"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hyperlink" Target="https://malmo.se/Sa-arbetar-vi-med.../Ekonomi/Finansiering/Funding-in-English.html" TargetMode="External"/><Relationship Id="rId5" Type="http://schemas.openxmlformats.org/officeDocument/2006/relationships/hyperlink" Target="https://www.icmagroup.org/assets/documents/Regulatory/Green-Bonds/GreenBondsBrochure-JUNE2017.pdf" TargetMode="External"/><Relationship Id="rId4" Type="http://schemas.openxmlformats.org/officeDocument/2006/relationships/hyperlink" Target="https://malmo.se/download/18.3bf12ae215f9d265979a6987/1510926761718/Green%20bond%20Framework%20City%20of%20Malmo_Second%20Opinion%20by%20Sustainalytics_Final%20nov%2010.pdf"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3" Type="http://schemas.openxmlformats.org/officeDocument/2006/relationships/image" Target="../media/image113.png"/><Relationship Id="rId2" Type="http://schemas.microsoft.com/office/2018/10/relationships/comments" Target="../comments/modernComment_7F3E890A_D6395B74.xml"/><Relationship Id="rId1" Type="http://schemas.openxmlformats.org/officeDocument/2006/relationships/slideLayout" Target="../slideLayouts/slideLayout20.xml"/><Relationship Id="rId5" Type="http://schemas.openxmlformats.org/officeDocument/2006/relationships/image" Target="../media/image115.jpeg"/><Relationship Id="rId4" Type="http://schemas.openxmlformats.org/officeDocument/2006/relationships/image" Target="../media/image114.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9720AD-F82C-2D4A-5842-F74AD07CCDB4}"/>
              </a:ext>
            </a:extLst>
          </p:cNvPr>
          <p:cNvSpPr>
            <a:spLocks noGrp="1"/>
          </p:cNvSpPr>
          <p:nvPr>
            <p:ph type="ctrTitle"/>
          </p:nvPr>
        </p:nvSpPr>
        <p:spPr/>
        <p:txBody>
          <a:bodyPr>
            <a:normAutofit fontScale="90000"/>
          </a:bodyPr>
          <a:lstStyle/>
          <a:p>
            <a:r>
              <a:rPr lang="en-GB"/>
              <a:t>Summer school </a:t>
            </a:r>
            <a:br>
              <a:rPr lang="en-GB"/>
            </a:br>
            <a:br>
              <a:rPr lang="en-GB"/>
            </a:br>
            <a:r>
              <a:rPr lang="en-GB"/>
              <a:t>Learning Sessions</a:t>
            </a:r>
            <a:endParaRPr lang="en-GB" sz="3100"/>
          </a:p>
        </p:txBody>
      </p:sp>
      <p:sp>
        <p:nvSpPr>
          <p:cNvPr id="7" name="Subtitle 6">
            <a:extLst>
              <a:ext uri="{FF2B5EF4-FFF2-40B4-BE49-F238E27FC236}">
                <a16:creationId xmlns:a16="http://schemas.microsoft.com/office/drawing/2014/main" id="{569F2F05-C8A2-4050-A616-240505E4BC0D}"/>
              </a:ext>
            </a:extLst>
          </p:cNvPr>
          <p:cNvSpPr>
            <a:spLocks noGrp="1"/>
          </p:cNvSpPr>
          <p:nvPr>
            <p:ph type="subTitle" idx="1"/>
          </p:nvPr>
        </p:nvSpPr>
        <p:spPr/>
        <p:txBody>
          <a:bodyPr/>
          <a:lstStyle/>
          <a:p>
            <a:r>
              <a:rPr lang="en-US"/>
              <a:t> </a:t>
            </a:r>
          </a:p>
        </p:txBody>
      </p:sp>
    </p:spTree>
    <p:extLst>
      <p:ext uri="{BB962C8B-B14F-4D97-AF65-F5344CB8AC3E}">
        <p14:creationId xmlns:p14="http://schemas.microsoft.com/office/powerpoint/2010/main" val="359758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5C1C3-3EB4-A988-C4D5-87F85F3C3118}"/>
              </a:ext>
            </a:extLst>
          </p:cNvPr>
          <p:cNvSpPr>
            <a:spLocks noGrp="1"/>
          </p:cNvSpPr>
          <p:nvPr>
            <p:ph type="ctrTitle"/>
          </p:nvPr>
        </p:nvSpPr>
        <p:spPr/>
        <p:txBody>
          <a:bodyPr>
            <a:normAutofit/>
          </a:bodyPr>
          <a:lstStyle/>
          <a:p>
            <a:r>
              <a:rPr lang="en-US" dirty="0"/>
              <a:t>Learning Session -</a:t>
            </a:r>
            <a:br>
              <a:rPr lang="en-US" dirty="0"/>
            </a:br>
            <a:r>
              <a:rPr lang="en-US" dirty="0"/>
              <a:t>Presentations by Cities</a:t>
            </a:r>
          </a:p>
        </p:txBody>
      </p:sp>
      <p:sp>
        <p:nvSpPr>
          <p:cNvPr id="3" name="Subtitle 2">
            <a:extLst>
              <a:ext uri="{FF2B5EF4-FFF2-40B4-BE49-F238E27FC236}">
                <a16:creationId xmlns:a16="http://schemas.microsoft.com/office/drawing/2014/main" id="{DC85B635-D754-75DC-8ACB-7FDA43ACEEFD}"/>
              </a:ext>
            </a:extLst>
          </p:cNvPr>
          <p:cNvSpPr>
            <a:spLocks noGrp="1"/>
          </p:cNvSpPr>
          <p:nvPr>
            <p:ph type="subTitle" idx="1"/>
          </p:nvPr>
        </p:nvSpPr>
        <p:spPr/>
        <p:txBody>
          <a:bodyPr/>
          <a:lstStyle/>
          <a:p>
            <a:r>
              <a:rPr lang="en-US" dirty="0"/>
              <a:t>Day 2</a:t>
            </a:r>
          </a:p>
        </p:txBody>
      </p:sp>
    </p:spTree>
    <p:extLst>
      <p:ext uri="{BB962C8B-B14F-4D97-AF65-F5344CB8AC3E}">
        <p14:creationId xmlns:p14="http://schemas.microsoft.com/office/powerpoint/2010/main" val="2014834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B59456B-84CF-33AA-C184-5ADD045D444E}"/>
              </a:ext>
            </a:extLst>
          </p:cNvPr>
          <p:cNvSpPr>
            <a:spLocks noGrp="1"/>
          </p:cNvSpPr>
          <p:nvPr>
            <p:ph type="title"/>
          </p:nvPr>
        </p:nvSpPr>
        <p:spPr/>
        <p:txBody>
          <a:bodyPr/>
          <a:lstStyle/>
          <a:p>
            <a:r>
              <a:rPr lang="en-US"/>
              <a:t>Cities</a:t>
            </a:r>
          </a:p>
        </p:txBody>
      </p:sp>
      <p:sp>
        <p:nvSpPr>
          <p:cNvPr id="5" name="Subtitle 4">
            <a:extLst>
              <a:ext uri="{FF2B5EF4-FFF2-40B4-BE49-F238E27FC236}">
                <a16:creationId xmlns:a16="http://schemas.microsoft.com/office/drawing/2014/main" id="{DE03ECC4-F12E-E0D4-75B2-FAB872AF9410}"/>
              </a:ext>
            </a:extLst>
          </p:cNvPr>
          <p:cNvSpPr>
            <a:spLocks noGrp="1"/>
          </p:cNvSpPr>
          <p:nvPr>
            <p:ph idx="1"/>
          </p:nvPr>
        </p:nvSpPr>
        <p:spPr/>
        <p:txBody>
          <a:bodyPr vert="horz" lIns="91440" tIns="45720" rIns="91440" bIns="45720" rtlCol="0" anchor="t">
            <a:normAutofit fontScale="85000" lnSpcReduction="20000"/>
          </a:bodyPr>
          <a:lstStyle/>
          <a:p>
            <a:pPr marL="342900" lvl="0" indent="-342900">
              <a:buFont typeface="+mj-lt"/>
              <a:buAutoNum type="arabicPeriod"/>
              <a:tabLst>
                <a:tab pos="457200" algn="l"/>
              </a:tabLst>
            </a:pPr>
            <a:r>
              <a:rPr lang="en-US" sz="2800" dirty="0">
                <a:effectLst/>
                <a:latin typeface="Calibri" panose="020F0502020204030204" pitchFamily="34" charset="0"/>
                <a:ea typeface="Calibri" panose="020F0502020204030204" pitchFamily="34" charset="0"/>
              </a:rPr>
              <a:t>Mannheim - Agnes</a:t>
            </a:r>
          </a:p>
          <a:p>
            <a:pPr marL="342900" lvl="0" indent="-342900">
              <a:buFont typeface="+mj-lt"/>
              <a:buAutoNum type="arabicPeriod"/>
              <a:tabLst>
                <a:tab pos="457200" algn="l"/>
              </a:tabLst>
            </a:pPr>
            <a:r>
              <a:rPr lang="en-US" sz="2800" dirty="0">
                <a:effectLst/>
                <a:latin typeface="Calibri" panose="020F0502020204030204" pitchFamily="34" charset="0"/>
                <a:ea typeface="Calibri" panose="020F0502020204030204" pitchFamily="34" charset="0"/>
              </a:rPr>
              <a:t>Milan - Marta</a:t>
            </a:r>
          </a:p>
          <a:p>
            <a:pPr marL="342900" lvl="0" indent="-342900">
              <a:buFont typeface="+mj-lt"/>
              <a:buAutoNum type="arabicPeriod"/>
              <a:tabLst>
                <a:tab pos="457200" algn="l"/>
              </a:tabLst>
            </a:pPr>
            <a:r>
              <a:rPr lang="en-US" sz="2800" dirty="0">
                <a:effectLst/>
                <a:latin typeface="Calibri" panose="020F0502020204030204" pitchFamily="34" charset="0"/>
                <a:ea typeface="Calibri" panose="020F0502020204030204" pitchFamily="34" charset="0"/>
              </a:rPr>
              <a:t>Florence – Chiara &amp; Elena</a:t>
            </a:r>
          </a:p>
          <a:p>
            <a:pPr marL="342900" lvl="0" indent="-342900">
              <a:buFont typeface="+mj-lt"/>
              <a:buAutoNum type="arabicPeriod"/>
              <a:tabLst>
                <a:tab pos="457200" algn="l"/>
              </a:tabLst>
            </a:pPr>
            <a:r>
              <a:rPr lang="en-US" sz="2800" dirty="0">
                <a:effectLst/>
                <a:latin typeface="Calibri" panose="020F0502020204030204" pitchFamily="34" charset="0"/>
                <a:ea typeface="Calibri" panose="020F0502020204030204" pitchFamily="34" charset="0"/>
              </a:rPr>
              <a:t>Malmo – Christian</a:t>
            </a:r>
          </a:p>
          <a:p>
            <a:pPr marL="342900" lvl="0" indent="-342900">
              <a:buFont typeface="+mj-lt"/>
              <a:buAutoNum type="arabicPeriod"/>
              <a:tabLst>
                <a:tab pos="457200" algn="l"/>
              </a:tabLst>
            </a:pPr>
            <a:r>
              <a:rPr lang="en-US" sz="2800" dirty="0">
                <a:effectLst/>
                <a:latin typeface="Calibri" panose="020F0502020204030204" pitchFamily="34" charset="0"/>
                <a:ea typeface="Calibri" panose="020F0502020204030204" pitchFamily="34" charset="0"/>
              </a:rPr>
              <a:t>Aachen – Kristine</a:t>
            </a:r>
          </a:p>
          <a:p>
            <a:pPr marL="342900" lvl="0" indent="-342900">
              <a:buFont typeface="+mj-lt"/>
              <a:buAutoNum type="arabicPeriod"/>
              <a:tabLst>
                <a:tab pos="457200" algn="l"/>
              </a:tabLst>
            </a:pPr>
            <a:r>
              <a:rPr lang="en-US" sz="2800" dirty="0">
                <a:effectLst/>
                <a:latin typeface="Calibri" panose="020F0502020204030204" pitchFamily="34" charset="0"/>
                <a:ea typeface="Calibri" panose="020F0502020204030204" pitchFamily="34" charset="0"/>
              </a:rPr>
              <a:t>Guimaraes – Paulo</a:t>
            </a:r>
          </a:p>
          <a:p>
            <a:pPr marL="342900" lvl="0" indent="-342900">
              <a:buFont typeface="+mj-lt"/>
              <a:buAutoNum type="arabicPeriod"/>
              <a:tabLst>
                <a:tab pos="457200" algn="l"/>
              </a:tabLst>
            </a:pPr>
            <a:r>
              <a:rPr lang="en-US" sz="2800" dirty="0">
                <a:effectLst/>
                <a:latin typeface="Calibri" panose="020F0502020204030204" pitchFamily="34" charset="0"/>
                <a:ea typeface="Calibri" panose="020F0502020204030204" pitchFamily="34" charset="0"/>
              </a:rPr>
              <a:t>Bologna – Chiara (PDF)</a:t>
            </a:r>
          </a:p>
          <a:p>
            <a:pPr marL="342900" lvl="0" indent="-342900">
              <a:buFont typeface="+mj-lt"/>
              <a:buAutoNum type="arabicPeriod"/>
              <a:tabLst>
                <a:tab pos="457200" algn="l"/>
              </a:tabLst>
            </a:pPr>
            <a:r>
              <a:rPr lang="en-US" sz="2800" dirty="0">
                <a:effectLst/>
                <a:latin typeface="Calibri" panose="020F0502020204030204" pitchFamily="34" charset="0"/>
                <a:ea typeface="Calibri" panose="020F0502020204030204" pitchFamily="34" charset="0"/>
              </a:rPr>
              <a:t>Parma – Cristina (PDF)</a:t>
            </a:r>
          </a:p>
          <a:p>
            <a:pPr marL="342900" lvl="0" indent="-342900">
              <a:buFont typeface="+mj-lt"/>
              <a:buAutoNum type="arabicPeriod"/>
              <a:tabLst>
                <a:tab pos="457200" algn="l"/>
              </a:tabLst>
            </a:pPr>
            <a:r>
              <a:rPr lang="en-US" sz="2800" dirty="0">
                <a:latin typeface="Calibri" panose="020F0502020204030204" pitchFamily="34" charset="0"/>
              </a:rPr>
              <a:t>Lappeenranta – Petri (no slides)</a:t>
            </a:r>
          </a:p>
          <a:p>
            <a:pPr marL="342900" indent="-342900">
              <a:buFont typeface="+mj-lt"/>
              <a:buAutoNum type="arabicPeriod"/>
              <a:tabLst>
                <a:tab pos="457200" algn="l"/>
              </a:tabLst>
            </a:pPr>
            <a:r>
              <a:rPr lang="en-US" sz="2800" dirty="0">
                <a:latin typeface="Calibri" panose="020F0502020204030204" pitchFamily="34" charset="0"/>
              </a:rPr>
              <a:t> Kosice – Adriana (no slides)</a:t>
            </a:r>
          </a:p>
          <a:p>
            <a:endParaRPr lang="en-US" sz="3600" dirty="0"/>
          </a:p>
        </p:txBody>
      </p:sp>
    </p:spTree>
    <p:extLst>
      <p:ext uri="{BB962C8B-B14F-4D97-AF65-F5344CB8AC3E}">
        <p14:creationId xmlns:p14="http://schemas.microsoft.com/office/powerpoint/2010/main" val="2710885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2" name="Title 1">
            <a:extLst>
              <a:ext uri="{FF2B5EF4-FFF2-40B4-BE49-F238E27FC236}">
                <a16:creationId xmlns:a16="http://schemas.microsoft.com/office/drawing/2014/main" id="{C64CBE28-DDCB-1DE6-782E-D95876BC7E1B}"/>
              </a:ext>
            </a:extLst>
          </p:cNvPr>
          <p:cNvSpPr>
            <a:spLocks noGrp="1"/>
          </p:cNvSpPr>
          <p:nvPr>
            <p:ph type="title"/>
          </p:nvPr>
        </p:nvSpPr>
        <p:spPr/>
        <p:txBody>
          <a:bodyPr/>
          <a:lstStyle/>
          <a:p>
            <a:r>
              <a:rPr lang="en-US" sz="6000">
                <a:effectLst/>
                <a:latin typeface="Calibri" panose="020F0502020204030204" pitchFamily="34" charset="0"/>
                <a:ea typeface="Calibri" panose="020F0502020204030204" pitchFamily="34" charset="0"/>
              </a:rPr>
              <a:t>Mannheim</a:t>
            </a:r>
            <a:endParaRPr lang="en-US"/>
          </a:p>
        </p:txBody>
      </p:sp>
      <p:sp>
        <p:nvSpPr>
          <p:cNvPr id="4" name="Text Placeholder 3">
            <a:extLst>
              <a:ext uri="{FF2B5EF4-FFF2-40B4-BE49-F238E27FC236}">
                <a16:creationId xmlns:a16="http://schemas.microsoft.com/office/drawing/2014/main" id="{A17365AD-AD95-FAF8-31E2-5057C74B2CCA}"/>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012810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a:extLst>
              <a:ext uri="{FF2B5EF4-FFF2-40B4-BE49-F238E27FC236}">
                <a16:creationId xmlns:a16="http://schemas.microsoft.com/office/drawing/2014/main" id="{CB5CD0F4-A6DB-DB69-CC3F-B4FD6860C32D}"/>
              </a:ext>
            </a:extLst>
          </p:cNvPr>
          <p:cNvSpPr txBox="1">
            <a:spLocks/>
          </p:cNvSpPr>
          <p:nvPr/>
        </p:nvSpPr>
        <p:spPr>
          <a:xfrm>
            <a:off x="838200" y="533158"/>
            <a:ext cx="9461740" cy="806450"/>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000" b="1"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000" b="1" i="0" u="none" strike="noStrike" kern="1200" cap="none" spc="0" normalizeH="0" baseline="0" noProof="0">
                <a:ln>
                  <a:noFill/>
                </a:ln>
                <a:solidFill>
                  <a:srgbClr val="0D5364"/>
                </a:solidFill>
                <a:effectLst/>
                <a:uLnTx/>
                <a:uFillTx/>
                <a:latin typeface="Arial"/>
                <a:ea typeface="+mj-ea"/>
                <a:cs typeface="+mj-cs"/>
              </a:rPr>
              <a:t>THE SOLUTION:                      for Mannheim</a:t>
            </a:r>
          </a:p>
        </p:txBody>
      </p:sp>
      <p:pic>
        <p:nvPicPr>
          <p:cNvPr id="2" name="Grafik 1"/>
          <p:cNvPicPr>
            <a:picLocks noChangeAspect="1"/>
          </p:cNvPicPr>
          <p:nvPr/>
        </p:nvPicPr>
        <p:blipFill>
          <a:blip r:embed="rId2"/>
          <a:stretch>
            <a:fillRect/>
          </a:stretch>
        </p:blipFill>
        <p:spPr>
          <a:xfrm>
            <a:off x="878457" y="1548880"/>
            <a:ext cx="7428191" cy="4178358"/>
          </a:xfrm>
          <a:prstGeom prst="rect">
            <a:avLst/>
          </a:prstGeom>
        </p:spPr>
      </p:pic>
      <p:pic>
        <p:nvPicPr>
          <p:cNvPr id="4" name="Grafik 3"/>
          <p:cNvPicPr>
            <a:picLocks noChangeAspect="1"/>
          </p:cNvPicPr>
          <p:nvPr/>
        </p:nvPicPr>
        <p:blipFill>
          <a:blip r:embed="rId3"/>
          <a:stretch>
            <a:fillRect/>
          </a:stretch>
        </p:blipFill>
        <p:spPr>
          <a:xfrm>
            <a:off x="4683311" y="414143"/>
            <a:ext cx="1920545" cy="883451"/>
          </a:xfrm>
          <a:prstGeom prst="rect">
            <a:avLst/>
          </a:prstGeom>
        </p:spPr>
      </p:pic>
      <p:sp>
        <p:nvSpPr>
          <p:cNvPr id="5" name="Rechteck 4"/>
          <p:cNvSpPr/>
          <p:nvPr/>
        </p:nvSpPr>
        <p:spPr>
          <a:xfrm>
            <a:off x="8410755" y="1701651"/>
            <a:ext cx="3778370" cy="397031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all" spc="0" normalizeH="0" baseline="0" noProof="0">
                <a:ln>
                  <a:noFill/>
                </a:ln>
                <a:solidFill>
                  <a:srgbClr val="FF0000"/>
                </a:solidFill>
                <a:effectLst/>
                <a:uLnTx/>
                <a:uFillTx/>
                <a:latin typeface="Arial"/>
                <a:ea typeface="+mn-ea"/>
                <a:cs typeface="+mn-cs"/>
              </a:rPr>
              <a:t>CHALLENGE/BARRIER 1: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all" spc="0" normalizeH="0" baseline="0" noProof="0">
                <a:ln>
                  <a:noFill/>
                </a:ln>
                <a:solidFill>
                  <a:srgbClr val="000000"/>
                </a:solidFill>
                <a:effectLst/>
                <a:uLnTx/>
                <a:uFillTx/>
                <a:latin typeface="Arial"/>
                <a:ea typeface="+mn-ea"/>
                <a:cs typeface="+mn-cs"/>
              </a:rPr>
              <a:t>CROSS DEPARTEMENTAL Integrated goals in POLICIES | STRATEGIES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all" spc="0" normalizeH="0" baseline="0" noProof="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all" spc="0" normalizeH="0" baseline="0" noProof="0">
                <a:ln>
                  <a:noFill/>
                </a:ln>
                <a:solidFill>
                  <a:srgbClr val="FF0000"/>
                </a:solidFill>
                <a:effectLst/>
                <a:uLnTx/>
                <a:uFillTx/>
                <a:latin typeface="Arial"/>
                <a:ea typeface="+mn-ea"/>
                <a:cs typeface="+mn-cs"/>
              </a:rPr>
              <a:t>CHALLENGE/BARRIER 2:</a:t>
            </a:r>
            <a:r>
              <a:rPr kumimoji="0" lang="en-US" sz="1800" b="1" i="0" u="none" strike="noStrike" kern="1200" cap="all" spc="0" normalizeH="0" baseline="0" noProof="0">
                <a:ln>
                  <a:noFill/>
                </a:ln>
                <a:solidFill>
                  <a:srgbClr val="000000"/>
                </a:solidFill>
                <a:effectLst/>
                <a:uLnTx/>
                <a:uFillTx/>
                <a:latin typeface="Arial"/>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all" spc="0" normalizeH="0" baseline="0" noProof="0">
                <a:ln>
                  <a:noFill/>
                </a:ln>
                <a:solidFill>
                  <a:srgbClr val="000000"/>
                </a:solidFill>
                <a:effectLst/>
                <a:uLnTx/>
                <a:uFillTx/>
                <a:latin typeface="Arial"/>
                <a:ea typeface="+mn-ea"/>
                <a:cs typeface="+mn-cs"/>
              </a:rPr>
              <a:t>FROM AMBITION TO ACTION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all" spc="0" normalizeH="0" baseline="0" noProof="0">
                <a:ln>
                  <a:noFill/>
                </a:ln>
                <a:solidFill>
                  <a:srgbClr val="000000"/>
                </a:solidFill>
                <a:effectLst/>
                <a:uLnTx/>
                <a:uFillTx/>
                <a:latin typeface="Arial"/>
                <a:ea typeface="+mn-ea"/>
                <a:cs typeface="+mn-cs"/>
              </a:rPr>
              <a:t>Stakeholder COMMItments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all" spc="0" normalizeH="0" baseline="0" noProof="0">
                <a:ln>
                  <a:noFill/>
                </a:ln>
                <a:solidFill>
                  <a:srgbClr val="000000"/>
                </a:solidFill>
                <a:effectLst/>
                <a:uLnTx/>
                <a:uFillTx/>
                <a:latin typeface="Arial"/>
                <a:ea typeface="+mn-ea"/>
                <a:cs typeface="+mn-cs"/>
              </a:rPr>
              <a:t>Citizen endorsements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all" spc="0" normalizeH="0" baseline="0" noProof="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all" spc="0" normalizeH="0" baseline="0" noProof="0">
                <a:ln>
                  <a:noFill/>
                </a:ln>
                <a:solidFill>
                  <a:srgbClr val="FF0000"/>
                </a:solidFill>
                <a:effectLst/>
                <a:uLnTx/>
                <a:uFillTx/>
                <a:latin typeface="Arial"/>
                <a:ea typeface="+mn-ea"/>
                <a:cs typeface="+mn-cs"/>
              </a:rPr>
              <a:t>CHALLENGE/Barrier 3:</a:t>
            </a:r>
            <a:r>
              <a:rPr kumimoji="0" lang="en-US" sz="1800" b="1" i="0" u="none" strike="noStrike" kern="1200" cap="all" spc="0" normalizeH="0" baseline="0" noProof="0">
                <a:ln>
                  <a:noFill/>
                </a:ln>
                <a:solidFill>
                  <a:srgbClr val="000000"/>
                </a:solidFill>
                <a:effectLst/>
                <a:uLnTx/>
                <a:uFillTx/>
                <a:latin typeface="Arial"/>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all" spc="0" normalizeH="0" baseline="0" noProof="0">
                <a:ln>
                  <a:noFill/>
                </a:ln>
                <a:solidFill>
                  <a:srgbClr val="000000"/>
                </a:solidFill>
                <a:effectLst/>
                <a:uLnTx/>
                <a:uFillTx/>
                <a:latin typeface="Arial"/>
                <a:ea typeface="+mn-ea"/>
                <a:cs typeface="+mn-cs"/>
              </a:rPr>
              <a:t>MULTI LEVEL Commitments local Regional National EU</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all"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348070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p:cNvPicPr>
            <a:picLocks noChangeAspect="1"/>
          </p:cNvPicPr>
          <p:nvPr/>
        </p:nvPicPr>
        <p:blipFill>
          <a:blip r:embed="rId2"/>
          <a:stretch>
            <a:fillRect/>
          </a:stretch>
        </p:blipFill>
        <p:spPr>
          <a:xfrm rot="513557">
            <a:off x="6260217" y="1872238"/>
            <a:ext cx="5814612" cy="3270720"/>
          </a:xfrm>
          <a:prstGeom prst="rect">
            <a:avLst/>
          </a:prstGeom>
        </p:spPr>
      </p:pic>
      <p:pic>
        <p:nvPicPr>
          <p:cNvPr id="4" name="Grafik 3"/>
          <p:cNvPicPr>
            <a:picLocks noChangeAspect="1"/>
          </p:cNvPicPr>
          <p:nvPr/>
        </p:nvPicPr>
        <p:blipFill>
          <a:blip r:embed="rId3"/>
          <a:stretch>
            <a:fillRect/>
          </a:stretch>
        </p:blipFill>
        <p:spPr>
          <a:xfrm rot="20822123">
            <a:off x="38850" y="1826511"/>
            <a:ext cx="4148370" cy="2333458"/>
          </a:xfrm>
          <a:prstGeom prst="rect">
            <a:avLst/>
          </a:prstGeom>
        </p:spPr>
      </p:pic>
      <p:pic>
        <p:nvPicPr>
          <p:cNvPr id="5" name="Grafik 4"/>
          <p:cNvPicPr>
            <a:picLocks noChangeAspect="1"/>
          </p:cNvPicPr>
          <p:nvPr/>
        </p:nvPicPr>
        <p:blipFill>
          <a:blip r:embed="rId4"/>
          <a:stretch>
            <a:fillRect/>
          </a:stretch>
        </p:blipFill>
        <p:spPr>
          <a:xfrm rot="21248831">
            <a:off x="2341796" y="3451817"/>
            <a:ext cx="4808826" cy="2704965"/>
          </a:xfrm>
          <a:prstGeom prst="rect">
            <a:avLst/>
          </a:prstGeom>
        </p:spPr>
      </p:pic>
      <p:sp>
        <p:nvSpPr>
          <p:cNvPr id="7" name="Titolo 1">
            <a:extLst>
              <a:ext uri="{FF2B5EF4-FFF2-40B4-BE49-F238E27FC236}">
                <a16:creationId xmlns:a16="http://schemas.microsoft.com/office/drawing/2014/main" id="{A23BA4E2-C2B6-5199-5724-367114E342BA}"/>
              </a:ext>
            </a:extLst>
          </p:cNvPr>
          <p:cNvSpPr>
            <a:spLocks noGrp="1"/>
          </p:cNvSpPr>
          <p:nvPr>
            <p:ph type="title"/>
          </p:nvPr>
        </p:nvSpPr>
        <p:spPr>
          <a:xfrm>
            <a:off x="246308" y="70384"/>
            <a:ext cx="11605788" cy="1325600"/>
          </a:xfrm>
        </p:spPr>
        <p:txBody>
          <a:bodyPr>
            <a:normAutofit/>
          </a:bodyPr>
          <a:lstStyle/>
          <a:p>
            <a:r>
              <a:rPr lang="it-IT"/>
              <a:t>How            addresses Challenges|Barriers </a:t>
            </a:r>
          </a:p>
        </p:txBody>
      </p:sp>
      <p:pic>
        <p:nvPicPr>
          <p:cNvPr id="8" name="Grafik 7"/>
          <p:cNvPicPr>
            <a:picLocks noChangeAspect="1"/>
          </p:cNvPicPr>
          <p:nvPr/>
        </p:nvPicPr>
        <p:blipFill>
          <a:blip r:embed="rId5"/>
          <a:stretch>
            <a:fillRect/>
          </a:stretch>
        </p:blipFill>
        <p:spPr>
          <a:xfrm>
            <a:off x="4314217" y="1800045"/>
            <a:ext cx="1816871" cy="16539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Grafik 8"/>
          <p:cNvPicPr>
            <a:picLocks noChangeAspect="1"/>
          </p:cNvPicPr>
          <p:nvPr/>
        </p:nvPicPr>
        <p:blipFill>
          <a:blip r:embed="rId6"/>
          <a:stretch>
            <a:fillRect/>
          </a:stretch>
        </p:blipFill>
        <p:spPr>
          <a:xfrm>
            <a:off x="1482302" y="386513"/>
            <a:ext cx="1468219" cy="675847"/>
          </a:xfrm>
          <a:prstGeom prst="rect">
            <a:avLst/>
          </a:prstGeom>
        </p:spPr>
      </p:pic>
      <p:sp>
        <p:nvSpPr>
          <p:cNvPr id="10" name="Textfeld 9"/>
          <p:cNvSpPr txBox="1"/>
          <p:nvPr/>
        </p:nvSpPr>
        <p:spPr>
          <a:xfrm>
            <a:off x="4271196" y="1185684"/>
            <a:ext cx="1908000" cy="684000"/>
          </a:xfrm>
          <a:prstGeom prst="rect">
            <a:avLst/>
          </a:prstGeom>
          <a:solidFill>
            <a:schemeClr val="accent1">
              <a:lumMod val="40000"/>
              <a:lumOff val="60000"/>
            </a:schemeClr>
          </a:solidFill>
        </p:spPr>
        <p:style>
          <a:lnRef idx="2">
            <a:schemeClr val="accent3"/>
          </a:lnRef>
          <a:fillRef idx="1">
            <a:schemeClr val="lt1"/>
          </a:fillRef>
          <a:effectRef idx="0">
            <a:schemeClr val="accent3"/>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1" i="0" u="none" strike="noStrike" kern="1200" cap="none" spc="0" normalizeH="0" baseline="0" noProof="0">
                <a:ln>
                  <a:noFill/>
                </a:ln>
                <a:solidFill>
                  <a:srgbClr val="FF0000"/>
                </a:solidFill>
                <a:effectLst/>
                <a:uLnTx/>
                <a:uFillTx/>
                <a:latin typeface="Arial"/>
                <a:ea typeface="+mn-ea"/>
                <a:cs typeface="+mn-cs"/>
              </a:rPr>
              <a:t>SECAP 2030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1" i="0" u="none" strike="noStrike" kern="1200" cap="none" spc="0" normalizeH="0" baseline="0" noProof="0">
                <a:ln>
                  <a:noFill/>
                </a:ln>
                <a:solidFill>
                  <a:srgbClr val="FF0000"/>
                </a:solidFill>
                <a:effectLst/>
                <a:uLnTx/>
                <a:uFillTx/>
                <a:latin typeface="Arial"/>
                <a:ea typeface="+mn-ea"/>
                <a:cs typeface="+mn-cs"/>
              </a:rPr>
              <a:t>CCC Mannheim</a:t>
            </a:r>
          </a:p>
        </p:txBody>
      </p:sp>
    </p:spTree>
    <p:extLst>
      <p:ext uri="{BB962C8B-B14F-4D97-AF65-F5344CB8AC3E}">
        <p14:creationId xmlns:p14="http://schemas.microsoft.com/office/powerpoint/2010/main" val="36835093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B50D7C-0870-E3BE-3277-B82FBC2C08F3}"/>
              </a:ext>
            </a:extLst>
          </p:cNvPr>
          <p:cNvSpPr>
            <a:spLocks noGrp="1"/>
          </p:cNvSpPr>
          <p:nvPr>
            <p:ph type="title"/>
          </p:nvPr>
        </p:nvSpPr>
        <p:spPr/>
        <p:txBody>
          <a:bodyPr/>
          <a:lstStyle/>
          <a:p>
            <a:r>
              <a:rPr lang="it-IT"/>
              <a:t>Field of action – Governance Innovation</a:t>
            </a:r>
          </a:p>
        </p:txBody>
      </p:sp>
      <p:sp>
        <p:nvSpPr>
          <p:cNvPr id="3" name="Segnaposto testo 2">
            <a:extLst>
              <a:ext uri="{FF2B5EF4-FFF2-40B4-BE49-F238E27FC236}">
                <a16:creationId xmlns:a16="http://schemas.microsoft.com/office/drawing/2014/main" id="{86E787F7-8D6A-8BF9-0C7D-BA10BA2C2E0C}"/>
              </a:ext>
            </a:extLst>
          </p:cNvPr>
          <p:cNvSpPr>
            <a:spLocks noGrp="1"/>
          </p:cNvSpPr>
          <p:nvPr>
            <p:ph type="body" idx="1"/>
          </p:nvPr>
        </p:nvSpPr>
        <p:spPr>
          <a:xfrm>
            <a:off x="915599" y="1880558"/>
            <a:ext cx="4023125" cy="3659844"/>
          </a:xfrm>
        </p:spPr>
        <p:txBody>
          <a:bodyPr>
            <a:normAutofit fontScale="92500" lnSpcReduction="20000"/>
          </a:bodyPr>
          <a:lstStyle/>
          <a:p>
            <a:pPr marL="0" lvl="0" indent="0">
              <a:buNone/>
            </a:pPr>
            <a:r>
              <a:rPr lang="en-US" sz="1733">
                <a:latin typeface="+mn-lt"/>
                <a:cs typeface="Times New Roman" panose="02020603050405020304" pitchFamily="18" charset="0"/>
              </a:rPr>
              <a:t>What is the </a:t>
            </a:r>
            <a:r>
              <a:rPr lang="en-US" sz="1733" b="1">
                <a:solidFill>
                  <a:srgbClr val="7030A0"/>
                </a:solidFill>
                <a:latin typeface="+mn-lt"/>
                <a:cs typeface="Times New Roman" panose="02020603050405020304" pitchFamily="18" charset="0"/>
              </a:rPr>
              <a:t>field of action </a:t>
            </a:r>
            <a:r>
              <a:rPr lang="en-US" sz="1733">
                <a:latin typeface="+mn-lt"/>
                <a:cs typeface="Times New Roman" panose="02020603050405020304" pitchFamily="18" charset="0"/>
              </a:rPr>
              <a:t>of your solution?</a:t>
            </a:r>
            <a:endParaRPr lang="it-IT" sz="1733">
              <a:latin typeface="+mn-lt"/>
              <a:cs typeface="Times New Roman" panose="02020603050405020304" pitchFamily="18" charset="0"/>
            </a:endParaRPr>
          </a:p>
          <a:p>
            <a:pPr marL="742950" lvl="1" indent="-285750">
              <a:buFont typeface="Courier New" panose="02070309020205020404" pitchFamily="49" charset="0"/>
              <a:buChar char="o"/>
            </a:pPr>
            <a:r>
              <a:rPr lang="en-GB" sz="1600">
                <a:solidFill>
                  <a:schemeClr val="bg1">
                    <a:lumMod val="65000"/>
                  </a:schemeClr>
                </a:solidFill>
                <a:effectLst/>
                <a:latin typeface="+mn-lt"/>
                <a:ea typeface="Calibri" panose="020F0502020204030204" pitchFamily="34" charset="0"/>
                <a:cs typeface="Times New Roman" panose="02020603050405020304" pitchFamily="18" charset="0"/>
              </a:rPr>
              <a:t>Energy </a:t>
            </a:r>
            <a:r>
              <a:rPr lang="en-GB" sz="1600">
                <a:solidFill>
                  <a:schemeClr val="bg1">
                    <a:lumMod val="65000"/>
                  </a:schemeClr>
                </a:solidFill>
                <a:latin typeface="+mn-lt"/>
                <a:ea typeface="Calibri" panose="020F0502020204030204" pitchFamily="34" charset="0"/>
                <a:cs typeface="Times New Roman" panose="02020603050405020304" pitchFamily="18" charset="0"/>
              </a:rPr>
              <a:t>S</a:t>
            </a:r>
            <a:r>
              <a:rPr lang="en-GB" sz="1600">
                <a:solidFill>
                  <a:schemeClr val="bg1">
                    <a:lumMod val="65000"/>
                  </a:schemeClr>
                </a:solidFill>
                <a:effectLst/>
                <a:latin typeface="+mn-lt"/>
                <a:ea typeface="Calibri" panose="020F0502020204030204" pitchFamily="34" charset="0"/>
                <a:cs typeface="Times New Roman" panose="02020603050405020304" pitchFamily="18" charset="0"/>
              </a:rPr>
              <a:t>ystems</a:t>
            </a:r>
            <a:endParaRPr lang="it-IT" sz="1600">
              <a:solidFill>
                <a:schemeClr val="bg1">
                  <a:lumMod val="65000"/>
                </a:schemeClr>
              </a:solidFill>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solidFill>
                  <a:schemeClr val="bg1">
                    <a:lumMod val="65000"/>
                  </a:schemeClr>
                </a:solidFill>
                <a:effectLst/>
                <a:latin typeface="+mn-lt"/>
                <a:ea typeface="Calibri" panose="020F0502020204030204" pitchFamily="34" charset="0"/>
                <a:cs typeface="Times New Roman" panose="02020603050405020304" pitchFamily="18" charset="0"/>
              </a:rPr>
              <a:t>Mobility &amp; Transport </a:t>
            </a:r>
            <a:endParaRPr lang="it-IT" sz="1600">
              <a:solidFill>
                <a:schemeClr val="bg1">
                  <a:lumMod val="65000"/>
                </a:schemeClr>
              </a:solidFill>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solidFill>
                  <a:schemeClr val="bg1">
                    <a:lumMod val="65000"/>
                  </a:schemeClr>
                </a:solidFill>
                <a:effectLst/>
                <a:latin typeface="+mn-lt"/>
                <a:ea typeface="Calibri" panose="020F0502020204030204" pitchFamily="34" charset="0"/>
                <a:cs typeface="Times New Roman" panose="02020603050405020304" pitchFamily="18" charset="0"/>
              </a:rPr>
              <a:t>Waste &amp; Circular </a:t>
            </a:r>
            <a:r>
              <a:rPr lang="en-GB" sz="1600">
                <a:solidFill>
                  <a:schemeClr val="bg1">
                    <a:lumMod val="65000"/>
                  </a:schemeClr>
                </a:solidFill>
                <a:latin typeface="+mn-lt"/>
                <a:ea typeface="Calibri" panose="020F0502020204030204" pitchFamily="34" charset="0"/>
                <a:cs typeface="Times New Roman" panose="02020603050405020304" pitchFamily="18" charset="0"/>
              </a:rPr>
              <a:t>E</a:t>
            </a:r>
            <a:r>
              <a:rPr lang="en-GB" sz="1600">
                <a:solidFill>
                  <a:schemeClr val="bg1">
                    <a:lumMod val="65000"/>
                  </a:schemeClr>
                </a:solidFill>
                <a:effectLst/>
                <a:latin typeface="+mn-lt"/>
                <a:ea typeface="Calibri" panose="020F0502020204030204" pitchFamily="34" charset="0"/>
                <a:cs typeface="Times New Roman" panose="02020603050405020304" pitchFamily="18" charset="0"/>
              </a:rPr>
              <a:t>conomy </a:t>
            </a:r>
            <a:endParaRPr lang="it-IT" sz="1600">
              <a:solidFill>
                <a:schemeClr val="bg1">
                  <a:lumMod val="65000"/>
                </a:schemeClr>
              </a:solidFill>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solidFill>
                  <a:schemeClr val="bg1">
                    <a:lumMod val="65000"/>
                  </a:schemeClr>
                </a:solidFill>
                <a:effectLst/>
                <a:latin typeface="+mn-lt"/>
                <a:ea typeface="Calibri" panose="020F0502020204030204" pitchFamily="34" charset="0"/>
                <a:cs typeface="Times New Roman" panose="02020603050405020304" pitchFamily="18" charset="0"/>
              </a:rPr>
              <a:t>Green Infrastructure &amp; Nature </a:t>
            </a:r>
            <a:r>
              <a:rPr lang="en-GB" sz="1600">
                <a:solidFill>
                  <a:schemeClr val="bg1">
                    <a:lumMod val="65000"/>
                  </a:schemeClr>
                </a:solidFill>
                <a:latin typeface="+mn-lt"/>
                <a:ea typeface="Calibri" panose="020F0502020204030204" pitchFamily="34" charset="0"/>
                <a:cs typeface="Times New Roman" panose="02020603050405020304" pitchFamily="18" charset="0"/>
              </a:rPr>
              <a:t>B</a:t>
            </a:r>
            <a:r>
              <a:rPr lang="en-GB" sz="1600">
                <a:solidFill>
                  <a:schemeClr val="bg1">
                    <a:lumMod val="65000"/>
                  </a:schemeClr>
                </a:solidFill>
                <a:effectLst/>
                <a:latin typeface="+mn-lt"/>
                <a:ea typeface="Calibri" panose="020F0502020204030204" pitchFamily="34" charset="0"/>
                <a:cs typeface="Times New Roman" panose="02020603050405020304" pitchFamily="18" charset="0"/>
              </a:rPr>
              <a:t>ased </a:t>
            </a:r>
            <a:r>
              <a:rPr lang="en-GB" sz="1600">
                <a:solidFill>
                  <a:schemeClr val="bg1">
                    <a:lumMod val="65000"/>
                  </a:schemeClr>
                </a:solidFill>
                <a:latin typeface="+mn-lt"/>
                <a:ea typeface="Calibri" panose="020F0502020204030204" pitchFamily="34" charset="0"/>
                <a:cs typeface="Times New Roman" panose="02020603050405020304" pitchFamily="18" charset="0"/>
              </a:rPr>
              <a:t>S</a:t>
            </a:r>
            <a:r>
              <a:rPr lang="en-GB" sz="1600">
                <a:solidFill>
                  <a:schemeClr val="bg1">
                    <a:lumMod val="65000"/>
                  </a:schemeClr>
                </a:solidFill>
                <a:effectLst/>
                <a:latin typeface="+mn-lt"/>
                <a:ea typeface="Calibri" panose="020F0502020204030204" pitchFamily="34" charset="0"/>
                <a:cs typeface="Times New Roman" panose="02020603050405020304" pitchFamily="18" charset="0"/>
              </a:rPr>
              <a:t>olutions</a:t>
            </a:r>
            <a:endParaRPr lang="it-IT" sz="1600">
              <a:solidFill>
                <a:schemeClr val="bg1">
                  <a:lumMod val="65000"/>
                </a:schemeClr>
              </a:solidFill>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solidFill>
                  <a:schemeClr val="bg1">
                    <a:lumMod val="65000"/>
                  </a:schemeClr>
                </a:solidFill>
                <a:effectLst/>
                <a:latin typeface="+mn-lt"/>
                <a:ea typeface="Calibri" panose="020F0502020204030204" pitchFamily="34" charset="0"/>
                <a:cs typeface="Times New Roman" panose="02020603050405020304" pitchFamily="18" charset="0"/>
              </a:rPr>
              <a:t>Built </a:t>
            </a:r>
            <a:r>
              <a:rPr lang="en-GB" sz="1600">
                <a:solidFill>
                  <a:schemeClr val="bg1">
                    <a:lumMod val="65000"/>
                  </a:schemeClr>
                </a:solidFill>
                <a:latin typeface="+mn-lt"/>
                <a:ea typeface="Calibri" panose="020F0502020204030204" pitchFamily="34" charset="0"/>
                <a:cs typeface="Times New Roman" panose="02020603050405020304" pitchFamily="18" charset="0"/>
              </a:rPr>
              <a:t>E</a:t>
            </a:r>
            <a:r>
              <a:rPr lang="en-GB" sz="1600">
                <a:solidFill>
                  <a:schemeClr val="bg1">
                    <a:lumMod val="65000"/>
                  </a:schemeClr>
                </a:solidFill>
                <a:effectLst/>
                <a:latin typeface="+mn-lt"/>
                <a:ea typeface="Calibri" panose="020F0502020204030204" pitchFamily="34" charset="0"/>
                <a:cs typeface="Times New Roman" panose="02020603050405020304" pitchFamily="18" charset="0"/>
              </a:rPr>
              <a:t>nvironment</a:t>
            </a:r>
            <a:endParaRPr lang="it-IT" sz="1600">
              <a:solidFill>
                <a:schemeClr val="bg1">
                  <a:lumMod val="65000"/>
                </a:schemeClr>
              </a:solidFill>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b="1">
                <a:solidFill>
                  <a:srgbClr val="7030A0"/>
                </a:solidFill>
                <a:effectLst/>
                <a:latin typeface="+mn-lt"/>
                <a:ea typeface="Calibri" panose="020F0502020204030204" pitchFamily="34" charset="0"/>
                <a:cs typeface="Times New Roman" panose="02020603050405020304" pitchFamily="18" charset="0"/>
              </a:rPr>
              <a:t>Governance</a:t>
            </a:r>
            <a:endParaRPr lang="it-IT" sz="1600" b="1">
              <a:solidFill>
                <a:srgbClr val="7030A0"/>
              </a:solidFill>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solidFill>
                  <a:srgbClr val="7030A0"/>
                </a:solidFill>
                <a:effectLst/>
                <a:latin typeface="+mn-lt"/>
                <a:ea typeface="Calibri" panose="020F0502020204030204" pitchFamily="34" charset="0"/>
                <a:cs typeface="Times New Roman" panose="02020603050405020304" pitchFamily="18" charset="0"/>
              </a:rPr>
              <a:t>Policy and Regulation</a:t>
            </a:r>
            <a:endParaRPr lang="it-IT" sz="1600">
              <a:solidFill>
                <a:srgbClr val="7030A0"/>
              </a:solidFill>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solidFill>
                  <a:srgbClr val="7030A0"/>
                </a:solidFill>
                <a:effectLst/>
                <a:latin typeface="+mn-lt"/>
                <a:ea typeface="Calibri" panose="020F0502020204030204" pitchFamily="34" charset="0"/>
                <a:cs typeface="Times New Roman" panose="02020603050405020304" pitchFamily="18" charset="0"/>
              </a:rPr>
              <a:t>Social Innovation</a:t>
            </a:r>
            <a:endParaRPr lang="it-IT" sz="1600">
              <a:solidFill>
                <a:srgbClr val="7030A0"/>
              </a:solidFill>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solidFill>
                  <a:srgbClr val="7030A0"/>
                </a:solidFill>
                <a:effectLst/>
                <a:latin typeface="+mn-lt"/>
                <a:ea typeface="Calibri" panose="020F0502020204030204" pitchFamily="34" charset="0"/>
                <a:cs typeface="Times New Roman" panose="02020603050405020304" pitchFamily="18" charset="0"/>
              </a:rPr>
              <a:t>Citizen and Stakeholder </a:t>
            </a:r>
            <a:r>
              <a:rPr lang="en-GB" sz="1600">
                <a:solidFill>
                  <a:srgbClr val="7030A0"/>
                </a:solidFill>
                <a:latin typeface="+mn-lt"/>
                <a:ea typeface="Calibri" panose="020F0502020204030204" pitchFamily="34" charset="0"/>
                <a:cs typeface="Times New Roman" panose="02020603050405020304" pitchFamily="18" charset="0"/>
              </a:rPr>
              <a:t>E</a:t>
            </a:r>
            <a:r>
              <a:rPr lang="en-GB" sz="1600">
                <a:solidFill>
                  <a:srgbClr val="7030A0"/>
                </a:solidFill>
                <a:effectLst/>
                <a:latin typeface="+mn-lt"/>
                <a:ea typeface="Calibri" panose="020F0502020204030204" pitchFamily="34" charset="0"/>
                <a:cs typeface="Times New Roman" panose="02020603050405020304" pitchFamily="18" charset="0"/>
              </a:rPr>
              <a:t>ngagement</a:t>
            </a:r>
          </a:p>
          <a:p>
            <a:pPr marL="457200" lvl="1" indent="0">
              <a:buNone/>
            </a:pPr>
            <a:endParaRPr lang="en-GB" sz="1600">
              <a:latin typeface="+mn-lt"/>
              <a:ea typeface="Calibri" panose="020F0502020204030204" pitchFamily="34" charset="0"/>
              <a:cs typeface="Times New Roman" panose="02020603050405020304" pitchFamily="18" charset="0"/>
            </a:endParaRPr>
          </a:p>
          <a:p>
            <a:pPr marL="0" indent="0">
              <a:buNone/>
            </a:pPr>
            <a:r>
              <a:rPr lang="en-GB" sz="1733">
                <a:effectLst/>
                <a:latin typeface="+mn-lt"/>
                <a:ea typeface="Calibri" panose="020F0502020204030204" pitchFamily="34" charset="0"/>
                <a:cs typeface="Times New Roman" panose="02020603050405020304" pitchFamily="18" charset="0"/>
              </a:rPr>
              <a:t>Can you tell us about the selected field of action in your city? </a:t>
            </a:r>
            <a:r>
              <a:rPr lang="en-GB" sz="1733">
                <a:solidFill>
                  <a:srgbClr val="FF0000"/>
                </a:solidFill>
                <a:effectLst/>
                <a:latin typeface="+mn-lt"/>
                <a:ea typeface="Calibri" panose="020F0502020204030204" pitchFamily="34" charset="0"/>
                <a:cs typeface="Times New Roman" panose="02020603050405020304" pitchFamily="18" charset="0"/>
                <a:sym typeface="Wingdings" panose="05000000000000000000" pitchFamily="2" charset="2"/>
              </a:rPr>
              <a:t> structure</a:t>
            </a:r>
            <a:endParaRPr lang="it-IT" sz="1733">
              <a:solidFill>
                <a:srgbClr val="FF0000"/>
              </a:solidFill>
              <a:effectLst/>
              <a:latin typeface="+mn-lt"/>
              <a:ea typeface="Calibri" panose="020F0502020204030204" pitchFamily="34" charset="0"/>
              <a:cs typeface="Times New Roman" panose="02020603050405020304" pitchFamily="18" charset="0"/>
            </a:endParaRPr>
          </a:p>
          <a:p>
            <a:endParaRPr lang="it-IT" sz="1600"/>
          </a:p>
        </p:txBody>
      </p:sp>
      <p:pic>
        <p:nvPicPr>
          <p:cNvPr id="4" name="Grafik 3"/>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22492" y="1229648"/>
            <a:ext cx="8176540" cy="4599304"/>
          </a:xfrm>
          <a:prstGeom prst="rect">
            <a:avLst/>
          </a:prstGeom>
        </p:spPr>
      </p:pic>
    </p:spTree>
    <p:extLst>
      <p:ext uri="{BB962C8B-B14F-4D97-AF65-F5344CB8AC3E}">
        <p14:creationId xmlns:p14="http://schemas.microsoft.com/office/powerpoint/2010/main" val="7646651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81437B-4EB2-D963-90ED-F8442922D632}"/>
              </a:ext>
            </a:extLst>
          </p:cNvPr>
          <p:cNvSpPr>
            <a:spLocks noGrp="1"/>
          </p:cNvSpPr>
          <p:nvPr>
            <p:ph type="title"/>
          </p:nvPr>
        </p:nvSpPr>
        <p:spPr/>
        <p:txBody>
          <a:bodyPr/>
          <a:lstStyle/>
          <a:p>
            <a:r>
              <a:rPr lang="it-IT"/>
              <a:t>Main Lesson Learnt</a:t>
            </a:r>
          </a:p>
        </p:txBody>
      </p:sp>
      <p:sp>
        <p:nvSpPr>
          <p:cNvPr id="3" name="Segnaposto testo 2">
            <a:extLst>
              <a:ext uri="{FF2B5EF4-FFF2-40B4-BE49-F238E27FC236}">
                <a16:creationId xmlns:a16="http://schemas.microsoft.com/office/drawing/2014/main" id="{D379BFB5-5EBF-5A4F-80C3-99F2382F570E}"/>
              </a:ext>
            </a:extLst>
          </p:cNvPr>
          <p:cNvSpPr>
            <a:spLocks noGrp="1"/>
          </p:cNvSpPr>
          <p:nvPr>
            <p:ph type="body" idx="1"/>
          </p:nvPr>
        </p:nvSpPr>
        <p:spPr>
          <a:xfrm>
            <a:off x="195533" y="1390028"/>
            <a:ext cx="5900468" cy="4401172"/>
          </a:xfrm>
        </p:spPr>
        <p:txBody>
          <a:bodyPr>
            <a:normAutofit fontScale="85000" lnSpcReduction="20000"/>
          </a:bodyPr>
          <a:lstStyle/>
          <a:p>
            <a:pPr>
              <a:buFont typeface="Wingdings" panose="05000000000000000000" pitchFamily="2" charset="2"/>
              <a:buChar char="§"/>
            </a:pPr>
            <a:r>
              <a:rPr lang="en-US" sz="2000"/>
              <a:t>Think about building collective action and co-creative collaboration from the beginning when planning strategies</a:t>
            </a:r>
          </a:p>
          <a:p>
            <a:pPr>
              <a:buFont typeface="Wingdings" panose="05000000000000000000" pitchFamily="2" charset="2"/>
              <a:buChar char="§"/>
            </a:pPr>
            <a:r>
              <a:rPr lang="en-US" sz="2000"/>
              <a:t>Start with the core team, involve ALL departments AND politicians</a:t>
            </a:r>
          </a:p>
          <a:p>
            <a:pPr>
              <a:buFont typeface="Wingdings" panose="05000000000000000000" pitchFamily="2" charset="2"/>
              <a:buChar char="§"/>
            </a:pPr>
            <a:r>
              <a:rPr lang="en-US" sz="2000"/>
              <a:t>Always think of co-benefits and a shared vision beyond the administration into the city society</a:t>
            </a:r>
          </a:p>
          <a:p>
            <a:pPr>
              <a:buFont typeface="Wingdings" panose="05000000000000000000" pitchFamily="2" charset="2"/>
              <a:buChar char="§"/>
            </a:pPr>
            <a:r>
              <a:rPr lang="en-US" sz="2000"/>
              <a:t>Talk about people and their values, not CO2 emissions</a:t>
            </a:r>
          </a:p>
          <a:p>
            <a:pPr>
              <a:buFont typeface="Wingdings" panose="05000000000000000000" pitchFamily="2" charset="2"/>
              <a:buChar char="§"/>
            </a:pPr>
            <a:r>
              <a:rPr lang="en-US" sz="2000"/>
              <a:t>The technical measures are the second step, preceded by the measures directed at human behavior (administrations are made up of people too!).</a:t>
            </a:r>
          </a:p>
          <a:p>
            <a:pPr>
              <a:buFont typeface="Wingdings" panose="05000000000000000000" pitchFamily="2" charset="2"/>
              <a:buChar char="§"/>
            </a:pPr>
            <a:r>
              <a:rPr lang="en-US" sz="2000"/>
              <a:t>Every change in the administration is perceived and initially eyed with suspicion</a:t>
            </a:r>
          </a:p>
          <a:p>
            <a:pPr>
              <a:buFont typeface="Wingdings" panose="05000000000000000000" pitchFamily="2" charset="2"/>
              <a:buChar char="§"/>
            </a:pPr>
            <a:r>
              <a:rPr lang="en-US" sz="2000"/>
              <a:t>The DEAL and success belongs to the actors, not the enabling/supportive governance. </a:t>
            </a:r>
            <a:endParaRPr lang="it-IT" sz="2000"/>
          </a:p>
        </p:txBody>
      </p:sp>
      <p:pic>
        <p:nvPicPr>
          <p:cNvPr id="5" name="Grafik 4"/>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730" r="19878"/>
          <a:stretch/>
        </p:blipFill>
        <p:spPr>
          <a:xfrm>
            <a:off x="6096000" y="2205077"/>
            <a:ext cx="5664680" cy="4117226"/>
          </a:xfrm>
          <a:prstGeom prst="rect">
            <a:avLst/>
          </a:prstGeom>
        </p:spPr>
      </p:pic>
      <p:pic>
        <p:nvPicPr>
          <p:cNvPr id="6" name="Grafik 5"/>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811381" y="140374"/>
            <a:ext cx="4443215" cy="2499308"/>
          </a:xfrm>
          <a:prstGeom prst="rect">
            <a:avLst/>
          </a:prstGeom>
        </p:spPr>
      </p:pic>
    </p:spTree>
    <p:extLst>
      <p:ext uri="{BB962C8B-B14F-4D97-AF65-F5344CB8AC3E}">
        <p14:creationId xmlns:p14="http://schemas.microsoft.com/office/powerpoint/2010/main" val="11540172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rotWithShape="1">
          <a:blip r:embed="rId3"/>
          <a:srcRect t="25320"/>
          <a:stretch/>
        </p:blipFill>
        <p:spPr>
          <a:xfrm>
            <a:off x="0" y="1023402"/>
            <a:ext cx="12192010" cy="5123062"/>
          </a:xfrm>
          <a:prstGeom prst="rect">
            <a:avLst/>
          </a:prstGeom>
        </p:spPr>
      </p:pic>
      <p:sp>
        <p:nvSpPr>
          <p:cNvPr id="2" name="Titolo 1">
            <a:extLst>
              <a:ext uri="{FF2B5EF4-FFF2-40B4-BE49-F238E27FC236}">
                <a16:creationId xmlns:a16="http://schemas.microsoft.com/office/drawing/2014/main" id="{657223AC-A565-7451-30F5-880032072551}"/>
              </a:ext>
            </a:extLst>
          </p:cNvPr>
          <p:cNvSpPr>
            <a:spLocks noGrp="1"/>
          </p:cNvSpPr>
          <p:nvPr>
            <p:ph type="title"/>
          </p:nvPr>
        </p:nvSpPr>
        <p:spPr/>
        <p:txBody>
          <a:bodyPr/>
          <a:lstStyle/>
          <a:p>
            <a:r>
              <a:rPr lang="it-IT"/>
              <a:t>Where to find additional information</a:t>
            </a:r>
          </a:p>
        </p:txBody>
      </p:sp>
      <p:sp>
        <p:nvSpPr>
          <p:cNvPr id="3" name="Segnaposto testo 2">
            <a:extLst>
              <a:ext uri="{FF2B5EF4-FFF2-40B4-BE49-F238E27FC236}">
                <a16:creationId xmlns:a16="http://schemas.microsoft.com/office/drawing/2014/main" id="{07FE83A1-213D-E5D1-E49F-D3D7F9A759A3}"/>
              </a:ext>
            </a:extLst>
          </p:cNvPr>
          <p:cNvSpPr>
            <a:spLocks noGrp="1"/>
          </p:cNvSpPr>
          <p:nvPr>
            <p:ph type="body" idx="1"/>
          </p:nvPr>
        </p:nvSpPr>
        <p:spPr>
          <a:xfrm>
            <a:off x="711031" y="1580333"/>
            <a:ext cx="8013149" cy="3379227"/>
          </a:xfrm>
        </p:spPr>
        <p:txBody>
          <a:bodyPr>
            <a:noAutofit/>
          </a:bodyPr>
          <a:lstStyle/>
          <a:p>
            <a:pPr marL="186262" indent="0">
              <a:spcBef>
                <a:spcPts val="0"/>
              </a:spcBef>
              <a:buNone/>
            </a:pPr>
            <a:r>
              <a:rPr lang="it-IT" sz="2000" b="1" cap="all">
                <a:solidFill>
                  <a:schemeClr val="bg1"/>
                </a:solidFill>
              </a:rPr>
              <a:t>Local Green Deal Mannheim (DE) </a:t>
            </a:r>
          </a:p>
          <a:p>
            <a:pPr marL="186262" indent="0">
              <a:spcBef>
                <a:spcPts val="0"/>
              </a:spcBef>
              <a:buNone/>
            </a:pPr>
            <a:r>
              <a:rPr lang="it-IT" sz="2000">
                <a:solidFill>
                  <a:schemeClr val="bg1"/>
                </a:solidFill>
              </a:rPr>
              <a:t>www.mannheim.de/de/stadt-gestalten/local-green-deal</a:t>
            </a:r>
          </a:p>
          <a:p>
            <a:pPr marL="186262" indent="0">
              <a:spcBef>
                <a:spcPts val="0"/>
              </a:spcBef>
              <a:buNone/>
            </a:pPr>
            <a:endParaRPr lang="it-IT" sz="2000">
              <a:solidFill>
                <a:schemeClr val="bg1"/>
              </a:solidFill>
            </a:endParaRPr>
          </a:p>
          <a:p>
            <a:pPr marL="186262" indent="0">
              <a:spcBef>
                <a:spcPts val="0"/>
              </a:spcBef>
              <a:buNone/>
            </a:pPr>
            <a:r>
              <a:rPr lang="it-IT" sz="2000" b="1" cap="all">
                <a:solidFill>
                  <a:schemeClr val="bg1"/>
                </a:solidFill>
              </a:rPr>
              <a:t>Climate Alliance of Business Mannheim (DE)</a:t>
            </a:r>
          </a:p>
          <a:p>
            <a:pPr marL="186262" indent="0">
              <a:spcBef>
                <a:spcPts val="0"/>
              </a:spcBef>
              <a:buNone/>
            </a:pPr>
            <a:r>
              <a:rPr lang="it-IT" sz="2000">
                <a:solidFill>
                  <a:schemeClr val="bg1"/>
                </a:solidFill>
              </a:rPr>
              <a:t>www.mannheim.de/sites/default/files/2020-01/Brosch%C3%BCre_Klimaschutz_Allianz_2020.pdf</a:t>
            </a:r>
          </a:p>
          <a:p>
            <a:pPr marL="186262" indent="0">
              <a:spcBef>
                <a:spcPts val="0"/>
              </a:spcBef>
              <a:buNone/>
            </a:pPr>
            <a:endParaRPr lang="it-IT" sz="2000">
              <a:solidFill>
                <a:schemeClr val="bg1"/>
              </a:solidFill>
            </a:endParaRPr>
          </a:p>
          <a:p>
            <a:pPr marL="186262" indent="0">
              <a:spcBef>
                <a:spcPts val="0"/>
              </a:spcBef>
              <a:buNone/>
            </a:pPr>
            <a:r>
              <a:rPr lang="it-IT" sz="2000" b="1" cap="all">
                <a:solidFill>
                  <a:schemeClr val="bg1"/>
                </a:solidFill>
              </a:rPr>
              <a:t>Climate Action Agency </a:t>
            </a:r>
            <a:r>
              <a:rPr lang="it-IT" sz="2000" cap="all">
                <a:solidFill>
                  <a:schemeClr val="bg1"/>
                </a:solidFill>
              </a:rPr>
              <a:t>(DE)</a:t>
            </a:r>
          </a:p>
          <a:p>
            <a:pPr marL="186262" indent="0">
              <a:spcBef>
                <a:spcPts val="0"/>
              </a:spcBef>
              <a:buNone/>
            </a:pPr>
            <a:r>
              <a:rPr lang="it-IT" sz="2000">
                <a:solidFill>
                  <a:schemeClr val="bg1"/>
                </a:solidFill>
              </a:rPr>
              <a:t>www.klima-ma.de</a:t>
            </a:r>
          </a:p>
          <a:p>
            <a:pPr marL="186262" indent="0">
              <a:spcBef>
                <a:spcPts val="0"/>
              </a:spcBef>
              <a:buNone/>
            </a:pPr>
            <a:endParaRPr lang="it-IT" sz="2000">
              <a:solidFill>
                <a:schemeClr val="bg1"/>
              </a:solidFill>
            </a:endParaRPr>
          </a:p>
          <a:p>
            <a:pPr marL="186262" indent="0">
              <a:lnSpc>
                <a:spcPct val="120000"/>
              </a:lnSpc>
              <a:spcBef>
                <a:spcPts val="0"/>
              </a:spcBef>
              <a:buNone/>
            </a:pPr>
            <a:r>
              <a:rPr lang="it-IT" sz="2000" b="1" cap="all" err="1">
                <a:solidFill>
                  <a:schemeClr val="bg1"/>
                </a:solidFill>
              </a:rPr>
              <a:t>CoLAB</a:t>
            </a:r>
            <a:r>
              <a:rPr lang="it-IT" sz="2000" b="1" cap="all">
                <a:solidFill>
                  <a:schemeClr val="bg1"/>
                </a:solidFill>
              </a:rPr>
              <a:t> - </a:t>
            </a:r>
            <a:r>
              <a:rPr lang="it-IT" sz="2000" b="1" cap="all" err="1">
                <a:solidFill>
                  <a:schemeClr val="bg1"/>
                </a:solidFill>
              </a:rPr>
              <a:t>Committed</a:t>
            </a:r>
            <a:r>
              <a:rPr lang="it-IT" sz="2000" b="1" cap="all">
                <a:solidFill>
                  <a:schemeClr val="bg1"/>
                </a:solidFill>
              </a:rPr>
              <a:t> to Local Climate Action Building </a:t>
            </a:r>
            <a:r>
              <a:rPr lang="it-IT" sz="2000" cap="all" err="1">
                <a:solidFill>
                  <a:schemeClr val="bg1"/>
                </a:solidFill>
              </a:rPr>
              <a:t>German</a:t>
            </a:r>
            <a:r>
              <a:rPr lang="it-IT" sz="2000" cap="all">
                <a:solidFill>
                  <a:schemeClr val="bg1"/>
                </a:solidFill>
              </a:rPr>
              <a:t> Pilot Cities Project </a:t>
            </a:r>
            <a:endParaRPr lang="it-IT" sz="2000" cap="all"/>
          </a:p>
          <a:p>
            <a:pPr marL="186262" indent="0">
              <a:spcBef>
                <a:spcPts val="0"/>
              </a:spcBef>
              <a:buNone/>
            </a:pPr>
            <a:r>
              <a:rPr lang="it-IT" sz="2000">
                <a:solidFill>
                  <a:schemeClr val="bg1"/>
                </a:solidFill>
              </a:rPr>
              <a:t>www.netzerocities.eu/germanys-pilot-activity-colab-committed-to-local-climate-action-building/</a:t>
            </a:r>
          </a:p>
        </p:txBody>
      </p:sp>
    </p:spTree>
    <p:extLst>
      <p:ext uri="{BB962C8B-B14F-4D97-AF65-F5344CB8AC3E}">
        <p14:creationId xmlns:p14="http://schemas.microsoft.com/office/powerpoint/2010/main" val="25312655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2" name="Title 1">
            <a:extLst>
              <a:ext uri="{FF2B5EF4-FFF2-40B4-BE49-F238E27FC236}">
                <a16:creationId xmlns:a16="http://schemas.microsoft.com/office/drawing/2014/main" id="{C64CBE28-DDCB-1DE6-782E-D95876BC7E1B}"/>
              </a:ext>
            </a:extLst>
          </p:cNvPr>
          <p:cNvSpPr>
            <a:spLocks noGrp="1"/>
          </p:cNvSpPr>
          <p:nvPr>
            <p:ph type="title"/>
          </p:nvPr>
        </p:nvSpPr>
        <p:spPr/>
        <p:txBody>
          <a:bodyPr/>
          <a:lstStyle/>
          <a:p>
            <a:r>
              <a:rPr lang="en-US" sz="6000">
                <a:effectLst/>
                <a:latin typeface="Calibri" panose="020F0502020204030204" pitchFamily="34" charset="0"/>
                <a:ea typeface="Calibri" panose="020F0502020204030204" pitchFamily="34" charset="0"/>
              </a:rPr>
              <a:t>Milan</a:t>
            </a:r>
            <a:endParaRPr lang="en-US"/>
          </a:p>
        </p:txBody>
      </p:sp>
      <p:sp>
        <p:nvSpPr>
          <p:cNvPr id="4" name="Text Placeholder 3">
            <a:extLst>
              <a:ext uri="{FF2B5EF4-FFF2-40B4-BE49-F238E27FC236}">
                <a16:creationId xmlns:a16="http://schemas.microsoft.com/office/drawing/2014/main" id="{A17365AD-AD95-FAF8-31E2-5057C74B2CCA}"/>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55796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a:extLst>
              <a:ext uri="{FF2B5EF4-FFF2-40B4-BE49-F238E27FC236}">
                <a16:creationId xmlns:a16="http://schemas.microsoft.com/office/drawing/2014/main" id="{1ECBB9DD-848B-98E8-6838-0E813B68D0DB}"/>
              </a:ext>
            </a:extLst>
          </p:cNvPr>
          <p:cNvSpPr txBox="1"/>
          <p:nvPr/>
        </p:nvSpPr>
        <p:spPr>
          <a:xfrm>
            <a:off x="638423" y="344378"/>
            <a:ext cx="4649197" cy="22159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altLang="it-IT" sz="3100" b="1" i="0" u="none" strike="noStrike" kern="1200" cap="none" spc="0" normalizeH="0" baseline="0" noProof="0">
                <a:ln>
                  <a:noFill/>
                </a:ln>
                <a:solidFill>
                  <a:srgbClr val="0D5364"/>
                </a:solidFill>
                <a:effectLst/>
                <a:uLnTx/>
                <a:uFillTx/>
                <a:latin typeface="Arial"/>
                <a:ea typeface="+mn-ea"/>
                <a:cs typeface="+mn-cs"/>
              </a:rPr>
              <a:t>City Master Plan (art.10)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altLang="it-IT" sz="2800" b="1" i="0" u="none" strike="noStrike" kern="1200" cap="none" spc="0" normalizeH="0" baseline="0" noProof="0">
                <a:ln>
                  <a:noFill/>
                </a:ln>
                <a:solidFill>
                  <a:srgbClr val="000000"/>
                </a:solidFill>
                <a:effectLst/>
                <a:uLnTx/>
                <a:uFillTx/>
                <a:latin typeface="Arial"/>
                <a:ea typeface="+mn-ea"/>
                <a:cs typeface="Arial" panose="020B0604020202020204" pitchFamily="34" charset="0"/>
              </a:rPr>
              <a:t> </a:t>
            </a:r>
            <a:endParaRPr kumimoji="0" lang="it-IT" altLang="it-IT" sz="3200" b="1" i="0" u="none" strike="noStrike" kern="1200" cap="none" spc="0" normalizeH="0" baseline="0" noProof="0">
              <a:ln>
                <a:noFill/>
              </a:ln>
              <a:solidFill>
                <a:srgbClr val="000000"/>
              </a:solidFill>
              <a:effectLst/>
              <a:uLnTx/>
              <a:uFillTx/>
              <a:latin typeface="Arial"/>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altLang="it-IT" sz="2400" b="1" i="0" u="none" strike="noStrike" kern="1200" cap="none" spc="0" normalizeH="0" baseline="0" noProof="0">
                <a:ln>
                  <a:noFill/>
                </a:ln>
                <a:solidFill>
                  <a:srgbClr val="FFFFFF">
                    <a:lumMod val="65000"/>
                  </a:srgbClr>
                </a:solidFill>
                <a:effectLst/>
                <a:uLnTx/>
                <a:uFillTx/>
                <a:latin typeface="Arial"/>
                <a:ea typeface="+mn-ea"/>
                <a:cs typeface="Arial" panose="020B0604020202020204" pitchFamily="34" charset="0"/>
              </a:rPr>
              <a:t>New </a:t>
            </a:r>
            <a:r>
              <a:rPr kumimoji="0" lang="it-IT" altLang="it-IT" sz="2400" b="1" i="0" u="none" strike="noStrike" kern="1200" cap="none" spc="0" normalizeH="0" baseline="0" noProof="0" err="1">
                <a:ln>
                  <a:noFill/>
                </a:ln>
                <a:solidFill>
                  <a:srgbClr val="FFFFFF">
                    <a:lumMod val="65000"/>
                  </a:srgbClr>
                </a:solidFill>
                <a:effectLst/>
                <a:uLnTx/>
                <a:uFillTx/>
                <a:latin typeface="Arial"/>
                <a:ea typeface="+mn-ea"/>
                <a:cs typeface="Arial" panose="020B0604020202020204" pitchFamily="34" charset="0"/>
              </a:rPr>
              <a:t>quality</a:t>
            </a:r>
            <a:r>
              <a:rPr kumimoji="0" lang="it-IT" altLang="it-IT" sz="2400" b="1" i="0" u="none" strike="noStrike" kern="1200" cap="none" spc="0" normalizeH="0" baseline="0" noProof="0">
                <a:ln>
                  <a:noFill/>
                </a:ln>
                <a:solidFill>
                  <a:srgbClr val="FFFFFF">
                    <a:lumMod val="65000"/>
                  </a:srgbClr>
                </a:solidFill>
                <a:effectLst/>
                <a:uLnTx/>
                <a:uFillTx/>
                <a:latin typeface="Arial"/>
                <a:ea typeface="+mn-ea"/>
                <a:cs typeface="Arial" panose="020B0604020202020204" pitchFamily="34" charset="0"/>
              </a:rPr>
              <a:t> </a:t>
            </a:r>
            <a:r>
              <a:rPr kumimoji="0" lang="it-IT" altLang="it-IT" sz="2400" b="1" i="0" u="none" strike="noStrike" kern="1200" cap="none" spc="0" normalizeH="0" baseline="0" noProof="0" err="1">
                <a:ln>
                  <a:noFill/>
                </a:ln>
                <a:solidFill>
                  <a:srgbClr val="FFFFFF">
                    <a:lumMod val="65000"/>
                  </a:srgbClr>
                </a:solidFill>
                <a:effectLst/>
                <a:uLnTx/>
                <a:uFillTx/>
                <a:latin typeface="Arial"/>
                <a:ea typeface="+mn-ea"/>
                <a:cs typeface="Arial" panose="020B0604020202020204" pitchFamily="34" charset="0"/>
              </a:rPr>
              <a:t>standards</a:t>
            </a:r>
            <a:r>
              <a:rPr kumimoji="0" lang="it-IT" altLang="it-IT" sz="2400" b="1" i="0" u="none" strike="noStrike" kern="1200" cap="none" spc="0" normalizeH="0" baseline="0" noProof="0">
                <a:ln>
                  <a:noFill/>
                </a:ln>
                <a:solidFill>
                  <a:srgbClr val="FFFFFF">
                    <a:lumMod val="65000"/>
                  </a:srgbClr>
                </a:solidFill>
                <a:effectLst/>
                <a:uLnTx/>
                <a:uFillTx/>
                <a:latin typeface="Arial"/>
                <a:ea typeface="+mn-ea"/>
                <a:cs typeface="Arial" panose="020B0604020202020204" pitchFamily="34" charset="0"/>
              </a:rPr>
              <a:t> for the building stock</a:t>
            </a:r>
          </a:p>
        </p:txBody>
      </p:sp>
      <p:sp>
        <p:nvSpPr>
          <p:cNvPr id="5" name="Rettangolo 4">
            <a:extLst>
              <a:ext uri="{FF2B5EF4-FFF2-40B4-BE49-F238E27FC236}">
                <a16:creationId xmlns:a16="http://schemas.microsoft.com/office/drawing/2014/main" id="{BA6A2770-D13C-6610-D677-C0A1AC6C32B7}"/>
              </a:ext>
            </a:extLst>
          </p:cNvPr>
          <p:cNvSpPr/>
          <p:nvPr/>
        </p:nvSpPr>
        <p:spPr>
          <a:xfrm>
            <a:off x="679359" y="2734820"/>
            <a:ext cx="4031663" cy="3450175"/>
          </a:xfrm>
          <a:prstGeom prst="rect">
            <a:avLst/>
          </a:prstGeom>
        </p:spPr>
        <p:txBody>
          <a:bodyPr wrap="square">
            <a:spAutoFit/>
          </a:bodyPr>
          <a:lstStyle/>
          <a:p>
            <a:pPr marL="0" marR="0" lvl="0" indent="0" algn="l" defTabSz="335756" rtl="0" eaLnBrk="1" fontAlgn="base" latinLnBrk="0" hangingPunct="1">
              <a:lnSpc>
                <a:spcPct val="90000"/>
              </a:lnSpc>
              <a:spcBef>
                <a:spcPct val="0"/>
              </a:spcBef>
              <a:spcAft>
                <a:spcPts val="600"/>
              </a:spcAft>
              <a:buClr>
                <a:srgbClr val="6595C2"/>
              </a:buClr>
              <a:buSzPct val="100000"/>
              <a:buFontTx/>
              <a:buNone/>
              <a:tabLst/>
              <a:defRPr/>
            </a:pPr>
            <a:r>
              <a:rPr kumimoji="0" lang="it-IT" altLang="it-IT" sz="1800" b="1" i="0" u="none" strike="noStrike" kern="1200" cap="none" spc="0" normalizeH="0" baseline="0" noProof="0" err="1">
                <a:ln>
                  <a:noFill/>
                </a:ln>
                <a:solidFill>
                  <a:srgbClr val="000000">
                    <a:lumMod val="65000"/>
                    <a:lumOff val="35000"/>
                  </a:srgbClr>
                </a:solidFill>
                <a:effectLst/>
                <a:uLnTx/>
                <a:uFillTx/>
                <a:latin typeface="Arial"/>
                <a:ea typeface="+mn-ea"/>
                <a:cs typeface="Arial" panose="020B0604020202020204" pitchFamily="34" charset="0"/>
              </a:rPr>
              <a:t>Objective</a:t>
            </a:r>
            <a:r>
              <a:rPr kumimoji="0" lang="it-IT" altLang="it-IT" sz="1800" b="1"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rPr>
              <a:t>: </a:t>
            </a:r>
          </a:p>
          <a:p>
            <a:pPr marL="285750" marR="0" lvl="0" indent="-285750" algn="l" defTabSz="335756" rtl="0" eaLnBrk="1" fontAlgn="base" latinLnBrk="0" hangingPunct="1">
              <a:lnSpc>
                <a:spcPct val="90000"/>
              </a:lnSpc>
              <a:spcBef>
                <a:spcPct val="0"/>
              </a:spcBef>
              <a:spcAft>
                <a:spcPts val="600"/>
              </a:spcAft>
              <a:buClrTx/>
              <a:buSzPct val="100000"/>
              <a:buFont typeface="Courier New" panose="02070309020205020404" pitchFamily="49" charset="0"/>
              <a:buChar char="o"/>
              <a:tabLst/>
              <a:defRPr/>
            </a:pPr>
            <a:r>
              <a:rPr kumimoji="0" lang="it-IT" altLang="it-IT" sz="1800" b="0"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rPr>
              <a:t>Reduce the carbon </a:t>
            </a:r>
            <a:r>
              <a:rPr kumimoji="0" lang="it-IT" altLang="it-IT" sz="1800" b="0" i="0" u="none" strike="noStrike" kern="1200" cap="none" spc="0" normalizeH="0" baseline="0" noProof="0" err="1">
                <a:ln>
                  <a:noFill/>
                </a:ln>
                <a:solidFill>
                  <a:srgbClr val="000000">
                    <a:lumMod val="65000"/>
                    <a:lumOff val="35000"/>
                  </a:srgbClr>
                </a:solidFill>
                <a:effectLst/>
                <a:uLnTx/>
                <a:uFillTx/>
                <a:latin typeface="Arial"/>
                <a:ea typeface="+mn-ea"/>
                <a:cs typeface="Arial" panose="020B0604020202020204" pitchFamily="34" charset="0"/>
              </a:rPr>
              <a:t>emissions</a:t>
            </a:r>
            <a:r>
              <a:rPr kumimoji="0" lang="it-IT" altLang="it-IT" sz="1800" b="0"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rPr>
              <a:t> </a:t>
            </a:r>
          </a:p>
          <a:p>
            <a:pPr marL="285750" marR="0" lvl="0" indent="-285750" algn="l" defTabSz="335756" rtl="0" eaLnBrk="1" fontAlgn="base" latinLnBrk="0" hangingPunct="1">
              <a:lnSpc>
                <a:spcPct val="90000"/>
              </a:lnSpc>
              <a:spcBef>
                <a:spcPct val="0"/>
              </a:spcBef>
              <a:spcAft>
                <a:spcPts val="600"/>
              </a:spcAft>
              <a:buClrTx/>
              <a:buSzPct val="100000"/>
              <a:buFont typeface="Courier New" panose="02070309020205020404" pitchFamily="49" charset="0"/>
              <a:buChar char="o"/>
              <a:tabLst/>
              <a:defRPr/>
            </a:pPr>
            <a:r>
              <a:rPr kumimoji="0" lang="it-IT" altLang="it-IT" sz="1800" b="0" i="0" u="none" strike="noStrike" kern="1200" cap="none" spc="0" normalizeH="0" baseline="0" noProof="0" err="1">
                <a:ln>
                  <a:noFill/>
                </a:ln>
                <a:solidFill>
                  <a:srgbClr val="000000">
                    <a:lumMod val="65000"/>
                    <a:lumOff val="35000"/>
                  </a:srgbClr>
                </a:solidFill>
                <a:effectLst/>
                <a:uLnTx/>
                <a:uFillTx/>
                <a:latin typeface="Arial"/>
                <a:ea typeface="+mn-ea"/>
                <a:cs typeface="Arial" panose="020B0604020202020204" pitchFamily="34" charset="0"/>
              </a:rPr>
              <a:t>Increase</a:t>
            </a:r>
            <a:r>
              <a:rPr kumimoji="0" lang="it-IT" altLang="it-IT" sz="1800" b="0"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rPr>
              <a:t> green </a:t>
            </a:r>
            <a:r>
              <a:rPr kumimoji="0" lang="it-IT" altLang="it-IT" sz="1800" b="0" i="0" u="none" strike="noStrike" kern="1200" cap="none" spc="0" normalizeH="0" baseline="0" noProof="0" err="1">
                <a:ln>
                  <a:noFill/>
                </a:ln>
                <a:solidFill>
                  <a:srgbClr val="000000">
                    <a:lumMod val="65000"/>
                    <a:lumOff val="35000"/>
                  </a:srgbClr>
                </a:solidFill>
                <a:effectLst/>
                <a:uLnTx/>
                <a:uFillTx/>
                <a:latin typeface="Arial"/>
                <a:ea typeface="+mn-ea"/>
                <a:cs typeface="Arial" panose="020B0604020202020204" pitchFamily="34" charset="0"/>
              </a:rPr>
              <a:t>areas</a:t>
            </a:r>
            <a:endParaRPr kumimoji="0" lang="it-IT" altLang="it-IT" sz="1800" b="0"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endParaRPr>
          </a:p>
          <a:p>
            <a:pPr marL="285750" marR="0" lvl="0" indent="-285750" algn="l" defTabSz="335756" rtl="0" eaLnBrk="1" fontAlgn="base" latinLnBrk="0" hangingPunct="1">
              <a:lnSpc>
                <a:spcPct val="90000"/>
              </a:lnSpc>
              <a:spcBef>
                <a:spcPct val="0"/>
              </a:spcBef>
              <a:spcAft>
                <a:spcPts val="600"/>
              </a:spcAft>
              <a:buClrTx/>
              <a:buSzPct val="100000"/>
              <a:buFont typeface="Courier New" panose="02070309020205020404" pitchFamily="49" charset="0"/>
              <a:buChar char="o"/>
              <a:tabLst/>
              <a:defRPr/>
            </a:pPr>
            <a:r>
              <a:rPr kumimoji="0" lang="it-IT" altLang="it-IT" sz="1800" b="0" i="0" u="none" strike="noStrike" kern="1200" cap="none" spc="0" normalizeH="0" baseline="0" noProof="0" err="1">
                <a:ln>
                  <a:noFill/>
                </a:ln>
                <a:solidFill>
                  <a:srgbClr val="000000">
                    <a:lumMod val="65000"/>
                    <a:lumOff val="35000"/>
                  </a:srgbClr>
                </a:solidFill>
                <a:effectLst/>
                <a:uLnTx/>
                <a:uFillTx/>
                <a:latin typeface="Arial"/>
                <a:ea typeface="+mn-ea"/>
                <a:cs typeface="Arial" panose="020B0604020202020204" pitchFamily="34" charset="0"/>
              </a:rPr>
              <a:t>Maximize</a:t>
            </a:r>
            <a:r>
              <a:rPr kumimoji="0" lang="it-IT" altLang="it-IT" sz="1800" b="0"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rPr>
              <a:t> the </a:t>
            </a:r>
            <a:r>
              <a:rPr kumimoji="0" lang="it-IT" altLang="it-IT" sz="1800" b="0" i="0" u="none" strike="noStrike" kern="1200" cap="none" spc="0" normalizeH="0" baseline="0" noProof="0" err="1">
                <a:ln>
                  <a:noFill/>
                </a:ln>
                <a:solidFill>
                  <a:srgbClr val="000000">
                    <a:lumMod val="65000"/>
                    <a:lumOff val="35000"/>
                  </a:srgbClr>
                </a:solidFill>
                <a:effectLst/>
                <a:uLnTx/>
                <a:uFillTx/>
                <a:latin typeface="Arial"/>
                <a:ea typeface="+mn-ea"/>
                <a:cs typeface="Arial" panose="020B0604020202020204" pitchFamily="34" charset="0"/>
              </a:rPr>
              <a:t>permeable</a:t>
            </a:r>
            <a:r>
              <a:rPr kumimoji="0" lang="it-IT" altLang="it-IT" sz="1800" b="0"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rPr>
              <a:t> </a:t>
            </a:r>
            <a:r>
              <a:rPr kumimoji="0" lang="it-IT" altLang="it-IT" sz="1800" b="0" i="0" u="none" strike="noStrike" kern="1200" cap="none" spc="0" normalizeH="0" baseline="0" noProof="0" err="1">
                <a:ln>
                  <a:noFill/>
                </a:ln>
                <a:solidFill>
                  <a:srgbClr val="000000">
                    <a:lumMod val="65000"/>
                    <a:lumOff val="35000"/>
                  </a:srgbClr>
                </a:solidFill>
                <a:effectLst/>
                <a:uLnTx/>
                <a:uFillTx/>
                <a:latin typeface="Arial"/>
                <a:ea typeface="+mn-ea"/>
                <a:cs typeface="Arial" panose="020B0604020202020204" pitchFamily="34" charset="0"/>
              </a:rPr>
              <a:t>surface</a:t>
            </a:r>
            <a:r>
              <a:rPr kumimoji="0" lang="it-IT" altLang="it-IT" sz="1800" b="0"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rPr>
              <a:t> in the city </a:t>
            </a:r>
          </a:p>
          <a:p>
            <a:pPr marL="285750" marR="0" lvl="0" indent="-285750" algn="l" defTabSz="335756" rtl="0" eaLnBrk="1" fontAlgn="base" latinLnBrk="0" hangingPunct="1">
              <a:lnSpc>
                <a:spcPct val="90000"/>
              </a:lnSpc>
              <a:spcBef>
                <a:spcPct val="0"/>
              </a:spcBef>
              <a:spcAft>
                <a:spcPts val="600"/>
              </a:spcAft>
              <a:buClrTx/>
              <a:buSzPct val="100000"/>
              <a:buFont typeface="Courier New" panose="02070309020205020404" pitchFamily="49" charset="0"/>
              <a:buChar char="o"/>
              <a:tabLst/>
              <a:defRPr/>
            </a:pPr>
            <a:endParaRPr kumimoji="0" lang="it-IT" altLang="it-IT" sz="1800" b="1"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endParaRPr>
          </a:p>
          <a:p>
            <a:pPr marL="0" marR="0" lvl="0" indent="0" algn="l" defTabSz="335756" rtl="0" eaLnBrk="1" fontAlgn="base" latinLnBrk="0" hangingPunct="1">
              <a:lnSpc>
                <a:spcPct val="90000"/>
              </a:lnSpc>
              <a:spcBef>
                <a:spcPct val="0"/>
              </a:spcBef>
              <a:spcAft>
                <a:spcPts val="600"/>
              </a:spcAft>
              <a:buClrTx/>
              <a:buSzPct val="100000"/>
              <a:buFontTx/>
              <a:buNone/>
              <a:tabLst/>
              <a:defRPr/>
            </a:pPr>
            <a:r>
              <a:rPr kumimoji="0" lang="it-IT" altLang="it-IT" sz="1800" b="1"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rPr>
              <a:t>Scope:</a:t>
            </a:r>
          </a:p>
          <a:p>
            <a:pPr marL="285750" marR="0" lvl="0" indent="-285750" algn="l" defTabSz="335756" rtl="0" eaLnBrk="1" fontAlgn="base" latinLnBrk="0" hangingPunct="1">
              <a:lnSpc>
                <a:spcPct val="90000"/>
              </a:lnSpc>
              <a:spcBef>
                <a:spcPct val="0"/>
              </a:spcBef>
              <a:spcAft>
                <a:spcPts val="600"/>
              </a:spcAft>
              <a:buClrTx/>
              <a:buSzPct val="100000"/>
              <a:buFont typeface="Courier New" panose="02070309020205020404" pitchFamily="49" charset="0"/>
              <a:buChar char="o"/>
              <a:tabLst/>
              <a:defRPr/>
            </a:pPr>
            <a:r>
              <a:rPr kumimoji="0" lang="it-IT" altLang="it-IT" sz="1800" b="0"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rPr>
              <a:t>new buildings</a:t>
            </a:r>
          </a:p>
          <a:p>
            <a:pPr marL="285750" marR="0" lvl="0" indent="-285750" algn="l" defTabSz="335756" rtl="0" eaLnBrk="1" fontAlgn="base" latinLnBrk="0" hangingPunct="1">
              <a:lnSpc>
                <a:spcPct val="90000"/>
              </a:lnSpc>
              <a:spcBef>
                <a:spcPct val="0"/>
              </a:spcBef>
              <a:spcAft>
                <a:spcPts val="600"/>
              </a:spcAft>
              <a:buClrTx/>
              <a:buSzPct val="100000"/>
              <a:buFont typeface="Courier New" panose="02070309020205020404" pitchFamily="49" charset="0"/>
              <a:buChar char="o"/>
              <a:tabLst/>
              <a:defRPr/>
            </a:pPr>
            <a:r>
              <a:rPr kumimoji="0" lang="it-IT" altLang="it-IT" sz="1800" b="0" i="0" u="none" strike="noStrike" kern="1200" cap="none" spc="0" normalizeH="0" baseline="0" noProof="0" err="1">
                <a:ln>
                  <a:noFill/>
                </a:ln>
                <a:solidFill>
                  <a:srgbClr val="000000">
                    <a:lumMod val="65000"/>
                    <a:lumOff val="35000"/>
                  </a:srgbClr>
                </a:solidFill>
                <a:effectLst/>
                <a:uLnTx/>
                <a:uFillTx/>
                <a:latin typeface="Arial"/>
                <a:ea typeface="+mn-ea"/>
                <a:cs typeface="Arial" panose="020B0604020202020204" pitchFamily="34" charset="0"/>
              </a:rPr>
              <a:t>renovation</a:t>
            </a:r>
            <a:r>
              <a:rPr kumimoji="0" lang="it-IT" altLang="it-IT" sz="1800" b="0"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rPr>
              <a:t> of </a:t>
            </a:r>
            <a:r>
              <a:rPr kumimoji="0" lang="it-IT" altLang="it-IT" sz="1800" b="0" i="0" u="none" strike="noStrike" kern="1200" cap="none" spc="0" normalizeH="0" baseline="0" noProof="0" err="1">
                <a:ln>
                  <a:noFill/>
                </a:ln>
                <a:solidFill>
                  <a:srgbClr val="000000">
                    <a:lumMod val="65000"/>
                    <a:lumOff val="35000"/>
                  </a:srgbClr>
                </a:solidFill>
                <a:effectLst/>
                <a:uLnTx/>
                <a:uFillTx/>
                <a:latin typeface="Arial"/>
                <a:ea typeface="+mn-ea"/>
                <a:cs typeface="Arial" panose="020B0604020202020204" pitchFamily="34" charset="0"/>
              </a:rPr>
              <a:t>existing</a:t>
            </a:r>
            <a:r>
              <a:rPr kumimoji="0" lang="it-IT" altLang="it-IT" sz="1800" b="0"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rPr>
              <a:t> building stock</a:t>
            </a:r>
          </a:p>
          <a:p>
            <a:pPr marL="285750" marR="0" lvl="0" indent="-285750" algn="l" defTabSz="335756" rtl="0" eaLnBrk="1" fontAlgn="base" latinLnBrk="0" hangingPunct="1">
              <a:lnSpc>
                <a:spcPct val="90000"/>
              </a:lnSpc>
              <a:spcBef>
                <a:spcPct val="0"/>
              </a:spcBef>
              <a:spcAft>
                <a:spcPts val="600"/>
              </a:spcAft>
              <a:buClr>
                <a:srgbClr val="6595C2"/>
              </a:buClr>
              <a:buSzPct val="100000"/>
              <a:buFont typeface="Courier New" panose="02070309020205020404" pitchFamily="49" charset="0"/>
              <a:buChar char="o"/>
              <a:tabLst/>
              <a:defRPr/>
            </a:pPr>
            <a:endParaRPr kumimoji="0" lang="it-IT" altLang="it-IT" sz="1800" b="1" i="0" u="none" strike="noStrike" kern="1200" cap="none" spc="0" normalizeH="0" baseline="0" noProof="0">
              <a:ln>
                <a:noFill/>
              </a:ln>
              <a:solidFill>
                <a:srgbClr val="000000">
                  <a:lumMod val="65000"/>
                  <a:lumOff val="35000"/>
                </a:srgbClr>
              </a:solidFill>
              <a:effectLst/>
              <a:uLnTx/>
              <a:uFillTx/>
              <a:latin typeface="Arial"/>
              <a:ea typeface="+mn-ea"/>
              <a:cs typeface="Arial" panose="020B0604020202020204" pitchFamily="34" charset="0"/>
            </a:endParaRPr>
          </a:p>
        </p:txBody>
      </p:sp>
      <p:pic>
        <p:nvPicPr>
          <p:cNvPr id="6" name="Picture 3">
            <a:extLst>
              <a:ext uri="{FF2B5EF4-FFF2-40B4-BE49-F238E27FC236}">
                <a16:creationId xmlns:a16="http://schemas.microsoft.com/office/drawing/2014/main" id="{BF11869E-2081-FA54-AD88-60C0A8A069D8}"/>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5313142" y="-1"/>
            <a:ext cx="6878858" cy="6184995"/>
          </a:xfrm>
          <a:prstGeom prst="rect">
            <a:avLst/>
          </a:prstGeom>
        </p:spPr>
      </p:pic>
    </p:spTree>
    <p:extLst>
      <p:ext uri="{BB962C8B-B14F-4D97-AF65-F5344CB8AC3E}">
        <p14:creationId xmlns:p14="http://schemas.microsoft.com/office/powerpoint/2010/main" val="392712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a:extLst>
              <a:ext uri="{FF2B5EF4-FFF2-40B4-BE49-F238E27FC236}">
                <a16:creationId xmlns:a16="http://schemas.microsoft.com/office/drawing/2014/main" id="{CB5CD0F4-A6DB-DB69-CC3F-B4FD6860C32D}"/>
              </a:ext>
            </a:extLst>
          </p:cNvPr>
          <p:cNvSpPr txBox="1">
            <a:spLocks/>
          </p:cNvSpPr>
          <p:nvPr/>
        </p:nvSpPr>
        <p:spPr>
          <a:xfrm>
            <a:off x="838199" y="533158"/>
            <a:ext cx="9578419" cy="806450"/>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000" b="1"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000" b="1" i="0" u="none" strike="noStrike" kern="1200" cap="none" spc="0" normalizeH="0" baseline="0" noProof="0">
                <a:ln>
                  <a:noFill/>
                </a:ln>
                <a:solidFill>
                  <a:srgbClr val="0D5364"/>
                </a:solidFill>
                <a:effectLst/>
                <a:uLnTx/>
                <a:uFillTx/>
                <a:latin typeface="Arial"/>
                <a:ea typeface="+mj-ea"/>
                <a:cs typeface="+mj-cs"/>
              </a:rPr>
              <a:t>GHG limits for new buildings and deep renovation</a:t>
            </a:r>
          </a:p>
        </p:txBody>
      </p:sp>
      <p:sp>
        <p:nvSpPr>
          <p:cNvPr id="3" name="Segnaposto testo 2">
            <a:extLst>
              <a:ext uri="{FF2B5EF4-FFF2-40B4-BE49-F238E27FC236}">
                <a16:creationId xmlns:a16="http://schemas.microsoft.com/office/drawing/2014/main" id="{DF71F39F-1164-98A9-6795-8CB6D1F6C171}"/>
              </a:ext>
            </a:extLst>
          </p:cNvPr>
          <p:cNvSpPr>
            <a:spLocks noGrp="1"/>
          </p:cNvSpPr>
          <p:nvPr>
            <p:ph type="body" idx="1"/>
          </p:nvPr>
        </p:nvSpPr>
        <p:spPr>
          <a:xfrm>
            <a:off x="838199" y="1916854"/>
            <a:ext cx="10515600" cy="4009200"/>
          </a:xfrm>
        </p:spPr>
        <p:txBody>
          <a:bodyPr>
            <a:normAutofit/>
          </a:bodyPr>
          <a:lstStyle/>
          <a:p>
            <a:pPr algn="just">
              <a:lnSpc>
                <a:spcPct val="110000"/>
              </a:lnSpc>
              <a:spcBef>
                <a:spcPts val="1200"/>
              </a:spcBef>
              <a:buClrTx/>
              <a:buFont typeface="Wingdings" panose="05000000000000000000" pitchFamily="2" charset="2"/>
              <a:buChar char="q"/>
            </a:pPr>
            <a:r>
              <a:rPr lang="en-GB" sz="2000" b="1">
                <a:latin typeface="+mj-lt"/>
              </a:rPr>
              <a:t>Objective</a:t>
            </a:r>
            <a:r>
              <a:rPr lang="en-GB" sz="2000">
                <a:latin typeface="+mj-lt"/>
              </a:rPr>
              <a:t>: speed up the decarbonisation of energy uses in buildings by setting GHG emissions limits for new buildings (zero emissions) and building deep renovation</a:t>
            </a:r>
          </a:p>
          <a:p>
            <a:pPr algn="just">
              <a:lnSpc>
                <a:spcPct val="110000"/>
              </a:lnSpc>
              <a:spcBef>
                <a:spcPts val="1200"/>
              </a:spcBef>
              <a:buClrTx/>
              <a:buFont typeface="Wingdings" panose="05000000000000000000" pitchFamily="2" charset="2"/>
              <a:buChar char="q"/>
            </a:pPr>
            <a:r>
              <a:rPr lang="en-GB" sz="2000">
                <a:latin typeface="+mj-lt"/>
              </a:rPr>
              <a:t>Art.10 provides a tool – to be used when asking for building permit - for CO</a:t>
            </a:r>
            <a:r>
              <a:rPr lang="en-GB" sz="2000" baseline="-25000">
                <a:latin typeface="+mj-lt"/>
              </a:rPr>
              <a:t>2</a:t>
            </a:r>
            <a:r>
              <a:rPr lang="en-GB" sz="2000">
                <a:latin typeface="+mj-lt"/>
              </a:rPr>
              <a:t> calculation that take into consideration energy performance and a set of compensating factors: Nature Based Solutions, water management, sustainable mobility, solutions to reduce the heat island effect, circularity of materials. </a:t>
            </a:r>
          </a:p>
          <a:p>
            <a:pPr algn="just">
              <a:lnSpc>
                <a:spcPct val="110000"/>
              </a:lnSpc>
              <a:spcBef>
                <a:spcPts val="1200"/>
              </a:spcBef>
              <a:buClrTx/>
              <a:buFont typeface="Wingdings" panose="05000000000000000000" pitchFamily="2" charset="2"/>
              <a:buChar char="q"/>
            </a:pPr>
            <a:r>
              <a:rPr lang="en-GB" sz="2000">
                <a:latin typeface="+mj-lt"/>
              </a:rPr>
              <a:t>The </a:t>
            </a:r>
            <a:r>
              <a:rPr lang="en-GB" sz="2000" b="1">
                <a:latin typeface="+mj-lt"/>
              </a:rPr>
              <a:t>monetization</a:t>
            </a:r>
            <a:r>
              <a:rPr lang="en-GB" sz="2000">
                <a:latin typeface="+mj-lt"/>
              </a:rPr>
              <a:t> of residual emissions is allowed </a:t>
            </a:r>
          </a:p>
          <a:p>
            <a:pPr algn="just">
              <a:lnSpc>
                <a:spcPct val="110000"/>
              </a:lnSpc>
              <a:spcBef>
                <a:spcPts val="1200"/>
              </a:spcBef>
              <a:buClrTx/>
              <a:buFont typeface="Wingdings" panose="05000000000000000000" pitchFamily="2" charset="2"/>
              <a:buChar char="q"/>
            </a:pPr>
            <a:r>
              <a:rPr lang="en-GB" sz="2000">
                <a:latin typeface="+mj-lt"/>
              </a:rPr>
              <a:t>Incentives are granted for building retrofit exceeding the limits.</a:t>
            </a:r>
          </a:p>
          <a:p>
            <a:pPr marL="186262" indent="0">
              <a:lnSpc>
                <a:spcPct val="110000"/>
              </a:lnSpc>
              <a:spcBef>
                <a:spcPts val="1200"/>
              </a:spcBef>
              <a:buNone/>
            </a:pPr>
            <a:endParaRPr lang="en-GB" sz="2000">
              <a:latin typeface="+mj-lt"/>
            </a:endParaRPr>
          </a:p>
        </p:txBody>
      </p:sp>
      <p:sp>
        <p:nvSpPr>
          <p:cNvPr id="4" name="CasellaDiTesto 3">
            <a:extLst>
              <a:ext uri="{FF2B5EF4-FFF2-40B4-BE49-F238E27FC236}">
                <a16:creationId xmlns:a16="http://schemas.microsoft.com/office/drawing/2014/main" id="{9EB3ECED-7897-03A5-ECA8-C4D057F062D3}"/>
              </a:ext>
            </a:extLst>
          </p:cNvPr>
          <p:cNvSpPr txBox="1"/>
          <p:nvPr/>
        </p:nvSpPr>
        <p:spPr>
          <a:xfrm>
            <a:off x="838199" y="1339608"/>
            <a:ext cx="9578418" cy="373436"/>
          </a:xfrm>
          <a:prstGeom prst="rect">
            <a:avLst/>
          </a:prstGeom>
          <a:noFill/>
        </p:spPr>
        <p:txBody>
          <a:bodyPr wrap="square">
            <a:spAutoFit/>
          </a:bodyPr>
          <a:lstStyle/>
          <a:p>
            <a:pPr marL="0" marR="0" lvl="0" indent="0" algn="just" defTabSz="914400" rtl="0" eaLnBrk="1" fontAlgn="auto" latinLnBrk="0" hangingPunct="1">
              <a:lnSpc>
                <a:spcPct val="110000"/>
              </a:lnSpc>
              <a:spcBef>
                <a:spcPts val="1200"/>
              </a:spcBef>
              <a:spcAft>
                <a:spcPts val="0"/>
              </a:spcAft>
              <a:buClrTx/>
              <a:buSzTx/>
              <a:buFontTx/>
              <a:buNone/>
              <a:tabLst/>
              <a:defRPr/>
            </a:pPr>
            <a:r>
              <a:rPr kumimoji="0" lang="it-IT" sz="1800" b="1" i="0" u="none" strike="noStrike" kern="1200" cap="none" spc="0" normalizeH="0" baseline="0" noProof="0">
                <a:ln>
                  <a:noFill/>
                </a:ln>
                <a:solidFill>
                  <a:srgbClr val="000000"/>
                </a:solidFill>
                <a:effectLst/>
                <a:uLnTx/>
                <a:uFillTx/>
                <a:latin typeface="Arial"/>
                <a:ea typeface="+mn-ea"/>
                <a:cs typeface="+mn-cs"/>
              </a:rPr>
              <a:t>Art.10 of the Technical Rules of the City Master Plan : Zero Carbon Buildings</a:t>
            </a:r>
          </a:p>
        </p:txBody>
      </p:sp>
    </p:spTree>
    <p:extLst>
      <p:ext uri="{BB962C8B-B14F-4D97-AF65-F5344CB8AC3E}">
        <p14:creationId xmlns:p14="http://schemas.microsoft.com/office/powerpoint/2010/main" val="3795708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3BA4E2-C2B6-5199-5724-367114E342BA}"/>
              </a:ext>
            </a:extLst>
          </p:cNvPr>
          <p:cNvSpPr>
            <a:spLocks noGrp="1"/>
          </p:cNvSpPr>
          <p:nvPr>
            <p:ph type="title"/>
          </p:nvPr>
        </p:nvSpPr>
        <p:spPr/>
        <p:txBody>
          <a:bodyPr/>
          <a:lstStyle/>
          <a:p>
            <a:r>
              <a:rPr lang="it-IT"/>
              <a:t>Barrier/s addressed by the solution</a:t>
            </a:r>
          </a:p>
        </p:txBody>
      </p:sp>
      <p:sp>
        <p:nvSpPr>
          <p:cNvPr id="3" name="Segnaposto testo 2">
            <a:extLst>
              <a:ext uri="{FF2B5EF4-FFF2-40B4-BE49-F238E27FC236}">
                <a16:creationId xmlns:a16="http://schemas.microsoft.com/office/drawing/2014/main" id="{8DBBEEC7-808C-6BAF-3C38-80BA6422D625}"/>
              </a:ext>
            </a:extLst>
          </p:cNvPr>
          <p:cNvSpPr>
            <a:spLocks noGrp="1"/>
          </p:cNvSpPr>
          <p:nvPr>
            <p:ph type="body" idx="1"/>
          </p:nvPr>
        </p:nvSpPr>
        <p:spPr/>
        <p:txBody>
          <a:bodyPr>
            <a:normAutofit/>
          </a:bodyPr>
          <a:lstStyle/>
          <a:p>
            <a:pPr marL="186262" indent="0">
              <a:buNone/>
            </a:pPr>
            <a:r>
              <a:rPr lang="en-US">
                <a:latin typeface="+mn-lt"/>
                <a:ea typeface="Calibri" panose="020F0502020204030204" pitchFamily="34" charset="0"/>
                <a:cs typeface="Times New Roman" panose="02020603050405020304" pitchFamily="18" charset="0"/>
              </a:rPr>
              <a:t>The solution is applied at the local (municipal) level.</a:t>
            </a:r>
          </a:p>
          <a:p>
            <a:pPr marL="186262" indent="0">
              <a:buNone/>
            </a:pPr>
            <a:r>
              <a:rPr lang="en-US">
                <a:latin typeface="+mn-lt"/>
                <a:ea typeface="Calibri" panose="020F0502020204030204" pitchFamily="34" charset="0"/>
                <a:cs typeface="Times New Roman" panose="02020603050405020304" pitchFamily="18" charset="0"/>
              </a:rPr>
              <a:t>The main barrier addressed is the r</a:t>
            </a:r>
            <a:r>
              <a:rPr lang="en-US">
                <a:effectLst/>
                <a:latin typeface="+mn-lt"/>
                <a:ea typeface="Calibri" panose="020F0502020204030204" pitchFamily="34" charset="0"/>
                <a:cs typeface="Times New Roman" panose="02020603050405020304" pitchFamily="18" charset="0"/>
              </a:rPr>
              <a:t>esistance of buildings operators to additional rules and requirements, especially when entailing additional costs.</a:t>
            </a:r>
          </a:p>
          <a:p>
            <a:pPr marL="186262" indent="0">
              <a:buNone/>
            </a:pPr>
            <a:r>
              <a:rPr lang="en-US">
                <a:latin typeface="+mn-lt"/>
                <a:ea typeface="Calibri" panose="020F0502020204030204" pitchFamily="34" charset="0"/>
                <a:cs typeface="Times New Roman" panose="02020603050405020304" pitchFamily="18" charset="0"/>
              </a:rPr>
              <a:t>Other challenges, besides acceptance, are setting proper GHG limits and the values for monetization, in order to be effective and enough ambitious without too much overloading operators</a:t>
            </a:r>
            <a:endParaRPr lang="en-US">
              <a:effectLst/>
              <a:latin typeface="+mn-lt"/>
              <a:ea typeface="Calibri" panose="020F0502020204030204" pitchFamily="34" charset="0"/>
              <a:cs typeface="Times New Roman" panose="02020603050405020304" pitchFamily="18" charset="0"/>
            </a:endParaRPr>
          </a:p>
          <a:p>
            <a:pPr>
              <a:buFontTx/>
              <a:buChar char="-"/>
            </a:pPr>
            <a:endParaRPr lang="en-US">
              <a:effectLst/>
              <a:latin typeface="+mn-lt"/>
              <a:ea typeface="Calibri" panose="020F0502020204030204" pitchFamily="34" charset="0"/>
              <a:cs typeface="Times New Roman" panose="02020603050405020304" pitchFamily="18" charset="0"/>
            </a:endParaRPr>
          </a:p>
          <a:p>
            <a:pPr>
              <a:buFontTx/>
              <a:buChar char="-"/>
            </a:pPr>
            <a:endParaRPr lang="en-US">
              <a:effectLst/>
              <a:latin typeface="+mn-lt"/>
              <a:ea typeface="Calibri" panose="020F0502020204030204" pitchFamily="34" charset="0"/>
              <a:cs typeface="Times New Roman" panose="02020603050405020304" pitchFamily="18" charset="0"/>
            </a:endParaRPr>
          </a:p>
          <a:p>
            <a:pPr>
              <a:buFontTx/>
              <a:buChar char="-"/>
            </a:pPr>
            <a:endParaRPr lang="it-IT">
              <a:effectLst/>
              <a:latin typeface="+mn-lt"/>
              <a:ea typeface="Calibri" panose="020F0502020204030204" pitchFamily="34" charset="0"/>
              <a:cs typeface="Times New Roman" panose="02020603050405020304" pitchFamily="18" charset="0"/>
            </a:endParaRPr>
          </a:p>
          <a:p>
            <a:endParaRPr lang="it-IT">
              <a:latin typeface="+mj-lt"/>
            </a:endParaRPr>
          </a:p>
        </p:txBody>
      </p:sp>
    </p:spTree>
    <p:extLst>
      <p:ext uri="{BB962C8B-B14F-4D97-AF65-F5344CB8AC3E}">
        <p14:creationId xmlns:p14="http://schemas.microsoft.com/office/powerpoint/2010/main" val="19985110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81437B-4EB2-D963-90ED-F8442922D632}"/>
              </a:ext>
            </a:extLst>
          </p:cNvPr>
          <p:cNvSpPr>
            <a:spLocks noGrp="1"/>
          </p:cNvSpPr>
          <p:nvPr>
            <p:ph type="title"/>
          </p:nvPr>
        </p:nvSpPr>
        <p:spPr/>
        <p:txBody>
          <a:bodyPr/>
          <a:lstStyle/>
          <a:p>
            <a:r>
              <a:rPr lang="it-IT" err="1"/>
              <a:t>Main</a:t>
            </a:r>
            <a:r>
              <a:rPr lang="it-IT"/>
              <a:t> </a:t>
            </a:r>
            <a:r>
              <a:rPr lang="it-IT" err="1"/>
              <a:t>Lessons</a:t>
            </a:r>
            <a:r>
              <a:rPr lang="it-IT"/>
              <a:t> Learnt</a:t>
            </a:r>
          </a:p>
        </p:txBody>
      </p:sp>
      <p:sp>
        <p:nvSpPr>
          <p:cNvPr id="3" name="Segnaposto testo 2">
            <a:extLst>
              <a:ext uri="{FF2B5EF4-FFF2-40B4-BE49-F238E27FC236}">
                <a16:creationId xmlns:a16="http://schemas.microsoft.com/office/drawing/2014/main" id="{D379BFB5-5EBF-5A4F-80C3-99F2382F570E}"/>
              </a:ext>
            </a:extLst>
          </p:cNvPr>
          <p:cNvSpPr>
            <a:spLocks noGrp="1"/>
          </p:cNvSpPr>
          <p:nvPr>
            <p:ph type="body" idx="1"/>
          </p:nvPr>
        </p:nvSpPr>
        <p:spPr/>
        <p:txBody>
          <a:bodyPr>
            <a:normAutofit/>
          </a:bodyPr>
          <a:lstStyle/>
          <a:p>
            <a:pPr algn="just">
              <a:buClrTx/>
              <a:buFont typeface="Wingdings" panose="05000000000000000000" pitchFamily="2" charset="2"/>
              <a:buChar char="q"/>
            </a:pPr>
            <a:r>
              <a:rPr lang="it-IT" sz="2000"/>
              <a:t>A step by step </a:t>
            </a:r>
            <a:r>
              <a:rPr lang="it-IT" sz="2000" err="1"/>
              <a:t>approach</a:t>
            </a:r>
            <a:r>
              <a:rPr lang="it-IT" sz="2000"/>
              <a:t> –field test- </a:t>
            </a:r>
            <a:r>
              <a:rPr lang="it-IT" sz="2000" err="1"/>
              <a:t>is</a:t>
            </a:r>
            <a:r>
              <a:rPr lang="it-IT" sz="2000"/>
              <a:t> a good way to </a:t>
            </a:r>
            <a:r>
              <a:rPr lang="it-IT" sz="2000" err="1"/>
              <a:t>proceed</a:t>
            </a:r>
            <a:r>
              <a:rPr lang="it-IT" sz="2000"/>
              <a:t> </a:t>
            </a:r>
          </a:p>
          <a:p>
            <a:pPr algn="just">
              <a:buClrTx/>
              <a:buFont typeface="Wingdings" panose="05000000000000000000" pitchFamily="2" charset="2"/>
              <a:buChar char="q"/>
            </a:pPr>
            <a:r>
              <a:rPr lang="it-IT" sz="2000"/>
              <a:t>This </a:t>
            </a:r>
            <a:r>
              <a:rPr lang="it-IT" sz="2000" err="1"/>
              <a:t>regulation</a:t>
            </a:r>
            <a:r>
              <a:rPr lang="it-IT" sz="2000"/>
              <a:t> </a:t>
            </a:r>
            <a:r>
              <a:rPr lang="it-IT" sz="2000" err="1"/>
              <a:t>was</a:t>
            </a:r>
            <a:r>
              <a:rPr lang="it-IT" sz="2000"/>
              <a:t> </a:t>
            </a:r>
            <a:r>
              <a:rPr lang="it-IT" sz="2000" err="1"/>
              <a:t>introduced</a:t>
            </a:r>
            <a:r>
              <a:rPr lang="it-IT" sz="2000"/>
              <a:t> </a:t>
            </a:r>
            <a:r>
              <a:rPr lang="it-IT" sz="2000" err="1"/>
              <a:t>as</a:t>
            </a:r>
            <a:r>
              <a:rPr lang="it-IT" sz="2000"/>
              <a:t> «</a:t>
            </a:r>
            <a:r>
              <a:rPr lang="it-IT" sz="2000" err="1"/>
              <a:t>experimental</a:t>
            </a:r>
            <a:r>
              <a:rPr lang="it-IT" sz="2000"/>
              <a:t>», </a:t>
            </a:r>
            <a:r>
              <a:rPr lang="it-IT" sz="2000" err="1"/>
              <a:t>while</a:t>
            </a:r>
            <a:r>
              <a:rPr lang="it-IT" sz="2000"/>
              <a:t> </a:t>
            </a:r>
            <a:r>
              <a:rPr lang="it-IT" sz="2000" err="1"/>
              <a:t>it</a:t>
            </a:r>
            <a:r>
              <a:rPr lang="it-IT" sz="2000"/>
              <a:t> </a:t>
            </a:r>
            <a:r>
              <a:rPr lang="it-IT" sz="2000" err="1"/>
              <a:t>needs</a:t>
            </a:r>
            <a:r>
              <a:rPr lang="it-IT" sz="2000"/>
              <a:t> to be </a:t>
            </a:r>
            <a:r>
              <a:rPr lang="it-IT" sz="2000" err="1"/>
              <a:t>modified</a:t>
            </a:r>
            <a:r>
              <a:rPr lang="it-IT" sz="2000"/>
              <a:t> and </a:t>
            </a:r>
            <a:r>
              <a:rPr lang="it-IT" sz="2000" err="1"/>
              <a:t>integrated</a:t>
            </a:r>
            <a:r>
              <a:rPr lang="it-IT" sz="2000"/>
              <a:t>, </a:t>
            </a:r>
            <a:r>
              <a:rPr lang="it-IT" sz="2000" err="1"/>
              <a:t>it’s</a:t>
            </a:r>
            <a:r>
              <a:rPr lang="it-IT" sz="2000"/>
              <a:t> working </a:t>
            </a:r>
            <a:r>
              <a:rPr lang="it-IT" sz="2000" err="1"/>
              <a:t>well</a:t>
            </a:r>
            <a:endParaRPr lang="it-IT" sz="2000"/>
          </a:p>
          <a:p>
            <a:pPr algn="just">
              <a:buClrTx/>
              <a:buFont typeface="Wingdings" panose="05000000000000000000" pitchFamily="2" charset="2"/>
              <a:buChar char="q"/>
            </a:pPr>
            <a:r>
              <a:rPr lang="it-IT" sz="2000" err="1"/>
              <a:t>Introducing</a:t>
            </a:r>
            <a:r>
              <a:rPr lang="it-IT" sz="2000"/>
              <a:t> this </a:t>
            </a:r>
            <a:r>
              <a:rPr lang="it-IT" sz="2000" err="1"/>
              <a:t>kind</a:t>
            </a:r>
            <a:r>
              <a:rPr lang="it-IT" sz="2000"/>
              <a:t> of </a:t>
            </a:r>
            <a:r>
              <a:rPr lang="it-IT" sz="2000" err="1"/>
              <a:t>requirements</a:t>
            </a:r>
            <a:r>
              <a:rPr lang="it-IT" sz="2000"/>
              <a:t> </a:t>
            </a:r>
            <a:r>
              <a:rPr lang="it-IT" sz="2000" err="1"/>
              <a:t>is</a:t>
            </a:r>
            <a:r>
              <a:rPr lang="it-IT" sz="2000"/>
              <a:t> </a:t>
            </a:r>
            <a:r>
              <a:rPr lang="it-IT" sz="2000" err="1"/>
              <a:t>feasible</a:t>
            </a:r>
            <a:r>
              <a:rPr lang="it-IT" sz="2000"/>
              <a:t> and </a:t>
            </a:r>
            <a:r>
              <a:rPr lang="it-IT" sz="2000" err="1"/>
              <a:t>manageable</a:t>
            </a:r>
            <a:endParaRPr lang="it-IT" sz="2000"/>
          </a:p>
          <a:p>
            <a:pPr algn="just">
              <a:buClrTx/>
              <a:buFont typeface="Wingdings" panose="05000000000000000000" pitchFamily="2" charset="2"/>
              <a:buChar char="q"/>
            </a:pPr>
            <a:r>
              <a:rPr lang="it-IT" sz="2000"/>
              <a:t>Application </a:t>
            </a:r>
            <a:r>
              <a:rPr lang="it-IT" sz="2000" err="1"/>
              <a:t>results</a:t>
            </a:r>
            <a:r>
              <a:rPr lang="it-IT" sz="2000"/>
              <a:t> and the </a:t>
            </a:r>
            <a:r>
              <a:rPr lang="it-IT" sz="2000" err="1"/>
              <a:t>requests</a:t>
            </a:r>
            <a:r>
              <a:rPr lang="it-IT" sz="2000"/>
              <a:t> for </a:t>
            </a:r>
            <a:r>
              <a:rPr lang="it-IT" sz="2000" err="1"/>
              <a:t>clarification</a:t>
            </a:r>
            <a:r>
              <a:rPr lang="it-IT" sz="2000"/>
              <a:t> </a:t>
            </a:r>
            <a:r>
              <a:rPr lang="it-IT" sz="2000" err="1"/>
              <a:t>we</a:t>
            </a:r>
            <a:r>
              <a:rPr lang="it-IT" sz="2000"/>
              <a:t> </a:t>
            </a:r>
            <a:r>
              <a:rPr lang="it-IT" sz="2000" err="1"/>
              <a:t>received</a:t>
            </a:r>
            <a:r>
              <a:rPr lang="it-IT" sz="2000"/>
              <a:t>  are </a:t>
            </a:r>
            <a:r>
              <a:rPr lang="it-IT" sz="2000" err="1"/>
              <a:t>fundamental</a:t>
            </a:r>
            <a:r>
              <a:rPr lang="it-IT" sz="2000"/>
              <a:t> inputs for </a:t>
            </a:r>
            <a:r>
              <a:rPr lang="it-IT" sz="2000" err="1"/>
              <a:t>improvement</a:t>
            </a:r>
            <a:r>
              <a:rPr lang="it-IT" sz="2000"/>
              <a:t> (</a:t>
            </a:r>
            <a:r>
              <a:rPr lang="it-IT" sz="2000" err="1"/>
              <a:t>it’s</a:t>
            </a:r>
            <a:r>
              <a:rPr lang="it-IT" sz="2000"/>
              <a:t> </a:t>
            </a:r>
            <a:r>
              <a:rPr lang="it-IT" sz="2000" err="1"/>
              <a:t>difficult</a:t>
            </a:r>
            <a:r>
              <a:rPr lang="it-IT" sz="2000"/>
              <a:t> to </a:t>
            </a:r>
            <a:r>
              <a:rPr lang="it-IT" sz="2000" err="1"/>
              <a:t>think</a:t>
            </a:r>
            <a:r>
              <a:rPr lang="it-IT" sz="2000"/>
              <a:t> of </a:t>
            </a:r>
            <a:r>
              <a:rPr lang="it-IT" sz="2000" err="1"/>
              <a:t>all</a:t>
            </a:r>
            <a:r>
              <a:rPr lang="it-IT" sz="2000"/>
              <a:t> the </a:t>
            </a:r>
            <a:r>
              <a:rPr lang="it-IT" sz="2000" err="1"/>
              <a:t>cases</a:t>
            </a:r>
            <a:r>
              <a:rPr lang="it-IT" sz="2000"/>
              <a:t> and </a:t>
            </a:r>
            <a:r>
              <a:rPr lang="it-IT" sz="2000" err="1"/>
              <a:t>potential</a:t>
            </a:r>
            <a:r>
              <a:rPr lang="it-IT" sz="2000"/>
              <a:t> </a:t>
            </a:r>
            <a:r>
              <a:rPr lang="it-IT" sz="2000" err="1"/>
              <a:t>factors</a:t>
            </a:r>
            <a:r>
              <a:rPr lang="it-IT" sz="2000"/>
              <a:t> </a:t>
            </a:r>
            <a:r>
              <a:rPr lang="it-IT" sz="2000" err="1"/>
              <a:t>affecting</a:t>
            </a:r>
            <a:r>
              <a:rPr lang="it-IT" sz="2000"/>
              <a:t> </a:t>
            </a:r>
            <a:r>
              <a:rPr lang="it-IT" sz="2000" err="1"/>
              <a:t>application</a:t>
            </a:r>
            <a:r>
              <a:rPr lang="it-IT" sz="2000"/>
              <a:t> </a:t>
            </a:r>
            <a:r>
              <a:rPr lang="it-IT" sz="2000" err="1"/>
              <a:t>without</a:t>
            </a:r>
            <a:r>
              <a:rPr lang="it-IT" sz="2000"/>
              <a:t> a field test)</a:t>
            </a:r>
          </a:p>
          <a:p>
            <a:pPr algn="just">
              <a:buClrTx/>
              <a:buFont typeface="Wingdings" panose="05000000000000000000" pitchFamily="2" charset="2"/>
              <a:buChar char="q"/>
            </a:pPr>
            <a:r>
              <a:rPr lang="it-IT" sz="2000"/>
              <a:t>The </a:t>
            </a:r>
            <a:r>
              <a:rPr lang="it-IT" sz="2000" err="1"/>
              <a:t>cooperation</a:t>
            </a:r>
            <a:r>
              <a:rPr lang="it-IT" sz="2000"/>
              <a:t> of </a:t>
            </a:r>
            <a:r>
              <a:rPr lang="it-IT" sz="2000" err="1"/>
              <a:t>many</a:t>
            </a:r>
            <a:r>
              <a:rPr lang="it-IT" sz="2000"/>
              <a:t> City </a:t>
            </a:r>
            <a:r>
              <a:rPr lang="it-IT" sz="2000" err="1"/>
              <a:t>Departments</a:t>
            </a:r>
            <a:r>
              <a:rPr lang="it-IT" sz="2000"/>
              <a:t> working </a:t>
            </a:r>
            <a:r>
              <a:rPr lang="it-IT" sz="2000" err="1"/>
              <a:t>together</a:t>
            </a:r>
            <a:r>
              <a:rPr lang="it-IT" sz="2000"/>
              <a:t> </a:t>
            </a:r>
            <a:r>
              <a:rPr lang="it-IT" sz="2000" err="1"/>
              <a:t>was</a:t>
            </a:r>
            <a:r>
              <a:rPr lang="it-IT" sz="2000"/>
              <a:t> a </a:t>
            </a:r>
            <a:r>
              <a:rPr lang="it-IT" sz="2000" err="1"/>
              <a:t>fundamental</a:t>
            </a:r>
            <a:r>
              <a:rPr lang="it-IT" sz="2000"/>
              <a:t> component (</a:t>
            </a:r>
            <a:r>
              <a:rPr lang="it-IT" sz="2000" err="1"/>
              <a:t>especially</a:t>
            </a:r>
            <a:r>
              <a:rPr lang="it-IT" sz="2000"/>
              <a:t> in the </a:t>
            </a:r>
            <a:r>
              <a:rPr lang="it-IT" sz="2000" err="1"/>
              <a:t>designing</a:t>
            </a:r>
            <a:r>
              <a:rPr lang="it-IT" sz="2000"/>
              <a:t> </a:t>
            </a:r>
            <a:r>
              <a:rPr lang="it-IT" sz="2000" err="1"/>
              <a:t>phase</a:t>
            </a:r>
            <a:r>
              <a:rPr lang="it-IT" sz="2000"/>
              <a:t>)</a:t>
            </a:r>
          </a:p>
          <a:p>
            <a:pPr marL="186262" indent="0">
              <a:buNone/>
            </a:pPr>
            <a:endParaRPr lang="it-IT" sz="1800"/>
          </a:p>
          <a:p>
            <a:pPr marL="186262" indent="0">
              <a:buNone/>
            </a:pPr>
            <a:endParaRPr lang="it-IT" sz="2000"/>
          </a:p>
          <a:p>
            <a:pPr marL="186262" indent="0">
              <a:buNone/>
            </a:pPr>
            <a:endParaRPr lang="it-IT" sz="2000"/>
          </a:p>
          <a:p>
            <a:pPr marL="186262" indent="0">
              <a:buNone/>
            </a:pPr>
            <a:endParaRPr lang="it-IT" sz="2000"/>
          </a:p>
        </p:txBody>
      </p:sp>
    </p:spTree>
    <p:extLst>
      <p:ext uri="{BB962C8B-B14F-4D97-AF65-F5344CB8AC3E}">
        <p14:creationId xmlns:p14="http://schemas.microsoft.com/office/powerpoint/2010/main" val="121770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7223AC-A565-7451-30F5-880032072551}"/>
              </a:ext>
            </a:extLst>
          </p:cNvPr>
          <p:cNvSpPr>
            <a:spLocks noGrp="1"/>
          </p:cNvSpPr>
          <p:nvPr>
            <p:ph type="title"/>
          </p:nvPr>
        </p:nvSpPr>
        <p:spPr/>
        <p:txBody>
          <a:bodyPr/>
          <a:lstStyle/>
          <a:p>
            <a:r>
              <a:rPr lang="it-IT" err="1"/>
              <a:t>Where</a:t>
            </a:r>
            <a:r>
              <a:rPr lang="it-IT"/>
              <a:t> to </a:t>
            </a:r>
            <a:r>
              <a:rPr lang="it-IT" err="1"/>
              <a:t>find</a:t>
            </a:r>
            <a:r>
              <a:rPr lang="it-IT"/>
              <a:t> additional information</a:t>
            </a:r>
          </a:p>
        </p:txBody>
      </p:sp>
      <p:sp>
        <p:nvSpPr>
          <p:cNvPr id="3" name="Segnaposto testo 2">
            <a:extLst>
              <a:ext uri="{FF2B5EF4-FFF2-40B4-BE49-F238E27FC236}">
                <a16:creationId xmlns:a16="http://schemas.microsoft.com/office/drawing/2014/main" id="{07FE83A1-213D-E5D1-E49F-D3D7F9A759A3}"/>
              </a:ext>
            </a:extLst>
          </p:cNvPr>
          <p:cNvSpPr>
            <a:spLocks noGrp="1"/>
          </p:cNvSpPr>
          <p:nvPr>
            <p:ph type="body" idx="1"/>
          </p:nvPr>
        </p:nvSpPr>
        <p:spPr/>
        <p:txBody>
          <a:bodyPr/>
          <a:lstStyle/>
          <a:p>
            <a:r>
              <a:rPr lang="it-IT"/>
              <a:t>List of </a:t>
            </a:r>
            <a:r>
              <a:rPr lang="it-IT" err="1"/>
              <a:t>resources</a:t>
            </a:r>
            <a:r>
              <a:rPr lang="it-IT"/>
              <a:t> </a:t>
            </a:r>
            <a:r>
              <a:rPr lang="it-IT" err="1"/>
              <a:t>if</a:t>
            </a:r>
            <a:r>
              <a:rPr lang="it-IT"/>
              <a:t> </a:t>
            </a:r>
            <a:r>
              <a:rPr lang="it-IT" err="1"/>
              <a:t>any</a:t>
            </a:r>
            <a:r>
              <a:rPr lang="it-IT"/>
              <a:t>:</a:t>
            </a:r>
          </a:p>
          <a:p>
            <a:r>
              <a:rPr lang="it-IT">
                <a:hlinkClick r:id="rId2"/>
              </a:rPr>
              <a:t>https://www.pgt.comune.milano.it/prnorme-di-attuazione/norme-di-attuazione/titolo-i-disposizioni-generali/capo-ii-disciplina-generale/art-10-sostenibilita-ambientale-e-resilienza-urbana</a:t>
            </a:r>
            <a:endParaRPr lang="it-IT"/>
          </a:p>
          <a:p>
            <a:r>
              <a:rPr lang="it-IT">
                <a:hlinkClick r:id="rId3"/>
              </a:rPr>
              <a:t>https://www.comune.milano.it/documents/20126/69896953/Documento+tecnico+Art+10+-+DD+797+del+5_02_2020.pdf/806064dd-a45d-a806-081f-18a181bf6174?t=1580915737127</a:t>
            </a:r>
            <a:endParaRPr lang="it-IT"/>
          </a:p>
          <a:p>
            <a:r>
              <a:rPr lang="it-IT"/>
              <a:t>https://www.comune.milano.it/aree-tematiche/rigenerazione-urbana-e-urbanistica/pgt-approvato-e-vigente-milano-2030/sostenibilita-ambientale-e-resilienza-urbana</a:t>
            </a:r>
          </a:p>
          <a:p>
            <a:endParaRPr lang="it-IT"/>
          </a:p>
        </p:txBody>
      </p:sp>
    </p:spTree>
    <p:extLst>
      <p:ext uri="{BB962C8B-B14F-4D97-AF65-F5344CB8AC3E}">
        <p14:creationId xmlns:p14="http://schemas.microsoft.com/office/powerpoint/2010/main" val="2847547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2" name="Title 1">
            <a:extLst>
              <a:ext uri="{FF2B5EF4-FFF2-40B4-BE49-F238E27FC236}">
                <a16:creationId xmlns:a16="http://schemas.microsoft.com/office/drawing/2014/main" id="{C64CBE28-DDCB-1DE6-782E-D95876BC7E1B}"/>
              </a:ext>
            </a:extLst>
          </p:cNvPr>
          <p:cNvSpPr>
            <a:spLocks noGrp="1"/>
          </p:cNvSpPr>
          <p:nvPr>
            <p:ph type="title"/>
          </p:nvPr>
        </p:nvSpPr>
        <p:spPr/>
        <p:txBody>
          <a:bodyPr/>
          <a:lstStyle/>
          <a:p>
            <a:r>
              <a:rPr lang="en-GB"/>
              <a:t>Florence</a:t>
            </a:r>
            <a:endParaRPr lang="en-US"/>
          </a:p>
        </p:txBody>
      </p:sp>
      <p:sp>
        <p:nvSpPr>
          <p:cNvPr id="4" name="Text Placeholder 3">
            <a:extLst>
              <a:ext uri="{FF2B5EF4-FFF2-40B4-BE49-F238E27FC236}">
                <a16:creationId xmlns:a16="http://schemas.microsoft.com/office/drawing/2014/main" id="{AC7ECC78-4C83-1370-0F01-7E040A0482E7}"/>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044511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a:extLst>
              <a:ext uri="{FF2B5EF4-FFF2-40B4-BE49-F238E27FC236}">
                <a16:creationId xmlns:a16="http://schemas.microsoft.com/office/drawing/2014/main" id="{CB5CD0F4-A6DB-DB69-CC3F-B4FD6860C32D}"/>
              </a:ext>
            </a:extLst>
          </p:cNvPr>
          <p:cNvSpPr txBox="1">
            <a:spLocks/>
          </p:cNvSpPr>
          <p:nvPr/>
        </p:nvSpPr>
        <p:spPr>
          <a:xfrm>
            <a:off x="838199" y="533158"/>
            <a:ext cx="9484895" cy="806450"/>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000" b="1"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000" b="1" i="0" u="none" strike="noStrike" kern="1200" cap="none" spc="0" normalizeH="0" baseline="0" noProof="0">
                <a:ln>
                  <a:noFill/>
                </a:ln>
                <a:solidFill>
                  <a:srgbClr val="0D5364"/>
                </a:solidFill>
                <a:effectLst/>
                <a:uLnTx/>
                <a:uFillTx/>
                <a:latin typeface="Arial"/>
                <a:ea typeface="+mj-ea"/>
                <a:cs typeface="+mj-cs"/>
              </a:rPr>
              <a:t>1 - Smart Lighting as systemic infrastructure</a:t>
            </a:r>
          </a:p>
        </p:txBody>
      </p:sp>
      <p:sp>
        <p:nvSpPr>
          <p:cNvPr id="3" name="Segnaposto testo 2">
            <a:extLst>
              <a:ext uri="{FF2B5EF4-FFF2-40B4-BE49-F238E27FC236}">
                <a16:creationId xmlns:a16="http://schemas.microsoft.com/office/drawing/2014/main" id="{DF71F39F-1164-98A9-6795-8CB6D1F6C171}"/>
              </a:ext>
            </a:extLst>
          </p:cNvPr>
          <p:cNvSpPr>
            <a:spLocks noGrp="1"/>
          </p:cNvSpPr>
          <p:nvPr>
            <p:ph type="body" idx="1"/>
          </p:nvPr>
        </p:nvSpPr>
        <p:spPr>
          <a:xfrm>
            <a:off x="558798" y="1138994"/>
            <a:ext cx="7983589" cy="3136265"/>
          </a:xfrm>
        </p:spPr>
        <p:txBody>
          <a:bodyPr>
            <a:normAutofit fontScale="77500" lnSpcReduction="20000"/>
          </a:bodyPr>
          <a:lstStyle/>
          <a:p>
            <a:pPr algn="just">
              <a:lnSpc>
                <a:spcPct val="120000"/>
              </a:lnSpc>
              <a:buFont typeface="Arial" panose="020B0604020202020204" pitchFamily="34" charset="0"/>
              <a:buChar char="•"/>
            </a:pPr>
            <a:r>
              <a:rPr lang="en-US" b="1">
                <a:effectLst/>
              </a:rPr>
              <a:t>What is the solution and how does it work?</a:t>
            </a:r>
            <a:endParaRPr lang="en-US" b="1"/>
          </a:p>
          <a:p>
            <a:pPr marL="186262" indent="0" algn="just">
              <a:lnSpc>
                <a:spcPct val="120000"/>
              </a:lnSpc>
              <a:spcAft>
                <a:spcPts val="600"/>
              </a:spcAft>
              <a:buNone/>
            </a:pPr>
            <a:r>
              <a:rPr lang="en-GB" sz="1800">
                <a:solidFill>
                  <a:srgbClr val="000000"/>
                </a:solidFill>
                <a:effectLst/>
                <a:latin typeface="+mn-lt"/>
                <a:ea typeface="Calibri" panose="020F0502020204030204" pitchFamily="34" charset="0"/>
                <a:cs typeface="Verdana" panose="020B0604030504040204" pitchFamily="34" charset="0"/>
              </a:rPr>
              <a:t>The Lighthouse city image is naturally linked to the “lighting” concept and the light is what we decided to start with because it is spread all over the district, it is highly visible, and it could have become a best practice for extension and replication.</a:t>
            </a:r>
            <a:endParaRPr lang="it-IT" sz="1800">
              <a:effectLst/>
              <a:latin typeface="+mn-lt"/>
              <a:ea typeface="Calibri" panose="020F0502020204030204" pitchFamily="34" charset="0"/>
              <a:cs typeface="Times New Roman" panose="02020603050405020304" pitchFamily="18" charset="0"/>
            </a:endParaRPr>
          </a:p>
          <a:p>
            <a:pPr marL="186262" indent="0" algn="just">
              <a:lnSpc>
                <a:spcPct val="120000"/>
              </a:lnSpc>
              <a:spcAft>
                <a:spcPts val="600"/>
              </a:spcAft>
              <a:buNone/>
            </a:pPr>
            <a:r>
              <a:rPr lang="en-GB" sz="1800">
                <a:solidFill>
                  <a:srgbClr val="000000"/>
                </a:solidFill>
                <a:effectLst/>
                <a:latin typeface="+mn-lt"/>
                <a:ea typeface="Calibri" panose="020F0502020204030204" pitchFamily="34" charset="0"/>
                <a:cs typeface="Verdana" panose="020B0604030504040204" pitchFamily="34" charset="0"/>
              </a:rPr>
              <a:t>Thanks to SCC1 Replicate project, </a:t>
            </a:r>
            <a:r>
              <a:rPr lang="en-GB" sz="1800">
                <a:solidFill>
                  <a:srgbClr val="000000"/>
                </a:solidFill>
                <a:latin typeface="+mn-lt"/>
                <a:ea typeface="Calibri" panose="020F0502020204030204" pitchFamily="34" charset="0"/>
                <a:cs typeface="Verdana" panose="020B0604030504040204" pitchFamily="34" charset="0"/>
              </a:rPr>
              <a:t>Smart public lighting has become a valuable systemic infrastructure of the city, </a:t>
            </a:r>
            <a:r>
              <a:rPr lang="en-GB" sz="1800" b="1">
                <a:solidFill>
                  <a:srgbClr val="000000"/>
                </a:solidFill>
                <a:latin typeface="+mn-lt"/>
                <a:ea typeface="Calibri" panose="020F0502020204030204" pitchFamily="34" charset="0"/>
                <a:cs typeface="Verdana" panose="020B0604030504040204" pitchFamily="34" charset="0"/>
              </a:rPr>
              <a:t>carrying on board additional services </a:t>
            </a:r>
            <a:r>
              <a:rPr lang="en-GB" sz="1800">
                <a:solidFill>
                  <a:srgbClr val="000000"/>
                </a:solidFill>
                <a:latin typeface="+mn-lt"/>
                <a:ea typeface="Calibri" panose="020F0502020204030204" pitchFamily="34" charset="0"/>
                <a:cs typeface="Verdana" panose="020B0604030504040204" pitchFamily="34" charset="0"/>
              </a:rPr>
              <a:t>(like video-cameras, wi-fi, environmental sensors, traffic control systems…) with the double benefit of reducing costs and impacts. This “backbone” is connected to the Smart grid, updated to have better performances and become more resilient, as well as to our Smart City Control Room which is collecting and processing all the data gathered by the Smart lighting system and new services.</a:t>
            </a:r>
            <a:endParaRPr lang="it-IT">
              <a:latin typeface="+mj-lt"/>
            </a:endParaRPr>
          </a:p>
        </p:txBody>
      </p:sp>
      <p:pic>
        <p:nvPicPr>
          <p:cNvPr id="2" name="Immagine 1">
            <a:extLst>
              <a:ext uri="{FF2B5EF4-FFF2-40B4-BE49-F238E27FC236}">
                <a16:creationId xmlns:a16="http://schemas.microsoft.com/office/drawing/2014/main" id="{22645310-6A11-E896-98A0-E47C7C21BAD3}"/>
              </a:ext>
            </a:extLst>
          </p:cNvPr>
          <p:cNvPicPr>
            <a:picLocks noChangeAspect="1"/>
          </p:cNvPicPr>
          <p:nvPr/>
        </p:nvPicPr>
        <p:blipFill rotWithShape="1">
          <a:blip r:embed="rId2">
            <a:extLst>
              <a:ext uri="{28A0092B-C50C-407E-A947-70E740481C1C}">
                <a14:useLocalDpi xmlns:a14="http://schemas.microsoft.com/office/drawing/2010/main" val="0"/>
              </a:ext>
            </a:extLst>
          </a:blip>
          <a:srcRect l="32978"/>
          <a:stretch/>
        </p:blipFill>
        <p:spPr bwMode="auto">
          <a:xfrm>
            <a:off x="8712200" y="1251112"/>
            <a:ext cx="3391600" cy="1293408"/>
          </a:xfrm>
          <a:prstGeom prst="rect">
            <a:avLst/>
          </a:prstGeom>
          <a:noFill/>
        </p:spPr>
      </p:pic>
      <p:pic>
        <p:nvPicPr>
          <p:cNvPr id="4" name="Immagine 3">
            <a:extLst>
              <a:ext uri="{FF2B5EF4-FFF2-40B4-BE49-F238E27FC236}">
                <a16:creationId xmlns:a16="http://schemas.microsoft.com/office/drawing/2014/main" id="{7586C7E8-8886-4403-12B4-CBDD9AD5794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12200" y="2544520"/>
            <a:ext cx="3391600" cy="3534008"/>
          </a:xfrm>
          <a:prstGeom prst="rect">
            <a:avLst/>
          </a:prstGeom>
          <a:noFill/>
        </p:spPr>
      </p:pic>
      <p:sp>
        <p:nvSpPr>
          <p:cNvPr id="5" name="Segnaposto testo 2">
            <a:extLst>
              <a:ext uri="{FF2B5EF4-FFF2-40B4-BE49-F238E27FC236}">
                <a16:creationId xmlns:a16="http://schemas.microsoft.com/office/drawing/2014/main" id="{D5AA1DCF-AAF5-FCB4-2B2B-BB2C776FF5CF}"/>
              </a:ext>
            </a:extLst>
          </p:cNvPr>
          <p:cNvSpPr txBox="1">
            <a:spLocks/>
          </p:cNvSpPr>
          <p:nvPr/>
        </p:nvSpPr>
        <p:spPr>
          <a:xfrm>
            <a:off x="558798" y="3868114"/>
            <a:ext cx="7983589" cy="2250198"/>
          </a:xfrm>
          <a:prstGeom prst="rect">
            <a:avLst/>
          </a:prstGeom>
          <a:noFill/>
          <a:ln>
            <a:noFill/>
          </a:ln>
        </p:spPr>
        <p:txBody>
          <a:bodyPr spcFirstLastPara="1" wrap="square" lIns="51425" tIns="25700" rIns="51425" bIns="25700" anchor="t" anchorCtr="0">
            <a:normAutofit fontScale="70000" lnSpcReduction="20000"/>
          </a:bodyPr>
          <a:lstStyle>
            <a:defPPr marR="0" lvl="0" algn="l" rtl="0">
              <a:lnSpc>
                <a:spcPct val="100000"/>
              </a:lnSpc>
              <a:spcBef>
                <a:spcPts val="0"/>
              </a:spcBef>
              <a:spcAft>
                <a:spcPts val="0"/>
              </a:spcAft>
            </a:defPPr>
            <a:lvl1pPr marL="609585" marR="0" lvl="0" indent="-423323" algn="l" rtl="0">
              <a:lnSpc>
                <a:spcPct val="90000"/>
              </a:lnSpc>
              <a:spcBef>
                <a:spcPts val="1067"/>
              </a:spcBef>
              <a:spcAft>
                <a:spcPts val="0"/>
              </a:spcAft>
              <a:buClr>
                <a:schemeClr val="accent2"/>
              </a:buClr>
              <a:buSzPts val="1400"/>
              <a:buFont typeface="Arial"/>
              <a:buChar char="•"/>
              <a:defRPr sz="2400" b="0" i="0" u="none" strike="noStrike" cap="none">
                <a:solidFill>
                  <a:srgbClr val="303030"/>
                </a:solidFill>
                <a:latin typeface="Arial"/>
                <a:ea typeface="Arial"/>
                <a:cs typeface="Arial"/>
                <a:sym typeface="Arial"/>
              </a:defRPr>
            </a:lvl1pPr>
            <a:lvl2pPr marL="1219170" marR="0" lvl="1" indent="-414856" algn="l" rtl="0">
              <a:lnSpc>
                <a:spcPct val="90000"/>
              </a:lnSpc>
              <a:spcBef>
                <a:spcPts val="533"/>
              </a:spcBef>
              <a:spcAft>
                <a:spcPts val="0"/>
              </a:spcAft>
              <a:buClr>
                <a:schemeClr val="accent2"/>
              </a:buClr>
              <a:buSzPts val="1300"/>
              <a:buFont typeface="Arial"/>
              <a:buChar char="•"/>
              <a:defRPr sz="2267" b="0" i="0" u="none" strike="noStrike" cap="none">
                <a:solidFill>
                  <a:srgbClr val="303030"/>
                </a:solidFill>
                <a:latin typeface="Arial"/>
                <a:ea typeface="Arial"/>
                <a:cs typeface="Arial"/>
                <a:sym typeface="Arial"/>
              </a:defRPr>
            </a:lvl2pPr>
            <a:lvl3pPr marL="1828754" marR="0" lvl="2" indent="-397923" algn="l" rtl="0">
              <a:lnSpc>
                <a:spcPct val="90000"/>
              </a:lnSpc>
              <a:spcBef>
                <a:spcPts val="533"/>
              </a:spcBef>
              <a:spcAft>
                <a:spcPts val="0"/>
              </a:spcAft>
              <a:buClr>
                <a:schemeClr val="accent2"/>
              </a:buClr>
              <a:buSzPts val="1100"/>
              <a:buFont typeface="Arial"/>
              <a:buChar char="•"/>
              <a:defRPr sz="1500" b="0" i="0" u="none" strike="noStrike" cap="none">
                <a:solidFill>
                  <a:srgbClr val="303030"/>
                </a:solidFill>
                <a:latin typeface="Arial"/>
                <a:ea typeface="Arial"/>
                <a:cs typeface="Arial"/>
                <a:sym typeface="Arial"/>
              </a:defRPr>
            </a:lvl3pPr>
            <a:lvl4pPr marL="2438339" marR="0" lvl="3" indent="-397923" algn="l" rtl="0">
              <a:lnSpc>
                <a:spcPct val="90000"/>
              </a:lnSpc>
              <a:spcBef>
                <a:spcPts val="533"/>
              </a:spcBef>
              <a:spcAft>
                <a:spcPts val="0"/>
              </a:spcAft>
              <a:buClr>
                <a:schemeClr val="accent2"/>
              </a:buClr>
              <a:buSzPts val="1100"/>
              <a:buFont typeface="Arial"/>
              <a:buChar char="•"/>
              <a:defRPr sz="1400" b="0" i="0" u="none" strike="noStrike" cap="none">
                <a:solidFill>
                  <a:srgbClr val="303030"/>
                </a:solidFill>
                <a:latin typeface="Arial"/>
                <a:ea typeface="Arial"/>
                <a:cs typeface="Arial"/>
                <a:sym typeface="Arial"/>
              </a:defRPr>
            </a:lvl4pPr>
            <a:lvl5pPr marL="3047924" marR="0" lvl="4" indent="-397923" algn="l" rtl="0">
              <a:lnSpc>
                <a:spcPct val="90000"/>
              </a:lnSpc>
              <a:spcBef>
                <a:spcPts val="533"/>
              </a:spcBef>
              <a:spcAft>
                <a:spcPts val="0"/>
              </a:spcAft>
              <a:buClr>
                <a:schemeClr val="accent2"/>
              </a:buClr>
              <a:buSzPts val="1100"/>
              <a:buFont typeface="Arial"/>
              <a:buChar char="•"/>
              <a:defRPr sz="1400" b="0" i="0" u="none" strike="noStrike" cap="none">
                <a:solidFill>
                  <a:srgbClr val="303030"/>
                </a:solidFill>
                <a:latin typeface="Arial"/>
                <a:ea typeface="Arial"/>
                <a:cs typeface="Arial"/>
                <a:sym typeface="Arial"/>
              </a:defRPr>
            </a:lvl5pPr>
            <a:lvl6pPr marL="3657509" marR="0" lvl="5"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6pPr>
            <a:lvl7pPr marL="4267093" marR="0" lvl="6"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7pPr>
            <a:lvl8pPr marL="4876678" marR="0" lvl="7"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8pPr>
            <a:lvl9pPr marL="5486263" marR="0" lvl="8" indent="-397923" algn="l" rtl="0">
              <a:lnSpc>
                <a:spcPct val="90000"/>
              </a:lnSpc>
              <a:spcBef>
                <a:spcPts val="533"/>
              </a:spcBef>
              <a:spcAft>
                <a:spcPts val="0"/>
              </a:spcAft>
              <a:buClr>
                <a:schemeClr val="dk1"/>
              </a:buClr>
              <a:buSzPts val="1100"/>
              <a:buFont typeface="Arial"/>
              <a:buChar char="•"/>
              <a:defRPr sz="1400" b="0" i="0" u="none" strike="noStrike" cap="none">
                <a:solidFill>
                  <a:schemeClr val="dk1"/>
                </a:solidFill>
                <a:latin typeface="Arial"/>
                <a:ea typeface="Arial"/>
                <a:cs typeface="Arial"/>
                <a:sym typeface="Arial"/>
              </a:defRPr>
            </a:lvl9pPr>
          </a:lstStyle>
          <a:p>
            <a:pPr marL="186262" marR="0" lvl="0" indent="0" algn="just" defTabSz="914400" rtl="0" eaLnBrk="1" fontAlgn="auto" latinLnBrk="0" hangingPunct="1">
              <a:lnSpc>
                <a:spcPct val="120000"/>
              </a:lnSpc>
              <a:spcBef>
                <a:spcPts val="1067"/>
              </a:spcBef>
              <a:spcAft>
                <a:spcPts val="600"/>
              </a:spcAft>
              <a:buClr>
                <a:srgbClr val="B0D10E"/>
              </a:buClr>
              <a:buSzPts val="1400"/>
              <a:buFont typeface="Arial"/>
              <a:buNone/>
              <a:tabLst/>
              <a:defRPr/>
            </a:pPr>
            <a:r>
              <a:rPr kumimoji="0" lang="en-GB" sz="1800" b="0" i="0" u="none" strike="noStrike" kern="0" cap="none" spc="0" normalizeH="0" baseline="0" noProof="0">
                <a:ln>
                  <a:noFill/>
                </a:ln>
                <a:solidFill>
                  <a:srgbClr val="000000"/>
                </a:solidFill>
                <a:effectLst/>
                <a:uLnTx/>
                <a:uFillTx/>
                <a:latin typeface="Arial"/>
                <a:ea typeface="Calibri" panose="020F0502020204030204" pitchFamily="34" charset="0"/>
                <a:cs typeface="Verdana" panose="020B0604030504040204" pitchFamily="34" charset="0"/>
                <a:sym typeface="Arial"/>
              </a:rPr>
              <a:t>From the Replicate pilot action involving 1000 lamppost, the lighting revolution has already been extended, reaching other 5 districts with more than 30.000 new lights in streets, squares and parks. </a:t>
            </a:r>
            <a:endParaRPr kumimoji="0" lang="it-IT" sz="1800" b="0" i="0" u="none" strike="noStrike" kern="0" cap="none" spc="0" normalizeH="0" baseline="0" noProof="0">
              <a:ln>
                <a:noFill/>
              </a:ln>
              <a:solidFill>
                <a:srgbClr val="303030"/>
              </a:solidFill>
              <a:effectLst/>
              <a:uLnTx/>
              <a:uFillTx/>
              <a:latin typeface="Arial"/>
              <a:ea typeface="Calibri" panose="020F0502020204030204" pitchFamily="34" charset="0"/>
              <a:cs typeface="Times New Roman" panose="02020603050405020304" pitchFamily="18" charset="0"/>
              <a:sym typeface="Arial"/>
            </a:endParaRPr>
          </a:p>
          <a:p>
            <a:pPr marL="186262" marR="0" lvl="0" indent="0" algn="just" defTabSz="914400" rtl="0" eaLnBrk="1" fontAlgn="auto" latinLnBrk="0" hangingPunct="1">
              <a:lnSpc>
                <a:spcPct val="120000"/>
              </a:lnSpc>
              <a:spcBef>
                <a:spcPts val="1067"/>
              </a:spcBef>
              <a:spcAft>
                <a:spcPts val="600"/>
              </a:spcAft>
              <a:buClr>
                <a:srgbClr val="B0D10E"/>
              </a:buClr>
              <a:buSzPts val="1400"/>
              <a:buFont typeface="Arial"/>
              <a:buNone/>
              <a:tabLst/>
              <a:defRPr/>
            </a:pP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Florence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has</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implemented</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the pilot action and the extension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through</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its</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third</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party Silfi. The business model of the project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is</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based</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on costs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savings</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from energy bills to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installation</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costs and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maintenance</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of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all</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the services the smart lighting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is</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now</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equipped</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with.The</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impact on the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electricity</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consumption</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for the extension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phase</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already</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started</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is</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estimated</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about</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12 GWh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saved</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with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consistent</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direct</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savings</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on energy bills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between</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1,5 and 2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million</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€/y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depending</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on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electricity</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tariffs</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and on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indirect</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potential</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a:t>
            </a:r>
            <a:r>
              <a:rPr kumimoji="0" lang="it-IT" sz="1900" b="0" i="0" u="none" strike="noStrike" kern="0" cap="none" spc="0" normalizeH="0" baseline="0" noProof="0" err="1">
                <a:ln>
                  <a:noFill/>
                </a:ln>
                <a:solidFill>
                  <a:srgbClr val="000000"/>
                </a:solidFill>
                <a:effectLst/>
                <a:uLnTx/>
                <a:uFillTx/>
                <a:latin typeface="Arial"/>
                <a:cs typeface="Verdana" panose="020B0604030504040204" pitchFamily="34" charset="0"/>
                <a:sym typeface="Arial"/>
              </a:rPr>
              <a:t>external</a:t>
            </a:r>
            <a:r>
              <a:rPr kumimoji="0" lang="it-IT" sz="1900" b="0" i="0" u="none" strike="noStrike" kern="0" cap="none" spc="0" normalizeH="0" baseline="0" noProof="0">
                <a:ln>
                  <a:noFill/>
                </a:ln>
                <a:solidFill>
                  <a:srgbClr val="000000"/>
                </a:solidFill>
                <a:effectLst/>
                <a:uLnTx/>
                <a:uFillTx/>
                <a:latin typeface="Arial"/>
                <a:cs typeface="Verdana" panose="020B0604030504040204" pitchFamily="34" charset="0"/>
                <a:sym typeface="Arial"/>
              </a:rPr>
              <a:t> costs  (340.000 €/y).</a:t>
            </a:r>
          </a:p>
          <a:p>
            <a:pPr marL="186262" marR="0" lvl="0" indent="0" algn="l" defTabSz="914400" rtl="0" eaLnBrk="1" fontAlgn="auto" latinLnBrk="0" hangingPunct="1">
              <a:lnSpc>
                <a:spcPct val="120000"/>
              </a:lnSpc>
              <a:spcBef>
                <a:spcPts val="1067"/>
              </a:spcBef>
              <a:spcAft>
                <a:spcPts val="0"/>
              </a:spcAft>
              <a:buClr>
                <a:srgbClr val="B0D10E"/>
              </a:buClr>
              <a:buSzPts val="1400"/>
              <a:buFont typeface="Arial"/>
              <a:buNone/>
              <a:tabLst/>
              <a:defRPr/>
            </a:pPr>
            <a:endParaRPr kumimoji="0" lang="it-IT" sz="2400" b="0" i="0" u="none" strike="noStrike" kern="0" cap="none" spc="0" normalizeH="0" baseline="0" noProof="0">
              <a:ln>
                <a:noFill/>
              </a:ln>
              <a:solidFill>
                <a:srgbClr val="303030"/>
              </a:solidFill>
              <a:effectLst/>
              <a:uLnTx/>
              <a:uFillTx/>
              <a:latin typeface="Arial"/>
              <a:cs typeface="Arial"/>
              <a:sym typeface="Arial"/>
            </a:endParaRPr>
          </a:p>
        </p:txBody>
      </p:sp>
    </p:spTree>
    <p:extLst>
      <p:ext uri="{BB962C8B-B14F-4D97-AF65-F5344CB8AC3E}">
        <p14:creationId xmlns:p14="http://schemas.microsoft.com/office/powerpoint/2010/main" val="831979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3BA4E2-C2B6-5199-5724-367114E342BA}"/>
              </a:ext>
            </a:extLst>
          </p:cNvPr>
          <p:cNvSpPr>
            <a:spLocks noGrp="1"/>
          </p:cNvSpPr>
          <p:nvPr>
            <p:ph type="title"/>
          </p:nvPr>
        </p:nvSpPr>
        <p:spPr/>
        <p:txBody>
          <a:bodyPr/>
          <a:lstStyle/>
          <a:p>
            <a:r>
              <a:rPr lang="it-IT"/>
              <a:t>Barrier/s addressed by the solution</a:t>
            </a:r>
          </a:p>
        </p:txBody>
      </p:sp>
      <p:sp>
        <p:nvSpPr>
          <p:cNvPr id="3" name="Segnaposto testo 2">
            <a:extLst>
              <a:ext uri="{FF2B5EF4-FFF2-40B4-BE49-F238E27FC236}">
                <a16:creationId xmlns:a16="http://schemas.microsoft.com/office/drawing/2014/main" id="{8DBBEEC7-808C-6BAF-3C38-80BA6422D625}"/>
              </a:ext>
            </a:extLst>
          </p:cNvPr>
          <p:cNvSpPr>
            <a:spLocks noGrp="1"/>
          </p:cNvSpPr>
          <p:nvPr>
            <p:ph type="body" idx="1"/>
          </p:nvPr>
        </p:nvSpPr>
        <p:spPr>
          <a:xfrm>
            <a:off x="347980" y="1690725"/>
            <a:ext cx="9316720" cy="4009200"/>
          </a:xfrm>
        </p:spPr>
        <p:txBody>
          <a:bodyPr>
            <a:normAutofit/>
          </a:bodyPr>
          <a:lstStyle/>
          <a:p>
            <a:pPr>
              <a:buFont typeface="Arial" panose="020B0604020202020204" pitchFamily="34" charset="0"/>
              <a:buChar char="•"/>
            </a:pPr>
            <a:r>
              <a:rPr lang="en-US" b="1">
                <a:effectLst/>
              </a:rPr>
              <a:t>What barrier(s) does the developed solution address?</a:t>
            </a:r>
          </a:p>
          <a:p>
            <a:pPr marL="186262" indent="0">
              <a:buNone/>
            </a:pPr>
            <a:r>
              <a:rPr lang="en-US"/>
              <a:t>- systemic approach to city’s services/infrastructures, breaking silos within the administration for the implementation of a first “portfolio” of actions</a:t>
            </a:r>
          </a:p>
          <a:p>
            <a:pPr marL="186262" indent="0">
              <a:buNone/>
            </a:pPr>
            <a:r>
              <a:rPr lang="en-US"/>
              <a:t>- cooperation with higher level institutions (</a:t>
            </a:r>
            <a:r>
              <a:rPr lang="en-US" err="1"/>
              <a:t>sovrintendenza</a:t>
            </a:r>
            <a:r>
              <a:rPr lang="en-US"/>
              <a:t>)</a:t>
            </a:r>
          </a:p>
          <a:p>
            <a:pPr marL="186262" indent="0">
              <a:buNone/>
            </a:pPr>
            <a:r>
              <a:rPr lang="en-US"/>
              <a:t>- portfolio business model</a:t>
            </a:r>
          </a:p>
          <a:p>
            <a:pPr>
              <a:buFontTx/>
              <a:buChar char="-"/>
            </a:pPr>
            <a:endParaRPr lang="en-US"/>
          </a:p>
          <a:p>
            <a:r>
              <a:rPr lang="en-US" b="1">
                <a:effectLst/>
                <a:latin typeface="+mn-lt"/>
                <a:ea typeface="Calibri" panose="020F0502020204030204" pitchFamily="34" charset="0"/>
                <a:cs typeface="Times New Roman" panose="02020603050405020304" pitchFamily="18" charset="0"/>
              </a:rPr>
              <a:t>Does the solution apply at local, regional or national level ?</a:t>
            </a:r>
            <a:endParaRPr lang="it-IT" b="1">
              <a:effectLst/>
              <a:latin typeface="+mn-lt"/>
              <a:ea typeface="Calibri" panose="020F0502020204030204" pitchFamily="34" charset="0"/>
              <a:cs typeface="Times New Roman" panose="02020603050405020304" pitchFamily="18" charset="0"/>
            </a:endParaRPr>
          </a:p>
          <a:p>
            <a:pPr marL="186262" indent="0">
              <a:buNone/>
            </a:pPr>
            <a:r>
              <a:rPr lang="it-IT">
                <a:latin typeface="+mj-lt"/>
              </a:rPr>
              <a:t>The </a:t>
            </a:r>
            <a:r>
              <a:rPr lang="it-IT" err="1">
                <a:latin typeface="+mj-lt"/>
              </a:rPr>
              <a:t>solution</a:t>
            </a:r>
            <a:r>
              <a:rPr lang="it-IT">
                <a:latin typeface="+mj-lt"/>
              </a:rPr>
              <a:t> </a:t>
            </a:r>
            <a:r>
              <a:rPr lang="it-IT" err="1">
                <a:latin typeface="+mj-lt"/>
              </a:rPr>
              <a:t>is</a:t>
            </a:r>
            <a:r>
              <a:rPr lang="it-IT">
                <a:latin typeface="+mj-lt"/>
              </a:rPr>
              <a:t> </a:t>
            </a:r>
            <a:r>
              <a:rPr lang="it-IT" err="1">
                <a:latin typeface="+mj-lt"/>
              </a:rPr>
              <a:t>going</a:t>
            </a:r>
            <a:r>
              <a:rPr lang="it-IT">
                <a:latin typeface="+mj-lt"/>
              </a:rPr>
              <a:t> to be </a:t>
            </a:r>
            <a:r>
              <a:rPr lang="it-IT" err="1">
                <a:latin typeface="+mj-lt"/>
              </a:rPr>
              <a:t>extended</a:t>
            </a:r>
            <a:r>
              <a:rPr lang="it-IT">
                <a:latin typeface="+mj-lt"/>
              </a:rPr>
              <a:t> </a:t>
            </a:r>
            <a:r>
              <a:rPr lang="it-IT" err="1">
                <a:latin typeface="+mj-lt"/>
              </a:rPr>
              <a:t>at</a:t>
            </a:r>
            <a:r>
              <a:rPr lang="it-IT">
                <a:latin typeface="+mj-lt"/>
              </a:rPr>
              <a:t> </a:t>
            </a:r>
            <a:r>
              <a:rPr lang="it-IT" err="1">
                <a:latin typeface="+mj-lt"/>
              </a:rPr>
              <a:t>metropolitan</a:t>
            </a:r>
            <a:r>
              <a:rPr lang="it-IT">
                <a:latin typeface="+mj-lt"/>
              </a:rPr>
              <a:t> </a:t>
            </a:r>
            <a:r>
              <a:rPr lang="it-IT" err="1">
                <a:latin typeface="+mj-lt"/>
              </a:rPr>
              <a:t>level</a:t>
            </a:r>
            <a:endParaRPr lang="it-IT">
              <a:latin typeface="+mj-lt"/>
            </a:endParaRPr>
          </a:p>
        </p:txBody>
      </p:sp>
      <p:pic>
        <p:nvPicPr>
          <p:cNvPr id="4" name="Immagine 3">
            <a:extLst>
              <a:ext uri="{FF2B5EF4-FFF2-40B4-BE49-F238E27FC236}">
                <a16:creationId xmlns:a16="http://schemas.microsoft.com/office/drawing/2014/main" id="{1C4D298C-4691-2A13-4260-08C18DBD089B}"/>
              </a:ext>
            </a:extLst>
          </p:cNvPr>
          <p:cNvPicPr>
            <a:picLocks noChangeAspect="1"/>
          </p:cNvPicPr>
          <p:nvPr/>
        </p:nvPicPr>
        <p:blipFill rotWithShape="1">
          <a:blip r:embed="rId2"/>
          <a:srcRect l="18301" t="1791" r="7027" b="5713"/>
          <a:stretch/>
        </p:blipFill>
        <p:spPr>
          <a:xfrm>
            <a:off x="9506340" y="1816263"/>
            <a:ext cx="2558660" cy="2245126"/>
          </a:xfrm>
          <a:prstGeom prst="rect">
            <a:avLst/>
          </a:prstGeom>
        </p:spPr>
      </p:pic>
      <p:sp>
        <p:nvSpPr>
          <p:cNvPr id="5" name="CasellaDiTesto 4">
            <a:extLst>
              <a:ext uri="{FF2B5EF4-FFF2-40B4-BE49-F238E27FC236}">
                <a16:creationId xmlns:a16="http://schemas.microsoft.com/office/drawing/2014/main" id="{5AE79B15-5B7A-D5B9-C647-CBF1B73775FF}"/>
              </a:ext>
            </a:extLst>
          </p:cNvPr>
          <p:cNvSpPr txBox="1"/>
          <p:nvPr/>
        </p:nvSpPr>
        <p:spPr>
          <a:xfrm>
            <a:off x="9220200" y="4186927"/>
            <a:ext cx="2957861"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1" u="none" strike="noStrike" kern="1200" cap="none" spc="0" normalizeH="0" baseline="0" noProof="0">
                <a:ln>
                  <a:noFill/>
                </a:ln>
                <a:solidFill>
                  <a:srgbClr val="000000"/>
                </a:solidFill>
                <a:effectLst/>
                <a:uLnTx/>
                <a:uFillTx/>
                <a:latin typeface="Arial"/>
                <a:ea typeface="+mn-ea"/>
                <a:cs typeface="+mn-cs"/>
              </a:rPr>
              <a:t>System thinking model of Florence Smart lighting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0" i="1" u="none" strike="noStrike" kern="1200" cap="none" spc="0" normalizeH="0" baseline="0" noProof="0">
                <a:ln>
                  <a:noFill/>
                </a:ln>
                <a:solidFill>
                  <a:srgbClr val="000000"/>
                </a:solidFill>
                <a:effectLst/>
                <a:uLnTx/>
                <a:uFillTx/>
                <a:latin typeface="Arial"/>
                <a:ea typeface="+mn-ea"/>
                <a:cs typeface="+mn-cs"/>
              </a:rPr>
              <a:t>(SPES, Yearworth  SCC1 Replicate 2018)</a:t>
            </a:r>
          </a:p>
        </p:txBody>
      </p:sp>
    </p:spTree>
    <p:extLst>
      <p:ext uri="{BB962C8B-B14F-4D97-AF65-F5344CB8AC3E}">
        <p14:creationId xmlns:p14="http://schemas.microsoft.com/office/powerpoint/2010/main" val="5401866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B50D7C-0870-E3BE-3277-B82FBC2C08F3}"/>
              </a:ext>
            </a:extLst>
          </p:cNvPr>
          <p:cNvSpPr>
            <a:spLocks noGrp="1"/>
          </p:cNvSpPr>
          <p:nvPr>
            <p:ph type="title"/>
          </p:nvPr>
        </p:nvSpPr>
        <p:spPr/>
        <p:txBody>
          <a:bodyPr/>
          <a:lstStyle/>
          <a:p>
            <a:r>
              <a:rPr lang="it-IT"/>
              <a:t>Field of action</a:t>
            </a:r>
          </a:p>
        </p:txBody>
      </p:sp>
      <p:sp>
        <p:nvSpPr>
          <p:cNvPr id="3" name="Segnaposto testo 2">
            <a:extLst>
              <a:ext uri="{FF2B5EF4-FFF2-40B4-BE49-F238E27FC236}">
                <a16:creationId xmlns:a16="http://schemas.microsoft.com/office/drawing/2014/main" id="{86E787F7-8D6A-8BF9-0C7D-BA10BA2C2E0C}"/>
              </a:ext>
            </a:extLst>
          </p:cNvPr>
          <p:cNvSpPr>
            <a:spLocks noGrp="1"/>
          </p:cNvSpPr>
          <p:nvPr>
            <p:ph type="body" idx="1"/>
          </p:nvPr>
        </p:nvSpPr>
        <p:spPr>
          <a:xfrm>
            <a:off x="715652" y="1778493"/>
            <a:ext cx="10515600" cy="4009200"/>
          </a:xfrm>
        </p:spPr>
        <p:txBody>
          <a:bodyPr>
            <a:normAutofit/>
          </a:bodyPr>
          <a:lstStyle/>
          <a:p>
            <a:pPr marL="133365" lvl="0" indent="-285750"/>
            <a:r>
              <a:rPr lang="en-US" sz="1733">
                <a:latin typeface="+mn-lt"/>
                <a:cs typeface="Times New Roman" panose="02020603050405020304" pitchFamily="18" charset="0"/>
              </a:rPr>
              <a:t>What is the field of action of your solution?</a:t>
            </a:r>
            <a:endParaRPr lang="it-IT" sz="1733">
              <a:latin typeface="+mn-lt"/>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Energy </a:t>
            </a:r>
            <a:r>
              <a:rPr lang="en-GB" sz="1600">
                <a:latin typeface="+mn-lt"/>
                <a:ea typeface="Calibri" panose="020F0502020204030204" pitchFamily="34" charset="0"/>
                <a:cs typeface="Times New Roman" panose="02020603050405020304" pitchFamily="18" charset="0"/>
              </a:rPr>
              <a:t>S</a:t>
            </a:r>
            <a:r>
              <a:rPr lang="en-GB" sz="1600">
                <a:effectLst/>
                <a:latin typeface="+mn-lt"/>
                <a:ea typeface="Calibri" panose="020F0502020204030204" pitchFamily="34" charset="0"/>
                <a:cs typeface="Times New Roman" panose="02020603050405020304" pitchFamily="18" charset="0"/>
              </a:rPr>
              <a:t>ystems</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b="1">
                <a:effectLst/>
                <a:latin typeface="+mn-lt"/>
                <a:ea typeface="Calibri" panose="020F0502020204030204" pitchFamily="34" charset="0"/>
                <a:cs typeface="Times New Roman" panose="02020603050405020304" pitchFamily="18" charset="0"/>
              </a:rPr>
              <a:t>Mobility &amp; Transport (access to limited traffic zones)</a:t>
            </a:r>
            <a:endParaRPr lang="it-IT" sz="1600" b="1">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Waste &amp; Circular </a:t>
            </a:r>
            <a:r>
              <a:rPr lang="en-GB" sz="1600">
                <a:latin typeface="+mn-lt"/>
                <a:ea typeface="Calibri" panose="020F0502020204030204" pitchFamily="34" charset="0"/>
                <a:cs typeface="Times New Roman" panose="02020603050405020304" pitchFamily="18" charset="0"/>
              </a:rPr>
              <a:t>E</a:t>
            </a:r>
            <a:r>
              <a:rPr lang="en-GB" sz="1600">
                <a:effectLst/>
                <a:latin typeface="+mn-lt"/>
                <a:ea typeface="Calibri" panose="020F0502020204030204" pitchFamily="34" charset="0"/>
                <a:cs typeface="Times New Roman" panose="02020603050405020304" pitchFamily="18" charset="0"/>
              </a:rPr>
              <a:t>conomy </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Green Infrastructure &amp; Nature </a:t>
            </a:r>
            <a:r>
              <a:rPr lang="en-GB" sz="1600">
                <a:latin typeface="+mn-lt"/>
                <a:ea typeface="Calibri" panose="020F0502020204030204" pitchFamily="34" charset="0"/>
                <a:cs typeface="Times New Roman" panose="02020603050405020304" pitchFamily="18" charset="0"/>
              </a:rPr>
              <a:t>B</a:t>
            </a:r>
            <a:r>
              <a:rPr lang="en-GB" sz="1600">
                <a:effectLst/>
                <a:latin typeface="+mn-lt"/>
                <a:ea typeface="Calibri" panose="020F0502020204030204" pitchFamily="34" charset="0"/>
                <a:cs typeface="Times New Roman" panose="02020603050405020304" pitchFamily="18" charset="0"/>
              </a:rPr>
              <a:t>ased </a:t>
            </a:r>
            <a:r>
              <a:rPr lang="en-GB" sz="1600">
                <a:latin typeface="+mn-lt"/>
                <a:ea typeface="Calibri" panose="020F0502020204030204" pitchFamily="34" charset="0"/>
                <a:cs typeface="Times New Roman" panose="02020603050405020304" pitchFamily="18" charset="0"/>
              </a:rPr>
              <a:t>S</a:t>
            </a:r>
            <a:r>
              <a:rPr lang="en-GB" sz="1600">
                <a:effectLst/>
                <a:latin typeface="+mn-lt"/>
                <a:ea typeface="Calibri" panose="020F0502020204030204" pitchFamily="34" charset="0"/>
                <a:cs typeface="Times New Roman" panose="02020603050405020304" pitchFamily="18" charset="0"/>
              </a:rPr>
              <a:t>olutions</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b="1">
                <a:effectLst/>
                <a:latin typeface="+mn-lt"/>
                <a:ea typeface="Calibri" panose="020F0502020204030204" pitchFamily="34" charset="0"/>
                <a:cs typeface="Times New Roman" panose="02020603050405020304" pitchFamily="18" charset="0"/>
              </a:rPr>
              <a:t>Built </a:t>
            </a:r>
            <a:r>
              <a:rPr lang="en-GB" sz="1600" b="1">
                <a:latin typeface="+mn-lt"/>
                <a:ea typeface="Calibri" panose="020F0502020204030204" pitchFamily="34" charset="0"/>
                <a:cs typeface="Times New Roman" panose="02020603050405020304" pitchFamily="18" charset="0"/>
              </a:rPr>
              <a:t>E</a:t>
            </a:r>
            <a:r>
              <a:rPr lang="en-GB" sz="1600" b="1">
                <a:effectLst/>
                <a:latin typeface="+mn-lt"/>
                <a:ea typeface="Calibri" panose="020F0502020204030204" pitchFamily="34" charset="0"/>
                <a:cs typeface="Times New Roman" panose="02020603050405020304" pitchFamily="18" charset="0"/>
              </a:rPr>
              <a:t>nvironment (public lighting)</a:t>
            </a:r>
            <a:endParaRPr lang="it-IT" sz="1600" b="1">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b="1">
                <a:effectLst/>
                <a:latin typeface="+mn-lt"/>
                <a:ea typeface="Calibri" panose="020F0502020204030204" pitchFamily="34" charset="0"/>
                <a:cs typeface="Times New Roman" panose="02020603050405020304" pitchFamily="18" charset="0"/>
              </a:rPr>
              <a:t>Governance (security, data collection, interaction of different service providers/departments to exploit synergies…)</a:t>
            </a:r>
            <a:endParaRPr lang="it-IT" sz="1600" b="1">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Policy and Regulation</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Social Innovation</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b="1">
                <a:effectLst/>
                <a:latin typeface="+mn-lt"/>
                <a:ea typeface="Calibri" panose="020F0502020204030204" pitchFamily="34" charset="0"/>
                <a:cs typeface="Times New Roman" panose="02020603050405020304" pitchFamily="18" charset="0"/>
              </a:rPr>
              <a:t>Citizen and Stakeholder </a:t>
            </a:r>
            <a:r>
              <a:rPr lang="en-GB" sz="1600" b="1">
                <a:latin typeface="+mn-lt"/>
                <a:ea typeface="Calibri" panose="020F0502020204030204" pitchFamily="34" charset="0"/>
                <a:cs typeface="Times New Roman" panose="02020603050405020304" pitchFamily="18" charset="0"/>
              </a:rPr>
              <a:t>E</a:t>
            </a:r>
            <a:r>
              <a:rPr lang="en-GB" sz="1600" b="1">
                <a:effectLst/>
                <a:latin typeface="+mn-lt"/>
                <a:ea typeface="Calibri" panose="020F0502020204030204" pitchFamily="34" charset="0"/>
                <a:cs typeface="Times New Roman" panose="02020603050405020304" pitchFamily="18" charset="0"/>
              </a:rPr>
              <a:t>ngagement (#</a:t>
            </a:r>
            <a:r>
              <a:rPr lang="en-GB" sz="1600" b="1" err="1">
                <a:effectLst/>
                <a:latin typeface="+mn-lt"/>
                <a:ea typeface="Calibri" panose="020F0502020204030204" pitchFamily="34" charset="0"/>
                <a:cs typeface="Times New Roman" panose="02020603050405020304" pitchFamily="18" charset="0"/>
              </a:rPr>
              <a:t>firenzecamibaluce</a:t>
            </a:r>
            <a:r>
              <a:rPr lang="en-GB" sz="1600" b="1">
                <a:effectLst/>
                <a:latin typeface="+mn-lt"/>
                <a:ea typeface="Calibri" panose="020F0502020204030204" pitchFamily="34" charset="0"/>
                <a:cs typeface="Times New Roman" panose="02020603050405020304" pitchFamily="18" charset="0"/>
              </a:rPr>
              <a:t> campaign and exemplar measure)</a:t>
            </a:r>
          </a:p>
          <a:p>
            <a:pPr marL="457200" lvl="1" indent="0">
              <a:buNone/>
            </a:pPr>
            <a:endParaRPr lang="en-GB" sz="1600">
              <a:latin typeface="+mn-lt"/>
              <a:ea typeface="Calibri" panose="020F0502020204030204" pitchFamily="34" charset="0"/>
              <a:cs typeface="Times New Roman" panose="02020603050405020304" pitchFamily="18" charset="0"/>
            </a:endParaRPr>
          </a:p>
          <a:p>
            <a:pPr marL="133365" indent="-285750"/>
            <a:r>
              <a:rPr lang="en-GB" sz="1733">
                <a:effectLst/>
                <a:latin typeface="+mn-lt"/>
                <a:ea typeface="Calibri" panose="020F0502020204030204" pitchFamily="34" charset="0"/>
                <a:cs typeface="Times New Roman" panose="02020603050405020304" pitchFamily="18" charset="0"/>
              </a:rPr>
              <a:t>Can you tell us about the selected field of action in your city?</a:t>
            </a:r>
            <a:endParaRPr lang="it-IT" sz="1733">
              <a:effectLst/>
              <a:latin typeface="+mn-lt"/>
              <a:ea typeface="Calibri" panose="020F0502020204030204" pitchFamily="34" charset="0"/>
              <a:cs typeface="Times New Roman" panose="02020603050405020304" pitchFamily="18" charset="0"/>
            </a:endParaRPr>
          </a:p>
          <a:p>
            <a:endParaRPr lang="it-IT" sz="1600"/>
          </a:p>
        </p:txBody>
      </p:sp>
    </p:spTree>
    <p:extLst>
      <p:ext uri="{BB962C8B-B14F-4D97-AF65-F5344CB8AC3E}">
        <p14:creationId xmlns:p14="http://schemas.microsoft.com/office/powerpoint/2010/main" val="5895457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81437B-4EB2-D963-90ED-F8442922D632}"/>
              </a:ext>
            </a:extLst>
          </p:cNvPr>
          <p:cNvSpPr>
            <a:spLocks noGrp="1"/>
          </p:cNvSpPr>
          <p:nvPr>
            <p:ph type="title"/>
          </p:nvPr>
        </p:nvSpPr>
        <p:spPr/>
        <p:txBody>
          <a:bodyPr/>
          <a:lstStyle/>
          <a:p>
            <a:r>
              <a:rPr lang="it-IT"/>
              <a:t>Main Lesson Learnt</a:t>
            </a:r>
          </a:p>
        </p:txBody>
      </p:sp>
      <p:sp>
        <p:nvSpPr>
          <p:cNvPr id="3" name="Segnaposto testo 2">
            <a:extLst>
              <a:ext uri="{FF2B5EF4-FFF2-40B4-BE49-F238E27FC236}">
                <a16:creationId xmlns:a16="http://schemas.microsoft.com/office/drawing/2014/main" id="{D379BFB5-5EBF-5A4F-80C3-99F2382F570E}"/>
              </a:ext>
            </a:extLst>
          </p:cNvPr>
          <p:cNvSpPr>
            <a:spLocks noGrp="1"/>
          </p:cNvSpPr>
          <p:nvPr>
            <p:ph type="body" idx="1"/>
          </p:nvPr>
        </p:nvSpPr>
        <p:spPr>
          <a:xfrm>
            <a:off x="749300" y="1584327"/>
            <a:ext cx="10515600" cy="4009200"/>
          </a:xfrm>
        </p:spPr>
        <p:txBody>
          <a:bodyPr>
            <a:normAutofit fontScale="92500" lnSpcReduction="20000"/>
          </a:bodyPr>
          <a:lstStyle/>
          <a:p>
            <a:pPr algn="just">
              <a:lnSpc>
                <a:spcPct val="110000"/>
              </a:lnSpc>
            </a:pPr>
            <a:r>
              <a:rPr lang="it-IT"/>
              <a:t>The smart lighting </a:t>
            </a:r>
            <a:r>
              <a:rPr lang="it-IT" err="1"/>
              <a:t>is</a:t>
            </a:r>
            <a:r>
              <a:rPr lang="it-IT"/>
              <a:t> </a:t>
            </a:r>
            <a:r>
              <a:rPr lang="it-IT" err="1"/>
              <a:t>not</a:t>
            </a:r>
            <a:r>
              <a:rPr lang="it-IT"/>
              <a:t> just a mere </a:t>
            </a:r>
            <a:r>
              <a:rPr lang="it-IT" err="1"/>
              <a:t>transition</a:t>
            </a:r>
            <a:r>
              <a:rPr lang="it-IT"/>
              <a:t> to LED </a:t>
            </a:r>
            <a:r>
              <a:rPr lang="it-IT" err="1"/>
              <a:t>technology</a:t>
            </a:r>
            <a:r>
              <a:rPr lang="it-IT"/>
              <a:t>: </a:t>
            </a:r>
            <a:r>
              <a:rPr lang="it-IT" err="1"/>
              <a:t>it</a:t>
            </a:r>
            <a:r>
              <a:rPr lang="it-IT"/>
              <a:t> </a:t>
            </a:r>
            <a:r>
              <a:rPr lang="it-IT" err="1"/>
              <a:t>is</a:t>
            </a:r>
            <a:r>
              <a:rPr lang="it-IT"/>
              <a:t> an </a:t>
            </a:r>
            <a:r>
              <a:rPr lang="it-IT" err="1"/>
              <a:t>opportunity</a:t>
            </a:r>
            <a:r>
              <a:rPr lang="it-IT"/>
              <a:t> to show </a:t>
            </a:r>
            <a:r>
              <a:rPr lang="it-IT" err="1"/>
              <a:t>what</a:t>
            </a:r>
            <a:r>
              <a:rPr lang="it-IT"/>
              <a:t> </a:t>
            </a:r>
            <a:r>
              <a:rPr lang="it-IT" err="1"/>
              <a:t>systemic</a:t>
            </a:r>
            <a:r>
              <a:rPr lang="it-IT"/>
              <a:t> thinking can </a:t>
            </a:r>
            <a:r>
              <a:rPr lang="it-IT" err="1"/>
              <a:t>bring</a:t>
            </a:r>
            <a:r>
              <a:rPr lang="it-IT"/>
              <a:t>, matching energy </a:t>
            </a:r>
            <a:r>
              <a:rPr lang="it-IT" err="1"/>
              <a:t>efficiency</a:t>
            </a:r>
            <a:r>
              <a:rPr lang="it-IT"/>
              <a:t> with </a:t>
            </a:r>
            <a:r>
              <a:rPr lang="it-IT" err="1"/>
              <a:t>many</a:t>
            </a:r>
            <a:r>
              <a:rPr lang="it-IT"/>
              <a:t> </a:t>
            </a:r>
            <a:r>
              <a:rPr lang="it-IT" err="1"/>
              <a:t>other</a:t>
            </a:r>
            <a:r>
              <a:rPr lang="it-IT"/>
              <a:t> </a:t>
            </a:r>
            <a:r>
              <a:rPr lang="it-IT" err="1"/>
              <a:t>aspects</a:t>
            </a:r>
            <a:r>
              <a:rPr lang="it-IT"/>
              <a:t> for a </a:t>
            </a:r>
            <a:r>
              <a:rPr lang="it-IT" err="1"/>
              <a:t>greener</a:t>
            </a:r>
            <a:r>
              <a:rPr lang="it-IT"/>
              <a:t>, </a:t>
            </a:r>
            <a:r>
              <a:rPr lang="it-IT" err="1"/>
              <a:t>safer</a:t>
            </a:r>
            <a:r>
              <a:rPr lang="it-IT"/>
              <a:t>, more </a:t>
            </a:r>
            <a:r>
              <a:rPr lang="it-IT" err="1"/>
              <a:t>resilient</a:t>
            </a:r>
            <a:r>
              <a:rPr lang="it-IT"/>
              <a:t> and more </a:t>
            </a:r>
            <a:r>
              <a:rPr lang="it-IT" err="1"/>
              <a:t>connected</a:t>
            </a:r>
            <a:r>
              <a:rPr lang="it-IT"/>
              <a:t> city. Florence </a:t>
            </a:r>
            <a:r>
              <a:rPr lang="it-IT" err="1"/>
              <a:t>comprehensive</a:t>
            </a:r>
            <a:r>
              <a:rPr lang="it-IT"/>
              <a:t> project </a:t>
            </a:r>
            <a:r>
              <a:rPr lang="it-IT" err="1"/>
              <a:t>brings</a:t>
            </a:r>
            <a:r>
              <a:rPr lang="it-IT"/>
              <a:t> </a:t>
            </a:r>
            <a:r>
              <a:rPr lang="it-IT" err="1"/>
              <a:t>together</a:t>
            </a:r>
            <a:r>
              <a:rPr lang="it-IT"/>
              <a:t> CO2 </a:t>
            </a:r>
            <a:r>
              <a:rPr lang="it-IT" err="1"/>
              <a:t>savings</a:t>
            </a:r>
            <a:r>
              <a:rPr lang="it-IT"/>
              <a:t>, </a:t>
            </a:r>
            <a:r>
              <a:rPr lang="it-IT" err="1"/>
              <a:t>lower</a:t>
            </a:r>
            <a:r>
              <a:rPr lang="it-IT"/>
              <a:t> energy bills, </a:t>
            </a:r>
            <a:r>
              <a:rPr lang="it-IT" err="1"/>
              <a:t>lower</a:t>
            </a:r>
            <a:r>
              <a:rPr lang="it-IT"/>
              <a:t> impacts of services </a:t>
            </a:r>
            <a:r>
              <a:rPr lang="it-IT" err="1"/>
              <a:t>infrastructures</a:t>
            </a:r>
            <a:r>
              <a:rPr lang="it-IT"/>
              <a:t>, </a:t>
            </a:r>
            <a:r>
              <a:rPr lang="it-IT" err="1"/>
              <a:t>safer</a:t>
            </a:r>
            <a:r>
              <a:rPr lang="it-IT"/>
              <a:t> streets, </a:t>
            </a:r>
            <a:r>
              <a:rPr lang="it-IT" err="1"/>
              <a:t>traffic</a:t>
            </a:r>
            <a:r>
              <a:rPr lang="it-IT"/>
              <a:t> and access </a:t>
            </a:r>
            <a:r>
              <a:rPr lang="it-IT" err="1"/>
              <a:t>enhanced</a:t>
            </a:r>
            <a:r>
              <a:rPr lang="it-IT"/>
              <a:t> control, </a:t>
            </a:r>
            <a:r>
              <a:rPr lang="it-IT" err="1"/>
              <a:t>wider</a:t>
            </a:r>
            <a:r>
              <a:rPr lang="it-IT"/>
              <a:t> </a:t>
            </a:r>
            <a:r>
              <a:rPr lang="it-IT" err="1"/>
              <a:t>wifi</a:t>
            </a:r>
            <a:r>
              <a:rPr lang="it-IT"/>
              <a:t> connection and </a:t>
            </a:r>
            <a:r>
              <a:rPr lang="it-IT" err="1"/>
              <a:t>extended</a:t>
            </a:r>
            <a:r>
              <a:rPr lang="it-IT"/>
              <a:t> data </a:t>
            </a:r>
            <a:r>
              <a:rPr lang="it-IT" err="1"/>
              <a:t>collection</a:t>
            </a:r>
            <a:r>
              <a:rPr lang="it-IT"/>
              <a:t>. </a:t>
            </a:r>
            <a:r>
              <a:rPr lang="it-IT" err="1"/>
              <a:t>Our</a:t>
            </a:r>
            <a:r>
              <a:rPr lang="it-IT"/>
              <a:t> Smart public lighting </a:t>
            </a:r>
            <a:r>
              <a:rPr lang="it-IT" err="1"/>
              <a:t>is</a:t>
            </a:r>
            <a:r>
              <a:rPr lang="it-IT"/>
              <a:t> a </a:t>
            </a:r>
            <a:r>
              <a:rPr lang="it-IT" err="1"/>
              <a:t>fundamental</a:t>
            </a:r>
            <a:r>
              <a:rPr lang="it-IT"/>
              <a:t> part of the smart city design </a:t>
            </a:r>
            <a:r>
              <a:rPr lang="it-IT" err="1"/>
              <a:t>as</a:t>
            </a:r>
            <a:r>
              <a:rPr lang="it-IT"/>
              <a:t> </a:t>
            </a:r>
            <a:r>
              <a:rPr lang="it-IT" err="1"/>
              <a:t>it</a:t>
            </a:r>
            <a:r>
              <a:rPr lang="it-IT"/>
              <a:t> </a:t>
            </a:r>
            <a:r>
              <a:rPr lang="it-IT" err="1"/>
              <a:t>is</a:t>
            </a:r>
            <a:r>
              <a:rPr lang="it-IT"/>
              <a:t> </a:t>
            </a:r>
            <a:r>
              <a:rPr lang="it-IT" err="1"/>
              <a:t>actively</a:t>
            </a:r>
            <a:r>
              <a:rPr lang="it-IT"/>
              <a:t> </a:t>
            </a:r>
            <a:r>
              <a:rPr lang="it-IT" err="1"/>
              <a:t>connected</a:t>
            </a:r>
            <a:r>
              <a:rPr lang="it-IT"/>
              <a:t> to the e-distribuzione smart&amp; </a:t>
            </a:r>
            <a:r>
              <a:rPr lang="it-IT" err="1"/>
              <a:t>resilient</a:t>
            </a:r>
            <a:r>
              <a:rPr lang="it-IT"/>
              <a:t> </a:t>
            </a:r>
            <a:r>
              <a:rPr lang="it-IT" err="1"/>
              <a:t>grid</a:t>
            </a:r>
            <a:r>
              <a:rPr lang="it-IT"/>
              <a:t>, the </a:t>
            </a:r>
            <a:r>
              <a:rPr lang="it-IT" err="1"/>
              <a:t>municipal</a:t>
            </a:r>
            <a:r>
              <a:rPr lang="it-IT"/>
              <a:t> smart city control room and </a:t>
            </a:r>
            <a:r>
              <a:rPr lang="it-IT" err="1"/>
              <a:t>directly</a:t>
            </a:r>
            <a:r>
              <a:rPr lang="it-IT"/>
              <a:t> to </a:t>
            </a:r>
            <a:r>
              <a:rPr lang="it-IT" err="1"/>
              <a:t>citizens</a:t>
            </a:r>
            <a:r>
              <a:rPr lang="it-IT"/>
              <a:t>. </a:t>
            </a:r>
          </a:p>
          <a:p>
            <a:pPr marL="186262" indent="0" algn="just">
              <a:lnSpc>
                <a:spcPct val="110000"/>
              </a:lnSpc>
              <a:buNone/>
            </a:pPr>
            <a:endParaRPr lang="it-IT"/>
          </a:p>
          <a:p>
            <a:pPr algn="just">
              <a:lnSpc>
                <a:spcPct val="110000"/>
              </a:lnSpc>
            </a:pPr>
            <a:r>
              <a:rPr lang="it-IT" err="1"/>
              <a:t>It</a:t>
            </a:r>
            <a:r>
              <a:rPr lang="it-IT"/>
              <a:t> </a:t>
            </a:r>
            <a:r>
              <a:rPr lang="it-IT" err="1"/>
              <a:t>is</a:t>
            </a:r>
            <a:r>
              <a:rPr lang="it-IT"/>
              <a:t> a </a:t>
            </a:r>
            <a:r>
              <a:rPr lang="it-IT" err="1"/>
              <a:t>win-win</a:t>
            </a:r>
            <a:r>
              <a:rPr lang="it-IT"/>
              <a:t> </a:t>
            </a:r>
            <a:r>
              <a:rPr lang="it-IT" err="1"/>
              <a:t>experience</a:t>
            </a:r>
            <a:r>
              <a:rPr lang="it-IT"/>
              <a:t>, a service for the city and for the </a:t>
            </a:r>
            <a:r>
              <a:rPr lang="it-IT" err="1"/>
              <a:t>citizens</a:t>
            </a:r>
            <a:r>
              <a:rPr lang="it-IT"/>
              <a:t>.</a:t>
            </a:r>
          </a:p>
          <a:p>
            <a:pPr algn="just">
              <a:lnSpc>
                <a:spcPct val="110000"/>
              </a:lnSpc>
            </a:pPr>
            <a:endParaRPr lang="it-IT"/>
          </a:p>
        </p:txBody>
      </p:sp>
    </p:spTree>
    <p:extLst>
      <p:ext uri="{BB962C8B-B14F-4D97-AF65-F5344CB8AC3E}">
        <p14:creationId xmlns:p14="http://schemas.microsoft.com/office/powerpoint/2010/main" val="2634909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7223AC-A565-7451-30F5-880032072551}"/>
              </a:ext>
            </a:extLst>
          </p:cNvPr>
          <p:cNvSpPr>
            <a:spLocks noGrp="1"/>
          </p:cNvSpPr>
          <p:nvPr>
            <p:ph type="title"/>
          </p:nvPr>
        </p:nvSpPr>
        <p:spPr/>
        <p:txBody>
          <a:bodyPr/>
          <a:lstStyle/>
          <a:p>
            <a:r>
              <a:rPr lang="it-IT" err="1"/>
              <a:t>Where</a:t>
            </a:r>
            <a:r>
              <a:rPr lang="it-IT"/>
              <a:t> to </a:t>
            </a:r>
            <a:r>
              <a:rPr lang="it-IT" err="1"/>
              <a:t>find</a:t>
            </a:r>
            <a:r>
              <a:rPr lang="it-IT"/>
              <a:t> additional information</a:t>
            </a:r>
          </a:p>
        </p:txBody>
      </p:sp>
      <p:sp>
        <p:nvSpPr>
          <p:cNvPr id="3" name="Segnaposto testo 2">
            <a:extLst>
              <a:ext uri="{FF2B5EF4-FFF2-40B4-BE49-F238E27FC236}">
                <a16:creationId xmlns:a16="http://schemas.microsoft.com/office/drawing/2014/main" id="{07FE83A1-213D-E5D1-E49F-D3D7F9A759A3}"/>
              </a:ext>
            </a:extLst>
          </p:cNvPr>
          <p:cNvSpPr>
            <a:spLocks noGrp="1"/>
          </p:cNvSpPr>
          <p:nvPr>
            <p:ph type="body" idx="1"/>
          </p:nvPr>
        </p:nvSpPr>
        <p:spPr/>
        <p:txBody>
          <a:bodyPr/>
          <a:lstStyle/>
          <a:p>
            <a:r>
              <a:rPr lang="it-IT">
                <a:hlinkClick r:id="rId2"/>
              </a:rPr>
              <a:t>www.firenzecambiauce.it</a:t>
            </a:r>
            <a:endParaRPr lang="it-IT"/>
          </a:p>
          <a:p>
            <a:r>
              <a:rPr lang="it-IT">
                <a:hlinkClick r:id="rId3"/>
              </a:rPr>
              <a:t>https://replicate-project.eu</a:t>
            </a:r>
            <a:endParaRPr lang="it-IT"/>
          </a:p>
          <a:p>
            <a:endParaRPr lang="it-IT"/>
          </a:p>
          <a:p>
            <a:endParaRPr lang="it-IT"/>
          </a:p>
        </p:txBody>
      </p:sp>
    </p:spTree>
    <p:extLst>
      <p:ext uri="{BB962C8B-B14F-4D97-AF65-F5344CB8AC3E}">
        <p14:creationId xmlns:p14="http://schemas.microsoft.com/office/powerpoint/2010/main" val="2886737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a:extLst>
              <a:ext uri="{FF2B5EF4-FFF2-40B4-BE49-F238E27FC236}">
                <a16:creationId xmlns:a16="http://schemas.microsoft.com/office/drawing/2014/main" id="{CB5CD0F4-A6DB-DB69-CC3F-B4FD6860C32D}"/>
              </a:ext>
            </a:extLst>
          </p:cNvPr>
          <p:cNvSpPr txBox="1">
            <a:spLocks/>
          </p:cNvSpPr>
          <p:nvPr/>
        </p:nvSpPr>
        <p:spPr>
          <a:xfrm>
            <a:off x="838199" y="533158"/>
            <a:ext cx="9484895" cy="80645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000" b="1" i="0" u="none" strike="noStrike" kern="1200" cap="none" spc="0" normalizeH="0" baseline="0" noProof="0">
                <a:ln>
                  <a:noFill/>
                </a:ln>
                <a:solidFill>
                  <a:srgbClr val="0D5364"/>
                </a:solidFill>
                <a:effectLst/>
                <a:uLnTx/>
                <a:uFillTx/>
                <a:latin typeface="Arial"/>
                <a:ea typeface="+mj-ea"/>
                <a:cs typeface="+mj-cs"/>
              </a:rPr>
              <a:t>2 – Climate Task Force</a:t>
            </a:r>
          </a:p>
        </p:txBody>
      </p:sp>
      <p:sp>
        <p:nvSpPr>
          <p:cNvPr id="3" name="Segnaposto testo 2">
            <a:extLst>
              <a:ext uri="{FF2B5EF4-FFF2-40B4-BE49-F238E27FC236}">
                <a16:creationId xmlns:a16="http://schemas.microsoft.com/office/drawing/2014/main" id="{DF71F39F-1164-98A9-6795-8CB6D1F6C171}"/>
              </a:ext>
            </a:extLst>
          </p:cNvPr>
          <p:cNvSpPr>
            <a:spLocks noGrp="1"/>
          </p:cNvSpPr>
          <p:nvPr>
            <p:ph type="body" idx="1"/>
          </p:nvPr>
        </p:nvSpPr>
        <p:spPr>
          <a:xfrm>
            <a:off x="380998" y="1339608"/>
            <a:ext cx="8402055" cy="4711705"/>
          </a:xfrm>
        </p:spPr>
        <p:txBody>
          <a:bodyPr>
            <a:normAutofit fontScale="85000" lnSpcReduction="20000"/>
          </a:bodyPr>
          <a:lstStyle/>
          <a:p>
            <a:pPr>
              <a:buFont typeface="Arial" panose="020B0604020202020204" pitchFamily="34" charset="0"/>
              <a:buChar char="•"/>
            </a:pPr>
            <a:r>
              <a:rPr lang="en-US" b="1">
                <a:effectLst/>
              </a:rPr>
              <a:t>What is the solution and how does it work?</a:t>
            </a:r>
          </a:p>
          <a:p>
            <a:pPr marL="11113" indent="0" algn="just">
              <a:lnSpc>
                <a:spcPct val="110000"/>
              </a:lnSpc>
              <a:buNone/>
            </a:pPr>
            <a:r>
              <a:rPr lang="it-IT" sz="1800">
                <a:effectLst/>
                <a:latin typeface="+mn-lt"/>
                <a:ea typeface="Times New Roman" panose="02020603050405020304" pitchFamily="18" charset="0"/>
                <a:cs typeface="Times New Roman" panose="02020603050405020304" pitchFamily="18" charset="0"/>
              </a:rPr>
              <a:t>The </a:t>
            </a:r>
            <a:r>
              <a:rPr lang="it-IT" sz="1800" err="1">
                <a:effectLst/>
                <a:latin typeface="+mn-lt"/>
                <a:ea typeface="Times New Roman" panose="02020603050405020304" pitchFamily="18" charset="0"/>
                <a:cs typeface="Times New Roman" panose="02020603050405020304" pitchFamily="18" charset="0"/>
              </a:rPr>
              <a:t>holistic</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outlook</a:t>
            </a:r>
            <a:r>
              <a:rPr lang="it-IT" sz="1800">
                <a:effectLst/>
                <a:latin typeface="+mn-lt"/>
                <a:ea typeface="Times New Roman" panose="02020603050405020304" pitchFamily="18" charset="0"/>
                <a:cs typeface="Times New Roman" panose="02020603050405020304" pitchFamily="18" charset="0"/>
              </a:rPr>
              <a:t> of Florence </a:t>
            </a:r>
            <a:r>
              <a:rPr lang="it-IT" sz="1800" err="1">
                <a:effectLst/>
                <a:latin typeface="+mn-lt"/>
                <a:ea typeface="Times New Roman" panose="02020603050405020304" pitchFamily="18" charset="0"/>
                <a:cs typeface="Times New Roman" panose="02020603050405020304" pitchFamily="18" charset="0"/>
              </a:rPr>
              <a:t>brought</a:t>
            </a:r>
            <a:r>
              <a:rPr lang="it-IT" sz="1800">
                <a:effectLst/>
                <a:latin typeface="+mn-lt"/>
                <a:ea typeface="Times New Roman" panose="02020603050405020304" pitchFamily="18" charset="0"/>
                <a:cs typeface="Times New Roman" panose="02020603050405020304" pitchFamily="18" charset="0"/>
              </a:rPr>
              <a:t> to </a:t>
            </a:r>
            <a:r>
              <a:rPr lang="it-IT" sz="1800" err="1">
                <a:effectLst/>
                <a:latin typeface="+mn-lt"/>
                <a:ea typeface="Times New Roman" panose="02020603050405020304" pitchFamily="18" charset="0"/>
                <a:cs typeface="Times New Roman" panose="02020603050405020304" pitchFamily="18" charset="0"/>
              </a:rPr>
              <a:t>officially</a:t>
            </a:r>
            <a:r>
              <a:rPr lang="it-IT" sz="1800">
                <a:effectLst/>
                <a:latin typeface="+mn-lt"/>
                <a:ea typeface="Times New Roman" panose="02020603050405020304" pitchFamily="18" charset="0"/>
                <a:cs typeface="Times New Roman" panose="02020603050405020304" pitchFamily="18" charset="0"/>
              </a:rPr>
              <a:t> set up in 2010, </a:t>
            </a:r>
            <a:r>
              <a:rPr lang="it-IT" sz="1800" err="1">
                <a:effectLst/>
                <a:latin typeface="+mn-lt"/>
                <a:ea typeface="Times New Roman" panose="02020603050405020304" pitchFamily="18" charset="0"/>
                <a:cs typeface="Times New Roman" panose="02020603050405020304" pitchFamily="18" charset="0"/>
              </a:rPr>
              <a:t>inspired</a:t>
            </a:r>
            <a:r>
              <a:rPr lang="it-IT" sz="1800">
                <a:effectLst/>
                <a:latin typeface="+mn-lt"/>
                <a:ea typeface="Times New Roman" panose="02020603050405020304" pitchFamily="18" charset="0"/>
                <a:cs typeface="Times New Roman" panose="02020603050405020304" pitchFamily="18" charset="0"/>
              </a:rPr>
              <a:t> by CoM, an </a:t>
            </a:r>
            <a:r>
              <a:rPr lang="it-IT" sz="1800" err="1">
                <a:effectLst/>
                <a:latin typeface="+mn-lt"/>
                <a:ea typeface="Times New Roman" panose="02020603050405020304" pitchFamily="18" charset="0"/>
                <a:cs typeface="Times New Roman" panose="02020603050405020304" pitchFamily="18" charset="0"/>
              </a:rPr>
              <a:t>interdisciplinary</a:t>
            </a:r>
            <a:r>
              <a:rPr lang="it-IT" sz="1800">
                <a:effectLst/>
                <a:latin typeface="+mn-lt"/>
                <a:ea typeface="Times New Roman" panose="02020603050405020304" pitchFamily="18" charset="0"/>
                <a:cs typeface="Times New Roman" panose="02020603050405020304" pitchFamily="18" charset="0"/>
              </a:rPr>
              <a:t> “task force” with </a:t>
            </a:r>
            <a:r>
              <a:rPr lang="it-IT" sz="1800" err="1">
                <a:effectLst/>
                <a:latin typeface="+mn-lt"/>
                <a:ea typeface="Times New Roman" panose="02020603050405020304" pitchFamily="18" charset="0"/>
                <a:cs typeface="Times New Roman" panose="02020603050405020304" pitchFamily="18" charset="0"/>
              </a:rPr>
              <a:t>specific</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competencies</a:t>
            </a:r>
            <a:r>
              <a:rPr lang="it-IT" sz="1800">
                <a:effectLst/>
                <a:latin typeface="+mn-lt"/>
                <a:ea typeface="Times New Roman" panose="02020603050405020304" pitchFamily="18" charset="0"/>
                <a:cs typeface="Times New Roman" panose="02020603050405020304" pitchFamily="18" charset="0"/>
              </a:rPr>
              <a:t> and skills to work on </a:t>
            </a:r>
            <a:r>
              <a:rPr lang="it-IT" sz="1800" err="1">
                <a:effectLst/>
                <a:latin typeface="+mn-lt"/>
                <a:ea typeface="Times New Roman" panose="02020603050405020304" pitchFamily="18" charset="0"/>
                <a:cs typeface="Times New Roman" panose="02020603050405020304" pitchFamily="18" charset="0"/>
              </a:rPr>
              <a:t>integrated</a:t>
            </a:r>
            <a:r>
              <a:rPr lang="it-IT" sz="1800">
                <a:effectLst/>
                <a:latin typeface="+mn-lt"/>
                <a:ea typeface="Times New Roman" panose="02020603050405020304" pitchFamily="18" charset="0"/>
                <a:cs typeface="Times New Roman" panose="02020603050405020304" pitchFamily="18" charset="0"/>
              </a:rPr>
              <a:t> plans like SEAP. Due to </a:t>
            </a:r>
            <a:r>
              <a:rPr lang="it-IT" sz="1800" err="1">
                <a:effectLst/>
                <a:latin typeface="+mn-lt"/>
                <a:ea typeface="Times New Roman" panose="02020603050405020304" pitchFamily="18" charset="0"/>
                <a:cs typeface="Times New Roman" panose="02020603050405020304" pitchFamily="18" charset="0"/>
              </a:rPr>
              <a:t>its</a:t>
            </a:r>
            <a:r>
              <a:rPr lang="it-IT" sz="1800">
                <a:effectLst/>
                <a:latin typeface="+mn-lt"/>
                <a:ea typeface="Times New Roman" panose="02020603050405020304" pitchFamily="18" charset="0"/>
                <a:cs typeface="Times New Roman" panose="02020603050405020304" pitchFamily="18" charset="0"/>
              </a:rPr>
              <a:t> nature and the </a:t>
            </a:r>
            <a:r>
              <a:rPr lang="it-IT" sz="1800" err="1">
                <a:effectLst/>
                <a:latin typeface="+mn-lt"/>
                <a:ea typeface="Times New Roman" panose="02020603050405020304" pitchFamily="18" charset="0"/>
                <a:cs typeface="Times New Roman" panose="02020603050405020304" pitchFamily="18" charset="0"/>
              </a:rPr>
              <a:t>importance</a:t>
            </a:r>
            <a:r>
              <a:rPr lang="it-IT" sz="1800">
                <a:effectLst/>
                <a:latin typeface="+mn-lt"/>
                <a:ea typeface="Times New Roman" panose="02020603050405020304" pitchFamily="18" charset="0"/>
                <a:cs typeface="Times New Roman" panose="02020603050405020304" pitchFamily="18" charset="0"/>
              </a:rPr>
              <a:t> of the </a:t>
            </a:r>
            <a:r>
              <a:rPr lang="it-IT" sz="1800" err="1">
                <a:effectLst/>
                <a:latin typeface="+mn-lt"/>
                <a:ea typeface="Times New Roman" panose="02020603050405020304" pitchFamily="18" charset="0"/>
                <a:cs typeface="Times New Roman" panose="02020603050405020304" pitchFamily="18" charset="0"/>
              </a:rPr>
              <a:t>issue</a:t>
            </a:r>
            <a:r>
              <a:rPr lang="it-IT" sz="1800">
                <a:effectLst/>
                <a:latin typeface="+mn-lt"/>
                <a:ea typeface="Times New Roman" panose="02020603050405020304" pitchFamily="18" charset="0"/>
                <a:cs typeface="Times New Roman" panose="02020603050405020304" pitchFamily="18" charset="0"/>
              </a:rPr>
              <a:t>, the WG </a:t>
            </a:r>
            <a:r>
              <a:rPr lang="it-IT" sz="1800" err="1">
                <a:effectLst/>
                <a:latin typeface="+mn-lt"/>
                <a:ea typeface="Times New Roman" panose="02020603050405020304" pitchFamily="18" charset="0"/>
                <a:cs typeface="Times New Roman" panose="02020603050405020304" pitchFamily="18" charset="0"/>
              </a:rPr>
              <a:t>was</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conceived</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as</a:t>
            </a:r>
            <a:r>
              <a:rPr lang="it-IT" sz="1800">
                <a:effectLst/>
                <a:latin typeface="+mn-lt"/>
                <a:ea typeface="Times New Roman" panose="02020603050405020304" pitchFamily="18" charset="0"/>
                <a:cs typeface="Times New Roman" panose="02020603050405020304" pitchFamily="18" charset="0"/>
              </a:rPr>
              <a:t> an inter-</a:t>
            </a:r>
            <a:r>
              <a:rPr lang="it-IT" sz="1800" err="1">
                <a:effectLst/>
                <a:latin typeface="+mn-lt"/>
                <a:ea typeface="Times New Roman" panose="02020603050405020304" pitchFamily="18" charset="0"/>
                <a:cs typeface="Times New Roman" panose="02020603050405020304" pitchFamily="18" charset="0"/>
              </a:rPr>
              <a:t>departmental</a:t>
            </a:r>
            <a:r>
              <a:rPr lang="it-IT" sz="1800">
                <a:effectLst/>
                <a:latin typeface="+mn-lt"/>
                <a:ea typeface="Times New Roman" panose="02020603050405020304" pitchFamily="18" charset="0"/>
                <a:cs typeface="Times New Roman" panose="02020603050405020304" pitchFamily="18" charset="0"/>
              </a:rPr>
              <a:t> body, made of 22 people, </a:t>
            </a:r>
            <a:r>
              <a:rPr lang="it-IT" sz="1800" err="1">
                <a:effectLst/>
                <a:latin typeface="+mn-lt"/>
                <a:ea typeface="Times New Roman" panose="02020603050405020304" pitchFamily="18" charset="0"/>
                <a:cs typeface="Times New Roman" panose="02020603050405020304" pitchFamily="18" charset="0"/>
              </a:rPr>
              <a:t>supported</a:t>
            </a:r>
            <a:r>
              <a:rPr lang="it-IT" sz="1800">
                <a:effectLst/>
                <a:latin typeface="+mn-lt"/>
                <a:ea typeface="Times New Roman" panose="02020603050405020304" pitchFamily="18" charset="0"/>
                <a:cs typeface="Times New Roman" panose="02020603050405020304" pitchFamily="18" charset="0"/>
              </a:rPr>
              <a:t> by technical </a:t>
            </a:r>
            <a:r>
              <a:rPr lang="it-IT" sz="1800" err="1">
                <a:effectLst/>
                <a:latin typeface="+mn-lt"/>
                <a:ea typeface="Times New Roman" panose="02020603050405020304" pitchFamily="18" charset="0"/>
                <a:cs typeface="Times New Roman" panose="02020603050405020304" pitchFamily="18" charset="0"/>
              </a:rPr>
              <a:t>assistance</a:t>
            </a:r>
            <a:r>
              <a:rPr lang="it-IT" sz="1800">
                <a:effectLst/>
                <a:latin typeface="+mn-lt"/>
                <a:ea typeface="Times New Roman" panose="02020603050405020304" pitchFamily="18" charset="0"/>
                <a:cs typeface="Times New Roman" panose="02020603050405020304" pitchFamily="18" charset="0"/>
              </a:rPr>
              <a:t>/facilitator and </a:t>
            </a:r>
            <a:r>
              <a:rPr lang="it-IT" sz="1800" err="1">
                <a:effectLst/>
                <a:latin typeface="+mn-lt"/>
                <a:ea typeface="Times New Roman" panose="02020603050405020304" pitchFamily="18" charset="0"/>
                <a:cs typeface="Times New Roman" panose="02020603050405020304" pitchFamily="18" charset="0"/>
              </a:rPr>
              <a:t>coordinated</a:t>
            </a:r>
            <a:r>
              <a:rPr lang="it-IT" sz="1800">
                <a:effectLst/>
                <a:latin typeface="+mn-lt"/>
                <a:ea typeface="Times New Roman" panose="02020603050405020304" pitchFamily="18" charset="0"/>
                <a:cs typeface="Times New Roman" panose="02020603050405020304" pitchFamily="18" charset="0"/>
              </a:rPr>
              <a:t> by the City Manager.</a:t>
            </a:r>
          </a:p>
          <a:p>
            <a:pPr marL="11113" indent="0" algn="just">
              <a:lnSpc>
                <a:spcPct val="110000"/>
              </a:lnSpc>
              <a:buNone/>
            </a:pPr>
            <a:r>
              <a:rPr lang="it-IT" sz="1800">
                <a:effectLst/>
                <a:latin typeface="+mn-lt"/>
                <a:ea typeface="Times New Roman" panose="02020603050405020304" pitchFamily="18" charset="0"/>
                <a:cs typeface="Times New Roman" panose="02020603050405020304" pitchFamily="18" charset="0"/>
              </a:rPr>
              <a:t>The WG </a:t>
            </a:r>
            <a:r>
              <a:rPr lang="it-IT" sz="1800" err="1">
                <a:effectLst/>
                <a:latin typeface="+mn-lt"/>
                <a:ea typeface="Times New Roman" panose="02020603050405020304" pitchFamily="18" charset="0"/>
                <a:cs typeface="Times New Roman" panose="02020603050405020304" pitchFamily="18" charset="0"/>
              </a:rPr>
              <a:t>has</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overseen</a:t>
            </a:r>
            <a:r>
              <a:rPr lang="it-IT" sz="1800">
                <a:effectLst/>
                <a:latin typeface="+mn-lt"/>
                <a:ea typeface="Times New Roman" panose="02020603050405020304" pitchFamily="18" charset="0"/>
                <a:cs typeface="Times New Roman" panose="02020603050405020304" pitchFamily="18" charset="0"/>
              </a:rPr>
              <a:t> the </a:t>
            </a:r>
            <a:r>
              <a:rPr lang="it-IT" sz="1800" err="1">
                <a:effectLst/>
                <a:latin typeface="+mn-lt"/>
                <a:ea typeface="Times New Roman" panose="02020603050405020304" pitchFamily="18" charset="0"/>
                <a:cs typeface="Times New Roman" panose="02020603050405020304" pitchFamily="18" charset="0"/>
              </a:rPr>
              <a:t>coordination</a:t>
            </a:r>
            <a:r>
              <a:rPr lang="it-IT" sz="1800">
                <a:effectLst/>
                <a:latin typeface="+mn-lt"/>
                <a:ea typeface="Times New Roman" panose="02020603050405020304" pitchFamily="18" charset="0"/>
                <a:cs typeface="Times New Roman" panose="02020603050405020304" pitchFamily="18" charset="0"/>
              </a:rPr>
              <a:t> of </a:t>
            </a:r>
            <a:r>
              <a:rPr lang="it-IT" sz="1800" err="1">
                <a:effectLst/>
                <a:latin typeface="+mn-lt"/>
                <a:ea typeface="Times New Roman" panose="02020603050405020304" pitchFamily="18" charset="0"/>
                <a:cs typeface="Times New Roman" panose="02020603050405020304" pitchFamily="18" charset="0"/>
              </a:rPr>
              <a:t>all</a:t>
            </a:r>
            <a:r>
              <a:rPr lang="it-IT" sz="1800">
                <a:effectLst/>
                <a:latin typeface="+mn-lt"/>
                <a:ea typeface="Times New Roman" panose="02020603050405020304" pitchFamily="18" charset="0"/>
                <a:cs typeface="Times New Roman" panose="02020603050405020304" pitchFamily="18" charset="0"/>
              </a:rPr>
              <a:t> following plans and </a:t>
            </a:r>
            <a:r>
              <a:rPr lang="it-IT" sz="1800" err="1">
                <a:effectLst/>
                <a:latin typeface="+mn-lt"/>
                <a:ea typeface="Times New Roman" panose="02020603050405020304" pitchFamily="18" charset="0"/>
                <a:cs typeface="Times New Roman" panose="02020603050405020304" pitchFamily="18" charset="0"/>
              </a:rPr>
              <a:t>programs</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since</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its</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foundation</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it</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is</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dynamic</a:t>
            </a:r>
            <a:r>
              <a:rPr lang="it-IT" sz="1800">
                <a:effectLst/>
                <a:latin typeface="+mn-lt"/>
                <a:ea typeface="Times New Roman" panose="02020603050405020304" pitchFamily="18" charset="0"/>
                <a:cs typeface="Times New Roman" panose="02020603050405020304" pitchFamily="18" charset="0"/>
              </a:rPr>
              <a:t> and open to </a:t>
            </a:r>
            <a:r>
              <a:rPr lang="it-IT" sz="1800" err="1">
                <a:effectLst/>
                <a:latin typeface="+mn-lt"/>
                <a:ea typeface="Times New Roman" panose="02020603050405020304" pitchFamily="18" charset="0"/>
                <a:cs typeface="Times New Roman" panose="02020603050405020304" pitchFamily="18" charset="0"/>
              </a:rPr>
              <a:t>any</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suggestions</a:t>
            </a:r>
            <a:r>
              <a:rPr lang="it-IT" sz="1800">
                <a:effectLst/>
                <a:latin typeface="+mn-lt"/>
                <a:ea typeface="Times New Roman" panose="02020603050405020304" pitchFamily="18" charset="0"/>
                <a:cs typeface="Times New Roman" panose="02020603050405020304" pitchFamily="18" charset="0"/>
              </a:rPr>
              <a:t>: in </a:t>
            </a:r>
            <a:r>
              <a:rPr lang="it-IT" sz="1800" err="1">
                <a:effectLst/>
                <a:latin typeface="+mn-lt"/>
                <a:ea typeface="Times New Roman" panose="02020603050405020304" pitchFamily="18" charset="0"/>
                <a:cs typeface="Times New Roman" panose="02020603050405020304" pitchFamily="18" charset="0"/>
              </a:rPr>
              <a:t>accordance</a:t>
            </a:r>
            <a:r>
              <a:rPr lang="it-IT" sz="1800">
                <a:effectLst/>
                <a:latin typeface="+mn-lt"/>
                <a:ea typeface="Times New Roman" panose="02020603050405020304" pitchFamily="18" charset="0"/>
                <a:cs typeface="Times New Roman" panose="02020603050405020304" pitchFamily="18" charset="0"/>
              </a:rPr>
              <a:t> with the </a:t>
            </a:r>
            <a:r>
              <a:rPr lang="it-IT" sz="1800" err="1">
                <a:effectLst/>
                <a:latin typeface="+mn-lt"/>
                <a:ea typeface="Times New Roman" panose="02020603050405020304" pitchFamily="18" charset="0"/>
                <a:cs typeface="Times New Roman" panose="02020603050405020304" pitchFamily="18" charset="0"/>
              </a:rPr>
              <a:t>specific</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agendas</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other</a:t>
            </a:r>
            <a:r>
              <a:rPr lang="it-IT" sz="1800">
                <a:effectLst/>
                <a:latin typeface="+mn-lt"/>
                <a:ea typeface="Times New Roman" panose="02020603050405020304" pitchFamily="18" charset="0"/>
                <a:cs typeface="Times New Roman" panose="02020603050405020304" pitchFamily="18" charset="0"/>
              </a:rPr>
              <a:t> stakeholders </a:t>
            </a:r>
            <a:r>
              <a:rPr lang="it-IT" sz="1800" err="1">
                <a:effectLst/>
                <a:latin typeface="+mn-lt"/>
                <a:ea typeface="Times New Roman" panose="02020603050405020304" pitchFamily="18" charset="0"/>
                <a:cs typeface="Times New Roman" panose="02020603050405020304" pitchFamily="18" charset="0"/>
              </a:rPr>
              <a:t>have</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been</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included</a:t>
            </a:r>
            <a:r>
              <a:rPr lang="it-IT" sz="1800">
                <a:effectLst/>
                <a:latin typeface="+mn-lt"/>
                <a:ea typeface="Times New Roman" panose="02020603050405020304" pitchFamily="18" charset="0"/>
                <a:cs typeface="Times New Roman" panose="02020603050405020304" pitchFamily="18" charset="0"/>
              </a:rPr>
              <a:t> in </a:t>
            </a:r>
            <a:r>
              <a:rPr lang="it-IT" sz="1800" err="1">
                <a:effectLst/>
                <a:latin typeface="+mn-lt"/>
                <a:ea typeface="Times New Roman" panose="02020603050405020304" pitchFamily="18" charset="0"/>
                <a:cs typeface="Times New Roman" panose="02020603050405020304" pitchFamily="18" charset="0"/>
              </a:rPr>
              <a:t>years</a:t>
            </a:r>
            <a:r>
              <a:rPr lang="it-IT" sz="1800">
                <a:effectLst/>
                <a:latin typeface="+mn-lt"/>
                <a:ea typeface="Times New Roman" panose="02020603050405020304" pitchFamily="18" charset="0"/>
                <a:cs typeface="Times New Roman" panose="02020603050405020304" pitchFamily="18" charset="0"/>
              </a:rPr>
              <a:t> and </a:t>
            </a:r>
            <a:r>
              <a:rPr lang="it-IT" sz="1800" err="1">
                <a:effectLst/>
                <a:latin typeface="+mn-lt"/>
                <a:ea typeface="Times New Roman" panose="02020603050405020304" pitchFamily="18" charset="0"/>
                <a:cs typeface="Times New Roman" panose="02020603050405020304" pitchFamily="18" charset="0"/>
              </a:rPr>
              <a:t>those</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not</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officially</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members</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but</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directly</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affected</a:t>
            </a:r>
            <a:r>
              <a:rPr lang="it-IT" sz="1800">
                <a:effectLst/>
                <a:latin typeface="+mn-lt"/>
                <a:ea typeface="Times New Roman" panose="02020603050405020304" pitchFamily="18" charset="0"/>
                <a:cs typeface="Times New Roman" panose="02020603050405020304" pitchFamily="18" charset="0"/>
              </a:rPr>
              <a:t> by the </a:t>
            </a:r>
            <a:r>
              <a:rPr lang="it-IT" sz="1800" err="1">
                <a:effectLst/>
                <a:latin typeface="+mn-lt"/>
                <a:ea typeface="Times New Roman" panose="02020603050405020304" pitchFamily="18" charset="0"/>
                <a:cs typeface="Times New Roman" panose="02020603050405020304" pitchFamily="18" charset="0"/>
              </a:rPr>
              <a:t>issues</a:t>
            </a:r>
            <a:r>
              <a:rPr lang="it-IT" sz="1800">
                <a:effectLst/>
                <a:latin typeface="+mn-lt"/>
                <a:ea typeface="Times New Roman" panose="02020603050405020304" pitchFamily="18" charset="0"/>
                <a:cs typeface="Times New Roman" panose="02020603050405020304" pitchFamily="18" charset="0"/>
              </a:rPr>
              <a:t>, are </a:t>
            </a:r>
            <a:r>
              <a:rPr lang="it-IT" sz="1800" err="1">
                <a:effectLst/>
                <a:latin typeface="+mn-lt"/>
                <a:ea typeface="Times New Roman" panose="02020603050405020304" pitchFamily="18" charset="0"/>
                <a:cs typeface="Times New Roman" panose="02020603050405020304" pitchFamily="18" charset="0"/>
              </a:rPr>
              <a:t>invited</a:t>
            </a:r>
            <a:r>
              <a:rPr lang="it-IT" sz="1800">
                <a:effectLst/>
                <a:latin typeface="+mn-lt"/>
                <a:ea typeface="Times New Roman" panose="02020603050405020304" pitchFamily="18" charset="0"/>
                <a:cs typeface="Times New Roman" panose="02020603050405020304" pitchFamily="18" charset="0"/>
              </a:rPr>
              <a:t> to </a:t>
            </a:r>
            <a:r>
              <a:rPr lang="it-IT" sz="1800" err="1">
                <a:effectLst/>
                <a:latin typeface="+mn-lt"/>
                <a:ea typeface="Times New Roman" panose="02020603050405020304" pitchFamily="18" charset="0"/>
                <a:cs typeface="Times New Roman" panose="02020603050405020304" pitchFamily="18" charset="0"/>
              </a:rPr>
              <a:t>participate</a:t>
            </a:r>
            <a:r>
              <a:rPr lang="it-IT" sz="1800">
                <a:effectLst/>
                <a:latin typeface="+mn-lt"/>
                <a:ea typeface="Times New Roman" panose="02020603050405020304" pitchFamily="18" charset="0"/>
                <a:cs typeface="Times New Roman" panose="02020603050405020304" pitchFamily="18" charset="0"/>
              </a:rPr>
              <a:t> in the sessions. </a:t>
            </a:r>
          </a:p>
          <a:p>
            <a:pPr marL="11113" indent="0" algn="just">
              <a:lnSpc>
                <a:spcPct val="110000"/>
              </a:lnSpc>
              <a:buNone/>
            </a:pPr>
            <a:r>
              <a:rPr lang="it-IT" sz="1800" err="1">
                <a:effectLst/>
                <a:latin typeface="+mn-lt"/>
                <a:ea typeface="Times New Roman" panose="02020603050405020304" pitchFamily="18" charset="0"/>
                <a:cs typeface="Times New Roman" panose="02020603050405020304" pitchFamily="18" charset="0"/>
              </a:rPr>
              <a:t>Since</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its</a:t>
            </a:r>
            <a:r>
              <a:rPr lang="it-IT" sz="1800">
                <a:effectLst/>
                <a:latin typeface="+mn-lt"/>
                <a:ea typeface="Times New Roman" panose="02020603050405020304" pitchFamily="18" charset="0"/>
                <a:cs typeface="Times New Roman" panose="02020603050405020304" pitchFamily="18" charset="0"/>
              </a:rPr>
              <a:t> establishment, the Group </a:t>
            </a:r>
            <a:r>
              <a:rPr lang="it-IT" sz="1800" err="1">
                <a:effectLst/>
                <a:latin typeface="+mn-lt"/>
                <a:ea typeface="Times New Roman" panose="02020603050405020304" pitchFamily="18" charset="0"/>
                <a:cs typeface="Times New Roman" panose="02020603050405020304" pitchFamily="18" charset="0"/>
              </a:rPr>
              <a:t>has</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met</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regularly</a:t>
            </a:r>
            <a:r>
              <a:rPr lang="it-IT" sz="1800">
                <a:effectLst/>
                <a:latin typeface="+mn-lt"/>
                <a:ea typeface="Times New Roman" panose="02020603050405020304" pitchFamily="18" charset="0"/>
                <a:cs typeface="Times New Roman" panose="02020603050405020304" pitchFamily="18" charset="0"/>
              </a:rPr>
              <a:t> to monitor and </a:t>
            </a:r>
            <a:r>
              <a:rPr lang="it-IT" sz="1800" err="1">
                <a:effectLst/>
                <a:latin typeface="+mn-lt"/>
                <a:ea typeface="Times New Roman" panose="02020603050405020304" pitchFamily="18" charset="0"/>
                <a:cs typeface="Times New Roman" panose="02020603050405020304" pitchFamily="18" charset="0"/>
              </a:rPr>
              <a:t>verify</a:t>
            </a:r>
            <a:r>
              <a:rPr lang="it-IT" sz="1800">
                <a:effectLst/>
                <a:latin typeface="+mn-lt"/>
                <a:ea typeface="Times New Roman" panose="02020603050405020304" pitchFamily="18" charset="0"/>
                <a:cs typeface="Times New Roman" panose="02020603050405020304" pitchFamily="18" charset="0"/>
              </a:rPr>
              <a:t> the </a:t>
            </a:r>
            <a:r>
              <a:rPr lang="it-IT" sz="1800" err="1">
                <a:effectLst/>
                <a:latin typeface="+mn-lt"/>
                <a:ea typeface="Times New Roman" panose="02020603050405020304" pitchFamily="18" charset="0"/>
                <a:cs typeface="Times New Roman" panose="02020603050405020304" pitchFamily="18" charset="0"/>
              </a:rPr>
              <a:t>plan's</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coherence</a:t>
            </a:r>
            <a:r>
              <a:rPr lang="it-IT" sz="1800">
                <a:effectLst/>
                <a:latin typeface="+mn-lt"/>
                <a:ea typeface="Times New Roman" panose="02020603050405020304" pitchFamily="18" charset="0"/>
                <a:cs typeface="Times New Roman" panose="02020603050405020304" pitchFamily="18" charset="0"/>
              </a:rPr>
              <a:t> and </a:t>
            </a:r>
            <a:r>
              <a:rPr lang="it-IT" sz="1800" err="1">
                <a:effectLst/>
                <a:latin typeface="+mn-lt"/>
                <a:ea typeface="Times New Roman" panose="02020603050405020304" pitchFamily="18" charset="0"/>
                <a:cs typeface="Times New Roman" panose="02020603050405020304" pitchFamily="18" charset="0"/>
              </a:rPr>
              <a:t>implementation</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organize</a:t>
            </a:r>
            <a:r>
              <a:rPr lang="it-IT" sz="1800">
                <a:effectLst/>
                <a:latin typeface="+mn-lt"/>
                <a:ea typeface="Times New Roman" panose="02020603050405020304" pitchFamily="18" charset="0"/>
                <a:cs typeface="Times New Roman" panose="02020603050405020304" pitchFamily="18" charset="0"/>
              </a:rPr>
              <a:t> the </a:t>
            </a:r>
            <a:r>
              <a:rPr lang="it-IT" sz="1800" err="1">
                <a:effectLst/>
                <a:latin typeface="+mn-lt"/>
                <a:ea typeface="Times New Roman" panose="02020603050405020304" pitchFamily="18" charset="0"/>
                <a:cs typeface="Times New Roman" panose="02020603050405020304" pitchFamily="18" charset="0"/>
              </a:rPr>
              <a:t>analyses</a:t>
            </a:r>
            <a:r>
              <a:rPr lang="it-IT" sz="1800">
                <a:effectLst/>
                <a:latin typeface="+mn-lt"/>
                <a:ea typeface="Times New Roman" panose="02020603050405020304" pitchFamily="18" charset="0"/>
                <a:cs typeface="Times New Roman" panose="02020603050405020304" pitchFamily="18" charset="0"/>
              </a:rPr>
              <a:t>, follow up on the </a:t>
            </a:r>
            <a:r>
              <a:rPr lang="it-IT" sz="1800" err="1">
                <a:effectLst/>
                <a:latin typeface="+mn-lt"/>
                <a:ea typeface="Times New Roman" panose="02020603050405020304" pitchFamily="18" charset="0"/>
                <a:cs typeface="Times New Roman" panose="02020603050405020304" pitchFamily="18" charset="0"/>
              </a:rPr>
              <a:t>obligatory</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phases</a:t>
            </a:r>
            <a:r>
              <a:rPr lang="it-IT" sz="1800">
                <a:effectLst/>
                <a:latin typeface="+mn-lt"/>
                <a:ea typeface="Times New Roman" panose="02020603050405020304" pitchFamily="18" charset="0"/>
                <a:cs typeface="Times New Roman" panose="02020603050405020304" pitchFamily="18" charset="0"/>
              </a:rPr>
              <a:t> and </a:t>
            </a:r>
            <a:r>
              <a:rPr lang="it-IT" sz="1800" err="1">
                <a:effectLst/>
                <a:latin typeface="+mn-lt"/>
                <a:ea typeface="Times New Roman" panose="02020603050405020304" pitchFamily="18" charset="0"/>
                <a:cs typeface="Times New Roman" panose="02020603050405020304" pitchFamily="18" charset="0"/>
              </a:rPr>
              <a:t>promote</a:t>
            </a:r>
            <a:r>
              <a:rPr lang="it-IT" sz="1800">
                <a:effectLst/>
                <a:latin typeface="+mn-lt"/>
                <a:ea typeface="Times New Roman" panose="02020603050405020304" pitchFamily="18" charset="0"/>
                <a:cs typeface="Times New Roman" panose="02020603050405020304" pitchFamily="18" charset="0"/>
              </a:rPr>
              <a:t> the meetings </a:t>
            </a:r>
            <a:r>
              <a:rPr lang="it-IT" sz="1800" err="1">
                <a:effectLst/>
                <a:latin typeface="+mn-lt"/>
                <a:ea typeface="Times New Roman" panose="02020603050405020304" pitchFamily="18" charset="0"/>
                <a:cs typeface="Times New Roman" panose="02020603050405020304" pitchFamily="18" charset="0"/>
              </a:rPr>
              <a:t>programmed</a:t>
            </a:r>
            <a:r>
              <a:rPr lang="it-IT" sz="1800">
                <a:effectLst/>
                <a:latin typeface="+mn-lt"/>
                <a:ea typeface="Times New Roman" panose="02020603050405020304" pitchFamily="18" charset="0"/>
                <a:cs typeface="Times New Roman" panose="02020603050405020304" pitchFamily="18" charset="0"/>
              </a:rPr>
              <a:t> in the </a:t>
            </a:r>
            <a:r>
              <a:rPr lang="it-IT" sz="1800" err="1">
                <a:effectLst/>
                <a:latin typeface="+mn-lt"/>
                <a:ea typeface="Times New Roman" panose="02020603050405020304" pitchFamily="18" charset="0"/>
                <a:cs typeface="Times New Roman" panose="02020603050405020304" pitchFamily="18" charset="0"/>
              </a:rPr>
              <a:t>communication</a:t>
            </a:r>
            <a:r>
              <a:rPr lang="it-IT" sz="1800">
                <a:effectLst/>
                <a:latin typeface="+mn-lt"/>
                <a:ea typeface="Times New Roman" panose="02020603050405020304" pitchFamily="18" charset="0"/>
                <a:cs typeface="Times New Roman" panose="02020603050405020304" pitchFamily="18" charset="0"/>
              </a:rPr>
              <a:t> plan.  </a:t>
            </a:r>
          </a:p>
          <a:p>
            <a:pPr marL="11113" indent="0" algn="just">
              <a:lnSpc>
                <a:spcPct val="110000"/>
              </a:lnSpc>
              <a:buNone/>
            </a:pPr>
            <a:r>
              <a:rPr lang="it-IT" sz="1800">
                <a:effectLst/>
                <a:latin typeface="+mn-lt"/>
                <a:ea typeface="Times New Roman" panose="02020603050405020304" pitchFamily="18" charset="0"/>
                <a:cs typeface="Times New Roman" panose="02020603050405020304" pitchFamily="18" charset="0"/>
              </a:rPr>
              <a:t>The WG </a:t>
            </a:r>
            <a:r>
              <a:rPr lang="it-IT" sz="1800" err="1">
                <a:effectLst/>
                <a:latin typeface="+mn-lt"/>
                <a:ea typeface="Times New Roman" panose="02020603050405020304" pitchFamily="18" charset="0"/>
                <a:cs typeface="Times New Roman" panose="02020603050405020304" pitchFamily="18" charset="0"/>
              </a:rPr>
              <a:t>is</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highly</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dynamic</a:t>
            </a:r>
            <a:r>
              <a:rPr lang="it-IT" sz="1800">
                <a:effectLst/>
                <a:latin typeface="+mn-lt"/>
                <a:ea typeface="Times New Roman" panose="02020603050405020304" pitchFamily="18" charset="0"/>
                <a:cs typeface="Times New Roman" panose="02020603050405020304" pitchFamily="18" charset="0"/>
              </a:rPr>
              <a:t>, </a:t>
            </a:r>
            <a:r>
              <a:rPr lang="it-IT" sz="1800" b="1" err="1">
                <a:effectLst/>
                <a:latin typeface="+mn-lt"/>
                <a:ea typeface="Times New Roman" panose="02020603050405020304" pitchFamily="18" charset="0"/>
                <a:cs typeface="Times New Roman" panose="02020603050405020304" pitchFamily="18" charset="0"/>
              </a:rPr>
              <a:t>adapting</a:t>
            </a:r>
            <a:r>
              <a:rPr lang="it-IT" sz="1800" b="1">
                <a:effectLst/>
                <a:latin typeface="+mn-lt"/>
                <a:ea typeface="Times New Roman" panose="02020603050405020304" pitchFamily="18" charset="0"/>
                <a:cs typeface="Times New Roman" panose="02020603050405020304" pitchFamily="18" charset="0"/>
              </a:rPr>
              <a:t> </a:t>
            </a:r>
            <a:r>
              <a:rPr lang="it-IT" sz="1800" b="1" err="1">
                <a:effectLst/>
                <a:latin typeface="+mn-lt"/>
                <a:ea typeface="Times New Roman" panose="02020603050405020304" pitchFamily="18" charset="0"/>
                <a:cs typeface="Times New Roman" panose="02020603050405020304" pitchFamily="18" charset="0"/>
              </a:rPr>
              <a:t>its</a:t>
            </a:r>
            <a:r>
              <a:rPr lang="it-IT" sz="1800" b="1">
                <a:effectLst/>
                <a:latin typeface="+mn-lt"/>
                <a:ea typeface="Times New Roman" panose="02020603050405020304" pitchFamily="18" charset="0"/>
                <a:cs typeface="Times New Roman" panose="02020603050405020304" pitchFamily="18" charset="0"/>
              </a:rPr>
              <a:t> </a:t>
            </a:r>
            <a:r>
              <a:rPr lang="it-IT" sz="1800" b="1" err="1">
                <a:effectLst/>
                <a:latin typeface="+mn-lt"/>
                <a:ea typeface="Times New Roman" panose="02020603050405020304" pitchFamily="18" charset="0"/>
                <a:cs typeface="Times New Roman" panose="02020603050405020304" pitchFamily="18" charset="0"/>
              </a:rPr>
              <a:t>configuration</a:t>
            </a:r>
            <a:r>
              <a:rPr lang="it-IT" sz="1800" b="1">
                <a:effectLst/>
                <a:latin typeface="+mn-lt"/>
                <a:ea typeface="Times New Roman" panose="02020603050405020304" pitchFamily="18" charset="0"/>
                <a:cs typeface="Times New Roman" panose="02020603050405020304" pitchFamily="18" charset="0"/>
              </a:rPr>
              <a:t> to </a:t>
            </a:r>
            <a:r>
              <a:rPr lang="it-IT" sz="1800" b="1" err="1">
                <a:effectLst/>
                <a:latin typeface="+mn-lt"/>
                <a:ea typeface="Times New Roman" panose="02020603050405020304" pitchFamily="18" charset="0"/>
                <a:cs typeface="Times New Roman" panose="02020603050405020304" pitchFamily="18" charset="0"/>
              </a:rPr>
              <a:t>different</a:t>
            </a:r>
            <a:r>
              <a:rPr lang="it-IT" sz="1800" b="1">
                <a:effectLst/>
                <a:latin typeface="+mn-lt"/>
                <a:ea typeface="Times New Roman" panose="02020603050405020304" pitchFamily="18" charset="0"/>
                <a:cs typeface="Times New Roman" panose="02020603050405020304" pitchFamily="18" charset="0"/>
              </a:rPr>
              <a:t> </a:t>
            </a:r>
            <a:r>
              <a:rPr lang="it-IT" sz="1800" b="1" err="1">
                <a:effectLst/>
                <a:latin typeface="+mn-lt"/>
                <a:ea typeface="Times New Roman" panose="02020603050405020304" pitchFamily="18" charset="0"/>
                <a:cs typeface="Times New Roman" panose="02020603050405020304" pitchFamily="18" charset="0"/>
              </a:rPr>
              <a:t>upcoming</a:t>
            </a:r>
            <a:r>
              <a:rPr lang="it-IT" sz="1800" b="1">
                <a:effectLst/>
                <a:latin typeface="+mn-lt"/>
                <a:ea typeface="Times New Roman" panose="02020603050405020304" pitchFamily="18" charset="0"/>
                <a:cs typeface="Times New Roman" panose="02020603050405020304" pitchFamily="18" charset="0"/>
              </a:rPr>
              <a:t> challenges </a:t>
            </a:r>
            <a:r>
              <a:rPr lang="it-IT" sz="1800">
                <a:effectLst/>
                <a:latin typeface="+mn-lt"/>
                <a:ea typeface="Times New Roman" panose="02020603050405020304" pitchFamily="18" charset="0"/>
                <a:cs typeface="Times New Roman" panose="02020603050405020304" pitchFamily="18" charset="0"/>
              </a:rPr>
              <a:t>(Smart City, SUMP, pandemic management and </a:t>
            </a:r>
            <a:r>
              <a:rPr lang="it-IT" sz="1800" err="1">
                <a:effectLst/>
                <a:latin typeface="+mn-lt"/>
                <a:ea typeface="Times New Roman" panose="02020603050405020304" pitchFamily="18" charset="0"/>
                <a:cs typeface="Times New Roman" panose="02020603050405020304" pitchFamily="18" charset="0"/>
              </a:rPr>
              <a:t>local</a:t>
            </a:r>
            <a:r>
              <a:rPr lang="it-IT" sz="1800">
                <a:effectLst/>
                <a:latin typeface="+mn-lt"/>
                <a:ea typeface="Times New Roman" panose="02020603050405020304" pitchFamily="18" charset="0"/>
                <a:cs typeface="Times New Roman" panose="02020603050405020304" pitchFamily="18" charset="0"/>
              </a:rPr>
              <a:t> recovery plan, …) </a:t>
            </a:r>
            <a:r>
              <a:rPr lang="it-IT" sz="1800" err="1">
                <a:effectLst/>
                <a:latin typeface="+mn-lt"/>
                <a:ea typeface="Times New Roman" panose="02020603050405020304" pitchFamily="18" charset="0"/>
                <a:cs typeface="Times New Roman" panose="02020603050405020304" pitchFamily="18" charset="0"/>
              </a:rPr>
              <a:t>inviting</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when</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needed</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internal</a:t>
            </a:r>
            <a:r>
              <a:rPr lang="it-IT" sz="1800">
                <a:effectLst/>
                <a:latin typeface="+mn-lt"/>
                <a:ea typeface="Times New Roman" panose="02020603050405020304" pitchFamily="18" charset="0"/>
                <a:cs typeface="Times New Roman" panose="02020603050405020304" pitchFamily="18" charset="0"/>
              </a:rPr>
              <a:t>/</a:t>
            </a:r>
            <a:r>
              <a:rPr lang="it-IT" sz="1800" err="1">
                <a:effectLst/>
                <a:latin typeface="+mn-lt"/>
                <a:ea typeface="Times New Roman" panose="02020603050405020304" pitchFamily="18" charset="0"/>
                <a:cs typeface="Times New Roman" panose="02020603050405020304" pitchFamily="18" charset="0"/>
              </a:rPr>
              <a:t>external</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components</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contributing</a:t>
            </a:r>
            <a:r>
              <a:rPr lang="it-IT" sz="1800">
                <a:effectLst/>
                <a:latin typeface="+mn-lt"/>
                <a:ea typeface="Times New Roman" panose="02020603050405020304" pitchFamily="18" charset="0"/>
                <a:cs typeface="Times New Roman" panose="02020603050405020304" pitchFamily="18" charset="0"/>
              </a:rPr>
              <a:t> to the achievement of the </a:t>
            </a:r>
            <a:r>
              <a:rPr lang="it-IT" sz="1800" err="1">
                <a:effectLst/>
                <a:latin typeface="+mn-lt"/>
                <a:ea typeface="Times New Roman" panose="02020603050405020304" pitchFamily="18" charset="0"/>
                <a:cs typeface="Times New Roman" panose="02020603050405020304" pitchFamily="18" charset="0"/>
              </a:rPr>
              <a:t>objectives</a:t>
            </a:r>
            <a:r>
              <a:rPr lang="it-IT" sz="1800">
                <a:effectLst/>
                <a:latin typeface="+mn-lt"/>
                <a:ea typeface="Times New Roman" panose="02020603050405020304" pitchFamily="18" charset="0"/>
                <a:cs typeface="Times New Roman" panose="02020603050405020304" pitchFamily="18" charset="0"/>
              </a:rPr>
              <a:t>. The WG </a:t>
            </a:r>
            <a:r>
              <a:rPr lang="it-IT" sz="1800" err="1">
                <a:effectLst/>
                <a:latin typeface="+mn-lt"/>
                <a:ea typeface="Times New Roman" panose="02020603050405020304" pitchFamily="18" charset="0"/>
                <a:cs typeface="Times New Roman" panose="02020603050405020304" pitchFamily="18" charset="0"/>
              </a:rPr>
              <a:t>holds</a:t>
            </a:r>
            <a:r>
              <a:rPr lang="it-IT" sz="1800">
                <a:effectLst/>
                <a:latin typeface="+mn-lt"/>
                <a:ea typeface="Times New Roman" panose="02020603050405020304" pitchFamily="18" charset="0"/>
                <a:cs typeface="Times New Roman" panose="02020603050405020304" pitchFamily="18" charset="0"/>
              </a:rPr>
              <a:t> regular meetings to monitor activities, </a:t>
            </a:r>
            <a:r>
              <a:rPr lang="it-IT" sz="1800" err="1">
                <a:effectLst/>
                <a:latin typeface="+mn-lt"/>
                <a:ea typeface="Times New Roman" panose="02020603050405020304" pitchFamily="18" charset="0"/>
                <a:cs typeface="Times New Roman" panose="02020603050405020304" pitchFamily="18" charset="0"/>
              </a:rPr>
              <a:t>tune</a:t>
            </a:r>
            <a:r>
              <a:rPr lang="it-IT" sz="1800">
                <a:effectLst/>
                <a:latin typeface="+mn-lt"/>
                <a:ea typeface="Times New Roman" panose="02020603050405020304" pitchFamily="18" charset="0"/>
                <a:cs typeface="Times New Roman" panose="02020603050405020304" pitchFamily="18" charset="0"/>
              </a:rPr>
              <a:t> </a:t>
            </a:r>
            <a:r>
              <a:rPr lang="it-IT" sz="1800" err="1">
                <a:effectLst/>
                <a:latin typeface="+mn-lt"/>
                <a:ea typeface="Times New Roman" panose="02020603050405020304" pitchFamily="18" charset="0"/>
                <a:cs typeface="Times New Roman" panose="02020603050405020304" pitchFamily="18" charset="0"/>
              </a:rPr>
              <a:t>other</a:t>
            </a:r>
            <a:r>
              <a:rPr lang="it-IT" sz="1800">
                <a:effectLst/>
                <a:latin typeface="+mn-lt"/>
                <a:ea typeface="Times New Roman" panose="02020603050405020304" pitchFamily="18" charset="0"/>
                <a:cs typeface="Times New Roman" panose="02020603050405020304" pitchFamily="18" charset="0"/>
              </a:rPr>
              <a:t> plans under </a:t>
            </a:r>
            <a:r>
              <a:rPr lang="it-IT" sz="1800" err="1">
                <a:effectLst/>
                <a:latin typeface="+mn-lt"/>
                <a:ea typeface="Times New Roman" panose="02020603050405020304" pitchFamily="18" charset="0"/>
                <a:cs typeface="Times New Roman" panose="02020603050405020304" pitchFamily="18" charset="0"/>
              </a:rPr>
              <a:t>development</a:t>
            </a:r>
            <a:r>
              <a:rPr lang="it-IT" sz="1800">
                <a:effectLst/>
                <a:latin typeface="+mn-lt"/>
                <a:ea typeface="Times New Roman" panose="02020603050405020304" pitchFamily="18" charset="0"/>
                <a:cs typeface="Times New Roman" panose="02020603050405020304" pitchFamily="18" charset="0"/>
              </a:rPr>
              <a:t>, benchmark and </a:t>
            </a:r>
            <a:r>
              <a:rPr lang="it-IT" sz="1800" err="1">
                <a:effectLst/>
                <a:latin typeface="+mn-lt"/>
                <a:ea typeface="Times New Roman" panose="02020603050405020304" pitchFamily="18" charset="0"/>
                <a:cs typeface="Times New Roman" panose="02020603050405020304" pitchFamily="18" charset="0"/>
              </a:rPr>
              <a:t>exchange</a:t>
            </a:r>
            <a:r>
              <a:rPr lang="it-IT" sz="1800">
                <a:effectLst/>
                <a:latin typeface="+mn-lt"/>
                <a:ea typeface="Times New Roman" panose="02020603050405020304" pitchFamily="18" charset="0"/>
                <a:cs typeface="Times New Roman" panose="02020603050405020304" pitchFamily="18" charset="0"/>
              </a:rPr>
              <a:t> with </a:t>
            </a:r>
            <a:r>
              <a:rPr lang="it-IT" sz="1800" err="1">
                <a:effectLst/>
                <a:latin typeface="+mn-lt"/>
                <a:ea typeface="Times New Roman" panose="02020603050405020304" pitchFamily="18" charset="0"/>
                <a:cs typeface="Times New Roman" panose="02020603050405020304" pitchFamily="18" charset="0"/>
              </a:rPr>
              <a:t>other</a:t>
            </a:r>
            <a:r>
              <a:rPr lang="it-IT" sz="1800">
                <a:effectLst/>
                <a:latin typeface="+mn-lt"/>
                <a:ea typeface="Times New Roman" panose="02020603050405020304" pitchFamily="18" charset="0"/>
                <a:cs typeface="Times New Roman" panose="02020603050405020304" pitchFamily="18" charset="0"/>
              </a:rPr>
              <a:t> cities and </a:t>
            </a:r>
            <a:r>
              <a:rPr lang="it-IT" sz="1800" err="1">
                <a:effectLst/>
                <a:latin typeface="+mn-lt"/>
                <a:ea typeface="Times New Roman" panose="02020603050405020304" pitchFamily="18" charset="0"/>
                <a:cs typeface="Times New Roman" panose="02020603050405020304" pitchFamily="18" charset="0"/>
              </a:rPr>
              <a:t>initiatives</a:t>
            </a:r>
            <a:r>
              <a:rPr lang="it-IT" sz="1800">
                <a:effectLst/>
                <a:latin typeface="+mn-lt"/>
                <a:ea typeface="Times New Roman" panose="02020603050405020304" pitchFamily="18" charset="0"/>
                <a:cs typeface="Times New Roman" panose="02020603050405020304" pitchFamily="18" charset="0"/>
              </a:rPr>
              <a:t>.</a:t>
            </a:r>
          </a:p>
        </p:txBody>
      </p:sp>
      <p:pic>
        <p:nvPicPr>
          <p:cNvPr id="7" name="Picture 2">
            <a:extLst>
              <a:ext uri="{FF2B5EF4-FFF2-40B4-BE49-F238E27FC236}">
                <a16:creationId xmlns:a16="http://schemas.microsoft.com/office/drawing/2014/main" id="{86352A8F-F106-DF74-C9D0-8A7A84DAC5F2}"/>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003720" y="1246117"/>
            <a:ext cx="2807282" cy="145239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Immagine 8" descr="Immagine che contiene interno, vestiti, muro, persona&#10;&#10;Descrizione generata automaticamente">
            <a:extLst>
              <a:ext uri="{FF2B5EF4-FFF2-40B4-BE49-F238E27FC236}">
                <a16:creationId xmlns:a16="http://schemas.microsoft.com/office/drawing/2014/main" id="{618D7DB4-4BC3-7EF4-0580-6A40720A85FA}"/>
              </a:ext>
            </a:extLst>
          </p:cNvPr>
          <p:cNvPicPr>
            <a:picLocks noChangeAspect="1"/>
          </p:cNvPicPr>
          <p:nvPr/>
        </p:nvPicPr>
        <p:blipFill rotWithShape="1">
          <a:blip r:embed="rId3">
            <a:extLst>
              <a:ext uri="{28A0092B-C50C-407E-A947-70E740481C1C}">
                <a14:useLocalDpi xmlns:a14="http://schemas.microsoft.com/office/drawing/2010/main" val="0"/>
              </a:ext>
            </a:extLst>
          </a:blip>
          <a:srcRect t="20647" b="12633"/>
          <a:stretch/>
        </p:blipFill>
        <p:spPr>
          <a:xfrm>
            <a:off x="9003720" y="4178300"/>
            <a:ext cx="2807282" cy="1873013"/>
          </a:xfrm>
          <a:prstGeom prst="rect">
            <a:avLst/>
          </a:prstGeom>
        </p:spPr>
      </p:pic>
      <p:pic>
        <p:nvPicPr>
          <p:cNvPr id="11" name="Immagine 10">
            <a:extLst>
              <a:ext uri="{FF2B5EF4-FFF2-40B4-BE49-F238E27FC236}">
                <a16:creationId xmlns:a16="http://schemas.microsoft.com/office/drawing/2014/main" id="{E36F4D58-5014-FF20-5BF8-E629F8BF3CE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003720" y="2740397"/>
            <a:ext cx="2807282" cy="1584263"/>
          </a:xfrm>
          <a:prstGeom prst="rect">
            <a:avLst/>
          </a:prstGeom>
          <a:noFill/>
        </p:spPr>
      </p:pic>
    </p:spTree>
    <p:extLst>
      <p:ext uri="{BB962C8B-B14F-4D97-AF65-F5344CB8AC3E}">
        <p14:creationId xmlns:p14="http://schemas.microsoft.com/office/powerpoint/2010/main" val="32317273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DF71F39F-1164-98A9-6795-8CB6D1F6C171}"/>
              </a:ext>
            </a:extLst>
          </p:cNvPr>
          <p:cNvSpPr>
            <a:spLocks noGrp="1"/>
          </p:cNvSpPr>
          <p:nvPr>
            <p:ph type="body" idx="1"/>
          </p:nvPr>
        </p:nvSpPr>
        <p:spPr>
          <a:xfrm>
            <a:off x="225432" y="139700"/>
            <a:ext cx="8583021" cy="5848113"/>
          </a:xfrm>
        </p:spPr>
        <p:txBody>
          <a:bodyPr>
            <a:noAutofit/>
          </a:bodyPr>
          <a:lstStyle/>
          <a:p>
            <a:pPr marL="11113" indent="0" algn="just">
              <a:lnSpc>
                <a:spcPct val="110000"/>
              </a:lnSpc>
              <a:buNone/>
            </a:pPr>
            <a:r>
              <a:rPr lang="it-IT" sz="1600">
                <a:effectLst/>
                <a:latin typeface="+mn-lt"/>
                <a:ea typeface="Times New Roman" panose="02020603050405020304" pitchFamily="18" charset="0"/>
                <a:cs typeface="Times New Roman" panose="02020603050405020304" pitchFamily="18" charset="0"/>
              </a:rPr>
              <a:t>The </a:t>
            </a:r>
            <a:r>
              <a:rPr lang="it-IT" sz="1600" err="1">
                <a:effectLst/>
                <a:latin typeface="+mn-lt"/>
                <a:ea typeface="Times New Roman" panose="02020603050405020304" pitchFamily="18" charset="0"/>
                <a:cs typeface="Times New Roman" panose="02020603050405020304" pitchFamily="18" charset="0"/>
              </a:rPr>
              <a:t>holistic</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approach</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followed</a:t>
            </a:r>
            <a:r>
              <a:rPr lang="it-IT" sz="1600">
                <a:effectLst/>
                <a:latin typeface="+mn-lt"/>
                <a:ea typeface="Times New Roman" panose="02020603050405020304" pitchFamily="18" charset="0"/>
                <a:cs typeface="Times New Roman" panose="02020603050405020304" pitchFamily="18" charset="0"/>
              </a:rPr>
              <a:t> by the WG:</a:t>
            </a:r>
          </a:p>
          <a:p>
            <a:pPr marL="11113" indent="0" algn="just">
              <a:lnSpc>
                <a:spcPct val="110000"/>
              </a:lnSpc>
              <a:buNone/>
            </a:pPr>
            <a:r>
              <a:rPr lang="it-IT" sz="1600">
                <a:latin typeface="+mn-lt"/>
                <a:ea typeface="Times New Roman" panose="02020603050405020304" pitchFamily="18" charset="0"/>
                <a:cs typeface="Times New Roman" panose="02020603050405020304" pitchFamily="18" charset="0"/>
              </a:rPr>
              <a:t>- </a:t>
            </a:r>
            <a:r>
              <a:rPr lang="it-IT" sz="1600">
                <a:effectLst/>
                <a:latin typeface="+mn-lt"/>
                <a:ea typeface="Times New Roman" panose="02020603050405020304" pitchFamily="18" charset="0"/>
                <a:cs typeface="Times New Roman" panose="02020603050405020304" pitchFamily="18" charset="0"/>
              </a:rPr>
              <a:t>a </a:t>
            </a:r>
            <a:r>
              <a:rPr lang="it-IT" sz="1600" err="1">
                <a:effectLst/>
                <a:latin typeface="+mn-lt"/>
                <a:ea typeface="Times New Roman" panose="02020603050405020304" pitchFamily="18" charset="0"/>
                <a:cs typeface="Times New Roman" panose="02020603050405020304" pitchFamily="18" charset="0"/>
              </a:rPr>
              <a:t>formal</a:t>
            </a:r>
            <a:r>
              <a:rPr lang="it-IT" sz="1600">
                <a:effectLst/>
                <a:latin typeface="+mn-lt"/>
                <a:ea typeface="Times New Roman" panose="02020603050405020304" pitchFamily="18" charset="0"/>
                <a:cs typeface="Times New Roman" panose="02020603050405020304" pitchFamily="18" charset="0"/>
              </a:rPr>
              <a:t> and strong commitment (vision </a:t>
            </a:r>
            <a:r>
              <a:rPr lang="it-IT" sz="1600" err="1">
                <a:effectLst/>
                <a:latin typeface="+mn-lt"/>
                <a:ea typeface="Times New Roman" panose="02020603050405020304" pitchFamily="18" charset="0"/>
                <a:cs typeface="Times New Roman" panose="02020603050405020304" pitchFamily="18" charset="0"/>
              </a:rPr>
              <a:t>as</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guiding</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principle</a:t>
            </a:r>
            <a:r>
              <a:rPr lang="it-IT" sz="1600">
                <a:effectLst/>
                <a:latin typeface="+mn-lt"/>
                <a:ea typeface="Times New Roman" panose="02020603050405020304" pitchFamily="18" charset="0"/>
                <a:cs typeface="Times New Roman" panose="02020603050405020304" pitchFamily="18" charset="0"/>
              </a:rPr>
              <a:t> for </a:t>
            </a:r>
            <a:r>
              <a:rPr lang="it-IT" sz="1600" err="1">
                <a:effectLst/>
                <a:latin typeface="+mn-lt"/>
                <a:ea typeface="Times New Roman" panose="02020603050405020304" pitchFamily="18" charset="0"/>
                <a:cs typeface="Times New Roman" panose="02020603050405020304" pitchFamily="18" charset="0"/>
              </a:rPr>
              <a:t>all</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integrated</a:t>
            </a:r>
            <a:r>
              <a:rPr lang="it-IT" sz="1600">
                <a:effectLst/>
                <a:latin typeface="+mn-lt"/>
                <a:ea typeface="Times New Roman" panose="02020603050405020304" pitchFamily="18" charset="0"/>
                <a:cs typeface="Times New Roman" panose="02020603050405020304" pitchFamily="18" charset="0"/>
              </a:rPr>
              <a:t> plans) </a:t>
            </a:r>
            <a:r>
              <a:rPr lang="it-IT" sz="1600" err="1">
                <a:effectLst/>
                <a:latin typeface="+mn-lt"/>
                <a:ea typeface="Times New Roman" panose="02020603050405020304" pitchFamily="18" charset="0"/>
                <a:cs typeface="Times New Roman" panose="02020603050405020304" pitchFamily="18" charset="0"/>
              </a:rPr>
              <a:t>Inclusion</a:t>
            </a:r>
            <a:r>
              <a:rPr lang="it-IT" sz="1600">
                <a:effectLst/>
                <a:latin typeface="+mn-lt"/>
                <a:ea typeface="Times New Roman" panose="02020603050405020304" pitchFamily="18" charset="0"/>
                <a:cs typeface="Times New Roman" panose="02020603050405020304" pitchFamily="18" charset="0"/>
              </a:rPr>
              <a:t> in the team of a policy </a:t>
            </a:r>
            <a:r>
              <a:rPr lang="it-IT" sz="1600" err="1">
                <a:effectLst/>
                <a:latin typeface="+mn-lt"/>
                <a:ea typeface="Times New Roman" panose="02020603050405020304" pitchFamily="18" charset="0"/>
                <a:cs typeface="Times New Roman" panose="02020603050405020304" pitchFamily="18" charset="0"/>
              </a:rPr>
              <a:t>referent</a:t>
            </a:r>
            <a:r>
              <a:rPr lang="it-IT" sz="1600">
                <a:effectLst/>
                <a:latin typeface="+mn-lt"/>
                <a:ea typeface="Times New Roman" panose="02020603050405020304" pitchFamily="18" charset="0"/>
                <a:cs typeface="Times New Roman" panose="02020603050405020304" pitchFamily="18" charset="0"/>
              </a:rPr>
              <a:t> (city manager) for the </a:t>
            </a:r>
            <a:r>
              <a:rPr lang="it-IT" sz="1600" err="1">
                <a:effectLst/>
                <a:latin typeface="+mn-lt"/>
                <a:ea typeface="Times New Roman" panose="02020603050405020304" pitchFamily="18" charset="0"/>
                <a:cs typeface="Times New Roman" panose="02020603050405020304" pitchFamily="18" charset="0"/>
              </a:rPr>
              <a:t>coordination</a:t>
            </a:r>
            <a:r>
              <a:rPr lang="it-IT" sz="1600">
                <a:effectLst/>
                <a:latin typeface="+mn-lt"/>
                <a:ea typeface="Times New Roman" panose="02020603050405020304" pitchFamily="18" charset="0"/>
                <a:cs typeface="Times New Roman" panose="02020603050405020304" pitchFamily="18" charset="0"/>
              </a:rPr>
              <a:t> of the activities </a:t>
            </a:r>
          </a:p>
          <a:p>
            <a:pPr marL="11113" indent="0" algn="just">
              <a:lnSpc>
                <a:spcPct val="110000"/>
              </a:lnSpc>
              <a:buNone/>
            </a:pPr>
            <a:r>
              <a:rPr lang="it-IT" sz="1600">
                <a:latin typeface="+mn-lt"/>
                <a:ea typeface="Times New Roman" panose="02020603050405020304" pitchFamily="18" charset="0"/>
                <a:cs typeface="Times New Roman" panose="02020603050405020304" pitchFamily="18" charset="0"/>
              </a:rPr>
              <a:t>- </a:t>
            </a:r>
            <a:r>
              <a:rPr lang="it-IT" sz="1600">
                <a:effectLst/>
                <a:latin typeface="+mn-lt"/>
                <a:ea typeface="Times New Roman" panose="02020603050405020304" pitchFamily="18" charset="0"/>
                <a:cs typeface="Times New Roman" panose="02020603050405020304" pitchFamily="18" charset="0"/>
              </a:rPr>
              <a:t>the strategy: “EVERYTHING COUNTS” </a:t>
            </a:r>
            <a:r>
              <a:rPr lang="it-IT" sz="1600" err="1">
                <a:effectLst/>
                <a:latin typeface="+mn-lt"/>
                <a:ea typeface="Times New Roman" panose="02020603050405020304" pitchFamily="18" charset="0"/>
                <a:cs typeface="Times New Roman" panose="02020603050405020304" pitchFamily="18" charset="0"/>
              </a:rPr>
              <a:t>i.e</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every</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suggestion</a:t>
            </a:r>
            <a:r>
              <a:rPr lang="it-IT" sz="1600">
                <a:effectLst/>
                <a:latin typeface="+mn-lt"/>
                <a:ea typeface="Times New Roman" panose="02020603050405020304" pitchFamily="18" charset="0"/>
                <a:cs typeface="Times New Roman" panose="02020603050405020304" pitchFamily="18" charset="0"/>
              </a:rPr>
              <a:t> and </a:t>
            </a:r>
            <a:r>
              <a:rPr lang="it-IT" sz="1600" err="1">
                <a:effectLst/>
                <a:latin typeface="+mn-lt"/>
                <a:ea typeface="Times New Roman" panose="02020603050405020304" pitchFamily="18" charset="0"/>
                <a:cs typeface="Times New Roman" panose="02020603050405020304" pitchFamily="18" charset="0"/>
              </a:rPr>
              <a:t>every</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sector</a:t>
            </a:r>
            <a:endParaRPr lang="it-IT" sz="1600">
              <a:effectLst/>
              <a:latin typeface="+mn-lt"/>
              <a:ea typeface="Times New Roman" panose="02020603050405020304" pitchFamily="18" charset="0"/>
              <a:cs typeface="Times New Roman" panose="02020603050405020304" pitchFamily="18" charset="0"/>
            </a:endParaRPr>
          </a:p>
          <a:p>
            <a:pPr marL="11113" indent="0" algn="just">
              <a:lnSpc>
                <a:spcPct val="110000"/>
              </a:lnSpc>
              <a:buNone/>
            </a:pPr>
            <a:r>
              <a:rPr lang="it-IT" sz="1600">
                <a:latin typeface="+mn-lt"/>
                <a:ea typeface="Times New Roman" panose="02020603050405020304" pitchFamily="18" charset="0"/>
                <a:cs typeface="Times New Roman" panose="02020603050405020304" pitchFamily="18" charset="0"/>
              </a:rPr>
              <a:t>- </a:t>
            </a:r>
            <a:r>
              <a:rPr lang="it-IT" sz="1600">
                <a:effectLst/>
                <a:latin typeface="+mn-lt"/>
                <a:ea typeface="Times New Roman" panose="02020603050405020304" pitchFamily="18" charset="0"/>
                <a:cs typeface="Times New Roman" panose="02020603050405020304" pitchFamily="18" charset="0"/>
              </a:rPr>
              <a:t>system thinking </a:t>
            </a:r>
            <a:r>
              <a:rPr lang="it-IT" sz="1600" err="1">
                <a:effectLst/>
                <a:latin typeface="+mn-lt"/>
                <a:ea typeface="Times New Roman" panose="02020603050405020304" pitchFamily="18" charset="0"/>
                <a:cs typeface="Times New Roman" panose="02020603050405020304" pitchFamily="18" charset="0"/>
              </a:rPr>
              <a:t>approach</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developed</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during</a:t>
            </a:r>
            <a:r>
              <a:rPr lang="it-IT" sz="1600">
                <a:effectLst/>
                <a:latin typeface="+mn-lt"/>
                <a:ea typeface="Times New Roman" panose="02020603050405020304" pitchFamily="18" charset="0"/>
                <a:cs typeface="Times New Roman" panose="02020603050405020304" pitchFamily="18" charset="0"/>
              </a:rPr>
              <a:t> FP7 STEEP project for </a:t>
            </a:r>
            <a:r>
              <a:rPr lang="it-IT" sz="1600" err="1">
                <a:effectLst/>
                <a:latin typeface="+mn-lt"/>
                <a:ea typeface="Times New Roman" panose="02020603050405020304" pitchFamily="18" charset="0"/>
                <a:cs typeface="Times New Roman" panose="02020603050405020304" pitchFamily="18" charset="0"/>
              </a:rPr>
              <a:t>participated</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decision</a:t>
            </a:r>
            <a:r>
              <a:rPr lang="it-IT" sz="1600">
                <a:effectLst/>
                <a:latin typeface="+mn-lt"/>
                <a:ea typeface="Times New Roman" panose="02020603050405020304" pitchFamily="18" charset="0"/>
                <a:cs typeface="Times New Roman" panose="02020603050405020304" pitchFamily="18" charset="0"/>
              </a:rPr>
              <a:t> making </a:t>
            </a:r>
            <a:r>
              <a:rPr lang="it-IT" sz="1600" err="1">
                <a:effectLst/>
                <a:latin typeface="+mn-lt"/>
                <a:ea typeface="Times New Roman" panose="02020603050405020304" pitchFamily="18" charset="0"/>
                <a:cs typeface="Times New Roman" panose="02020603050405020304" pitchFamily="18" charset="0"/>
              </a:rPr>
              <a:t>about</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complex</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problems</a:t>
            </a:r>
            <a:r>
              <a:rPr lang="it-IT" sz="1600">
                <a:effectLst/>
                <a:latin typeface="+mn-lt"/>
                <a:ea typeface="Times New Roman" panose="02020603050405020304" pitchFamily="18" charset="0"/>
                <a:cs typeface="Times New Roman" panose="02020603050405020304" pitchFamily="18" charset="0"/>
              </a:rPr>
              <a:t> like energy </a:t>
            </a:r>
            <a:r>
              <a:rPr lang="it-IT" sz="1600" err="1">
                <a:effectLst/>
                <a:latin typeface="+mn-lt"/>
                <a:ea typeface="Times New Roman" panose="02020603050405020304" pitchFamily="18" charset="0"/>
                <a:cs typeface="Times New Roman" panose="02020603050405020304" pitchFamily="18" charset="0"/>
              </a:rPr>
              <a:t>transition</a:t>
            </a:r>
            <a:r>
              <a:rPr lang="it-IT" sz="1600">
                <a:effectLst/>
                <a:latin typeface="+mn-lt"/>
                <a:ea typeface="Times New Roman" panose="02020603050405020304" pitchFamily="18" charset="0"/>
                <a:cs typeface="Times New Roman" panose="02020603050405020304" pitchFamily="18" charset="0"/>
              </a:rPr>
              <a:t> and smart city </a:t>
            </a:r>
            <a:r>
              <a:rPr lang="it-IT" sz="1600" err="1">
                <a:effectLst/>
                <a:latin typeface="+mn-lt"/>
                <a:ea typeface="Times New Roman" panose="02020603050405020304" pitchFamily="18" charset="0"/>
                <a:cs typeface="Times New Roman" panose="02020603050405020304" pitchFamily="18" charset="0"/>
              </a:rPr>
              <a:t>development</a:t>
            </a:r>
            <a:r>
              <a:rPr lang="it-IT" sz="1600">
                <a:effectLst/>
                <a:latin typeface="+mn-lt"/>
                <a:ea typeface="Times New Roman" panose="02020603050405020304" pitchFamily="18" charset="0"/>
                <a:cs typeface="Times New Roman" panose="02020603050405020304" pitchFamily="18" charset="0"/>
              </a:rPr>
              <a:t>.</a:t>
            </a:r>
          </a:p>
          <a:p>
            <a:pPr marL="11113" indent="0" algn="just">
              <a:lnSpc>
                <a:spcPct val="110000"/>
              </a:lnSpc>
              <a:buNone/>
            </a:pPr>
            <a:r>
              <a:rPr lang="it-IT" sz="1600">
                <a:latin typeface="+mn-lt"/>
                <a:ea typeface="Times New Roman" panose="02020603050405020304" pitchFamily="18" charset="0"/>
                <a:cs typeface="Times New Roman" panose="02020603050405020304" pitchFamily="18" charset="0"/>
              </a:rPr>
              <a:t>- </a:t>
            </a:r>
            <a:r>
              <a:rPr lang="it-IT" sz="1600">
                <a:effectLst/>
                <a:latin typeface="+mn-lt"/>
                <a:ea typeface="Times New Roman" panose="02020603050405020304" pitchFamily="18" charset="0"/>
                <a:cs typeface="Times New Roman" panose="02020603050405020304" pitchFamily="18" charset="0"/>
              </a:rPr>
              <a:t>interaction with </a:t>
            </a:r>
            <a:r>
              <a:rPr lang="it-IT" sz="1600" err="1">
                <a:effectLst/>
                <a:latin typeface="+mn-lt"/>
                <a:ea typeface="Times New Roman" panose="02020603050405020304" pitchFamily="18" charset="0"/>
                <a:cs typeface="Times New Roman" panose="02020603050405020304" pitchFamily="18" charset="0"/>
              </a:rPr>
              <a:t>several</a:t>
            </a:r>
            <a:r>
              <a:rPr lang="it-IT" sz="1600">
                <a:effectLst/>
                <a:latin typeface="+mn-lt"/>
                <a:ea typeface="Times New Roman" panose="02020603050405020304" pitchFamily="18" charset="0"/>
                <a:cs typeface="Times New Roman" panose="02020603050405020304" pitchFamily="18" charset="0"/>
              </a:rPr>
              <a:t> “habitat teams” </a:t>
            </a:r>
            <a:r>
              <a:rPr lang="it-IT" sz="1600" err="1">
                <a:effectLst/>
                <a:latin typeface="+mn-lt"/>
                <a:ea typeface="Times New Roman" panose="02020603050405020304" pitchFamily="18" charset="0"/>
                <a:cs typeface="Times New Roman" panose="02020603050405020304" pitchFamily="18" charset="0"/>
              </a:rPr>
              <a:t>formed</a:t>
            </a:r>
            <a:r>
              <a:rPr lang="it-IT" sz="1600">
                <a:effectLst/>
                <a:latin typeface="+mn-lt"/>
                <a:ea typeface="Times New Roman" panose="02020603050405020304" pitchFamily="18" charset="0"/>
                <a:cs typeface="Times New Roman" panose="02020603050405020304" pitchFamily="18" charset="0"/>
              </a:rPr>
              <a:t> by </a:t>
            </a:r>
            <a:r>
              <a:rPr lang="it-IT" sz="1600" err="1">
                <a:effectLst/>
                <a:latin typeface="+mn-lt"/>
                <a:ea typeface="Times New Roman" panose="02020603050405020304" pitchFamily="18" charset="0"/>
                <a:cs typeface="Times New Roman" panose="02020603050405020304" pitchFamily="18" charset="0"/>
              </a:rPr>
              <a:t>specific</a:t>
            </a:r>
            <a:r>
              <a:rPr lang="it-IT" sz="1600">
                <a:effectLst/>
                <a:latin typeface="+mn-lt"/>
                <a:ea typeface="Times New Roman" panose="02020603050405020304" pitchFamily="18" charset="0"/>
                <a:cs typeface="Times New Roman" panose="02020603050405020304" pitchFamily="18" charset="0"/>
              </a:rPr>
              <a:t> stakeholders and </a:t>
            </a:r>
            <a:r>
              <a:rPr lang="it-IT" sz="1600" err="1">
                <a:effectLst/>
                <a:latin typeface="+mn-lt"/>
                <a:ea typeface="Times New Roman" panose="02020603050405020304" pitchFamily="18" charset="0"/>
                <a:cs typeface="Times New Roman" panose="02020603050405020304" pitchFamily="18" charset="0"/>
              </a:rPr>
              <a:t>citizens</a:t>
            </a:r>
            <a:r>
              <a:rPr lang="it-IT" sz="1600">
                <a:effectLst/>
                <a:latin typeface="+mn-lt"/>
                <a:ea typeface="Times New Roman" panose="02020603050405020304" pitchFamily="18" charset="0"/>
                <a:cs typeface="Times New Roman" panose="02020603050405020304" pitchFamily="18" charset="0"/>
              </a:rPr>
              <a:t>.</a:t>
            </a:r>
          </a:p>
          <a:p>
            <a:pPr marL="11113" indent="0" algn="just">
              <a:lnSpc>
                <a:spcPct val="110000"/>
              </a:lnSpc>
              <a:buNone/>
            </a:pPr>
            <a:r>
              <a:rPr lang="it-IT" sz="1600">
                <a:effectLst/>
                <a:latin typeface="+mn-lt"/>
                <a:ea typeface="Times New Roman" panose="02020603050405020304" pitchFamily="18" charset="0"/>
                <a:cs typeface="Times New Roman" panose="02020603050405020304" pitchFamily="18" charset="0"/>
              </a:rPr>
              <a:t>The model </a:t>
            </a:r>
            <a:r>
              <a:rPr lang="it-IT" sz="1600" err="1">
                <a:effectLst/>
                <a:latin typeface="+mn-lt"/>
                <a:ea typeface="Times New Roman" panose="02020603050405020304" pitchFamily="18" charset="0"/>
                <a:cs typeface="Times New Roman" panose="02020603050405020304" pitchFamily="18" charset="0"/>
              </a:rPr>
              <a:t>chosen</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foresaw</a:t>
            </a:r>
            <a:r>
              <a:rPr lang="it-IT" sz="1600">
                <a:effectLst/>
                <a:latin typeface="+mn-lt"/>
                <a:ea typeface="Times New Roman" panose="02020603050405020304" pitchFamily="18" charset="0"/>
                <a:cs typeface="Times New Roman" panose="02020603050405020304" pitchFamily="18" charset="0"/>
              </a:rPr>
              <a:t> the </a:t>
            </a:r>
            <a:r>
              <a:rPr lang="it-IT" sz="1600" err="1">
                <a:effectLst/>
                <a:latin typeface="+mn-lt"/>
                <a:ea typeface="Times New Roman" panose="02020603050405020304" pitchFamily="18" charset="0"/>
                <a:cs typeface="Times New Roman" panose="02020603050405020304" pitchFamily="18" charset="0"/>
              </a:rPr>
              <a:t>mentioned</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internal</a:t>
            </a:r>
            <a:r>
              <a:rPr lang="it-IT" sz="1600">
                <a:effectLst/>
                <a:latin typeface="+mn-lt"/>
                <a:ea typeface="Times New Roman" panose="02020603050405020304" pitchFamily="18" charset="0"/>
                <a:cs typeface="Times New Roman" panose="02020603050405020304" pitchFamily="18" charset="0"/>
              </a:rPr>
              <a:t> group playing the </a:t>
            </a:r>
            <a:r>
              <a:rPr lang="it-IT" sz="1600" err="1">
                <a:effectLst/>
                <a:latin typeface="+mn-lt"/>
                <a:ea typeface="Times New Roman" panose="02020603050405020304" pitchFamily="18" charset="0"/>
                <a:cs typeface="Times New Roman" panose="02020603050405020304" pitchFamily="18" charset="0"/>
              </a:rPr>
              <a:t>role</a:t>
            </a:r>
            <a:r>
              <a:rPr lang="it-IT" sz="1600">
                <a:effectLst/>
                <a:latin typeface="+mn-lt"/>
                <a:ea typeface="Times New Roman" panose="02020603050405020304" pitchFamily="18" charset="0"/>
                <a:cs typeface="Times New Roman" panose="02020603050405020304" pitchFamily="18" charset="0"/>
              </a:rPr>
              <a:t> of the </a:t>
            </a:r>
            <a:r>
              <a:rPr lang="it-IT" sz="1600" err="1">
                <a:effectLst/>
                <a:latin typeface="+mn-lt"/>
                <a:ea typeface="Times New Roman" panose="02020603050405020304" pitchFamily="18" charset="0"/>
                <a:cs typeface="Times New Roman" panose="02020603050405020304" pitchFamily="18" charset="0"/>
              </a:rPr>
              <a:t>owner</a:t>
            </a:r>
            <a:r>
              <a:rPr lang="it-IT" sz="1600">
                <a:effectLst/>
                <a:latin typeface="+mn-lt"/>
                <a:ea typeface="Times New Roman" panose="02020603050405020304" pitchFamily="18" charset="0"/>
                <a:cs typeface="Times New Roman" panose="02020603050405020304" pitchFamily="18" charset="0"/>
              </a:rPr>
              <a:t> of the planning </a:t>
            </a:r>
            <a:r>
              <a:rPr lang="it-IT" sz="1600" err="1">
                <a:effectLst/>
                <a:latin typeface="+mn-lt"/>
                <a:ea typeface="Times New Roman" panose="02020603050405020304" pitchFamily="18" charset="0"/>
                <a:cs typeface="Times New Roman" panose="02020603050405020304" pitchFamily="18" charset="0"/>
              </a:rPr>
              <a:t>process</a:t>
            </a:r>
            <a:r>
              <a:rPr lang="it-IT" sz="1600">
                <a:effectLst/>
                <a:latin typeface="+mn-lt"/>
                <a:ea typeface="Times New Roman" panose="02020603050405020304" pitchFamily="18" charset="0"/>
                <a:cs typeface="Times New Roman" panose="02020603050405020304" pitchFamily="18" charset="0"/>
              </a:rPr>
              <a:t> and </a:t>
            </a:r>
            <a:r>
              <a:rPr lang="it-IT" sz="1600" err="1">
                <a:effectLst/>
                <a:latin typeface="+mn-lt"/>
                <a:ea typeface="Times New Roman" panose="02020603050405020304" pitchFamily="18" charset="0"/>
                <a:cs typeface="Times New Roman" panose="02020603050405020304" pitchFamily="18" charset="0"/>
              </a:rPr>
              <a:t>interacting</a:t>
            </a:r>
            <a:r>
              <a:rPr lang="it-IT" sz="1600">
                <a:effectLst/>
                <a:latin typeface="+mn-lt"/>
                <a:ea typeface="Times New Roman" panose="02020603050405020304" pitchFamily="18" charset="0"/>
                <a:cs typeface="Times New Roman" panose="02020603050405020304" pitchFamily="18" charset="0"/>
              </a:rPr>
              <a:t> with </a:t>
            </a:r>
            <a:r>
              <a:rPr lang="it-IT" sz="1600" err="1">
                <a:effectLst/>
                <a:latin typeface="+mn-lt"/>
                <a:ea typeface="Times New Roman" panose="02020603050405020304" pitchFamily="18" charset="0"/>
                <a:cs typeface="Times New Roman" panose="02020603050405020304" pitchFamily="18" charset="0"/>
              </a:rPr>
              <a:t>several</a:t>
            </a:r>
            <a:r>
              <a:rPr lang="it-IT" sz="1600">
                <a:effectLst/>
                <a:latin typeface="+mn-lt"/>
                <a:ea typeface="Times New Roman" panose="02020603050405020304" pitchFamily="18" charset="0"/>
                <a:cs typeface="Times New Roman" panose="02020603050405020304" pitchFamily="18" charset="0"/>
              </a:rPr>
              <a:t> “habitat teams” </a:t>
            </a:r>
            <a:r>
              <a:rPr lang="it-IT" sz="1600" err="1">
                <a:effectLst/>
                <a:latin typeface="+mn-lt"/>
                <a:ea typeface="Times New Roman" panose="02020603050405020304" pitchFamily="18" charset="0"/>
                <a:cs typeface="Times New Roman" panose="02020603050405020304" pitchFamily="18" charset="0"/>
              </a:rPr>
              <a:t>formed</a:t>
            </a:r>
            <a:r>
              <a:rPr lang="it-IT" sz="1600">
                <a:effectLst/>
                <a:latin typeface="+mn-lt"/>
                <a:ea typeface="Times New Roman" panose="02020603050405020304" pitchFamily="18" charset="0"/>
                <a:cs typeface="Times New Roman" panose="02020603050405020304" pitchFamily="18" charset="0"/>
              </a:rPr>
              <a:t> by </a:t>
            </a:r>
            <a:r>
              <a:rPr lang="it-IT" sz="1600" err="1">
                <a:effectLst/>
                <a:latin typeface="+mn-lt"/>
                <a:ea typeface="Times New Roman" panose="02020603050405020304" pitchFamily="18" charset="0"/>
                <a:cs typeface="Times New Roman" panose="02020603050405020304" pitchFamily="18" charset="0"/>
              </a:rPr>
              <a:t>specific</a:t>
            </a:r>
            <a:r>
              <a:rPr lang="it-IT" sz="1600">
                <a:effectLst/>
                <a:latin typeface="+mn-lt"/>
                <a:ea typeface="Times New Roman" panose="02020603050405020304" pitchFamily="18" charset="0"/>
                <a:cs typeface="Times New Roman" panose="02020603050405020304" pitchFamily="18" charset="0"/>
              </a:rPr>
              <a:t> stakeholders and </a:t>
            </a:r>
            <a:r>
              <a:rPr lang="it-IT" sz="1600" err="1">
                <a:effectLst/>
                <a:latin typeface="+mn-lt"/>
                <a:ea typeface="Times New Roman" panose="02020603050405020304" pitchFamily="18" charset="0"/>
                <a:cs typeface="Times New Roman" panose="02020603050405020304" pitchFamily="18" charset="0"/>
              </a:rPr>
              <a:t>citizens</a:t>
            </a:r>
            <a:r>
              <a:rPr lang="it-IT" sz="1600">
                <a:effectLst/>
                <a:latin typeface="+mn-lt"/>
                <a:ea typeface="Times New Roman" panose="02020603050405020304" pitchFamily="18" charset="0"/>
                <a:cs typeface="Times New Roman" panose="02020603050405020304" pitchFamily="18" charset="0"/>
              </a:rPr>
              <a:t>.</a:t>
            </a:r>
          </a:p>
          <a:p>
            <a:pPr marL="11113" indent="0" algn="just">
              <a:lnSpc>
                <a:spcPct val="110000"/>
              </a:lnSpc>
              <a:buNone/>
            </a:pPr>
            <a:r>
              <a:rPr lang="it-IT" sz="1600" err="1">
                <a:effectLst/>
                <a:latin typeface="+mn-lt"/>
                <a:ea typeface="Times New Roman" panose="02020603050405020304" pitchFamily="18" charset="0"/>
                <a:cs typeface="Times New Roman" panose="02020603050405020304" pitchFamily="18" charset="0"/>
              </a:rPr>
              <a:t>Every</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member</a:t>
            </a:r>
            <a:r>
              <a:rPr lang="it-IT" sz="1600">
                <a:effectLst/>
                <a:latin typeface="+mn-lt"/>
                <a:ea typeface="Times New Roman" panose="02020603050405020304" pitchFamily="18" charset="0"/>
                <a:cs typeface="Times New Roman" panose="02020603050405020304" pitchFamily="18" charset="0"/>
              </a:rPr>
              <a:t> of the </a:t>
            </a:r>
            <a:r>
              <a:rPr lang="it-IT" sz="1600" err="1">
                <a:effectLst/>
                <a:latin typeface="+mn-lt"/>
                <a:ea typeface="Times New Roman" panose="02020603050405020304" pitchFamily="18" charset="0"/>
                <a:cs typeface="Times New Roman" panose="02020603050405020304" pitchFamily="18" charset="0"/>
              </a:rPr>
              <a:t>internal</a:t>
            </a:r>
            <a:r>
              <a:rPr lang="it-IT" sz="1600">
                <a:effectLst/>
                <a:latin typeface="+mn-lt"/>
                <a:ea typeface="Times New Roman" panose="02020603050405020304" pitchFamily="18" charset="0"/>
                <a:cs typeface="Times New Roman" panose="02020603050405020304" pitchFamily="18" charset="0"/>
              </a:rPr>
              <a:t> steering group </a:t>
            </a:r>
            <a:r>
              <a:rPr lang="it-IT" sz="1600" err="1">
                <a:effectLst/>
                <a:latin typeface="+mn-lt"/>
                <a:ea typeface="Times New Roman" panose="02020603050405020304" pitchFamily="18" charset="0"/>
                <a:cs typeface="Times New Roman" panose="02020603050405020304" pitchFamily="18" charset="0"/>
              </a:rPr>
              <a:t>was</a:t>
            </a:r>
            <a:r>
              <a:rPr lang="it-IT" sz="1600">
                <a:effectLst/>
                <a:latin typeface="+mn-lt"/>
                <a:ea typeface="Times New Roman" panose="02020603050405020304" pitchFamily="18" charset="0"/>
                <a:cs typeface="Times New Roman" panose="02020603050405020304" pitchFamily="18" charset="0"/>
              </a:rPr>
              <a:t> in </a:t>
            </a:r>
            <a:r>
              <a:rPr lang="it-IT" sz="1600" err="1">
                <a:effectLst/>
                <a:latin typeface="+mn-lt"/>
                <a:ea typeface="Times New Roman" panose="02020603050405020304" pitchFamily="18" charset="0"/>
                <a:cs typeface="Times New Roman" panose="02020603050405020304" pitchFamily="18" charset="0"/>
              </a:rPr>
              <a:t>charge</a:t>
            </a:r>
            <a:r>
              <a:rPr lang="it-IT" sz="1600">
                <a:effectLst/>
                <a:latin typeface="+mn-lt"/>
                <a:ea typeface="Times New Roman" panose="02020603050405020304" pitchFamily="18" charset="0"/>
                <a:cs typeface="Times New Roman" panose="02020603050405020304" pitchFamily="18" charset="0"/>
              </a:rPr>
              <a:t> of a </a:t>
            </a:r>
            <a:r>
              <a:rPr lang="it-IT" sz="1600" err="1">
                <a:effectLst/>
                <a:latin typeface="+mn-lt"/>
                <a:ea typeface="Times New Roman" panose="02020603050405020304" pitchFamily="18" charset="0"/>
                <a:cs typeface="Times New Roman" panose="02020603050405020304" pitchFamily="18" charset="0"/>
              </a:rPr>
              <a:t>thematic</a:t>
            </a:r>
            <a:r>
              <a:rPr lang="it-IT" sz="1600">
                <a:effectLst/>
                <a:latin typeface="+mn-lt"/>
                <a:ea typeface="Times New Roman" panose="02020603050405020304" pitchFamily="18" charset="0"/>
                <a:cs typeface="Times New Roman" panose="02020603050405020304" pitchFamily="18" charset="0"/>
              </a:rPr>
              <a:t>: the </a:t>
            </a:r>
            <a:r>
              <a:rPr lang="it-IT" sz="1600" err="1">
                <a:effectLst/>
                <a:latin typeface="+mn-lt"/>
                <a:ea typeface="Times New Roman" panose="02020603050405020304" pitchFamily="18" charset="0"/>
                <a:cs typeface="Times New Roman" panose="02020603050405020304" pitchFamily="18" charset="0"/>
              </a:rPr>
              <a:t>internal</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referents</a:t>
            </a:r>
            <a:r>
              <a:rPr lang="it-IT" sz="1600">
                <a:effectLst/>
                <a:latin typeface="+mn-lt"/>
                <a:ea typeface="Times New Roman" panose="02020603050405020304" pitchFamily="18" charset="0"/>
                <a:cs typeface="Times New Roman" panose="02020603050405020304" pitchFamily="18" charset="0"/>
              </a:rPr>
              <a:t> coordinate the </a:t>
            </a:r>
            <a:r>
              <a:rPr lang="it-IT" sz="1600" err="1">
                <a:effectLst/>
                <a:latin typeface="+mn-lt"/>
                <a:ea typeface="Times New Roman" panose="02020603050405020304" pitchFamily="18" charset="0"/>
                <a:cs typeface="Times New Roman" panose="02020603050405020304" pitchFamily="18" charset="0"/>
              </a:rPr>
              <a:t>subgroups</a:t>
            </a:r>
            <a:r>
              <a:rPr lang="it-IT" sz="1600">
                <a:effectLst/>
                <a:latin typeface="+mn-lt"/>
                <a:ea typeface="Times New Roman" panose="02020603050405020304" pitchFamily="18" charset="0"/>
                <a:cs typeface="Times New Roman" panose="02020603050405020304" pitchFamily="18" charset="0"/>
              </a:rPr>
              <a:t> and </a:t>
            </a:r>
            <a:r>
              <a:rPr lang="it-IT" sz="1600" err="1">
                <a:effectLst/>
                <a:latin typeface="+mn-lt"/>
                <a:ea typeface="Times New Roman" panose="02020603050405020304" pitchFamily="18" charset="0"/>
                <a:cs typeface="Times New Roman" panose="02020603050405020304" pitchFamily="18" charset="0"/>
              </a:rPr>
              <a:t>referred</a:t>
            </a:r>
            <a:r>
              <a:rPr lang="it-IT" sz="1600">
                <a:effectLst/>
                <a:latin typeface="+mn-lt"/>
                <a:ea typeface="Times New Roman" panose="02020603050405020304" pitchFamily="18" charset="0"/>
                <a:cs typeface="Times New Roman" panose="02020603050405020304" pitchFamily="18" charset="0"/>
              </a:rPr>
              <a:t> to the steering team </a:t>
            </a:r>
            <a:r>
              <a:rPr lang="it-IT" sz="1600" err="1">
                <a:effectLst/>
                <a:latin typeface="+mn-lt"/>
                <a:ea typeface="Times New Roman" panose="02020603050405020304" pitchFamily="18" charset="0"/>
                <a:cs typeface="Times New Roman" panose="02020603050405020304" pitchFamily="18" charset="0"/>
              </a:rPr>
              <a:t>about</a:t>
            </a:r>
            <a:r>
              <a:rPr lang="it-IT" sz="1600">
                <a:effectLst/>
                <a:latin typeface="+mn-lt"/>
                <a:ea typeface="Times New Roman" panose="02020603050405020304" pitchFamily="18" charset="0"/>
                <a:cs typeface="Times New Roman" panose="02020603050405020304" pitchFamily="18" charset="0"/>
              </a:rPr>
              <a:t> the </a:t>
            </a:r>
            <a:r>
              <a:rPr lang="it-IT" sz="1600" err="1">
                <a:effectLst/>
                <a:latin typeface="+mn-lt"/>
                <a:ea typeface="Times New Roman" panose="02020603050405020304" pitchFamily="18" charset="0"/>
                <a:cs typeface="Times New Roman" panose="02020603050405020304" pitchFamily="18" charset="0"/>
              </a:rPr>
              <a:t>results</a:t>
            </a:r>
            <a:r>
              <a:rPr lang="it-IT" sz="1600">
                <a:effectLst/>
                <a:latin typeface="+mn-lt"/>
                <a:ea typeface="Times New Roman" panose="02020603050405020304" pitchFamily="18" charset="0"/>
                <a:cs typeface="Times New Roman" panose="02020603050405020304" pitchFamily="18" charset="0"/>
              </a:rPr>
              <a:t>. The </a:t>
            </a:r>
            <a:r>
              <a:rPr lang="it-IT" sz="1600" err="1">
                <a:effectLst/>
                <a:latin typeface="+mn-lt"/>
                <a:ea typeface="Times New Roman" panose="02020603050405020304" pitchFamily="18" charset="0"/>
                <a:cs typeface="Times New Roman" panose="02020603050405020304" pitchFamily="18" charset="0"/>
              </a:rPr>
              <a:t>coordination</a:t>
            </a:r>
            <a:r>
              <a:rPr lang="it-IT" sz="1600">
                <a:effectLst/>
                <a:latin typeface="+mn-lt"/>
                <a:ea typeface="Times New Roman" panose="02020603050405020304" pitchFamily="18" charset="0"/>
                <a:cs typeface="Times New Roman" panose="02020603050405020304" pitchFamily="18" charset="0"/>
              </a:rPr>
              <a:t> activities </a:t>
            </a:r>
            <a:r>
              <a:rPr lang="it-IT" sz="1600" err="1">
                <a:effectLst/>
                <a:latin typeface="+mn-lt"/>
                <a:ea typeface="Times New Roman" panose="02020603050405020304" pitchFamily="18" charset="0"/>
                <a:cs typeface="Times New Roman" panose="02020603050405020304" pitchFamily="18" charset="0"/>
              </a:rPr>
              <a:t>as</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well</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as</a:t>
            </a:r>
            <a:r>
              <a:rPr lang="it-IT" sz="1600">
                <a:effectLst/>
                <a:latin typeface="+mn-lt"/>
                <a:ea typeface="Times New Roman" panose="02020603050405020304" pitchFamily="18" charset="0"/>
                <a:cs typeface="Times New Roman" panose="02020603050405020304" pitchFamily="18" charset="0"/>
              </a:rPr>
              <a:t> the “</a:t>
            </a:r>
            <a:r>
              <a:rPr lang="it-IT" sz="1600" err="1">
                <a:effectLst/>
                <a:latin typeface="+mn-lt"/>
                <a:ea typeface="Times New Roman" panose="02020603050405020304" pitchFamily="18" charset="0"/>
                <a:cs typeface="Times New Roman" panose="02020603050405020304" pitchFamily="18" charset="0"/>
              </a:rPr>
              <a:t>sense</a:t>
            </a:r>
            <a:r>
              <a:rPr lang="it-IT" sz="1600">
                <a:effectLst/>
                <a:latin typeface="+mn-lt"/>
                <a:ea typeface="Times New Roman" panose="02020603050405020304" pitchFamily="18" charset="0"/>
                <a:cs typeface="Times New Roman" panose="02020603050405020304" pitchFamily="18" charset="0"/>
              </a:rPr>
              <a:t> checking” </a:t>
            </a:r>
            <a:r>
              <a:rPr lang="it-IT" sz="1600" err="1">
                <a:effectLst/>
                <a:latin typeface="+mn-lt"/>
                <a:ea typeface="Times New Roman" panose="02020603050405020304" pitchFamily="18" charset="0"/>
                <a:cs typeface="Times New Roman" panose="02020603050405020304" pitchFamily="18" charset="0"/>
              </a:rPr>
              <a:t>has</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been</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carried</a:t>
            </a:r>
            <a:r>
              <a:rPr lang="it-IT" sz="1600">
                <a:effectLst/>
                <a:latin typeface="+mn-lt"/>
                <a:ea typeface="Times New Roman" panose="02020603050405020304" pitchFamily="18" charset="0"/>
                <a:cs typeface="Times New Roman" panose="02020603050405020304" pitchFamily="18" charset="0"/>
              </a:rPr>
              <a:t> out inside the </a:t>
            </a:r>
            <a:r>
              <a:rPr lang="it-IT" sz="1600" err="1">
                <a:effectLst/>
                <a:latin typeface="+mn-lt"/>
                <a:ea typeface="Times New Roman" panose="02020603050405020304" pitchFamily="18" charset="0"/>
                <a:cs typeface="Times New Roman" panose="02020603050405020304" pitchFamily="18" charset="0"/>
              </a:rPr>
              <a:t>internal</a:t>
            </a:r>
            <a:r>
              <a:rPr lang="it-IT" sz="1600">
                <a:effectLst/>
                <a:latin typeface="+mn-lt"/>
                <a:ea typeface="Times New Roman" panose="02020603050405020304" pitchFamily="18" charset="0"/>
                <a:cs typeface="Times New Roman" panose="02020603050405020304" pitchFamily="18" charset="0"/>
              </a:rPr>
              <a:t> group.</a:t>
            </a:r>
          </a:p>
          <a:p>
            <a:pPr marL="11113" indent="0" algn="just">
              <a:lnSpc>
                <a:spcPct val="110000"/>
              </a:lnSpc>
              <a:buNone/>
            </a:pPr>
            <a:r>
              <a:rPr lang="it-IT" sz="1600" err="1">
                <a:effectLst/>
                <a:latin typeface="+mn-lt"/>
                <a:ea typeface="Times New Roman" panose="02020603050405020304" pitchFamily="18" charset="0"/>
                <a:cs typeface="Times New Roman" panose="02020603050405020304" pitchFamily="18" charset="0"/>
              </a:rPr>
              <a:t>Since</a:t>
            </a:r>
            <a:r>
              <a:rPr lang="it-IT" sz="1600">
                <a:effectLst/>
                <a:latin typeface="+mn-lt"/>
                <a:ea typeface="Times New Roman" panose="02020603050405020304" pitchFamily="18" charset="0"/>
                <a:cs typeface="Times New Roman" panose="02020603050405020304" pitchFamily="18" charset="0"/>
              </a:rPr>
              <a:t> 2013 the </a:t>
            </a:r>
            <a:r>
              <a:rPr lang="it-IT" sz="1600" err="1">
                <a:effectLst/>
                <a:latin typeface="+mn-lt"/>
                <a:ea typeface="Times New Roman" panose="02020603050405020304" pitchFamily="18" charset="0"/>
                <a:cs typeface="Times New Roman" panose="02020603050405020304" pitchFamily="18" charset="0"/>
              </a:rPr>
              <a:t>Municipality</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has</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joined</a:t>
            </a:r>
            <a:r>
              <a:rPr lang="it-IT" sz="1600">
                <a:effectLst/>
                <a:latin typeface="+mn-lt"/>
                <a:ea typeface="Times New Roman" panose="02020603050405020304" pitchFamily="18" charset="0"/>
                <a:cs typeface="Times New Roman" panose="02020603050405020304" pitchFamily="18" charset="0"/>
              </a:rPr>
              <a:t> the </a:t>
            </a:r>
            <a:r>
              <a:rPr lang="it-IT" sz="1600" err="1">
                <a:effectLst/>
                <a:latin typeface="+mn-lt"/>
                <a:ea typeface="Times New Roman" panose="02020603050405020304" pitchFamily="18" charset="0"/>
                <a:cs typeface="Times New Roman" panose="02020603050405020304" pitchFamily="18" charset="0"/>
              </a:rPr>
              <a:t>European</a:t>
            </a:r>
            <a:r>
              <a:rPr lang="it-IT" sz="1600">
                <a:effectLst/>
                <a:latin typeface="+mn-lt"/>
                <a:ea typeface="Times New Roman" panose="02020603050405020304" pitchFamily="18" charset="0"/>
                <a:cs typeface="Times New Roman" panose="02020603050405020304" pitchFamily="18" charset="0"/>
              </a:rPr>
              <a:t> Energy Award (eea) </a:t>
            </a:r>
            <a:r>
              <a:rPr lang="it-IT" sz="1600" err="1">
                <a:effectLst/>
                <a:latin typeface="+mn-lt"/>
                <a:ea typeface="Times New Roman" panose="02020603050405020304" pitchFamily="18" charset="0"/>
                <a:cs typeface="Times New Roman" panose="02020603050405020304" pitchFamily="18" charset="0"/>
              </a:rPr>
              <a:t>program</a:t>
            </a:r>
            <a:r>
              <a:rPr lang="it-IT" sz="1600">
                <a:effectLst/>
                <a:latin typeface="+mn-lt"/>
                <a:ea typeface="Times New Roman" panose="02020603050405020304" pitchFamily="18" charset="0"/>
                <a:cs typeface="Times New Roman" panose="02020603050405020304" pitchFamily="18" charset="0"/>
              </a:rPr>
              <a:t> to </a:t>
            </a:r>
            <a:r>
              <a:rPr lang="it-IT" sz="1600" err="1">
                <a:effectLst/>
                <a:latin typeface="+mn-lt"/>
                <a:ea typeface="Times New Roman" panose="02020603050405020304" pitchFamily="18" charset="0"/>
                <a:cs typeface="Times New Roman" panose="02020603050405020304" pitchFamily="18" charset="0"/>
              </a:rPr>
              <a:t>ensure</a:t>
            </a:r>
            <a:r>
              <a:rPr lang="it-IT" sz="1600">
                <a:effectLst/>
                <a:latin typeface="+mn-lt"/>
                <a:ea typeface="Times New Roman" panose="02020603050405020304" pitchFamily="18" charset="0"/>
                <a:cs typeface="Times New Roman" panose="02020603050405020304" pitchFamily="18" charset="0"/>
              </a:rPr>
              <a:t> a </a:t>
            </a:r>
            <a:r>
              <a:rPr lang="it-IT" sz="1600" err="1">
                <a:effectLst/>
                <a:latin typeface="+mn-lt"/>
                <a:ea typeface="Times New Roman" panose="02020603050405020304" pitchFamily="18" charset="0"/>
                <a:cs typeface="Times New Roman" panose="02020603050405020304" pitchFamily="18" charset="0"/>
              </a:rPr>
              <a:t>leading</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example</a:t>
            </a:r>
            <a:r>
              <a:rPr lang="it-IT" sz="1600">
                <a:effectLst/>
                <a:latin typeface="+mn-lt"/>
                <a:ea typeface="Times New Roman" panose="02020603050405020304" pitchFamily="18" charset="0"/>
                <a:cs typeface="Times New Roman" panose="02020603050405020304" pitchFamily="18" charset="0"/>
              </a:rPr>
              <a:t> and a </a:t>
            </a:r>
            <a:r>
              <a:rPr lang="it-IT" sz="1600" err="1">
                <a:effectLst/>
                <a:latin typeface="+mn-lt"/>
                <a:ea typeface="Times New Roman" panose="02020603050405020304" pitchFamily="18" charset="0"/>
                <a:cs typeface="Times New Roman" panose="02020603050405020304" pitchFamily="18" charset="0"/>
              </a:rPr>
              <a:t>virtuous</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continuous</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improvement</a:t>
            </a:r>
            <a:r>
              <a:rPr lang="it-IT" sz="1600">
                <a:effectLst/>
                <a:latin typeface="+mn-lt"/>
                <a:ea typeface="Times New Roman" panose="02020603050405020304" pitchFamily="18" charset="0"/>
                <a:cs typeface="Times New Roman" panose="02020603050405020304" pitchFamily="18" charset="0"/>
              </a:rPr>
              <a:t> of </a:t>
            </a:r>
            <a:r>
              <a:rPr lang="it-IT" sz="1600" err="1">
                <a:effectLst/>
                <a:latin typeface="+mn-lt"/>
                <a:ea typeface="Times New Roman" panose="02020603050405020304" pitchFamily="18" charset="0"/>
                <a:cs typeface="Times New Roman" panose="02020603050405020304" pitchFamily="18" charset="0"/>
              </a:rPr>
              <a:t>climate</a:t>
            </a:r>
            <a:r>
              <a:rPr lang="it-IT" sz="1600">
                <a:effectLst/>
                <a:latin typeface="+mn-lt"/>
                <a:ea typeface="Times New Roman" panose="02020603050405020304" pitchFamily="18" charset="0"/>
                <a:cs typeface="Times New Roman" panose="02020603050405020304" pitchFamily="18" charset="0"/>
              </a:rPr>
              <a:t> &amp; energy activities </a:t>
            </a:r>
            <a:r>
              <a:rPr lang="it-IT" sz="1600" err="1">
                <a:effectLst/>
                <a:latin typeface="+mn-lt"/>
                <a:ea typeface="Times New Roman" panose="02020603050405020304" pitchFamily="18" charset="0"/>
                <a:cs typeface="Times New Roman" panose="02020603050405020304" pitchFamily="18" charset="0"/>
              </a:rPr>
              <a:t>supported</a:t>
            </a:r>
            <a:r>
              <a:rPr lang="it-IT" sz="1600">
                <a:effectLst/>
                <a:latin typeface="+mn-lt"/>
                <a:ea typeface="Times New Roman" panose="02020603050405020304" pitchFamily="18" charset="0"/>
                <a:cs typeface="Times New Roman" panose="02020603050405020304" pitchFamily="18" charset="0"/>
              </a:rPr>
              <a:t> by </a:t>
            </a:r>
            <a:r>
              <a:rPr lang="it-IT" sz="1600" err="1">
                <a:effectLst/>
                <a:latin typeface="+mn-lt"/>
                <a:ea typeface="Times New Roman" panose="02020603050405020304" pitchFamily="18" charset="0"/>
                <a:cs typeface="Times New Roman" panose="02020603050405020304" pitchFamily="18" charset="0"/>
              </a:rPr>
              <a:t>total</a:t>
            </a:r>
            <a:r>
              <a:rPr lang="it-IT" sz="1600">
                <a:effectLst/>
                <a:latin typeface="+mn-lt"/>
                <a:ea typeface="Times New Roman" panose="02020603050405020304" pitchFamily="18" charset="0"/>
                <a:cs typeface="Times New Roman" panose="02020603050405020304" pitchFamily="18" charset="0"/>
              </a:rPr>
              <a:t> </a:t>
            </a:r>
            <a:r>
              <a:rPr lang="it-IT" sz="1600" err="1">
                <a:effectLst/>
                <a:latin typeface="+mn-lt"/>
                <a:ea typeface="Times New Roman" panose="02020603050405020304" pitchFamily="18" charset="0"/>
                <a:cs typeface="Times New Roman" panose="02020603050405020304" pitchFamily="18" charset="0"/>
              </a:rPr>
              <a:t>quality</a:t>
            </a:r>
            <a:r>
              <a:rPr lang="it-IT" sz="1600">
                <a:effectLst/>
                <a:latin typeface="+mn-lt"/>
                <a:ea typeface="Times New Roman" panose="02020603050405020304" pitchFamily="18" charset="0"/>
                <a:cs typeface="Times New Roman" panose="02020603050405020304" pitchFamily="18" charset="0"/>
              </a:rPr>
              <a:t> management techniques, </a:t>
            </a:r>
            <a:r>
              <a:rPr lang="it-IT" sz="1600" err="1">
                <a:effectLst/>
                <a:latin typeface="+mn-lt"/>
                <a:ea typeface="Times New Roman" panose="02020603050405020304" pitchFamily="18" charset="0"/>
                <a:cs typeface="Times New Roman" panose="02020603050405020304" pitchFamily="18" charset="0"/>
              </a:rPr>
              <a:t>external</a:t>
            </a:r>
            <a:r>
              <a:rPr lang="it-IT" sz="1600">
                <a:effectLst/>
                <a:latin typeface="+mn-lt"/>
                <a:ea typeface="Times New Roman" panose="02020603050405020304" pitchFamily="18" charset="0"/>
                <a:cs typeface="Times New Roman" panose="02020603050405020304" pitchFamily="18" charset="0"/>
              </a:rPr>
              <a:t> expertise and regular audits. In 2016 Florence </a:t>
            </a:r>
            <a:r>
              <a:rPr lang="it-IT" sz="1600" err="1">
                <a:effectLst/>
                <a:latin typeface="+mn-lt"/>
                <a:ea typeface="Times New Roman" panose="02020603050405020304" pitchFamily="18" charset="0"/>
                <a:cs typeface="Times New Roman" panose="02020603050405020304" pitchFamily="18" charset="0"/>
              </a:rPr>
              <a:t>achieved</a:t>
            </a:r>
            <a:r>
              <a:rPr lang="it-IT" sz="1600">
                <a:effectLst/>
                <a:latin typeface="+mn-lt"/>
                <a:ea typeface="Times New Roman" panose="02020603050405020304" pitchFamily="18" charset="0"/>
                <a:cs typeface="Times New Roman" panose="02020603050405020304" pitchFamily="18" charset="0"/>
              </a:rPr>
              <a:t> the “Silver” award and in 2021 the “Gold”, maximum </a:t>
            </a:r>
            <a:r>
              <a:rPr lang="it-IT" sz="1600" err="1">
                <a:effectLst/>
                <a:latin typeface="+mn-lt"/>
                <a:ea typeface="Times New Roman" panose="02020603050405020304" pitchFamily="18" charset="0"/>
                <a:cs typeface="Times New Roman" panose="02020603050405020304" pitchFamily="18" charset="0"/>
              </a:rPr>
              <a:t>level</a:t>
            </a:r>
            <a:r>
              <a:rPr lang="it-IT" sz="1600">
                <a:effectLst/>
                <a:latin typeface="+mn-lt"/>
                <a:ea typeface="Times New Roman" panose="02020603050405020304" pitchFamily="18" charset="0"/>
                <a:cs typeface="Times New Roman" panose="02020603050405020304" pitchFamily="18" charset="0"/>
              </a:rPr>
              <a:t>.</a:t>
            </a:r>
          </a:p>
        </p:txBody>
      </p:sp>
      <p:pic>
        <p:nvPicPr>
          <p:cNvPr id="6" name="Immagine 5" descr="Immagine che contiene testo, segnale&#10;&#10;Descrizione generata automaticamente">
            <a:extLst>
              <a:ext uri="{FF2B5EF4-FFF2-40B4-BE49-F238E27FC236}">
                <a16:creationId xmlns:a16="http://schemas.microsoft.com/office/drawing/2014/main" id="{1C393121-0E8F-C727-4C95-F8227652E7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94095" y="4416727"/>
            <a:ext cx="2584861" cy="1710786"/>
          </a:xfrm>
          <a:prstGeom prst="rect">
            <a:avLst/>
          </a:prstGeom>
        </p:spPr>
      </p:pic>
      <p:pic>
        <p:nvPicPr>
          <p:cNvPr id="2" name="Picture 2">
            <a:extLst>
              <a:ext uri="{FF2B5EF4-FFF2-40B4-BE49-F238E27FC236}">
                <a16:creationId xmlns:a16="http://schemas.microsoft.com/office/drawing/2014/main" id="{3E52B9C0-F2CB-6640-642E-A4F4FD7E5D1E}"/>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9359591" y="2573607"/>
            <a:ext cx="2606977" cy="1710786"/>
          </a:xfrm>
          <a:prstGeom prst="rect">
            <a:avLst/>
          </a:prstGeom>
          <a:noFill/>
          <a:ln>
            <a:noFill/>
          </a:ln>
          <a:effectLst/>
          <a:extLst>
            <a:ext uri="{909E8E84-426E-40dd-AFC4-6F175D3DCCD1}">
              <a14:hiddenFill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o="urn:schemas-microsoft-com:office:office" xmlns:v="urn:schemas-microsoft-com:vml" xmlns:w10="urn:schemas-microsoft-com:office:word" xmlns:w="http://schemas.openxmlformats.org/wordprocessingml/2006/main" xmlns:a14="http://schemas.microsoft.com/office/drawing/2010/main" xmlns:lc="http://schemas.openxmlformats.org/drawingml/2006/lockedCanvas" xmlns="">
                <a:solidFill>
                  <a:schemeClr val="accent1"/>
                </a:solidFill>
              </a14:hiddenFill>
            </a:ext>
            <a:ext uri="{91240B29-F687-4f45-9708-019B960494DF}">
              <a14:hiddenLine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o="urn:schemas-microsoft-com:office:office" xmlns:v="urn:schemas-microsoft-com:vml" xmlns:w10="urn:schemas-microsoft-com:office:word" xmlns:w="http://schemas.openxmlformats.org/wordprocessingml/2006/main" xmlns:a14="http://schemas.microsoft.com/office/drawing/2010/main" xmlns:lc="http://schemas.openxmlformats.org/drawingml/2006/lockedCanvas" xmlns="" w="9525">
                <a:solidFill>
                  <a:schemeClr val="tx1"/>
                </a:solidFill>
                <a:miter lim="800000"/>
                <a:headEnd/>
                <a:tailEnd/>
              </a14:hiddenLine>
            </a:ext>
            <a:ext uri="{AF507438-7753-43e0-B8FC-AC1667EBCBE1}">
              <a14:hiddenEffect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o="urn:schemas-microsoft-com:office:office" xmlns:v="urn:schemas-microsoft-com:vml" xmlns:w10="urn:schemas-microsoft-com:office:word" xmlns:w="http://schemas.openxmlformats.org/wordprocessingml/2006/main" xmlns:a14="http://schemas.microsoft.com/office/drawing/2010/main" xmlns:lc="http://schemas.openxmlformats.org/drawingml/2006/lockedCanvas" xmlns="">
                <a:effectLst>
                  <a:outerShdw dist="35921" dir="2700000" algn="ctr" rotWithShape="0">
                    <a:schemeClr val="bg2"/>
                  </a:outerShdw>
                </a:effectLst>
              </a14:hiddenEffects>
            </a:ext>
          </a:extLst>
        </p:spPr>
      </p:pic>
      <p:grpSp>
        <p:nvGrpSpPr>
          <p:cNvPr id="7" name="Gruppo 6">
            <a:extLst>
              <a:ext uri="{FF2B5EF4-FFF2-40B4-BE49-F238E27FC236}">
                <a16:creationId xmlns:a16="http://schemas.microsoft.com/office/drawing/2014/main" id="{02E72CEE-2158-B368-5562-9629815E2355}"/>
              </a:ext>
            </a:extLst>
          </p:cNvPr>
          <p:cNvGrpSpPr/>
          <p:nvPr/>
        </p:nvGrpSpPr>
        <p:grpSpPr>
          <a:xfrm>
            <a:off x="9032127" y="948919"/>
            <a:ext cx="3067068" cy="1492354"/>
            <a:chOff x="9032127" y="948919"/>
            <a:chExt cx="3067068" cy="1492354"/>
          </a:xfrm>
        </p:grpSpPr>
        <p:sp>
          <p:nvSpPr>
            <p:cNvPr id="5" name="Rettangolo 4">
              <a:extLst>
                <a:ext uri="{FF2B5EF4-FFF2-40B4-BE49-F238E27FC236}">
                  <a16:creationId xmlns:a16="http://schemas.microsoft.com/office/drawing/2014/main" id="{E8B2D601-AE5B-0B5E-FC84-0DAACAAB1251}"/>
                </a:ext>
              </a:extLst>
            </p:cNvPr>
            <p:cNvSpPr/>
            <p:nvPr/>
          </p:nvSpPr>
          <p:spPr>
            <a:xfrm>
              <a:off x="9032127" y="969484"/>
              <a:ext cx="3067068" cy="147178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srgbClr val="FFFFFF"/>
                </a:solidFill>
                <a:effectLst/>
                <a:uLnTx/>
                <a:uFillTx/>
                <a:latin typeface="Arial"/>
                <a:ea typeface="+mn-ea"/>
                <a:cs typeface="+mn-cs"/>
              </a:endParaRPr>
            </a:p>
          </p:txBody>
        </p:sp>
        <p:pic>
          <p:nvPicPr>
            <p:cNvPr id="4" name="Immagine 3">
              <a:extLst>
                <a:ext uri="{FF2B5EF4-FFF2-40B4-BE49-F238E27FC236}">
                  <a16:creationId xmlns:a16="http://schemas.microsoft.com/office/drawing/2014/main" id="{420A89D7-318D-427B-7873-2AF9C6816DF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032127" y="948919"/>
              <a:ext cx="3067068" cy="1471789"/>
            </a:xfrm>
            <a:prstGeom prst="rect">
              <a:avLst/>
            </a:prstGeom>
            <a:noFill/>
            <a:ln>
              <a:noFill/>
            </a:ln>
          </p:spPr>
        </p:pic>
      </p:grpSp>
    </p:spTree>
    <p:extLst>
      <p:ext uri="{BB962C8B-B14F-4D97-AF65-F5344CB8AC3E}">
        <p14:creationId xmlns:p14="http://schemas.microsoft.com/office/powerpoint/2010/main" val="12176408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3BA4E2-C2B6-5199-5724-367114E342BA}"/>
              </a:ext>
            </a:extLst>
          </p:cNvPr>
          <p:cNvSpPr>
            <a:spLocks noGrp="1"/>
          </p:cNvSpPr>
          <p:nvPr>
            <p:ph type="title"/>
          </p:nvPr>
        </p:nvSpPr>
        <p:spPr/>
        <p:txBody>
          <a:bodyPr/>
          <a:lstStyle/>
          <a:p>
            <a:r>
              <a:rPr lang="it-IT"/>
              <a:t>Barrier/s addressed by the solution</a:t>
            </a:r>
          </a:p>
        </p:txBody>
      </p:sp>
      <p:sp>
        <p:nvSpPr>
          <p:cNvPr id="3" name="Segnaposto testo 2">
            <a:extLst>
              <a:ext uri="{FF2B5EF4-FFF2-40B4-BE49-F238E27FC236}">
                <a16:creationId xmlns:a16="http://schemas.microsoft.com/office/drawing/2014/main" id="{8DBBEEC7-808C-6BAF-3C38-80BA6422D625}"/>
              </a:ext>
            </a:extLst>
          </p:cNvPr>
          <p:cNvSpPr>
            <a:spLocks noGrp="1"/>
          </p:cNvSpPr>
          <p:nvPr>
            <p:ph type="body" idx="1"/>
          </p:nvPr>
        </p:nvSpPr>
        <p:spPr/>
        <p:txBody>
          <a:bodyPr>
            <a:normAutofit/>
          </a:bodyPr>
          <a:lstStyle/>
          <a:p>
            <a:pPr>
              <a:buFont typeface="Arial" panose="020B0604020202020204" pitchFamily="34" charset="0"/>
              <a:buChar char="•"/>
            </a:pPr>
            <a:r>
              <a:rPr lang="en-US" b="1">
                <a:effectLst/>
              </a:rPr>
              <a:t>What barrier(s) does the developed solution address?</a:t>
            </a:r>
          </a:p>
          <a:p>
            <a:pPr>
              <a:buFontTx/>
              <a:buChar char="-"/>
            </a:pPr>
            <a:r>
              <a:rPr lang="en-US"/>
              <a:t>Break internal s</a:t>
            </a:r>
            <a:r>
              <a:rPr lang="en-US">
                <a:effectLst/>
              </a:rPr>
              <a:t>ilos</a:t>
            </a:r>
          </a:p>
          <a:p>
            <a:pPr>
              <a:buFontTx/>
              <a:buChar char="-"/>
            </a:pPr>
            <a:r>
              <a:rPr lang="en-US">
                <a:effectLst/>
              </a:rPr>
              <a:t>Steering &amp; monitoring (keep people engaged, guarantee continuity of th</a:t>
            </a:r>
            <a:r>
              <a:rPr lang="en-US"/>
              <a:t>e process</a:t>
            </a:r>
            <a:r>
              <a:rPr lang="en-US">
                <a:effectLst/>
              </a:rPr>
              <a:t>)</a:t>
            </a:r>
          </a:p>
          <a:p>
            <a:pPr>
              <a:buFontTx/>
              <a:buChar char="-"/>
            </a:pPr>
            <a:r>
              <a:rPr lang="en-US">
                <a:effectLst/>
              </a:rPr>
              <a:t>Have an external check and a support for communicating achievements and vision</a:t>
            </a:r>
          </a:p>
          <a:p>
            <a:pPr>
              <a:buFontTx/>
              <a:buChar char="-"/>
            </a:pPr>
            <a:endParaRPr lang="en-US" b="1">
              <a:effectLst/>
            </a:endParaRPr>
          </a:p>
          <a:p>
            <a:r>
              <a:rPr lang="en-US" b="1">
                <a:effectLst/>
                <a:latin typeface="+mn-lt"/>
                <a:ea typeface="Calibri" panose="020F0502020204030204" pitchFamily="34" charset="0"/>
                <a:cs typeface="Times New Roman" panose="02020603050405020304" pitchFamily="18" charset="0"/>
              </a:rPr>
              <a:t>Does the solution apply at local, regional or national level ?</a:t>
            </a:r>
            <a:endParaRPr lang="it-IT" b="1">
              <a:effectLst/>
              <a:latin typeface="+mn-lt"/>
              <a:ea typeface="Calibri" panose="020F0502020204030204" pitchFamily="34" charset="0"/>
              <a:cs typeface="Times New Roman" panose="02020603050405020304" pitchFamily="18" charset="0"/>
            </a:endParaRPr>
          </a:p>
          <a:p>
            <a:pPr marL="33877" indent="0" algn="just">
              <a:lnSpc>
                <a:spcPct val="100000"/>
              </a:lnSpc>
              <a:spcBef>
                <a:spcPts val="300"/>
              </a:spcBef>
              <a:spcAft>
                <a:spcPts val="300"/>
              </a:spcAft>
              <a:buNone/>
            </a:pPr>
            <a:r>
              <a:rPr lang="en-GB" sz="1800">
                <a:effectLst/>
                <a:latin typeface="+mn-lt"/>
                <a:ea typeface="Times New Roman" panose="02020603050405020304" pitchFamily="18" charset="0"/>
                <a:cs typeface="Times New Roman" panose="02020603050405020304" pitchFamily="18" charset="0"/>
              </a:rPr>
              <a:t>The solution has been inherited by the </a:t>
            </a:r>
            <a:r>
              <a:rPr lang="en-GB" sz="1800">
                <a:latin typeface="+mn-lt"/>
                <a:ea typeface="Times New Roman" panose="02020603050405020304" pitchFamily="18" charset="0"/>
                <a:cs typeface="Times New Roman" panose="02020603050405020304" pitchFamily="18" charset="0"/>
              </a:rPr>
              <a:t>CoM initiative and the</a:t>
            </a:r>
            <a:r>
              <a:rPr lang="en-GB" sz="1800">
                <a:effectLst/>
                <a:latin typeface="+mn-lt"/>
                <a:ea typeface="Times New Roman" panose="02020603050405020304" pitchFamily="18" charset="0"/>
                <a:cs typeface="Times New Roman" panose="02020603050405020304" pitchFamily="18" charset="0"/>
              </a:rPr>
              <a:t> EMS in use</a:t>
            </a:r>
            <a:endParaRPr lang="it-IT" sz="1800">
              <a:effectLst/>
              <a:latin typeface="+mn-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9346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B50D7C-0870-E3BE-3277-B82FBC2C08F3}"/>
              </a:ext>
            </a:extLst>
          </p:cNvPr>
          <p:cNvSpPr>
            <a:spLocks noGrp="1"/>
          </p:cNvSpPr>
          <p:nvPr>
            <p:ph type="title"/>
          </p:nvPr>
        </p:nvSpPr>
        <p:spPr/>
        <p:txBody>
          <a:bodyPr/>
          <a:lstStyle/>
          <a:p>
            <a:r>
              <a:rPr lang="it-IT"/>
              <a:t>Field of action</a:t>
            </a:r>
          </a:p>
        </p:txBody>
      </p:sp>
      <p:sp>
        <p:nvSpPr>
          <p:cNvPr id="3" name="Segnaposto testo 2">
            <a:extLst>
              <a:ext uri="{FF2B5EF4-FFF2-40B4-BE49-F238E27FC236}">
                <a16:creationId xmlns:a16="http://schemas.microsoft.com/office/drawing/2014/main" id="{86E787F7-8D6A-8BF9-0C7D-BA10BA2C2E0C}"/>
              </a:ext>
            </a:extLst>
          </p:cNvPr>
          <p:cNvSpPr>
            <a:spLocks noGrp="1"/>
          </p:cNvSpPr>
          <p:nvPr>
            <p:ph type="body" idx="1"/>
          </p:nvPr>
        </p:nvSpPr>
        <p:spPr>
          <a:xfrm>
            <a:off x="715652" y="1778493"/>
            <a:ext cx="10515600" cy="4009200"/>
          </a:xfrm>
        </p:spPr>
        <p:txBody>
          <a:bodyPr>
            <a:normAutofit/>
          </a:bodyPr>
          <a:lstStyle/>
          <a:p>
            <a:pPr marL="133365" lvl="0" indent="-285750"/>
            <a:r>
              <a:rPr lang="en-US" sz="1733">
                <a:latin typeface="+mn-lt"/>
                <a:cs typeface="Times New Roman" panose="02020603050405020304" pitchFamily="18" charset="0"/>
              </a:rPr>
              <a:t>What is the field of action of your solution?</a:t>
            </a:r>
            <a:endParaRPr lang="it-IT" sz="1733">
              <a:latin typeface="+mn-lt"/>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Energy </a:t>
            </a:r>
            <a:r>
              <a:rPr lang="en-GB" sz="1600">
                <a:latin typeface="+mn-lt"/>
                <a:ea typeface="Calibri" panose="020F0502020204030204" pitchFamily="34" charset="0"/>
                <a:cs typeface="Times New Roman" panose="02020603050405020304" pitchFamily="18" charset="0"/>
              </a:rPr>
              <a:t>S</a:t>
            </a:r>
            <a:r>
              <a:rPr lang="en-GB" sz="1600">
                <a:effectLst/>
                <a:latin typeface="+mn-lt"/>
                <a:ea typeface="Calibri" panose="020F0502020204030204" pitchFamily="34" charset="0"/>
                <a:cs typeface="Times New Roman" panose="02020603050405020304" pitchFamily="18" charset="0"/>
              </a:rPr>
              <a:t>ystems</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Mobility &amp; Transport (access to limited traffic zones)</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Waste &amp; Circular </a:t>
            </a:r>
            <a:r>
              <a:rPr lang="en-GB" sz="1600">
                <a:latin typeface="+mn-lt"/>
                <a:ea typeface="Calibri" panose="020F0502020204030204" pitchFamily="34" charset="0"/>
                <a:cs typeface="Times New Roman" panose="02020603050405020304" pitchFamily="18" charset="0"/>
              </a:rPr>
              <a:t>E</a:t>
            </a:r>
            <a:r>
              <a:rPr lang="en-GB" sz="1600">
                <a:effectLst/>
                <a:latin typeface="+mn-lt"/>
                <a:ea typeface="Calibri" panose="020F0502020204030204" pitchFamily="34" charset="0"/>
                <a:cs typeface="Times New Roman" panose="02020603050405020304" pitchFamily="18" charset="0"/>
              </a:rPr>
              <a:t>conomy </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Green Infrastructure &amp; Nature </a:t>
            </a:r>
            <a:r>
              <a:rPr lang="en-GB" sz="1600">
                <a:latin typeface="+mn-lt"/>
                <a:ea typeface="Calibri" panose="020F0502020204030204" pitchFamily="34" charset="0"/>
                <a:cs typeface="Times New Roman" panose="02020603050405020304" pitchFamily="18" charset="0"/>
              </a:rPr>
              <a:t>B</a:t>
            </a:r>
            <a:r>
              <a:rPr lang="en-GB" sz="1600">
                <a:effectLst/>
                <a:latin typeface="+mn-lt"/>
                <a:ea typeface="Calibri" panose="020F0502020204030204" pitchFamily="34" charset="0"/>
                <a:cs typeface="Times New Roman" panose="02020603050405020304" pitchFamily="18" charset="0"/>
              </a:rPr>
              <a:t>ased </a:t>
            </a:r>
            <a:r>
              <a:rPr lang="en-GB" sz="1600">
                <a:latin typeface="+mn-lt"/>
                <a:ea typeface="Calibri" panose="020F0502020204030204" pitchFamily="34" charset="0"/>
                <a:cs typeface="Times New Roman" panose="02020603050405020304" pitchFamily="18" charset="0"/>
              </a:rPr>
              <a:t>S</a:t>
            </a:r>
            <a:r>
              <a:rPr lang="en-GB" sz="1600">
                <a:effectLst/>
                <a:latin typeface="+mn-lt"/>
                <a:ea typeface="Calibri" panose="020F0502020204030204" pitchFamily="34" charset="0"/>
                <a:cs typeface="Times New Roman" panose="02020603050405020304" pitchFamily="18" charset="0"/>
              </a:rPr>
              <a:t>olutions</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Built </a:t>
            </a:r>
            <a:r>
              <a:rPr lang="en-GB" sz="1600">
                <a:latin typeface="+mn-lt"/>
                <a:ea typeface="Calibri" panose="020F0502020204030204" pitchFamily="34" charset="0"/>
                <a:cs typeface="Times New Roman" panose="02020603050405020304" pitchFamily="18" charset="0"/>
              </a:rPr>
              <a:t>E</a:t>
            </a:r>
            <a:r>
              <a:rPr lang="en-GB" sz="1600">
                <a:effectLst/>
                <a:latin typeface="+mn-lt"/>
                <a:ea typeface="Calibri" panose="020F0502020204030204" pitchFamily="34" charset="0"/>
                <a:cs typeface="Times New Roman" panose="02020603050405020304" pitchFamily="18" charset="0"/>
              </a:rPr>
              <a:t>nvironment (public lighting)</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b="1">
                <a:effectLst/>
                <a:latin typeface="+mn-lt"/>
                <a:ea typeface="Calibri" panose="020F0502020204030204" pitchFamily="34" charset="0"/>
                <a:cs typeface="Times New Roman" panose="02020603050405020304" pitchFamily="18" charset="0"/>
              </a:rPr>
              <a:t>Governance (security, data collection, interaction of different service providers/departments to exploit synergies…)</a:t>
            </a:r>
            <a:endParaRPr lang="it-IT" sz="1600" b="1">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Policy and Regulation</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Social Innovation</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Citizen and Stakeholder </a:t>
            </a:r>
            <a:r>
              <a:rPr lang="en-GB" sz="1600">
                <a:latin typeface="+mn-lt"/>
                <a:ea typeface="Calibri" panose="020F0502020204030204" pitchFamily="34" charset="0"/>
                <a:cs typeface="Times New Roman" panose="02020603050405020304" pitchFamily="18" charset="0"/>
              </a:rPr>
              <a:t>E</a:t>
            </a:r>
            <a:r>
              <a:rPr lang="en-GB" sz="1600">
                <a:effectLst/>
                <a:latin typeface="+mn-lt"/>
                <a:ea typeface="Calibri" panose="020F0502020204030204" pitchFamily="34" charset="0"/>
                <a:cs typeface="Times New Roman" panose="02020603050405020304" pitchFamily="18" charset="0"/>
              </a:rPr>
              <a:t>ngagement (#</a:t>
            </a:r>
            <a:r>
              <a:rPr lang="en-GB" sz="1600" err="1">
                <a:effectLst/>
                <a:latin typeface="+mn-lt"/>
                <a:ea typeface="Calibri" panose="020F0502020204030204" pitchFamily="34" charset="0"/>
                <a:cs typeface="Times New Roman" panose="02020603050405020304" pitchFamily="18" charset="0"/>
              </a:rPr>
              <a:t>firenzecamibaluce</a:t>
            </a:r>
            <a:r>
              <a:rPr lang="en-GB" sz="1600">
                <a:effectLst/>
                <a:latin typeface="+mn-lt"/>
                <a:ea typeface="Calibri" panose="020F0502020204030204" pitchFamily="34" charset="0"/>
                <a:cs typeface="Times New Roman" panose="02020603050405020304" pitchFamily="18" charset="0"/>
              </a:rPr>
              <a:t> campaign and exemplar measure)</a:t>
            </a:r>
          </a:p>
          <a:p>
            <a:pPr marL="457200" lvl="1" indent="0">
              <a:buNone/>
            </a:pPr>
            <a:endParaRPr lang="en-GB" sz="1600">
              <a:latin typeface="+mn-lt"/>
              <a:ea typeface="Calibri" panose="020F0502020204030204" pitchFamily="34" charset="0"/>
              <a:cs typeface="Times New Roman" panose="02020603050405020304" pitchFamily="18" charset="0"/>
            </a:endParaRPr>
          </a:p>
          <a:p>
            <a:pPr marL="133365" indent="-285750"/>
            <a:r>
              <a:rPr lang="en-GB" sz="1733">
                <a:effectLst/>
                <a:latin typeface="+mn-lt"/>
                <a:ea typeface="Calibri" panose="020F0502020204030204" pitchFamily="34" charset="0"/>
                <a:cs typeface="Times New Roman" panose="02020603050405020304" pitchFamily="18" charset="0"/>
              </a:rPr>
              <a:t>Can you tell us about the selected field of action in your city?</a:t>
            </a:r>
            <a:endParaRPr lang="it-IT" sz="1733">
              <a:effectLst/>
              <a:latin typeface="+mn-lt"/>
              <a:ea typeface="Calibri" panose="020F0502020204030204" pitchFamily="34" charset="0"/>
              <a:cs typeface="Times New Roman" panose="02020603050405020304" pitchFamily="18" charset="0"/>
            </a:endParaRPr>
          </a:p>
          <a:p>
            <a:endParaRPr lang="it-IT" sz="1600"/>
          </a:p>
        </p:txBody>
      </p:sp>
    </p:spTree>
    <p:extLst>
      <p:ext uri="{BB962C8B-B14F-4D97-AF65-F5344CB8AC3E}">
        <p14:creationId xmlns:p14="http://schemas.microsoft.com/office/powerpoint/2010/main" val="26574035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81437B-4EB2-D963-90ED-F8442922D632}"/>
              </a:ext>
            </a:extLst>
          </p:cNvPr>
          <p:cNvSpPr>
            <a:spLocks noGrp="1"/>
          </p:cNvSpPr>
          <p:nvPr>
            <p:ph type="title"/>
          </p:nvPr>
        </p:nvSpPr>
        <p:spPr/>
        <p:txBody>
          <a:bodyPr/>
          <a:lstStyle/>
          <a:p>
            <a:r>
              <a:rPr lang="it-IT"/>
              <a:t>Main Lesson Learnt</a:t>
            </a:r>
          </a:p>
        </p:txBody>
      </p:sp>
      <p:sp>
        <p:nvSpPr>
          <p:cNvPr id="3" name="Segnaposto testo 2">
            <a:extLst>
              <a:ext uri="{FF2B5EF4-FFF2-40B4-BE49-F238E27FC236}">
                <a16:creationId xmlns:a16="http://schemas.microsoft.com/office/drawing/2014/main" id="{D379BFB5-5EBF-5A4F-80C3-99F2382F570E}"/>
              </a:ext>
            </a:extLst>
          </p:cNvPr>
          <p:cNvSpPr>
            <a:spLocks noGrp="1"/>
          </p:cNvSpPr>
          <p:nvPr>
            <p:ph type="body" idx="1"/>
          </p:nvPr>
        </p:nvSpPr>
        <p:spPr>
          <a:xfrm>
            <a:off x="272048" y="1221200"/>
            <a:ext cx="11450052" cy="4009200"/>
          </a:xfrm>
        </p:spPr>
        <p:txBody>
          <a:bodyPr>
            <a:noAutofit/>
          </a:bodyPr>
          <a:lstStyle/>
          <a:p>
            <a:pPr algn="just"/>
            <a:endParaRPr lang="it-IT" sz="1400"/>
          </a:p>
          <a:p>
            <a:pPr algn="just"/>
            <a:endParaRPr lang="it-IT" sz="1400"/>
          </a:p>
          <a:p>
            <a:pPr algn="just"/>
            <a:endParaRPr lang="it-IT" sz="1400"/>
          </a:p>
        </p:txBody>
      </p:sp>
      <p:sp>
        <p:nvSpPr>
          <p:cNvPr id="5" name="CasellaDiTesto 4">
            <a:extLst>
              <a:ext uri="{FF2B5EF4-FFF2-40B4-BE49-F238E27FC236}">
                <a16:creationId xmlns:a16="http://schemas.microsoft.com/office/drawing/2014/main" id="{7CD5A5B7-A1CB-6D29-D3FB-2A6FD01F166E}"/>
              </a:ext>
            </a:extLst>
          </p:cNvPr>
          <p:cNvSpPr txBox="1"/>
          <p:nvPr/>
        </p:nvSpPr>
        <p:spPr>
          <a:xfrm>
            <a:off x="739274" y="1425612"/>
            <a:ext cx="10515600" cy="1785104"/>
          </a:xfrm>
          <a:prstGeom prst="rect">
            <a:avLst/>
          </a:prstGeom>
          <a:noFill/>
        </p:spPr>
        <p:txBody>
          <a:bodyPr wrap="square">
            <a:spAutoFit/>
          </a:bodyPr>
          <a:lstStyle/>
          <a:p>
            <a:pPr marL="285750" marR="0" lvl="0" indent="-285750" algn="just" defTabSz="914400" rtl="0" eaLnBrk="1" fontAlgn="base" latinLnBrk="0" hangingPunct="1">
              <a:lnSpc>
                <a:spcPct val="100000"/>
              </a:lnSpc>
              <a:spcBef>
                <a:spcPts val="0"/>
              </a:spcBef>
              <a:spcAft>
                <a:spcPts val="1190"/>
              </a:spcAft>
              <a:buClrTx/>
              <a:buSzTx/>
              <a:buFont typeface="Arial" panose="020B0604020202020204" pitchFamily="34" charset="0"/>
              <a:buChar char="•"/>
              <a:tabLst/>
              <a:defRPr/>
            </a:pPr>
            <a:r>
              <a:rPr kumimoji="0" lang="en-US" sz="1800" b="0" i="0" u="none" strike="noStrike" kern="100" cap="none" spc="0" normalizeH="0" baseline="0" noProof="0">
                <a:ln>
                  <a:noFill/>
                </a:ln>
                <a:solidFill>
                  <a:srgbClr val="00000A"/>
                </a:solidFill>
                <a:effectLst/>
                <a:uLnTx/>
                <a:uFillTx/>
                <a:latin typeface="Arial"/>
                <a:ea typeface="Calibri" panose="020F0502020204030204" pitchFamily="34" charset="0"/>
                <a:cs typeface="Lucida Sans" panose="020B0602030504020204" pitchFamily="34" charset="77"/>
              </a:rPr>
              <a:t>The process needs a formal kickoff and the continuous support of a facilitator/team leader to keep people engaged</a:t>
            </a:r>
          </a:p>
          <a:p>
            <a:pPr marL="285750" marR="0" lvl="0" indent="-285750" algn="just" defTabSz="914400" rtl="0" eaLnBrk="1" fontAlgn="base" latinLnBrk="0" hangingPunct="1">
              <a:lnSpc>
                <a:spcPct val="100000"/>
              </a:lnSpc>
              <a:spcBef>
                <a:spcPts val="0"/>
              </a:spcBef>
              <a:spcAft>
                <a:spcPts val="1190"/>
              </a:spcAft>
              <a:buClrTx/>
              <a:buSzTx/>
              <a:buFont typeface="Arial" panose="020B0604020202020204" pitchFamily="34" charset="0"/>
              <a:buChar char="•"/>
              <a:tabLst/>
              <a:defRPr/>
            </a:pPr>
            <a:r>
              <a:rPr kumimoji="0" lang="en-US" sz="1800" b="0" i="0" u="none" strike="noStrike" kern="100" cap="none" spc="0" normalizeH="0" baseline="0" noProof="0">
                <a:ln>
                  <a:noFill/>
                </a:ln>
                <a:solidFill>
                  <a:srgbClr val="00000A"/>
                </a:solidFill>
                <a:effectLst/>
                <a:uLnTx/>
                <a:uFillTx/>
                <a:latin typeface="Arial"/>
                <a:ea typeface="Calibri" panose="020F0502020204030204" pitchFamily="34" charset="0"/>
                <a:cs typeface="Lucida Sans" panose="020B0602030504020204" pitchFamily="34" charset="77"/>
              </a:rPr>
              <a:t>The results in terms of exploitation of synergies and adaptation potential are relevant</a:t>
            </a:r>
          </a:p>
          <a:p>
            <a:pPr marL="285750" marR="0" lvl="0" indent="-285750" algn="just" defTabSz="914400" rtl="0" eaLnBrk="1" fontAlgn="base" latinLnBrk="0" hangingPunct="1">
              <a:lnSpc>
                <a:spcPct val="100000"/>
              </a:lnSpc>
              <a:spcBef>
                <a:spcPts val="0"/>
              </a:spcBef>
              <a:spcAft>
                <a:spcPts val="1190"/>
              </a:spcAft>
              <a:buClrTx/>
              <a:buSzTx/>
              <a:buFont typeface="Arial" panose="020B0604020202020204" pitchFamily="34" charset="0"/>
              <a:buChar char="•"/>
              <a:tabLst/>
              <a:defRPr/>
            </a:pPr>
            <a:r>
              <a:rPr kumimoji="0" lang="en-US" sz="1800" b="0" i="0" u="none" strike="noStrike" kern="100" cap="none" spc="0" normalizeH="0" baseline="0" noProof="0">
                <a:ln>
                  <a:noFill/>
                </a:ln>
                <a:solidFill>
                  <a:srgbClr val="00000A"/>
                </a:solidFill>
                <a:effectLst/>
                <a:uLnTx/>
                <a:uFillTx/>
                <a:latin typeface="Arial"/>
                <a:ea typeface="Calibri" panose="020F0502020204030204" pitchFamily="34" charset="0"/>
                <a:cs typeface="Lucida Sans" panose="020B0602030504020204" pitchFamily="34" charset="77"/>
              </a:rPr>
              <a:t>The system allows a systematic control of all activities related to energy and climate and boosts a structured continuous monitoring in term of quality and quantity of targets. </a:t>
            </a:r>
            <a:endParaRPr kumimoji="0" lang="it-IT" sz="2000" b="0" i="0" u="none" strike="noStrike" kern="1200" cap="none" spc="0" normalizeH="0" baseline="0" noProof="0">
              <a:ln>
                <a:noFill/>
              </a:ln>
              <a:solidFill>
                <a:srgbClr val="00000A"/>
              </a:solidFill>
              <a:effectLst/>
              <a:uLnTx/>
              <a:uFillTx/>
              <a:latin typeface="Arial"/>
              <a:ea typeface="Times New Roman" panose="02020603050405020304" pitchFamily="18" charset="0"/>
              <a:cs typeface="+mn-cs"/>
            </a:endParaRPr>
          </a:p>
        </p:txBody>
      </p:sp>
      <p:pic>
        <p:nvPicPr>
          <p:cNvPr id="6" name="Grafik 29">
            <a:extLst>
              <a:ext uri="{FF2B5EF4-FFF2-40B4-BE49-F238E27FC236}">
                <a16:creationId xmlns:a16="http://schemas.microsoft.com/office/drawing/2014/main" id="{2E1F709A-9A94-3775-A1F7-63C239A1A599}"/>
              </a:ext>
            </a:extLst>
          </p:cNvPr>
          <p:cNvPicPr>
            <a:picLocks noChangeAspect="1"/>
          </p:cNvPicPr>
          <p:nvPr/>
        </p:nvPicPr>
        <p:blipFill>
          <a:blip r:embed="rId2"/>
          <a:stretch>
            <a:fillRect/>
          </a:stretch>
        </p:blipFill>
        <p:spPr>
          <a:xfrm>
            <a:off x="624983" y="3613134"/>
            <a:ext cx="6372717" cy="2523204"/>
          </a:xfrm>
          <a:prstGeom prst="rect">
            <a:avLst/>
          </a:prstGeom>
        </p:spPr>
      </p:pic>
      <p:pic>
        <p:nvPicPr>
          <p:cNvPr id="7" name="Immagine 6">
            <a:extLst>
              <a:ext uri="{FF2B5EF4-FFF2-40B4-BE49-F238E27FC236}">
                <a16:creationId xmlns:a16="http://schemas.microsoft.com/office/drawing/2014/main" id="{99A0C00F-6BE3-5964-CC6F-D88B8C7F0C06}"/>
              </a:ext>
            </a:extLst>
          </p:cNvPr>
          <p:cNvPicPr>
            <a:picLocks noChangeAspect="1"/>
          </p:cNvPicPr>
          <p:nvPr/>
        </p:nvPicPr>
        <p:blipFill rotWithShape="1">
          <a:blip r:embed="rId3"/>
          <a:srcRect b="24613"/>
          <a:stretch/>
        </p:blipFill>
        <p:spPr>
          <a:xfrm>
            <a:off x="6997700" y="3883818"/>
            <a:ext cx="5194300" cy="2202657"/>
          </a:xfrm>
          <a:prstGeom prst="rect">
            <a:avLst/>
          </a:prstGeom>
        </p:spPr>
      </p:pic>
    </p:spTree>
    <p:extLst>
      <p:ext uri="{BB962C8B-B14F-4D97-AF65-F5344CB8AC3E}">
        <p14:creationId xmlns:p14="http://schemas.microsoft.com/office/powerpoint/2010/main" val="14478768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7223AC-A565-7451-30F5-880032072551}"/>
              </a:ext>
            </a:extLst>
          </p:cNvPr>
          <p:cNvSpPr>
            <a:spLocks noGrp="1"/>
          </p:cNvSpPr>
          <p:nvPr>
            <p:ph type="title"/>
          </p:nvPr>
        </p:nvSpPr>
        <p:spPr/>
        <p:txBody>
          <a:bodyPr/>
          <a:lstStyle/>
          <a:p>
            <a:r>
              <a:rPr lang="it-IT" err="1"/>
              <a:t>Where</a:t>
            </a:r>
            <a:r>
              <a:rPr lang="it-IT"/>
              <a:t> to </a:t>
            </a:r>
            <a:r>
              <a:rPr lang="it-IT" err="1"/>
              <a:t>find</a:t>
            </a:r>
            <a:r>
              <a:rPr lang="it-IT"/>
              <a:t> </a:t>
            </a:r>
            <a:r>
              <a:rPr lang="it-IT" err="1"/>
              <a:t>additional</a:t>
            </a:r>
            <a:r>
              <a:rPr lang="it-IT"/>
              <a:t> information</a:t>
            </a:r>
          </a:p>
        </p:txBody>
      </p:sp>
      <p:sp>
        <p:nvSpPr>
          <p:cNvPr id="3" name="Segnaposto testo 2">
            <a:extLst>
              <a:ext uri="{FF2B5EF4-FFF2-40B4-BE49-F238E27FC236}">
                <a16:creationId xmlns:a16="http://schemas.microsoft.com/office/drawing/2014/main" id="{07FE83A1-213D-E5D1-E49F-D3D7F9A759A3}"/>
              </a:ext>
            </a:extLst>
          </p:cNvPr>
          <p:cNvSpPr>
            <a:spLocks noGrp="1"/>
          </p:cNvSpPr>
          <p:nvPr>
            <p:ph type="body" idx="1"/>
          </p:nvPr>
        </p:nvSpPr>
        <p:spPr/>
        <p:txBody>
          <a:bodyPr>
            <a:normAutofit fontScale="85000" lnSpcReduction="10000"/>
          </a:bodyPr>
          <a:lstStyle/>
          <a:p>
            <a:r>
              <a:rPr lang="it-IT"/>
              <a:t>Smart Cities Marketplace:</a:t>
            </a:r>
          </a:p>
          <a:p>
            <a:pPr lvl="1"/>
            <a:r>
              <a:rPr lang="it-IT"/>
              <a:t> </a:t>
            </a:r>
            <a:r>
              <a:rPr lang="it-IT" err="1"/>
              <a:t>Sistemic</a:t>
            </a:r>
            <a:r>
              <a:rPr lang="it-IT"/>
              <a:t> </a:t>
            </a:r>
            <a:r>
              <a:rPr lang="it-IT" err="1"/>
              <a:t>changes</a:t>
            </a:r>
            <a:r>
              <a:rPr lang="it-IT"/>
              <a:t> in Governance </a:t>
            </a:r>
            <a:r>
              <a:rPr lang="it-IT">
                <a:hlinkClick r:id="rId2"/>
              </a:rPr>
              <a:t>https://smart-cities-marketplace.ec.europa.eu/insights/publications/systemic-changes-governance-equipping-local-governments-realising-climate</a:t>
            </a:r>
            <a:r>
              <a:rPr lang="it-IT"/>
              <a:t> </a:t>
            </a:r>
          </a:p>
          <a:p>
            <a:pPr lvl="1"/>
            <a:r>
              <a:rPr lang="it-IT"/>
              <a:t> Smart Cities </a:t>
            </a:r>
            <a:r>
              <a:rPr lang="it-IT" err="1"/>
              <a:t>Guidance</a:t>
            </a:r>
            <a:r>
              <a:rPr lang="it-IT"/>
              <a:t> Package </a:t>
            </a:r>
            <a:r>
              <a:rPr lang="it-IT">
                <a:hlinkClick r:id="rId3"/>
              </a:rPr>
              <a:t>https://smart-cities-marketplace.ec.europa.eu/news-and-events/news/2019/smart-city-guidance-package</a:t>
            </a:r>
            <a:r>
              <a:rPr lang="it-IT"/>
              <a:t> </a:t>
            </a:r>
          </a:p>
          <a:p>
            <a:r>
              <a:rPr lang="it-IT"/>
              <a:t>Governance model: the interaction with stakeholders (</a:t>
            </a:r>
            <a:r>
              <a:rPr lang="it-IT" err="1"/>
              <a:t>see</a:t>
            </a:r>
            <a:r>
              <a:rPr lang="it-IT"/>
              <a:t> </a:t>
            </a:r>
            <a:r>
              <a:rPr lang="it-IT" err="1"/>
              <a:t>also</a:t>
            </a:r>
            <a:r>
              <a:rPr lang="it-IT"/>
              <a:t> </a:t>
            </a:r>
            <a:r>
              <a:rPr lang="it-IT" err="1"/>
              <a:t>Florence’s</a:t>
            </a:r>
            <a:r>
              <a:rPr lang="it-IT"/>
              <a:t> </a:t>
            </a:r>
            <a:r>
              <a:rPr lang="it-IT" err="1"/>
              <a:t>contribution</a:t>
            </a:r>
            <a:r>
              <a:rPr lang="it-IT"/>
              <a:t> to the “Stakeholders’ </a:t>
            </a:r>
            <a:r>
              <a:rPr lang="it-IT" err="1"/>
              <a:t>enagegemnt</a:t>
            </a:r>
            <a:r>
              <a:rPr lang="it-IT"/>
              <a:t> guidelines – CoME EAsy project” </a:t>
            </a:r>
            <a:r>
              <a:rPr lang="it-IT" err="1"/>
              <a:t>available</a:t>
            </a:r>
            <a:r>
              <a:rPr lang="it-IT"/>
              <a:t> on CORDIS </a:t>
            </a:r>
            <a:r>
              <a:rPr lang="it-IT" err="1"/>
              <a:t>at</a:t>
            </a:r>
            <a:r>
              <a:rPr lang="it-IT"/>
              <a:t> </a:t>
            </a:r>
            <a:r>
              <a:rPr lang="it-IT">
                <a:hlinkClick r:id="rId4"/>
              </a:rPr>
              <a:t>https://ec.europa.eu/research/participants/documents/downloadPublic?documentIds=080166e5c3b26429&amp;appId=PPGMS</a:t>
            </a:r>
            <a:r>
              <a:rPr lang="it-IT"/>
              <a:t>  )</a:t>
            </a:r>
          </a:p>
          <a:p>
            <a:r>
              <a:rPr lang="it-IT" err="1"/>
              <a:t>European</a:t>
            </a:r>
            <a:r>
              <a:rPr lang="it-IT"/>
              <a:t> Energy Award </a:t>
            </a:r>
            <a:r>
              <a:rPr lang="it-IT">
                <a:hlinkClick r:id="rId5"/>
              </a:rPr>
              <a:t>www.european-energy-award.org</a:t>
            </a:r>
            <a:r>
              <a:rPr lang="it-IT"/>
              <a:t>  and Florence page </a:t>
            </a:r>
            <a:r>
              <a:rPr lang="it-IT" err="1"/>
              <a:t>at</a:t>
            </a:r>
            <a:r>
              <a:rPr lang="it-IT"/>
              <a:t> </a:t>
            </a:r>
            <a:r>
              <a:rPr lang="it-IT">
                <a:hlinkClick r:id="rId6"/>
              </a:rPr>
              <a:t>https://www.european-energy-award.org/gold-municipalities-new/eea-municipality-detail/firenze</a:t>
            </a:r>
            <a:r>
              <a:rPr lang="it-IT"/>
              <a:t>  </a:t>
            </a:r>
          </a:p>
          <a:p>
            <a:endParaRPr lang="it-IT"/>
          </a:p>
          <a:p>
            <a:endParaRPr lang="it-IT">
              <a:highlight>
                <a:srgbClr val="FFFF00"/>
              </a:highlight>
            </a:endParaRPr>
          </a:p>
        </p:txBody>
      </p:sp>
    </p:spTree>
    <p:extLst>
      <p:ext uri="{BB962C8B-B14F-4D97-AF65-F5344CB8AC3E}">
        <p14:creationId xmlns:p14="http://schemas.microsoft.com/office/powerpoint/2010/main" val="11326561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2" name="Title 1">
            <a:extLst>
              <a:ext uri="{FF2B5EF4-FFF2-40B4-BE49-F238E27FC236}">
                <a16:creationId xmlns:a16="http://schemas.microsoft.com/office/drawing/2014/main" id="{C64CBE28-DDCB-1DE6-782E-D95876BC7E1B}"/>
              </a:ext>
            </a:extLst>
          </p:cNvPr>
          <p:cNvSpPr>
            <a:spLocks noGrp="1"/>
          </p:cNvSpPr>
          <p:nvPr>
            <p:ph type="title"/>
          </p:nvPr>
        </p:nvSpPr>
        <p:spPr/>
        <p:txBody>
          <a:bodyPr/>
          <a:lstStyle/>
          <a:p>
            <a:r>
              <a:rPr lang="en-GB"/>
              <a:t>Malmö</a:t>
            </a:r>
            <a:endParaRPr lang="en-US"/>
          </a:p>
        </p:txBody>
      </p:sp>
      <p:sp>
        <p:nvSpPr>
          <p:cNvPr id="4" name="Text Placeholder 3">
            <a:extLst>
              <a:ext uri="{FF2B5EF4-FFF2-40B4-BE49-F238E27FC236}">
                <a16:creationId xmlns:a16="http://schemas.microsoft.com/office/drawing/2014/main" id="{AE28CD14-BC37-9CC1-7214-4CEC50FA01F3}"/>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5367602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a:extLst>
              <a:ext uri="{FF2B5EF4-FFF2-40B4-BE49-F238E27FC236}">
                <a16:creationId xmlns:a16="http://schemas.microsoft.com/office/drawing/2014/main" id="{CB5CD0F4-A6DB-DB69-CC3F-B4FD6860C32D}"/>
              </a:ext>
            </a:extLst>
          </p:cNvPr>
          <p:cNvSpPr txBox="1">
            <a:spLocks/>
          </p:cNvSpPr>
          <p:nvPr/>
        </p:nvSpPr>
        <p:spPr>
          <a:xfrm>
            <a:off x="838200" y="533158"/>
            <a:ext cx="6282164" cy="80645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tx2"/>
                </a:solidFill>
                <a:latin typeface="+mj-lt"/>
                <a:ea typeface="+mj-ea"/>
                <a:cs typeface="+mj-cs"/>
              </a:defRPr>
            </a:lvl1pPr>
          </a:lstStyle>
          <a:p>
            <a:r>
              <a:rPr lang="en-US">
                <a:solidFill>
                  <a:srgbClr val="0D5364"/>
                </a:solidFill>
              </a:rPr>
              <a:t>Solution – Green bonds</a:t>
            </a:r>
          </a:p>
        </p:txBody>
      </p:sp>
      <p:sp>
        <p:nvSpPr>
          <p:cNvPr id="3" name="Segnaposto testo 2">
            <a:extLst>
              <a:ext uri="{FF2B5EF4-FFF2-40B4-BE49-F238E27FC236}">
                <a16:creationId xmlns:a16="http://schemas.microsoft.com/office/drawing/2014/main" id="{DF71F39F-1164-98A9-6795-8CB6D1F6C171}"/>
              </a:ext>
            </a:extLst>
          </p:cNvPr>
          <p:cNvSpPr>
            <a:spLocks noGrp="1"/>
          </p:cNvSpPr>
          <p:nvPr>
            <p:ph idx="1"/>
          </p:nvPr>
        </p:nvSpPr>
        <p:spPr/>
        <p:txBody>
          <a:bodyPr/>
          <a:lstStyle/>
          <a:p>
            <a:pPr>
              <a:buFont typeface="Arial" panose="020B0604020202020204" pitchFamily="34" charset="0"/>
              <a:buChar char="•"/>
            </a:pPr>
            <a:r>
              <a:rPr lang="en-US"/>
              <a:t>Green bonds and Malmö’s green bonds framework</a:t>
            </a:r>
          </a:p>
          <a:p>
            <a:pPr>
              <a:buFont typeface="Arial" panose="020B0604020202020204" pitchFamily="34" charset="0"/>
              <a:buChar char="•"/>
            </a:pPr>
            <a:r>
              <a:rPr lang="en-US"/>
              <a:t>Used to finance our climate actions and reach our climate goals</a:t>
            </a:r>
          </a:p>
          <a:p>
            <a:pPr marL="186262" indent="0">
              <a:buNone/>
            </a:pPr>
            <a:endParaRPr lang="it-IT">
              <a:latin typeface="+mj-lt"/>
            </a:endParaRPr>
          </a:p>
        </p:txBody>
      </p:sp>
      <p:pic>
        <p:nvPicPr>
          <p:cNvPr id="4" name="Bildobjekt 3">
            <a:extLst>
              <a:ext uri="{FF2B5EF4-FFF2-40B4-BE49-F238E27FC236}">
                <a16:creationId xmlns:a16="http://schemas.microsoft.com/office/drawing/2014/main" id="{5A4B6181-FC7F-B58F-B0D9-B2275534625E}"/>
              </a:ext>
            </a:extLst>
          </p:cNvPr>
          <p:cNvPicPr>
            <a:picLocks noChangeAspect="1"/>
          </p:cNvPicPr>
          <p:nvPr/>
        </p:nvPicPr>
        <p:blipFill>
          <a:blip r:embed="rId3"/>
          <a:stretch>
            <a:fillRect/>
          </a:stretch>
        </p:blipFill>
        <p:spPr>
          <a:xfrm>
            <a:off x="3525412" y="3168314"/>
            <a:ext cx="5017195" cy="2590800"/>
          </a:xfrm>
          <a:prstGeom prst="rect">
            <a:avLst/>
          </a:prstGeom>
        </p:spPr>
      </p:pic>
      <p:pic>
        <p:nvPicPr>
          <p:cNvPr id="6" name="Bildobjekt 5">
            <a:extLst>
              <a:ext uri="{FF2B5EF4-FFF2-40B4-BE49-F238E27FC236}">
                <a16:creationId xmlns:a16="http://schemas.microsoft.com/office/drawing/2014/main" id="{15307513-0A2A-D70D-1D8C-FB839AB210F5}"/>
              </a:ext>
            </a:extLst>
          </p:cNvPr>
          <p:cNvPicPr>
            <a:picLocks noChangeAspect="1"/>
          </p:cNvPicPr>
          <p:nvPr/>
        </p:nvPicPr>
        <p:blipFill>
          <a:blip r:embed="rId4"/>
          <a:stretch>
            <a:fillRect/>
          </a:stretch>
        </p:blipFill>
        <p:spPr>
          <a:xfrm>
            <a:off x="1051938" y="3168314"/>
            <a:ext cx="1849993" cy="2590800"/>
          </a:xfrm>
          <a:prstGeom prst="rect">
            <a:avLst/>
          </a:prstGeom>
        </p:spPr>
      </p:pic>
    </p:spTree>
    <p:extLst>
      <p:ext uri="{BB962C8B-B14F-4D97-AF65-F5344CB8AC3E}">
        <p14:creationId xmlns:p14="http://schemas.microsoft.com/office/powerpoint/2010/main" val="30961260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3BA4E2-C2B6-5199-5724-367114E342BA}"/>
              </a:ext>
            </a:extLst>
          </p:cNvPr>
          <p:cNvSpPr>
            <a:spLocks noGrp="1"/>
          </p:cNvSpPr>
          <p:nvPr>
            <p:ph type="title"/>
          </p:nvPr>
        </p:nvSpPr>
        <p:spPr/>
        <p:txBody>
          <a:bodyPr/>
          <a:lstStyle/>
          <a:p>
            <a:r>
              <a:rPr lang="it-IT"/>
              <a:t>Barrier/s addressed by the solution</a:t>
            </a:r>
          </a:p>
        </p:txBody>
      </p:sp>
      <p:sp>
        <p:nvSpPr>
          <p:cNvPr id="3" name="Segnaposto testo 2">
            <a:extLst>
              <a:ext uri="{FF2B5EF4-FFF2-40B4-BE49-F238E27FC236}">
                <a16:creationId xmlns:a16="http://schemas.microsoft.com/office/drawing/2014/main" id="{8DBBEEC7-808C-6BAF-3C38-80BA6422D625}"/>
              </a:ext>
            </a:extLst>
          </p:cNvPr>
          <p:cNvSpPr>
            <a:spLocks noGrp="1"/>
          </p:cNvSpPr>
          <p:nvPr>
            <p:ph idx="1"/>
          </p:nvPr>
        </p:nvSpPr>
        <p:spPr/>
        <p:txBody>
          <a:bodyPr>
            <a:normAutofit/>
          </a:bodyPr>
          <a:lstStyle/>
          <a:p>
            <a:pPr>
              <a:buFont typeface="Arial" panose="020B0604020202020204" pitchFamily="34" charset="0"/>
              <a:buChar char="•"/>
            </a:pPr>
            <a:r>
              <a:rPr lang="en-US" b="1">
                <a:effectLst/>
              </a:rPr>
              <a:t>What barrier(s) does the developed solution address?</a:t>
            </a:r>
          </a:p>
          <a:p>
            <a:pPr lvl="1">
              <a:buFont typeface="Arial" panose="020B0604020202020204" pitchFamily="34" charset="0"/>
              <a:buChar char="•"/>
            </a:pPr>
            <a:r>
              <a:rPr lang="en-US"/>
              <a:t>Challenges connected to secure increased degree of green investments</a:t>
            </a:r>
          </a:p>
          <a:p>
            <a:pPr lvl="1">
              <a:buFont typeface="Arial" panose="020B0604020202020204" pitchFamily="34" charset="0"/>
              <a:buChar char="•"/>
            </a:pPr>
            <a:r>
              <a:rPr lang="en-US"/>
              <a:t>Low, cross city, understanding of how to secure climate or sustainability demands in public procurements</a:t>
            </a:r>
          </a:p>
          <a:p>
            <a:pPr lvl="1">
              <a:buFont typeface="Arial" panose="020B0604020202020204" pitchFamily="34" charset="0"/>
              <a:buChar char="•"/>
            </a:pPr>
            <a:r>
              <a:rPr lang="en-US"/>
              <a:t>Transparency in public investments</a:t>
            </a:r>
          </a:p>
          <a:p>
            <a:pPr lvl="1">
              <a:buFont typeface="Arial" panose="020B0604020202020204" pitchFamily="34" charset="0"/>
              <a:buChar char="•"/>
            </a:pPr>
            <a:r>
              <a:rPr lang="en-US"/>
              <a:t>No structured MEL (monitoring, evaluation and learning) connected to the investments and its potential effects</a:t>
            </a:r>
          </a:p>
          <a:p>
            <a:pPr lvl="1">
              <a:buFont typeface="Arial" panose="020B0604020202020204" pitchFamily="34" charset="0"/>
              <a:buChar char="•"/>
            </a:pPr>
            <a:endParaRPr lang="en-US"/>
          </a:p>
          <a:p>
            <a:r>
              <a:rPr lang="en-US" b="1">
                <a:effectLst/>
                <a:latin typeface="+mn-lt"/>
                <a:ea typeface="Calibri" panose="020F0502020204030204" pitchFamily="34" charset="0"/>
                <a:cs typeface="Times New Roman" panose="02020603050405020304" pitchFamily="18" charset="0"/>
              </a:rPr>
              <a:t>Does the solution apply at local, regional or national level?</a:t>
            </a:r>
          </a:p>
          <a:p>
            <a:pPr lvl="1"/>
            <a:r>
              <a:rPr lang="en-US">
                <a:latin typeface="+mn-lt"/>
                <a:ea typeface="Calibri" panose="020F0502020204030204" pitchFamily="34" charset="0"/>
                <a:cs typeface="Times New Roman" panose="02020603050405020304" pitchFamily="18" charset="0"/>
              </a:rPr>
              <a:t>The majority of the investments are in local actions, but some also contributes to other municipalities operations and goals</a:t>
            </a:r>
            <a:endParaRPr lang="it-IT">
              <a:latin typeface="+mj-lt"/>
            </a:endParaRPr>
          </a:p>
        </p:txBody>
      </p:sp>
    </p:spTree>
    <p:extLst>
      <p:ext uri="{BB962C8B-B14F-4D97-AF65-F5344CB8AC3E}">
        <p14:creationId xmlns:p14="http://schemas.microsoft.com/office/powerpoint/2010/main" val="18823356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B50D7C-0870-E3BE-3277-B82FBC2C08F3}"/>
              </a:ext>
            </a:extLst>
          </p:cNvPr>
          <p:cNvSpPr>
            <a:spLocks noGrp="1"/>
          </p:cNvSpPr>
          <p:nvPr>
            <p:ph type="title"/>
          </p:nvPr>
        </p:nvSpPr>
        <p:spPr/>
        <p:txBody>
          <a:bodyPr/>
          <a:lstStyle/>
          <a:p>
            <a:r>
              <a:rPr lang="it-IT"/>
              <a:t>Field of action – financial instrument</a:t>
            </a:r>
          </a:p>
        </p:txBody>
      </p:sp>
      <p:sp>
        <p:nvSpPr>
          <p:cNvPr id="3" name="Segnaposto testo 2">
            <a:extLst>
              <a:ext uri="{FF2B5EF4-FFF2-40B4-BE49-F238E27FC236}">
                <a16:creationId xmlns:a16="http://schemas.microsoft.com/office/drawing/2014/main" id="{86E787F7-8D6A-8BF9-0C7D-BA10BA2C2E0C}"/>
              </a:ext>
            </a:extLst>
          </p:cNvPr>
          <p:cNvSpPr>
            <a:spLocks noGrp="1"/>
          </p:cNvSpPr>
          <p:nvPr>
            <p:ph idx="1"/>
          </p:nvPr>
        </p:nvSpPr>
        <p:spPr/>
        <p:txBody>
          <a:bodyPr>
            <a:normAutofit/>
          </a:bodyPr>
          <a:lstStyle/>
          <a:p>
            <a:pPr marL="133365" lvl="0" indent="-285750"/>
            <a:r>
              <a:rPr lang="en-US" sz="1733">
                <a:latin typeface="+mn-lt"/>
                <a:cs typeface="Times New Roman" panose="02020603050405020304" pitchFamily="18" charset="0"/>
              </a:rPr>
              <a:t>What is the field of action of your solution? </a:t>
            </a:r>
            <a:endParaRPr lang="it-IT" sz="1733">
              <a:latin typeface="+mn-lt"/>
              <a:cs typeface="Times New Roman" panose="02020603050405020304" pitchFamily="18" charset="0"/>
            </a:endParaRPr>
          </a:p>
          <a:p>
            <a:pPr marL="742950" lvl="1" indent="-285750">
              <a:buFont typeface="Courier New" panose="02070309020205020404" pitchFamily="49" charset="0"/>
              <a:buChar char="o"/>
            </a:pPr>
            <a:r>
              <a:rPr lang="en-GB" sz="1600" b="1">
                <a:effectLst/>
                <a:latin typeface="+mn-lt"/>
                <a:ea typeface="Calibri" panose="020F0502020204030204" pitchFamily="34" charset="0"/>
                <a:cs typeface="Times New Roman" panose="02020603050405020304" pitchFamily="18" charset="0"/>
              </a:rPr>
              <a:t>Energy </a:t>
            </a:r>
            <a:r>
              <a:rPr lang="en-GB" sz="1600" b="1">
                <a:latin typeface="+mn-lt"/>
                <a:ea typeface="Calibri" panose="020F0502020204030204" pitchFamily="34" charset="0"/>
                <a:cs typeface="Times New Roman" panose="02020603050405020304" pitchFamily="18" charset="0"/>
              </a:rPr>
              <a:t>S</a:t>
            </a:r>
            <a:r>
              <a:rPr lang="en-GB" sz="1600" b="1">
                <a:effectLst/>
                <a:latin typeface="+mn-lt"/>
                <a:ea typeface="Calibri" panose="020F0502020204030204" pitchFamily="34" charset="0"/>
                <a:cs typeface="Times New Roman" panose="02020603050405020304" pitchFamily="18" charset="0"/>
              </a:rPr>
              <a:t>ystems (renewable energy, energy efficiency)</a:t>
            </a:r>
            <a:endParaRPr lang="it-IT" sz="1600" b="1">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b="1">
                <a:effectLst/>
                <a:latin typeface="+mn-lt"/>
                <a:ea typeface="Calibri" panose="020F0502020204030204" pitchFamily="34" charset="0"/>
                <a:cs typeface="Times New Roman" panose="02020603050405020304" pitchFamily="18" charset="0"/>
              </a:rPr>
              <a:t>Mobility &amp; Transport (clean transportation)</a:t>
            </a:r>
            <a:endParaRPr lang="it-IT" sz="1600" b="1">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b="1">
                <a:effectLst/>
                <a:latin typeface="+mn-lt"/>
                <a:ea typeface="Calibri" panose="020F0502020204030204" pitchFamily="34" charset="0"/>
                <a:cs typeface="Times New Roman" panose="02020603050405020304" pitchFamily="18" charset="0"/>
              </a:rPr>
              <a:t>Waste &amp; Circular </a:t>
            </a:r>
            <a:r>
              <a:rPr lang="en-GB" sz="1600" b="1">
                <a:latin typeface="+mn-lt"/>
                <a:ea typeface="Calibri" panose="020F0502020204030204" pitchFamily="34" charset="0"/>
                <a:cs typeface="Times New Roman" panose="02020603050405020304" pitchFamily="18" charset="0"/>
              </a:rPr>
              <a:t>E</a:t>
            </a:r>
            <a:r>
              <a:rPr lang="en-GB" sz="1600" b="1">
                <a:effectLst/>
                <a:latin typeface="+mn-lt"/>
                <a:ea typeface="Calibri" panose="020F0502020204030204" pitchFamily="34" charset="0"/>
                <a:cs typeface="Times New Roman" panose="02020603050405020304" pitchFamily="18" charset="0"/>
              </a:rPr>
              <a:t>conomy (Water and wastewater management)</a:t>
            </a:r>
            <a:endParaRPr lang="it-IT" sz="1600" b="1">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Green Infrastructure &amp; Nature </a:t>
            </a:r>
            <a:r>
              <a:rPr lang="en-GB" sz="1600">
                <a:latin typeface="+mn-lt"/>
                <a:ea typeface="Calibri" panose="020F0502020204030204" pitchFamily="34" charset="0"/>
                <a:cs typeface="Times New Roman" panose="02020603050405020304" pitchFamily="18" charset="0"/>
              </a:rPr>
              <a:t>B</a:t>
            </a:r>
            <a:r>
              <a:rPr lang="en-GB" sz="1600">
                <a:effectLst/>
                <a:latin typeface="+mn-lt"/>
                <a:ea typeface="Calibri" panose="020F0502020204030204" pitchFamily="34" charset="0"/>
                <a:cs typeface="Times New Roman" panose="02020603050405020304" pitchFamily="18" charset="0"/>
              </a:rPr>
              <a:t>ased </a:t>
            </a:r>
            <a:r>
              <a:rPr lang="en-GB" sz="1600">
                <a:latin typeface="+mn-lt"/>
                <a:ea typeface="Calibri" panose="020F0502020204030204" pitchFamily="34" charset="0"/>
                <a:cs typeface="Times New Roman" panose="02020603050405020304" pitchFamily="18" charset="0"/>
              </a:rPr>
              <a:t>S</a:t>
            </a:r>
            <a:r>
              <a:rPr lang="en-GB" sz="1600">
                <a:effectLst/>
                <a:latin typeface="+mn-lt"/>
                <a:ea typeface="Calibri" panose="020F0502020204030204" pitchFamily="34" charset="0"/>
                <a:cs typeface="Times New Roman" panose="02020603050405020304" pitchFamily="18" charset="0"/>
              </a:rPr>
              <a:t>olutions</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b="1">
                <a:effectLst/>
                <a:latin typeface="+mn-lt"/>
                <a:ea typeface="Calibri" panose="020F0502020204030204" pitchFamily="34" charset="0"/>
                <a:cs typeface="Times New Roman" panose="02020603050405020304" pitchFamily="18" charset="0"/>
              </a:rPr>
              <a:t>Built </a:t>
            </a:r>
            <a:r>
              <a:rPr lang="en-GB" sz="1600" b="1">
                <a:latin typeface="+mn-lt"/>
                <a:ea typeface="Calibri" panose="020F0502020204030204" pitchFamily="34" charset="0"/>
                <a:cs typeface="Times New Roman" panose="02020603050405020304" pitchFamily="18" charset="0"/>
              </a:rPr>
              <a:t>E</a:t>
            </a:r>
            <a:r>
              <a:rPr lang="en-GB" sz="1600" b="1">
                <a:effectLst/>
                <a:latin typeface="+mn-lt"/>
                <a:ea typeface="Calibri" panose="020F0502020204030204" pitchFamily="34" charset="0"/>
                <a:cs typeface="Times New Roman" panose="02020603050405020304" pitchFamily="18" charset="0"/>
              </a:rPr>
              <a:t>nvironment (Green and energy efficient buildings)</a:t>
            </a:r>
            <a:endParaRPr lang="it-IT" sz="1600" b="1">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b="1">
                <a:effectLst/>
                <a:latin typeface="+mn-lt"/>
                <a:ea typeface="Calibri" panose="020F0502020204030204" pitchFamily="34" charset="0"/>
                <a:cs typeface="Times New Roman" panose="02020603050405020304" pitchFamily="18" charset="0"/>
              </a:rPr>
              <a:t>Governance (Pollution prevention and control)</a:t>
            </a:r>
            <a:endParaRPr lang="it-IT" sz="1600" b="1">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Policy and Regulation</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Social Innovation</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Citizen and Stakeholder </a:t>
            </a:r>
            <a:r>
              <a:rPr lang="en-GB" sz="1600">
                <a:latin typeface="+mn-lt"/>
                <a:ea typeface="Calibri" panose="020F0502020204030204" pitchFamily="34" charset="0"/>
                <a:cs typeface="Times New Roman" panose="02020603050405020304" pitchFamily="18" charset="0"/>
              </a:rPr>
              <a:t>E</a:t>
            </a:r>
            <a:r>
              <a:rPr lang="en-GB" sz="1600">
                <a:effectLst/>
                <a:latin typeface="+mn-lt"/>
                <a:ea typeface="Calibri" panose="020F0502020204030204" pitchFamily="34" charset="0"/>
                <a:cs typeface="Times New Roman" panose="02020603050405020304" pitchFamily="18" charset="0"/>
              </a:rPr>
              <a:t>ngagement</a:t>
            </a:r>
          </a:p>
          <a:p>
            <a:pPr marL="742950" lvl="1" indent="-285750">
              <a:buFont typeface="Courier New" panose="02070309020205020404" pitchFamily="49" charset="0"/>
              <a:buChar char="o"/>
            </a:pPr>
            <a:r>
              <a:rPr lang="en-GB" sz="1600" b="1" u="sng">
                <a:latin typeface="+mn-lt"/>
                <a:ea typeface="Calibri" panose="020F0502020204030204" pitchFamily="34" charset="0"/>
                <a:cs typeface="Times New Roman" panose="02020603050405020304" pitchFamily="18" charset="0"/>
              </a:rPr>
              <a:t>Climate change adaptation</a:t>
            </a:r>
            <a:endParaRPr lang="en-GB" sz="1600" b="1" u="sng">
              <a:effectLst/>
              <a:latin typeface="+mn-lt"/>
              <a:ea typeface="Calibri" panose="020F0502020204030204" pitchFamily="34" charset="0"/>
              <a:cs typeface="Times New Roman" panose="02020603050405020304" pitchFamily="18" charset="0"/>
            </a:endParaRPr>
          </a:p>
          <a:p>
            <a:pPr marL="457200" lvl="1" indent="0">
              <a:buNone/>
            </a:pPr>
            <a:endParaRPr lang="en-GB" sz="1600">
              <a:latin typeface="+mn-lt"/>
              <a:ea typeface="Calibri" panose="020F0502020204030204" pitchFamily="34" charset="0"/>
              <a:cs typeface="Times New Roman" panose="02020603050405020304" pitchFamily="18" charset="0"/>
            </a:endParaRPr>
          </a:p>
          <a:p>
            <a:endParaRPr lang="it-IT" sz="1600"/>
          </a:p>
        </p:txBody>
      </p:sp>
    </p:spTree>
    <p:extLst>
      <p:ext uri="{BB962C8B-B14F-4D97-AF65-F5344CB8AC3E}">
        <p14:creationId xmlns:p14="http://schemas.microsoft.com/office/powerpoint/2010/main" val="21026695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81437B-4EB2-D963-90ED-F8442922D632}"/>
              </a:ext>
            </a:extLst>
          </p:cNvPr>
          <p:cNvSpPr>
            <a:spLocks noGrp="1"/>
          </p:cNvSpPr>
          <p:nvPr>
            <p:ph type="title"/>
          </p:nvPr>
        </p:nvSpPr>
        <p:spPr/>
        <p:txBody>
          <a:bodyPr/>
          <a:lstStyle/>
          <a:p>
            <a:r>
              <a:rPr lang="it-IT"/>
              <a:t>Main Lesson Learnt</a:t>
            </a:r>
          </a:p>
        </p:txBody>
      </p:sp>
      <p:sp>
        <p:nvSpPr>
          <p:cNvPr id="3" name="Segnaposto testo 2">
            <a:extLst>
              <a:ext uri="{FF2B5EF4-FFF2-40B4-BE49-F238E27FC236}">
                <a16:creationId xmlns:a16="http://schemas.microsoft.com/office/drawing/2014/main" id="{D379BFB5-5EBF-5A4F-80C3-99F2382F570E}"/>
              </a:ext>
            </a:extLst>
          </p:cNvPr>
          <p:cNvSpPr>
            <a:spLocks noGrp="1"/>
          </p:cNvSpPr>
          <p:nvPr>
            <p:ph idx="1"/>
          </p:nvPr>
        </p:nvSpPr>
        <p:spPr/>
        <p:txBody>
          <a:bodyPr/>
          <a:lstStyle/>
          <a:p>
            <a:r>
              <a:rPr lang="it-IT"/>
              <a:t>Has worked well based on our previous needs </a:t>
            </a:r>
          </a:p>
          <a:p>
            <a:r>
              <a:rPr lang="it-IT"/>
              <a:t>Made us follow up effects even more and understand how to measure effects and what the measures has contributed more specific</a:t>
            </a:r>
          </a:p>
          <a:p>
            <a:r>
              <a:rPr lang="it-IT"/>
              <a:t>The needs for today are different (new strategic documents and goals within climate and energy, new ways of working within Climate transition Malmö, Malmö Commitment for an including and fair climate transition )</a:t>
            </a:r>
          </a:p>
          <a:p>
            <a:r>
              <a:rPr lang="it-IT"/>
              <a:t>Broader framework needed</a:t>
            </a:r>
          </a:p>
          <a:p>
            <a:r>
              <a:rPr lang="it-IT"/>
              <a:t>We explore sustainability bonds that includes social bonds</a:t>
            </a:r>
          </a:p>
        </p:txBody>
      </p:sp>
    </p:spTree>
    <p:extLst>
      <p:ext uri="{BB962C8B-B14F-4D97-AF65-F5344CB8AC3E}">
        <p14:creationId xmlns:p14="http://schemas.microsoft.com/office/powerpoint/2010/main" val="825619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7223AC-A565-7451-30F5-880032072551}"/>
              </a:ext>
            </a:extLst>
          </p:cNvPr>
          <p:cNvSpPr>
            <a:spLocks noGrp="1"/>
          </p:cNvSpPr>
          <p:nvPr>
            <p:ph type="title"/>
          </p:nvPr>
        </p:nvSpPr>
        <p:spPr/>
        <p:txBody>
          <a:bodyPr/>
          <a:lstStyle/>
          <a:p>
            <a:r>
              <a:rPr lang="it-IT" err="1"/>
              <a:t>Where</a:t>
            </a:r>
            <a:r>
              <a:rPr lang="it-IT"/>
              <a:t> to </a:t>
            </a:r>
            <a:r>
              <a:rPr lang="it-IT" err="1"/>
              <a:t>find</a:t>
            </a:r>
            <a:r>
              <a:rPr lang="it-IT"/>
              <a:t> additional information</a:t>
            </a:r>
          </a:p>
        </p:txBody>
      </p:sp>
      <p:sp>
        <p:nvSpPr>
          <p:cNvPr id="3" name="Segnaposto testo 2">
            <a:extLst>
              <a:ext uri="{FF2B5EF4-FFF2-40B4-BE49-F238E27FC236}">
                <a16:creationId xmlns:a16="http://schemas.microsoft.com/office/drawing/2014/main" id="{07FE83A1-213D-E5D1-E49F-D3D7F9A759A3}"/>
              </a:ext>
            </a:extLst>
          </p:cNvPr>
          <p:cNvSpPr>
            <a:spLocks noGrp="1"/>
          </p:cNvSpPr>
          <p:nvPr>
            <p:ph idx="1"/>
          </p:nvPr>
        </p:nvSpPr>
        <p:spPr/>
        <p:txBody>
          <a:bodyPr/>
          <a:lstStyle/>
          <a:p>
            <a:r>
              <a:rPr lang="it-IT">
                <a:hlinkClick r:id="rId3"/>
              </a:rPr>
              <a:t>Green bond framework</a:t>
            </a:r>
            <a:endParaRPr lang="it-IT"/>
          </a:p>
          <a:p>
            <a:r>
              <a:rPr lang="it-IT">
                <a:hlinkClick r:id="rId4"/>
              </a:rPr>
              <a:t>Second-party opinion of Malmö Green bond framework</a:t>
            </a:r>
            <a:endParaRPr lang="it-IT"/>
          </a:p>
          <a:p>
            <a:r>
              <a:rPr lang="it-IT"/>
              <a:t>The principles Malmö has based its framework on</a:t>
            </a:r>
          </a:p>
          <a:p>
            <a:r>
              <a:rPr lang="it-IT">
                <a:hlinkClick r:id="rId5"/>
              </a:rPr>
              <a:t>ICMA Green bond principles</a:t>
            </a:r>
            <a:endParaRPr lang="it-IT"/>
          </a:p>
          <a:p>
            <a:r>
              <a:rPr lang="it-IT">
                <a:hlinkClick r:id="rId6"/>
              </a:rPr>
              <a:t>General information about funding</a:t>
            </a:r>
            <a:endParaRPr lang="it-IT"/>
          </a:p>
          <a:p>
            <a:endParaRPr lang="it-IT"/>
          </a:p>
          <a:p>
            <a:pPr lvl="1"/>
            <a:endParaRPr lang="it-IT"/>
          </a:p>
        </p:txBody>
      </p:sp>
    </p:spTree>
    <p:extLst>
      <p:ext uri="{BB962C8B-B14F-4D97-AF65-F5344CB8AC3E}">
        <p14:creationId xmlns:p14="http://schemas.microsoft.com/office/powerpoint/2010/main" val="42117604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2" name="Title 1">
            <a:extLst>
              <a:ext uri="{FF2B5EF4-FFF2-40B4-BE49-F238E27FC236}">
                <a16:creationId xmlns:a16="http://schemas.microsoft.com/office/drawing/2014/main" id="{C64CBE28-DDCB-1DE6-782E-D95876BC7E1B}"/>
              </a:ext>
            </a:extLst>
          </p:cNvPr>
          <p:cNvSpPr>
            <a:spLocks noGrp="1"/>
          </p:cNvSpPr>
          <p:nvPr>
            <p:ph type="title"/>
          </p:nvPr>
        </p:nvSpPr>
        <p:spPr/>
        <p:txBody>
          <a:bodyPr/>
          <a:lstStyle/>
          <a:p>
            <a:r>
              <a:rPr lang="en-GB"/>
              <a:t>Aachen</a:t>
            </a:r>
            <a:endParaRPr lang="en-US"/>
          </a:p>
        </p:txBody>
      </p:sp>
      <p:sp>
        <p:nvSpPr>
          <p:cNvPr id="4" name="Text Placeholder 3">
            <a:extLst>
              <a:ext uri="{FF2B5EF4-FFF2-40B4-BE49-F238E27FC236}">
                <a16:creationId xmlns:a16="http://schemas.microsoft.com/office/drawing/2014/main" id="{AE28CD14-BC37-9CC1-7214-4CEC50FA01F3}"/>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40768864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a:extLst>
              <a:ext uri="{FF2B5EF4-FFF2-40B4-BE49-F238E27FC236}">
                <a16:creationId xmlns:a16="http://schemas.microsoft.com/office/drawing/2014/main" id="{CB5CD0F4-A6DB-DB69-CC3F-B4FD6860C32D}"/>
              </a:ext>
            </a:extLst>
          </p:cNvPr>
          <p:cNvSpPr txBox="1">
            <a:spLocks/>
          </p:cNvSpPr>
          <p:nvPr/>
        </p:nvSpPr>
        <p:spPr>
          <a:xfrm>
            <a:off x="838199" y="533158"/>
            <a:ext cx="10054701" cy="806450"/>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000" b="1"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a:ln>
                  <a:noFill/>
                </a:ln>
                <a:solidFill>
                  <a:srgbClr val="0D5364"/>
                </a:solidFill>
                <a:effectLst/>
                <a:uLnTx/>
                <a:uFillTx/>
                <a:latin typeface="Arial"/>
                <a:ea typeface="+mj-ea"/>
                <a:cs typeface="+mj-cs"/>
              </a:rPr>
              <a:t>Aachen solution: the advisory office “</a:t>
            </a:r>
            <a:r>
              <a:rPr kumimoji="0" lang="en-GB" sz="4000" b="1" i="0" u="none" strike="noStrike" kern="1200" cap="none" spc="0" normalizeH="0" baseline="0" noProof="0" err="1">
                <a:ln>
                  <a:noFill/>
                </a:ln>
                <a:solidFill>
                  <a:srgbClr val="0D5364"/>
                </a:solidFill>
                <a:effectLst/>
                <a:uLnTx/>
                <a:uFillTx/>
                <a:latin typeface="Arial"/>
                <a:ea typeface="+mj-ea"/>
                <a:cs typeface="+mj-cs"/>
              </a:rPr>
              <a:t>altbau</a:t>
            </a:r>
            <a:r>
              <a:rPr kumimoji="0" lang="en-GB" sz="4000" b="1" i="0" u="none" strike="noStrike" kern="1200" cap="none" spc="0" normalizeH="0" baseline="0" noProof="0">
                <a:ln>
                  <a:noFill/>
                </a:ln>
                <a:solidFill>
                  <a:srgbClr val="0D5364"/>
                </a:solidFill>
                <a:effectLst/>
                <a:uLnTx/>
                <a:uFillTx/>
                <a:latin typeface="Arial"/>
                <a:ea typeface="+mj-ea"/>
                <a:cs typeface="+mj-cs"/>
              </a:rPr>
              <a:t> plus”</a:t>
            </a:r>
            <a:endParaRPr kumimoji="0" lang="en-US" sz="4000" b="1" i="0" u="none" strike="noStrike" kern="1200" cap="none" spc="0" normalizeH="0" baseline="0" noProof="0">
              <a:ln>
                <a:noFill/>
              </a:ln>
              <a:solidFill>
                <a:srgbClr val="0D5364"/>
              </a:solidFill>
              <a:effectLst/>
              <a:uLnTx/>
              <a:uFillTx/>
              <a:latin typeface="Arial"/>
              <a:ea typeface="+mj-ea"/>
              <a:cs typeface="+mj-cs"/>
            </a:endParaRPr>
          </a:p>
        </p:txBody>
      </p:sp>
      <p:sp>
        <p:nvSpPr>
          <p:cNvPr id="3" name="Segnaposto testo 2">
            <a:extLst>
              <a:ext uri="{FF2B5EF4-FFF2-40B4-BE49-F238E27FC236}">
                <a16:creationId xmlns:a16="http://schemas.microsoft.com/office/drawing/2014/main" id="{DF71F39F-1164-98A9-6795-8CB6D1F6C171}"/>
              </a:ext>
            </a:extLst>
          </p:cNvPr>
          <p:cNvSpPr>
            <a:spLocks noGrp="1"/>
          </p:cNvSpPr>
          <p:nvPr>
            <p:ph type="body" idx="1"/>
          </p:nvPr>
        </p:nvSpPr>
        <p:spPr>
          <a:xfrm>
            <a:off x="287785" y="1662343"/>
            <a:ext cx="6104138" cy="4009200"/>
          </a:xfrm>
        </p:spPr>
        <p:txBody>
          <a:bodyPr>
            <a:normAutofit lnSpcReduction="10000"/>
          </a:bodyPr>
          <a:lstStyle/>
          <a:p>
            <a:pPr>
              <a:buFont typeface="Arial" panose="020B0604020202020204" pitchFamily="34" charset="0"/>
              <a:buChar char="•"/>
            </a:pPr>
            <a:r>
              <a:rPr lang="en-US"/>
              <a:t>In 2004 the advisory office “</a:t>
            </a:r>
            <a:r>
              <a:rPr lang="en-US" err="1"/>
              <a:t>altbau</a:t>
            </a:r>
            <a:r>
              <a:rPr lang="en-US"/>
              <a:t> plus” was founded as a non-profit association on the initiative of the City of Aachen.</a:t>
            </a:r>
          </a:p>
          <a:p>
            <a:pPr>
              <a:buFont typeface="Arial" panose="020B0604020202020204" pitchFamily="34" charset="0"/>
              <a:buChar char="•"/>
            </a:pPr>
            <a:r>
              <a:rPr lang="en-US"/>
              <a:t>Aims: </a:t>
            </a:r>
          </a:p>
          <a:p>
            <a:pPr lvl="1">
              <a:buFont typeface="Arial" panose="020B0604020202020204" pitchFamily="34" charset="0"/>
              <a:buChar char="•"/>
            </a:pPr>
            <a:r>
              <a:rPr lang="en-US"/>
              <a:t>increase willingness of private home owners to renovate </a:t>
            </a:r>
          </a:p>
          <a:p>
            <a:pPr lvl="1">
              <a:buFont typeface="Arial" panose="020B0604020202020204" pitchFamily="34" charset="0"/>
              <a:buChar char="•"/>
            </a:pPr>
            <a:r>
              <a:rPr lang="en-US"/>
              <a:t>provide qualified and comprehensible information and to actively promote climate protection</a:t>
            </a:r>
          </a:p>
          <a:p>
            <a:pPr lvl="1">
              <a:buFont typeface="Arial" panose="020B0604020202020204" pitchFamily="34" charset="0"/>
              <a:buChar char="•"/>
            </a:pPr>
            <a:r>
              <a:rPr lang="en-US"/>
              <a:t>bundle competencies in a neutral, citizen-oriented point of contact</a:t>
            </a:r>
          </a:p>
          <a:p>
            <a:pPr marL="186262" indent="0">
              <a:buNone/>
            </a:pPr>
            <a:endParaRPr lang="it-IT">
              <a:latin typeface="+mj-lt"/>
            </a:endParaRPr>
          </a:p>
        </p:txBody>
      </p:sp>
      <p:pic>
        <p:nvPicPr>
          <p:cNvPr id="2" name="Grafik 1">
            <a:extLst>
              <a:ext uri="{FF2B5EF4-FFF2-40B4-BE49-F238E27FC236}">
                <a16:creationId xmlns:a16="http://schemas.microsoft.com/office/drawing/2014/main" id="{D2FA458B-7857-4B26-8414-F1204CA1CF78}"/>
              </a:ext>
            </a:extLst>
          </p:cNvPr>
          <p:cNvPicPr>
            <a:picLocks noChangeAspect="1"/>
          </p:cNvPicPr>
          <p:nvPr/>
        </p:nvPicPr>
        <p:blipFill>
          <a:blip r:embed="rId3"/>
          <a:stretch>
            <a:fillRect/>
          </a:stretch>
        </p:blipFill>
        <p:spPr>
          <a:xfrm>
            <a:off x="6629932" y="1662343"/>
            <a:ext cx="5395055" cy="3100038"/>
          </a:xfrm>
          <a:prstGeom prst="rect">
            <a:avLst/>
          </a:prstGeom>
        </p:spPr>
      </p:pic>
    </p:spTree>
    <p:extLst>
      <p:ext uri="{BB962C8B-B14F-4D97-AF65-F5344CB8AC3E}">
        <p14:creationId xmlns:p14="http://schemas.microsoft.com/office/powerpoint/2010/main" val="18998006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3BA4E2-C2B6-5199-5724-367114E342BA}"/>
              </a:ext>
            </a:extLst>
          </p:cNvPr>
          <p:cNvSpPr>
            <a:spLocks noGrp="1"/>
          </p:cNvSpPr>
          <p:nvPr>
            <p:ph type="title"/>
          </p:nvPr>
        </p:nvSpPr>
        <p:spPr/>
        <p:txBody>
          <a:bodyPr/>
          <a:lstStyle/>
          <a:p>
            <a:r>
              <a:rPr lang="it-IT"/>
              <a:t>Barrier/s addressed by the solution</a:t>
            </a:r>
          </a:p>
        </p:txBody>
      </p:sp>
      <p:sp>
        <p:nvSpPr>
          <p:cNvPr id="3" name="Segnaposto testo 2">
            <a:extLst>
              <a:ext uri="{FF2B5EF4-FFF2-40B4-BE49-F238E27FC236}">
                <a16:creationId xmlns:a16="http://schemas.microsoft.com/office/drawing/2014/main" id="{8DBBEEC7-808C-6BAF-3C38-80BA6422D625}"/>
              </a:ext>
            </a:extLst>
          </p:cNvPr>
          <p:cNvSpPr>
            <a:spLocks noGrp="1"/>
          </p:cNvSpPr>
          <p:nvPr>
            <p:ph type="body" idx="1"/>
          </p:nvPr>
        </p:nvSpPr>
        <p:spPr/>
        <p:txBody>
          <a:bodyPr>
            <a:normAutofit fontScale="92500" lnSpcReduction="10000"/>
          </a:bodyPr>
          <a:lstStyle/>
          <a:p>
            <a:pPr>
              <a:buFont typeface="Arial" panose="020B0604020202020204" pitchFamily="34" charset="0"/>
              <a:buChar char="•"/>
            </a:pPr>
            <a:r>
              <a:rPr lang="en-US"/>
              <a:t>Poor </a:t>
            </a:r>
            <a:r>
              <a:rPr lang="en-GB"/>
              <a:t>renovation rates; lack of neutral bundled information (technical and on funding)</a:t>
            </a:r>
          </a:p>
          <a:p>
            <a:pPr>
              <a:buFont typeface="Arial" panose="020B0604020202020204" pitchFamily="34" charset="0"/>
              <a:buChar char="•"/>
            </a:pPr>
            <a:r>
              <a:rPr lang="en-GB"/>
              <a:t>Thus:</a:t>
            </a:r>
          </a:p>
          <a:p>
            <a:pPr lvl="1">
              <a:buFont typeface="Arial" panose="020B0604020202020204" pitchFamily="34" charset="0"/>
              <a:buChar char="•"/>
            </a:pPr>
            <a:r>
              <a:rPr lang="en-US"/>
              <a:t>the company form is a registered association (“</a:t>
            </a:r>
            <a:r>
              <a:rPr lang="en-US" err="1"/>
              <a:t>e.V</a:t>
            </a:r>
            <a:r>
              <a:rPr lang="en-US"/>
              <a:t>.”)</a:t>
            </a:r>
          </a:p>
          <a:p>
            <a:pPr lvl="1">
              <a:buFont typeface="Arial" panose="020B0604020202020204" pitchFamily="34" charset="0"/>
              <a:buChar char="•"/>
            </a:pPr>
            <a:r>
              <a:rPr lang="en-US"/>
              <a:t>members are the City, organizations, associations, institutions and  universities that finance </a:t>
            </a:r>
            <a:r>
              <a:rPr lang="en-US" err="1"/>
              <a:t>altbau</a:t>
            </a:r>
            <a:r>
              <a:rPr lang="en-US"/>
              <a:t> plus with their contributions. </a:t>
            </a:r>
          </a:p>
          <a:p>
            <a:pPr lvl="1">
              <a:buFont typeface="Arial" panose="020B0604020202020204" pitchFamily="34" charset="0"/>
              <a:buChar char="•"/>
            </a:pPr>
            <a:r>
              <a:rPr lang="en-US"/>
              <a:t>they also contribute in various ways and put their skills at the service of the association</a:t>
            </a:r>
          </a:p>
          <a:p>
            <a:pPr lvl="1">
              <a:buFont typeface="Arial" panose="020B0604020202020204" pitchFamily="34" charset="0"/>
              <a:buChar char="•"/>
            </a:pPr>
            <a:r>
              <a:rPr lang="en-US"/>
              <a:t>the neutrality and independency stipulated in the statutes has always been of highest priority</a:t>
            </a:r>
          </a:p>
          <a:p>
            <a:pPr lvl="1">
              <a:buFont typeface="Arial" panose="020B0604020202020204" pitchFamily="34" charset="0"/>
              <a:buChar char="•"/>
            </a:pPr>
            <a:endParaRPr lang="en-US"/>
          </a:p>
          <a:p>
            <a:pPr>
              <a:buFont typeface="Arial" panose="020B0604020202020204" pitchFamily="34" charset="0"/>
              <a:buChar char="•"/>
            </a:pPr>
            <a:r>
              <a:rPr lang="en-US" err="1">
                <a:effectLst/>
                <a:latin typeface="+mn-lt"/>
                <a:ea typeface="Calibri" panose="020F0502020204030204" pitchFamily="34" charset="0"/>
                <a:cs typeface="Times New Roman" panose="02020603050405020304" pitchFamily="18" charset="0"/>
              </a:rPr>
              <a:t>Altbau</a:t>
            </a:r>
            <a:r>
              <a:rPr lang="en-US">
                <a:effectLst/>
                <a:latin typeface="+mn-lt"/>
                <a:ea typeface="Calibri" panose="020F0502020204030204" pitchFamily="34" charset="0"/>
                <a:cs typeface="Times New Roman" panose="02020603050405020304" pitchFamily="18" charset="0"/>
              </a:rPr>
              <a:t> plus is a l</a:t>
            </a:r>
            <a:r>
              <a:rPr lang="it-IT" err="1">
                <a:effectLst/>
                <a:latin typeface="+mn-lt"/>
                <a:ea typeface="Calibri" panose="020F0502020204030204" pitchFamily="34" charset="0"/>
                <a:cs typeface="Times New Roman" panose="02020603050405020304" pitchFamily="18" charset="0"/>
              </a:rPr>
              <a:t>ocal</a:t>
            </a:r>
            <a:r>
              <a:rPr lang="it-IT">
                <a:effectLst/>
                <a:latin typeface="+mn-lt"/>
                <a:ea typeface="Calibri" panose="020F0502020204030204" pitchFamily="34" charset="0"/>
                <a:cs typeface="Times New Roman" panose="02020603050405020304" pitchFamily="18" charset="0"/>
              </a:rPr>
              <a:t> </a:t>
            </a:r>
            <a:r>
              <a:rPr lang="it-IT" err="1">
                <a:effectLst/>
                <a:latin typeface="+mn-lt"/>
                <a:ea typeface="Calibri" panose="020F0502020204030204" pitchFamily="34" charset="0"/>
                <a:cs typeface="Times New Roman" panose="02020603050405020304" pitchFamily="18" charset="0"/>
              </a:rPr>
              <a:t>solution</a:t>
            </a:r>
            <a:endParaRPr lang="it-IT">
              <a:effectLst/>
              <a:latin typeface="+mn-lt"/>
              <a:ea typeface="Calibri" panose="020F0502020204030204" pitchFamily="34" charset="0"/>
              <a:cs typeface="Times New Roman" panose="02020603050405020304" pitchFamily="18" charset="0"/>
            </a:endParaRPr>
          </a:p>
          <a:p>
            <a:endParaRPr lang="it-IT">
              <a:latin typeface="+mj-lt"/>
            </a:endParaRPr>
          </a:p>
        </p:txBody>
      </p:sp>
    </p:spTree>
    <p:extLst>
      <p:ext uri="{BB962C8B-B14F-4D97-AF65-F5344CB8AC3E}">
        <p14:creationId xmlns:p14="http://schemas.microsoft.com/office/powerpoint/2010/main" val="5530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B50D7C-0870-E3BE-3277-B82FBC2C08F3}"/>
              </a:ext>
            </a:extLst>
          </p:cNvPr>
          <p:cNvSpPr>
            <a:spLocks noGrp="1"/>
          </p:cNvSpPr>
          <p:nvPr>
            <p:ph type="title"/>
          </p:nvPr>
        </p:nvSpPr>
        <p:spPr/>
        <p:txBody>
          <a:bodyPr/>
          <a:lstStyle/>
          <a:p>
            <a:r>
              <a:rPr lang="it-IT"/>
              <a:t>Field of action</a:t>
            </a:r>
          </a:p>
        </p:txBody>
      </p:sp>
      <p:sp>
        <p:nvSpPr>
          <p:cNvPr id="3" name="Segnaposto testo 2">
            <a:extLst>
              <a:ext uri="{FF2B5EF4-FFF2-40B4-BE49-F238E27FC236}">
                <a16:creationId xmlns:a16="http://schemas.microsoft.com/office/drawing/2014/main" id="{86E787F7-8D6A-8BF9-0C7D-BA10BA2C2E0C}"/>
              </a:ext>
            </a:extLst>
          </p:cNvPr>
          <p:cNvSpPr>
            <a:spLocks noGrp="1"/>
          </p:cNvSpPr>
          <p:nvPr>
            <p:ph type="body" idx="1"/>
          </p:nvPr>
        </p:nvSpPr>
        <p:spPr>
          <a:xfrm>
            <a:off x="715652" y="1778493"/>
            <a:ext cx="10515600" cy="4009200"/>
          </a:xfrm>
        </p:spPr>
        <p:txBody>
          <a:bodyPr>
            <a:normAutofit fontScale="92500" lnSpcReduction="20000"/>
          </a:bodyPr>
          <a:lstStyle/>
          <a:p>
            <a:pPr marL="133365" lvl="0" indent="-285750"/>
            <a:r>
              <a:rPr lang="en-US" sz="1733">
                <a:latin typeface="+mn-lt"/>
                <a:cs typeface="Times New Roman" panose="02020603050405020304" pitchFamily="18" charset="0"/>
              </a:rPr>
              <a:t>What is the field of action of your solution?</a:t>
            </a:r>
            <a:endParaRPr lang="it-IT" sz="1733">
              <a:latin typeface="+mn-lt"/>
              <a:cs typeface="Times New Roman" panose="02020603050405020304" pitchFamily="18" charset="0"/>
            </a:endParaRPr>
          </a:p>
          <a:p>
            <a:pPr marL="742950" lvl="1" indent="-285750">
              <a:buFont typeface="Courier New" panose="02070309020205020404" pitchFamily="49" charset="0"/>
              <a:buChar char="o"/>
            </a:pPr>
            <a:r>
              <a:rPr lang="en-GB" sz="1600">
                <a:effectLst/>
                <a:highlight>
                  <a:srgbClr val="FFFF00"/>
                </a:highlight>
                <a:latin typeface="+mn-lt"/>
                <a:ea typeface="Calibri" panose="020F0502020204030204" pitchFamily="34" charset="0"/>
                <a:cs typeface="Times New Roman" panose="02020603050405020304" pitchFamily="18" charset="0"/>
              </a:rPr>
              <a:t>Energy </a:t>
            </a:r>
            <a:r>
              <a:rPr lang="en-GB" sz="1600">
                <a:highlight>
                  <a:srgbClr val="FFFF00"/>
                </a:highlight>
                <a:latin typeface="+mn-lt"/>
                <a:ea typeface="Calibri" panose="020F0502020204030204" pitchFamily="34" charset="0"/>
                <a:cs typeface="Times New Roman" panose="02020603050405020304" pitchFamily="18" charset="0"/>
              </a:rPr>
              <a:t>S</a:t>
            </a:r>
            <a:r>
              <a:rPr lang="en-GB" sz="1600">
                <a:effectLst/>
                <a:highlight>
                  <a:srgbClr val="FFFF00"/>
                </a:highlight>
                <a:latin typeface="+mn-lt"/>
                <a:ea typeface="Calibri" panose="020F0502020204030204" pitchFamily="34" charset="0"/>
                <a:cs typeface="Times New Roman" panose="02020603050405020304" pitchFamily="18" charset="0"/>
              </a:rPr>
              <a:t>ystems</a:t>
            </a:r>
            <a:endParaRPr lang="it-IT" sz="1600">
              <a:effectLst/>
              <a:highlight>
                <a:srgbClr val="FFFF00"/>
              </a:highligh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Mobility &amp; Transport </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Waste &amp; Circular </a:t>
            </a:r>
            <a:r>
              <a:rPr lang="en-GB" sz="1600">
                <a:latin typeface="+mn-lt"/>
                <a:ea typeface="Calibri" panose="020F0502020204030204" pitchFamily="34" charset="0"/>
                <a:cs typeface="Times New Roman" panose="02020603050405020304" pitchFamily="18" charset="0"/>
              </a:rPr>
              <a:t>E</a:t>
            </a:r>
            <a:r>
              <a:rPr lang="en-GB" sz="1600">
                <a:effectLst/>
                <a:latin typeface="+mn-lt"/>
                <a:ea typeface="Calibri" panose="020F0502020204030204" pitchFamily="34" charset="0"/>
                <a:cs typeface="Times New Roman" panose="02020603050405020304" pitchFamily="18" charset="0"/>
              </a:rPr>
              <a:t>conomy </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Green Infrastructure &amp; Nature </a:t>
            </a:r>
            <a:r>
              <a:rPr lang="en-GB" sz="1600">
                <a:latin typeface="+mn-lt"/>
                <a:ea typeface="Calibri" panose="020F0502020204030204" pitchFamily="34" charset="0"/>
                <a:cs typeface="Times New Roman" panose="02020603050405020304" pitchFamily="18" charset="0"/>
              </a:rPr>
              <a:t>B</a:t>
            </a:r>
            <a:r>
              <a:rPr lang="en-GB" sz="1600">
                <a:effectLst/>
                <a:latin typeface="+mn-lt"/>
                <a:ea typeface="Calibri" panose="020F0502020204030204" pitchFamily="34" charset="0"/>
                <a:cs typeface="Times New Roman" panose="02020603050405020304" pitchFamily="18" charset="0"/>
              </a:rPr>
              <a:t>ased </a:t>
            </a:r>
            <a:r>
              <a:rPr lang="en-GB" sz="1600">
                <a:latin typeface="+mn-lt"/>
                <a:ea typeface="Calibri" panose="020F0502020204030204" pitchFamily="34" charset="0"/>
                <a:cs typeface="Times New Roman" panose="02020603050405020304" pitchFamily="18" charset="0"/>
              </a:rPr>
              <a:t>S</a:t>
            </a:r>
            <a:r>
              <a:rPr lang="en-GB" sz="1600">
                <a:effectLst/>
                <a:latin typeface="+mn-lt"/>
                <a:ea typeface="Calibri" panose="020F0502020204030204" pitchFamily="34" charset="0"/>
                <a:cs typeface="Times New Roman" panose="02020603050405020304" pitchFamily="18" charset="0"/>
              </a:rPr>
              <a:t>olutions</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highlight>
                  <a:srgbClr val="FFFF00"/>
                </a:highlight>
                <a:latin typeface="+mn-lt"/>
                <a:ea typeface="Calibri" panose="020F0502020204030204" pitchFamily="34" charset="0"/>
                <a:cs typeface="Times New Roman" panose="02020603050405020304" pitchFamily="18" charset="0"/>
              </a:rPr>
              <a:t>Built </a:t>
            </a:r>
            <a:r>
              <a:rPr lang="en-GB" sz="1600">
                <a:highlight>
                  <a:srgbClr val="FFFF00"/>
                </a:highlight>
                <a:latin typeface="+mn-lt"/>
                <a:ea typeface="Calibri" panose="020F0502020204030204" pitchFamily="34" charset="0"/>
                <a:cs typeface="Times New Roman" panose="02020603050405020304" pitchFamily="18" charset="0"/>
              </a:rPr>
              <a:t>E</a:t>
            </a:r>
            <a:r>
              <a:rPr lang="en-GB" sz="1600">
                <a:effectLst/>
                <a:highlight>
                  <a:srgbClr val="FFFF00"/>
                </a:highlight>
                <a:latin typeface="+mn-lt"/>
                <a:ea typeface="Calibri" panose="020F0502020204030204" pitchFamily="34" charset="0"/>
                <a:cs typeface="Times New Roman" panose="02020603050405020304" pitchFamily="18" charset="0"/>
              </a:rPr>
              <a:t>nvironment</a:t>
            </a:r>
            <a:endParaRPr lang="it-IT" sz="1600">
              <a:effectLst/>
              <a:highlight>
                <a:srgbClr val="FFFF00"/>
              </a:highligh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highlight>
                  <a:srgbClr val="FFFF00"/>
                </a:highlight>
                <a:latin typeface="+mn-lt"/>
                <a:ea typeface="Calibri" panose="020F0502020204030204" pitchFamily="34" charset="0"/>
                <a:cs typeface="Times New Roman" panose="02020603050405020304" pitchFamily="18" charset="0"/>
              </a:rPr>
              <a:t>Governance</a:t>
            </a:r>
            <a:endParaRPr lang="it-IT" sz="1600">
              <a:effectLst/>
              <a:highlight>
                <a:srgbClr val="FFFF00"/>
              </a:highligh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Policy and Regulation</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Social Innovation</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highlight>
                  <a:srgbClr val="FFFF00"/>
                </a:highlight>
                <a:latin typeface="+mn-lt"/>
                <a:ea typeface="Calibri" panose="020F0502020204030204" pitchFamily="34" charset="0"/>
                <a:cs typeface="Times New Roman" panose="02020603050405020304" pitchFamily="18" charset="0"/>
              </a:rPr>
              <a:t>Citizen and Stakeholder </a:t>
            </a:r>
            <a:r>
              <a:rPr lang="en-GB" sz="1600">
                <a:highlight>
                  <a:srgbClr val="FFFF00"/>
                </a:highlight>
                <a:latin typeface="+mn-lt"/>
                <a:ea typeface="Calibri" panose="020F0502020204030204" pitchFamily="34" charset="0"/>
                <a:cs typeface="Times New Roman" panose="02020603050405020304" pitchFamily="18" charset="0"/>
              </a:rPr>
              <a:t>E</a:t>
            </a:r>
            <a:r>
              <a:rPr lang="en-GB" sz="1600">
                <a:effectLst/>
                <a:highlight>
                  <a:srgbClr val="FFFF00"/>
                </a:highlight>
                <a:latin typeface="+mn-lt"/>
                <a:ea typeface="Calibri" panose="020F0502020204030204" pitchFamily="34" charset="0"/>
                <a:cs typeface="Times New Roman" panose="02020603050405020304" pitchFamily="18" charset="0"/>
              </a:rPr>
              <a:t>ngagement</a:t>
            </a:r>
          </a:p>
          <a:p>
            <a:pPr marL="457200" lvl="1" indent="0">
              <a:buNone/>
            </a:pPr>
            <a:endParaRPr lang="en-GB" sz="1600">
              <a:latin typeface="+mn-lt"/>
              <a:ea typeface="Calibri" panose="020F0502020204030204" pitchFamily="34" charset="0"/>
              <a:cs typeface="Times New Roman" panose="02020603050405020304" pitchFamily="18" charset="0"/>
            </a:endParaRPr>
          </a:p>
          <a:p>
            <a:pPr marL="133365" indent="-285750"/>
            <a:r>
              <a:rPr lang="en-GB" sz="1900">
                <a:effectLst/>
                <a:latin typeface="+mn-lt"/>
                <a:ea typeface="Calibri" panose="020F0502020204030204" pitchFamily="34" charset="0"/>
                <a:cs typeface="Times New Roman" panose="02020603050405020304" pitchFamily="18" charset="0"/>
              </a:rPr>
              <a:t>Can you tell us about the selected field of action in your city?</a:t>
            </a:r>
          </a:p>
          <a:p>
            <a:pPr marL="742950" lvl="1" indent="-285750">
              <a:lnSpc>
                <a:spcPct val="120000"/>
              </a:lnSpc>
            </a:pPr>
            <a:r>
              <a:rPr lang="en-US" sz="1700" err="1">
                <a:latin typeface="+mn-lt"/>
                <a:cs typeface="Times New Roman" panose="02020603050405020304" pitchFamily="18" charset="0"/>
              </a:rPr>
              <a:t>altbau</a:t>
            </a:r>
            <a:r>
              <a:rPr lang="en-US" sz="1700">
                <a:latin typeface="+mn-lt"/>
                <a:cs typeface="Times New Roman" panose="02020603050405020304" pitchFamily="18" charset="0"/>
              </a:rPr>
              <a:t> plus is an early example around a one-stop-shop solution around the topic of building refurbishment. It offers consultation and regular events - for non-professionals as well as for experts (architects, engineers, craftsmen). It will be developed further and is regarded as important member organization of the local transition team</a:t>
            </a:r>
            <a:endParaRPr lang="en-GB" sz="1700">
              <a:latin typeface="+mn-lt"/>
              <a:cs typeface="Times New Roman" panose="02020603050405020304" pitchFamily="18" charset="0"/>
            </a:endParaRPr>
          </a:p>
          <a:p>
            <a:pPr marL="133365" indent="-285750"/>
            <a:endParaRPr lang="en-GB" sz="1733">
              <a:effectLst/>
              <a:latin typeface="+mn-lt"/>
              <a:ea typeface="Calibri" panose="020F0502020204030204" pitchFamily="34" charset="0"/>
              <a:cs typeface="Times New Roman" panose="02020603050405020304" pitchFamily="18" charset="0"/>
            </a:endParaRPr>
          </a:p>
          <a:p>
            <a:pPr marL="133365" indent="-285750"/>
            <a:endParaRPr lang="it-IT" sz="1733">
              <a:effectLst/>
              <a:latin typeface="+mn-lt"/>
              <a:ea typeface="Calibri" panose="020F0502020204030204" pitchFamily="34" charset="0"/>
              <a:cs typeface="Times New Roman" panose="02020603050405020304" pitchFamily="18" charset="0"/>
            </a:endParaRPr>
          </a:p>
          <a:p>
            <a:endParaRPr lang="it-IT" sz="1600"/>
          </a:p>
        </p:txBody>
      </p:sp>
    </p:spTree>
    <p:extLst>
      <p:ext uri="{BB962C8B-B14F-4D97-AF65-F5344CB8AC3E}">
        <p14:creationId xmlns:p14="http://schemas.microsoft.com/office/powerpoint/2010/main" val="5703604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81437B-4EB2-D963-90ED-F8442922D632}"/>
              </a:ext>
            </a:extLst>
          </p:cNvPr>
          <p:cNvSpPr>
            <a:spLocks noGrp="1"/>
          </p:cNvSpPr>
          <p:nvPr>
            <p:ph type="title"/>
          </p:nvPr>
        </p:nvSpPr>
        <p:spPr/>
        <p:txBody>
          <a:bodyPr/>
          <a:lstStyle/>
          <a:p>
            <a:r>
              <a:rPr lang="it-IT"/>
              <a:t>Main Lesson Learnt</a:t>
            </a:r>
          </a:p>
        </p:txBody>
      </p:sp>
      <p:sp>
        <p:nvSpPr>
          <p:cNvPr id="3" name="Segnaposto testo 2">
            <a:extLst>
              <a:ext uri="{FF2B5EF4-FFF2-40B4-BE49-F238E27FC236}">
                <a16:creationId xmlns:a16="http://schemas.microsoft.com/office/drawing/2014/main" id="{D379BFB5-5EBF-5A4F-80C3-99F2382F570E}"/>
              </a:ext>
            </a:extLst>
          </p:cNvPr>
          <p:cNvSpPr>
            <a:spLocks noGrp="1"/>
          </p:cNvSpPr>
          <p:nvPr>
            <p:ph type="body" idx="1"/>
          </p:nvPr>
        </p:nvSpPr>
        <p:spPr/>
        <p:txBody>
          <a:bodyPr>
            <a:normAutofit fontScale="92500" lnSpcReduction="20000"/>
          </a:bodyPr>
          <a:lstStyle/>
          <a:p>
            <a:pPr>
              <a:buFont typeface="Arial" panose="020B0604020202020204" pitchFamily="34" charset="0"/>
              <a:buChar char="•"/>
            </a:pPr>
            <a:r>
              <a:rPr lang="en-US"/>
              <a:t>The </a:t>
            </a:r>
            <a:r>
              <a:rPr lang="en-US" err="1"/>
              <a:t>altbau</a:t>
            </a:r>
            <a:r>
              <a:rPr lang="en-US"/>
              <a:t> plus advisory service has triggered investments in buildings:</a:t>
            </a:r>
          </a:p>
          <a:p>
            <a:pPr>
              <a:buFont typeface="Arial" panose="020B0604020202020204" pitchFamily="34" charset="0"/>
              <a:buChar char="•"/>
            </a:pPr>
            <a:endParaRPr lang="en-US" sz="1200"/>
          </a:p>
          <a:p>
            <a:pPr lvl="1">
              <a:buFont typeface="Arial" panose="020B0604020202020204" pitchFamily="34" charset="0"/>
              <a:buChar char="•"/>
            </a:pPr>
            <a:r>
              <a:rPr lang="en-US" sz="1900"/>
              <a:t>Consulting services of  an average of 1200 people per year</a:t>
            </a:r>
          </a:p>
          <a:p>
            <a:pPr lvl="1">
              <a:buFont typeface="Arial" panose="020B0604020202020204" pitchFamily="34" charset="0"/>
              <a:buChar char="•"/>
            </a:pPr>
            <a:r>
              <a:rPr lang="en-US" sz="1900"/>
              <a:t>Additionally, around 2500 people attend events annually</a:t>
            </a:r>
          </a:p>
          <a:p>
            <a:pPr lvl="1">
              <a:buFont typeface="Arial" panose="020B0604020202020204" pitchFamily="34" charset="0"/>
              <a:buChar char="•"/>
            </a:pPr>
            <a:r>
              <a:rPr lang="en-US" sz="1900"/>
              <a:t>47 percent have implemented energy-related measures in their buildings </a:t>
            </a:r>
          </a:p>
          <a:p>
            <a:pPr lvl="1">
              <a:buFont typeface="Arial" panose="020B0604020202020204" pitchFamily="34" charset="0"/>
              <a:buChar char="•"/>
            </a:pPr>
            <a:r>
              <a:rPr lang="en-US" sz="1900"/>
              <a:t>67.000 EUR are invested on average per measure</a:t>
            </a:r>
          </a:p>
          <a:p>
            <a:pPr lvl="1">
              <a:buFont typeface="Arial" panose="020B0604020202020204" pitchFamily="34" charset="0"/>
              <a:buChar char="•"/>
            </a:pPr>
            <a:r>
              <a:rPr lang="en-GB" sz="1900"/>
              <a:t>Renovation rates have been increased by 5%</a:t>
            </a:r>
          </a:p>
          <a:p>
            <a:pPr lvl="1">
              <a:buFont typeface="Arial" panose="020B0604020202020204" pitchFamily="34" charset="0"/>
              <a:buChar char="•"/>
            </a:pPr>
            <a:endParaRPr lang="en-GB" sz="1200"/>
          </a:p>
          <a:p>
            <a:pPr marL="609585" lvl="1" indent="-423323">
              <a:spcBef>
                <a:spcPts val="1067"/>
              </a:spcBef>
              <a:buSzPts val="1400"/>
              <a:buFont typeface="Arial" panose="020B0604020202020204" pitchFamily="34" charset="0"/>
              <a:buChar char="•"/>
            </a:pPr>
            <a:r>
              <a:rPr lang="en-US" sz="2400"/>
              <a:t>Has been a successful model for a long time, but times and needs have changed:</a:t>
            </a:r>
          </a:p>
          <a:p>
            <a:pPr marL="609585" lvl="1" indent="-423323">
              <a:lnSpc>
                <a:spcPct val="100000"/>
              </a:lnSpc>
              <a:spcBef>
                <a:spcPts val="1067"/>
              </a:spcBef>
              <a:buSzPts val="1400"/>
              <a:buFont typeface="Arial" panose="020B0604020202020204" pitchFamily="34" charset="0"/>
              <a:buChar char="•"/>
            </a:pPr>
            <a:r>
              <a:rPr lang="en-US" sz="2400"/>
              <a:t>Within the multi-city pilot project </a:t>
            </a:r>
            <a:r>
              <a:rPr lang="en-US" sz="2400" err="1"/>
              <a:t>CoLAB</a:t>
            </a:r>
            <a:r>
              <a:rPr lang="en-US" sz="2400"/>
              <a:t>: The mandate will be significantly expanded towards a full climate agency that will cover more sectors and aims to reach all stakeholders. It will also be the contact point to the local ecosystem in order to promote the local CCC. </a:t>
            </a:r>
          </a:p>
        </p:txBody>
      </p:sp>
    </p:spTree>
    <p:extLst>
      <p:ext uri="{BB962C8B-B14F-4D97-AF65-F5344CB8AC3E}">
        <p14:creationId xmlns:p14="http://schemas.microsoft.com/office/powerpoint/2010/main" val="5233353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7223AC-A565-7451-30F5-880032072551}"/>
              </a:ext>
            </a:extLst>
          </p:cNvPr>
          <p:cNvSpPr>
            <a:spLocks noGrp="1"/>
          </p:cNvSpPr>
          <p:nvPr>
            <p:ph type="title"/>
          </p:nvPr>
        </p:nvSpPr>
        <p:spPr/>
        <p:txBody>
          <a:bodyPr/>
          <a:lstStyle/>
          <a:p>
            <a:r>
              <a:rPr lang="it-IT" err="1"/>
              <a:t>Where</a:t>
            </a:r>
            <a:r>
              <a:rPr lang="it-IT"/>
              <a:t> to </a:t>
            </a:r>
            <a:r>
              <a:rPr lang="it-IT" err="1"/>
              <a:t>find</a:t>
            </a:r>
            <a:r>
              <a:rPr lang="it-IT"/>
              <a:t> additional information</a:t>
            </a:r>
          </a:p>
        </p:txBody>
      </p:sp>
      <p:sp>
        <p:nvSpPr>
          <p:cNvPr id="3" name="Segnaposto testo 2">
            <a:extLst>
              <a:ext uri="{FF2B5EF4-FFF2-40B4-BE49-F238E27FC236}">
                <a16:creationId xmlns:a16="http://schemas.microsoft.com/office/drawing/2014/main" id="{07FE83A1-213D-E5D1-E49F-D3D7F9A759A3}"/>
              </a:ext>
            </a:extLst>
          </p:cNvPr>
          <p:cNvSpPr>
            <a:spLocks noGrp="1"/>
          </p:cNvSpPr>
          <p:nvPr>
            <p:ph type="body" idx="1"/>
          </p:nvPr>
        </p:nvSpPr>
        <p:spPr/>
        <p:txBody>
          <a:bodyPr>
            <a:normAutofit fontScale="92500" lnSpcReduction="20000"/>
          </a:bodyPr>
          <a:lstStyle/>
          <a:p>
            <a:endParaRPr lang="it-IT"/>
          </a:p>
          <a:p>
            <a:r>
              <a:rPr lang="it-IT"/>
              <a:t>Altbauplus.de</a:t>
            </a:r>
          </a:p>
          <a:p>
            <a:r>
              <a:rPr lang="it-IT"/>
              <a:t>https://netzerocities.eu/germanys-pilot-activity-colab-committed-to-local-climate-action-building/</a:t>
            </a:r>
          </a:p>
          <a:p>
            <a:pPr marL="186262" indent="0">
              <a:buNone/>
            </a:pPr>
            <a:endParaRPr lang="en-US"/>
          </a:p>
          <a:p>
            <a:pPr marL="186262" indent="0">
              <a:buNone/>
            </a:pPr>
            <a:r>
              <a:rPr lang="en-US" b="1"/>
              <a:t>Feel free to reach out:</a:t>
            </a:r>
            <a:endParaRPr lang="en-US"/>
          </a:p>
          <a:p>
            <a:pPr marL="186262" indent="0">
              <a:lnSpc>
                <a:spcPct val="100000"/>
              </a:lnSpc>
              <a:buNone/>
            </a:pPr>
            <a:r>
              <a:rPr lang="en-US" sz="2200"/>
              <a:t>Kristine Hess-Akens, City of Aachen</a:t>
            </a:r>
          </a:p>
          <a:p>
            <a:pPr marL="186262" indent="0">
              <a:lnSpc>
                <a:spcPct val="100000"/>
              </a:lnSpc>
              <a:buNone/>
            </a:pPr>
            <a:r>
              <a:rPr lang="en-US" sz="2200"/>
              <a:t>Staff Unit: Strategic Projects, EU-Mission "100 Climate Neutral and Smart Cities 2030“</a:t>
            </a:r>
          </a:p>
          <a:p>
            <a:pPr marL="186262" indent="0">
              <a:lnSpc>
                <a:spcPct val="100000"/>
              </a:lnSpc>
              <a:buNone/>
            </a:pPr>
            <a:r>
              <a:rPr lang="en-US" sz="2200"/>
              <a:t>Kristine.hess-akens@mail.aachen.de</a:t>
            </a:r>
          </a:p>
          <a:p>
            <a:pPr marL="186262" indent="0">
              <a:lnSpc>
                <a:spcPct val="100000"/>
              </a:lnSpc>
              <a:buNone/>
            </a:pPr>
            <a:r>
              <a:rPr lang="en-US" sz="2200"/>
              <a:t>+49 241 432 6002</a:t>
            </a:r>
          </a:p>
          <a:p>
            <a:pPr marL="186262" indent="0">
              <a:buNone/>
            </a:pPr>
            <a:endParaRPr lang="en-US"/>
          </a:p>
          <a:p>
            <a:endParaRPr lang="it-IT"/>
          </a:p>
          <a:p>
            <a:endParaRPr lang="it-IT"/>
          </a:p>
        </p:txBody>
      </p:sp>
    </p:spTree>
    <p:extLst>
      <p:ext uri="{BB962C8B-B14F-4D97-AF65-F5344CB8AC3E}">
        <p14:creationId xmlns:p14="http://schemas.microsoft.com/office/powerpoint/2010/main" val="17408995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2" name="Title 1">
            <a:extLst>
              <a:ext uri="{FF2B5EF4-FFF2-40B4-BE49-F238E27FC236}">
                <a16:creationId xmlns:a16="http://schemas.microsoft.com/office/drawing/2014/main" id="{C64CBE28-DDCB-1DE6-782E-D95876BC7E1B}"/>
              </a:ext>
            </a:extLst>
          </p:cNvPr>
          <p:cNvSpPr>
            <a:spLocks noGrp="1"/>
          </p:cNvSpPr>
          <p:nvPr>
            <p:ph type="title"/>
          </p:nvPr>
        </p:nvSpPr>
        <p:spPr/>
        <p:txBody>
          <a:bodyPr/>
          <a:lstStyle/>
          <a:p>
            <a:r>
              <a:rPr lang="en-US">
                <a:effectLst/>
                <a:latin typeface="Calibri" panose="020F0502020204030204" pitchFamily="34" charset="0"/>
                <a:ea typeface="Calibri" panose="020F0502020204030204" pitchFamily="34" charset="0"/>
              </a:rPr>
              <a:t>Guimaraes</a:t>
            </a:r>
            <a:endParaRPr lang="en-US"/>
          </a:p>
        </p:txBody>
      </p:sp>
      <p:sp>
        <p:nvSpPr>
          <p:cNvPr id="4" name="Text Placeholder 3">
            <a:extLst>
              <a:ext uri="{FF2B5EF4-FFF2-40B4-BE49-F238E27FC236}">
                <a16:creationId xmlns:a16="http://schemas.microsoft.com/office/drawing/2014/main" id="{ABC16239-288A-C669-DD77-39BACC95CDD7}"/>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40860147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a:extLst>
              <a:ext uri="{FF2B5EF4-FFF2-40B4-BE49-F238E27FC236}">
                <a16:creationId xmlns:a16="http://schemas.microsoft.com/office/drawing/2014/main" id="{CB5CD0F4-A6DB-DB69-CC3F-B4FD6860C32D}"/>
              </a:ext>
            </a:extLst>
          </p:cNvPr>
          <p:cNvSpPr txBox="1">
            <a:spLocks/>
          </p:cNvSpPr>
          <p:nvPr/>
        </p:nvSpPr>
        <p:spPr>
          <a:xfrm>
            <a:off x="838200" y="533158"/>
            <a:ext cx="6282164" cy="806450"/>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000" b="1"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000" b="1" i="0" u="none" strike="noStrike" kern="1200" cap="none" spc="0" normalizeH="0" baseline="0" noProof="0">
                <a:ln>
                  <a:noFill/>
                </a:ln>
                <a:solidFill>
                  <a:srgbClr val="0D5364"/>
                </a:solidFill>
                <a:effectLst/>
                <a:uLnTx/>
                <a:uFillTx/>
                <a:latin typeface="Arial"/>
                <a:ea typeface="+mj-ea"/>
                <a:cs typeface="+mj-cs"/>
              </a:rPr>
              <a:t>Energy efficiency office</a:t>
            </a:r>
            <a:r>
              <a:rPr kumimoji="0" lang="pt-PT" sz="4000" b="1" i="0" u="none" strike="noStrike" kern="1200" cap="none" spc="0" normalizeH="0" baseline="0" noProof="0">
                <a:ln>
                  <a:noFill/>
                </a:ln>
                <a:solidFill>
                  <a:srgbClr val="0D5364"/>
                </a:solidFill>
                <a:effectLst/>
                <a:uLnTx/>
                <a:uFillTx/>
                <a:latin typeface="Arial"/>
                <a:ea typeface="+mj-ea"/>
                <a:cs typeface="+mj-cs"/>
              </a:rPr>
              <a:t> (2019)</a:t>
            </a:r>
            <a:endParaRPr kumimoji="0" lang="en-US" sz="4000" b="1" i="0" u="none" strike="noStrike" kern="1200" cap="none" spc="0" normalizeH="0" baseline="0" noProof="0">
              <a:ln>
                <a:noFill/>
              </a:ln>
              <a:solidFill>
                <a:srgbClr val="0D5364"/>
              </a:solidFill>
              <a:effectLst/>
              <a:uLnTx/>
              <a:uFillTx/>
              <a:latin typeface="Arial"/>
              <a:ea typeface="+mj-ea"/>
              <a:cs typeface="+mj-cs"/>
            </a:endParaRPr>
          </a:p>
        </p:txBody>
      </p:sp>
      <p:sp>
        <p:nvSpPr>
          <p:cNvPr id="3" name="Segnaposto testo 2">
            <a:extLst>
              <a:ext uri="{FF2B5EF4-FFF2-40B4-BE49-F238E27FC236}">
                <a16:creationId xmlns:a16="http://schemas.microsoft.com/office/drawing/2014/main" id="{DF71F39F-1164-98A9-6795-8CB6D1F6C171}"/>
              </a:ext>
            </a:extLst>
          </p:cNvPr>
          <p:cNvSpPr>
            <a:spLocks noGrp="1"/>
          </p:cNvSpPr>
          <p:nvPr>
            <p:ph type="body" idx="1"/>
          </p:nvPr>
        </p:nvSpPr>
        <p:spPr>
          <a:xfrm>
            <a:off x="838200" y="1704674"/>
            <a:ext cx="10515600" cy="4009200"/>
          </a:xfrm>
        </p:spPr>
        <p:txBody>
          <a:bodyPr/>
          <a:lstStyle/>
          <a:p>
            <a:pPr>
              <a:buFont typeface="Arial" panose="020B0604020202020204" pitchFamily="34" charset="0"/>
              <a:buChar char="•"/>
            </a:pPr>
            <a:r>
              <a:rPr lang="pt-PT">
                <a:effectLst/>
              </a:rPr>
              <a:t>A </a:t>
            </a:r>
            <a:r>
              <a:rPr lang="en-US">
                <a:effectLst/>
              </a:rPr>
              <a:t>dedicated office aimed at optimizing energy consumption, climate change mitigation</a:t>
            </a:r>
            <a:r>
              <a:rPr lang="pt-PT">
                <a:effectLst/>
              </a:rPr>
              <a:t>,</a:t>
            </a:r>
            <a:r>
              <a:rPr lang="en-US">
                <a:effectLst/>
              </a:rPr>
              <a:t> </a:t>
            </a:r>
            <a:r>
              <a:rPr lang="pt-PT"/>
              <a:t>in line with sustainability policies</a:t>
            </a:r>
            <a:r>
              <a:rPr lang="en-US">
                <a:effectLst/>
              </a:rPr>
              <a:t>.</a:t>
            </a:r>
          </a:p>
          <a:p>
            <a:pPr lvl="1">
              <a:buFont typeface="Arial" panose="020B0604020202020204" pitchFamily="34" charset="0"/>
              <a:buChar char="•"/>
            </a:pPr>
            <a:r>
              <a:rPr lang="en-US"/>
              <a:t>Objectives:</a:t>
            </a:r>
          </a:p>
          <a:p>
            <a:pPr lvl="2">
              <a:buFont typeface="Arial" panose="020B0604020202020204" pitchFamily="34" charset="0"/>
              <a:buChar char="•"/>
            </a:pPr>
            <a:r>
              <a:rPr lang="en-US"/>
              <a:t>Manage municipal buildings, equipment’s and public lighting energy consumptions (contracts and performance)</a:t>
            </a:r>
          </a:p>
          <a:p>
            <a:pPr lvl="2">
              <a:buFont typeface="Arial" panose="020B0604020202020204" pitchFamily="34" charset="0"/>
              <a:buChar char="•"/>
            </a:pPr>
            <a:r>
              <a:rPr lang="en-US"/>
              <a:t>Improve energy efficiency and costs reduction</a:t>
            </a:r>
          </a:p>
          <a:p>
            <a:pPr lvl="2">
              <a:buFont typeface="Arial" panose="020B0604020202020204" pitchFamily="34" charset="0"/>
              <a:buChar char="•"/>
            </a:pPr>
            <a:r>
              <a:rPr lang="en-US"/>
              <a:t>Promote energy transition in municipal buildings and equipment’s</a:t>
            </a:r>
          </a:p>
          <a:p>
            <a:pPr lvl="2">
              <a:buFont typeface="Arial" panose="020B0604020202020204" pitchFamily="34" charset="0"/>
              <a:buChar char="•"/>
            </a:pPr>
            <a:r>
              <a:rPr lang="en-US"/>
              <a:t>Promote renewable energy</a:t>
            </a:r>
          </a:p>
          <a:p>
            <a:pPr lvl="2">
              <a:buFont typeface="Arial" panose="020B0604020202020204" pitchFamily="34" charset="0"/>
              <a:buChar char="•"/>
            </a:pPr>
            <a:r>
              <a:rPr lang="pt-PT"/>
              <a:t>Quantify </a:t>
            </a:r>
            <a:r>
              <a:rPr lang="pt-PT" err="1"/>
              <a:t>and</a:t>
            </a:r>
            <a:r>
              <a:rPr lang="pt-PT"/>
              <a:t> r</a:t>
            </a:r>
            <a:r>
              <a:rPr lang="en-US"/>
              <a:t>educe the municipality carbon footprint</a:t>
            </a:r>
            <a:r>
              <a:rPr lang="pt-PT"/>
              <a:t> (GHG </a:t>
            </a:r>
            <a:r>
              <a:rPr lang="pt-PT" err="1"/>
              <a:t>inventory</a:t>
            </a:r>
            <a:r>
              <a:rPr lang="pt-PT"/>
              <a:t>)</a:t>
            </a:r>
            <a:endParaRPr lang="en-US"/>
          </a:p>
          <a:p>
            <a:pPr lvl="2">
              <a:buFont typeface="Arial" panose="020B0604020202020204" pitchFamily="34" charset="0"/>
              <a:buChar char="•"/>
            </a:pPr>
            <a:r>
              <a:rPr lang="en-US"/>
              <a:t>Innovation and continuous improvement</a:t>
            </a:r>
          </a:p>
          <a:p>
            <a:pPr lvl="2">
              <a:buFont typeface="Arial" panose="020B0604020202020204" pitchFamily="34" charset="0"/>
              <a:buChar char="•"/>
            </a:pPr>
            <a:endParaRPr lang="en-US"/>
          </a:p>
          <a:p>
            <a:pPr lvl="2">
              <a:buFont typeface="Arial" panose="020B0604020202020204" pitchFamily="34" charset="0"/>
              <a:buChar char="•"/>
            </a:pPr>
            <a:endParaRPr lang="en-US"/>
          </a:p>
          <a:p>
            <a:pPr lvl="2">
              <a:buFont typeface="Arial" panose="020B0604020202020204" pitchFamily="34" charset="0"/>
              <a:buChar char="•"/>
            </a:pPr>
            <a:endParaRPr lang="en-US"/>
          </a:p>
          <a:p>
            <a:pPr lvl="2">
              <a:buFont typeface="Arial" panose="020B0604020202020204" pitchFamily="34" charset="0"/>
              <a:buChar char="•"/>
            </a:pPr>
            <a:endParaRPr lang="en-US"/>
          </a:p>
          <a:p>
            <a:pPr marL="186262" indent="0">
              <a:buNone/>
            </a:pPr>
            <a:endParaRPr lang="it-IT">
              <a:latin typeface="+mj-lt"/>
            </a:endParaRPr>
          </a:p>
        </p:txBody>
      </p:sp>
    </p:spTree>
    <p:extLst>
      <p:ext uri="{BB962C8B-B14F-4D97-AF65-F5344CB8AC3E}">
        <p14:creationId xmlns:p14="http://schemas.microsoft.com/office/powerpoint/2010/main" val="7342479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3BA4E2-C2B6-5199-5724-367114E342BA}"/>
              </a:ext>
            </a:extLst>
          </p:cNvPr>
          <p:cNvSpPr>
            <a:spLocks noGrp="1"/>
          </p:cNvSpPr>
          <p:nvPr>
            <p:ph type="title"/>
          </p:nvPr>
        </p:nvSpPr>
        <p:spPr/>
        <p:txBody>
          <a:bodyPr/>
          <a:lstStyle/>
          <a:p>
            <a:r>
              <a:rPr lang="it-IT"/>
              <a:t>Barrier/s addressed by the solution</a:t>
            </a:r>
          </a:p>
        </p:txBody>
      </p:sp>
      <p:sp>
        <p:nvSpPr>
          <p:cNvPr id="3" name="Segnaposto testo 2">
            <a:extLst>
              <a:ext uri="{FF2B5EF4-FFF2-40B4-BE49-F238E27FC236}">
                <a16:creationId xmlns:a16="http://schemas.microsoft.com/office/drawing/2014/main" id="{8DBBEEC7-808C-6BAF-3C38-80BA6422D625}"/>
              </a:ext>
            </a:extLst>
          </p:cNvPr>
          <p:cNvSpPr>
            <a:spLocks noGrp="1"/>
          </p:cNvSpPr>
          <p:nvPr>
            <p:ph type="body" idx="1"/>
          </p:nvPr>
        </p:nvSpPr>
        <p:spPr/>
        <p:txBody>
          <a:bodyPr>
            <a:normAutofit fontScale="92500" lnSpcReduction="20000"/>
          </a:bodyPr>
          <a:lstStyle/>
          <a:p>
            <a:pPr>
              <a:buFont typeface="Arial" panose="020B0604020202020204" pitchFamily="34" charset="0"/>
              <a:buChar char="•"/>
            </a:pPr>
            <a:r>
              <a:rPr lang="en-US">
                <a:effectLst/>
              </a:rPr>
              <a:t>What barrier(s) does the developed solution address?</a:t>
            </a:r>
          </a:p>
          <a:p>
            <a:pPr lvl="1">
              <a:lnSpc>
                <a:spcPct val="110000"/>
              </a:lnSpc>
              <a:buFont typeface="Arial" panose="020B0604020202020204" pitchFamily="34" charset="0"/>
              <a:buChar char="•"/>
            </a:pPr>
            <a:r>
              <a:rPr lang="en-US"/>
              <a:t>Expertise and Technical Support</a:t>
            </a:r>
            <a:endParaRPr lang="en-US">
              <a:effectLst/>
            </a:endParaRPr>
          </a:p>
          <a:p>
            <a:pPr lvl="1">
              <a:lnSpc>
                <a:spcPct val="110000"/>
              </a:lnSpc>
              <a:buFont typeface="Arial" panose="020B0604020202020204" pitchFamily="34" charset="0"/>
              <a:buChar char="•"/>
            </a:pPr>
            <a:r>
              <a:rPr lang="en-US"/>
              <a:t>Conducting energy consumption assessments to better understand the municipal energy performance</a:t>
            </a:r>
          </a:p>
          <a:p>
            <a:pPr lvl="1">
              <a:lnSpc>
                <a:spcPct val="110000"/>
              </a:lnSpc>
              <a:buFont typeface="Arial" panose="020B0604020202020204" pitchFamily="34" charset="0"/>
              <a:buChar char="•"/>
            </a:pPr>
            <a:r>
              <a:rPr lang="en-US"/>
              <a:t>Quantifying and </a:t>
            </a:r>
            <a:r>
              <a:rPr lang="pt-PT" err="1"/>
              <a:t>evaluate</a:t>
            </a:r>
            <a:r>
              <a:rPr lang="en-US"/>
              <a:t> the municipality GHG emissions</a:t>
            </a:r>
          </a:p>
          <a:p>
            <a:pPr lvl="1">
              <a:lnSpc>
                <a:spcPct val="110000"/>
              </a:lnSpc>
              <a:buFont typeface="Arial" panose="020B0604020202020204" pitchFamily="34" charset="0"/>
              <a:buChar char="•"/>
            </a:pPr>
            <a:r>
              <a:rPr lang="en-US"/>
              <a:t>Assisting in climate actions projects, funding and </a:t>
            </a:r>
            <a:r>
              <a:rPr lang="pt-PT" err="1"/>
              <a:t>finance</a:t>
            </a:r>
            <a:endParaRPr lang="en-US"/>
          </a:p>
          <a:p>
            <a:pPr lvl="1">
              <a:lnSpc>
                <a:spcPct val="110000"/>
              </a:lnSpc>
              <a:buFont typeface="Arial" panose="020B0604020202020204" pitchFamily="34" charset="0"/>
              <a:buChar char="•"/>
            </a:pPr>
            <a:r>
              <a:rPr lang="en-US"/>
              <a:t>Collaborating with external partners, consultants, and energy service companies for specialized expertise.</a:t>
            </a:r>
          </a:p>
          <a:p>
            <a:pPr lvl="1">
              <a:lnSpc>
                <a:spcPct val="110000"/>
              </a:lnSpc>
              <a:buFont typeface="Arial" panose="020B0604020202020204" pitchFamily="34" charset="0"/>
              <a:buChar char="•"/>
            </a:pPr>
            <a:r>
              <a:rPr lang="en-US"/>
              <a:t>Facilitating collaboration and communication among different departments</a:t>
            </a:r>
          </a:p>
          <a:p>
            <a:pPr marL="804314" lvl="1" indent="0">
              <a:buNone/>
            </a:pPr>
            <a:endParaRPr lang="en-US"/>
          </a:p>
          <a:p>
            <a:r>
              <a:rPr lang="en-US">
                <a:effectLst/>
                <a:latin typeface="+mn-lt"/>
                <a:ea typeface="Calibri" panose="020F0502020204030204" pitchFamily="34" charset="0"/>
                <a:cs typeface="Times New Roman" panose="02020603050405020304" pitchFamily="18" charset="0"/>
              </a:rPr>
              <a:t>Does the solution apply at local, regional or national level ?</a:t>
            </a:r>
            <a:r>
              <a:rPr lang="en-US" b="1">
                <a:effectLst/>
                <a:latin typeface="+mn-lt"/>
                <a:ea typeface="Calibri" panose="020F0502020204030204" pitchFamily="34" charset="0"/>
                <a:cs typeface="Times New Roman" panose="02020603050405020304" pitchFamily="18" charset="0"/>
              </a:rPr>
              <a:t> Yes</a:t>
            </a:r>
            <a:r>
              <a:rPr lang="pt-PT" b="1">
                <a:effectLst/>
                <a:latin typeface="+mn-lt"/>
                <a:ea typeface="Calibri" panose="020F0502020204030204" pitchFamily="34" charset="0"/>
                <a:cs typeface="Times New Roman" panose="02020603050405020304" pitchFamily="18" charset="0"/>
              </a:rPr>
              <a:t>, </a:t>
            </a:r>
            <a:r>
              <a:rPr lang="pt-PT" b="1" err="1">
                <a:effectLst/>
                <a:latin typeface="+mn-lt"/>
                <a:ea typeface="Calibri" panose="020F0502020204030204" pitchFamily="34" charset="0"/>
                <a:cs typeface="Times New Roman" panose="02020603050405020304" pitchFamily="18" charset="0"/>
              </a:rPr>
              <a:t>however</a:t>
            </a:r>
            <a:r>
              <a:rPr lang="pt-PT" b="1">
                <a:latin typeface="+mn-lt"/>
                <a:ea typeface="Calibri" panose="020F0502020204030204" pitchFamily="34" charset="0"/>
                <a:cs typeface="Times New Roman" panose="02020603050405020304" pitchFamily="18" charset="0"/>
              </a:rPr>
              <a:t>…</a:t>
            </a:r>
            <a:endParaRPr lang="it-IT" b="1">
              <a:effectLst/>
              <a:latin typeface="+mn-lt"/>
              <a:ea typeface="Calibri" panose="020F0502020204030204" pitchFamily="34" charset="0"/>
              <a:cs typeface="Times New Roman" panose="02020603050405020304" pitchFamily="18" charset="0"/>
            </a:endParaRPr>
          </a:p>
          <a:p>
            <a:endParaRPr lang="it-IT">
              <a:latin typeface="+mj-lt"/>
            </a:endParaRPr>
          </a:p>
        </p:txBody>
      </p:sp>
    </p:spTree>
    <p:extLst>
      <p:ext uri="{BB962C8B-B14F-4D97-AF65-F5344CB8AC3E}">
        <p14:creationId xmlns:p14="http://schemas.microsoft.com/office/powerpoint/2010/main" val="38220617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B50D7C-0870-E3BE-3277-B82FBC2C08F3}"/>
              </a:ext>
            </a:extLst>
          </p:cNvPr>
          <p:cNvSpPr>
            <a:spLocks noGrp="1"/>
          </p:cNvSpPr>
          <p:nvPr>
            <p:ph type="title"/>
          </p:nvPr>
        </p:nvSpPr>
        <p:spPr/>
        <p:txBody>
          <a:bodyPr/>
          <a:lstStyle/>
          <a:p>
            <a:r>
              <a:rPr lang="it-IT"/>
              <a:t>Field of action</a:t>
            </a:r>
          </a:p>
        </p:txBody>
      </p:sp>
      <p:sp>
        <p:nvSpPr>
          <p:cNvPr id="3" name="Segnaposto testo 2">
            <a:extLst>
              <a:ext uri="{FF2B5EF4-FFF2-40B4-BE49-F238E27FC236}">
                <a16:creationId xmlns:a16="http://schemas.microsoft.com/office/drawing/2014/main" id="{86E787F7-8D6A-8BF9-0C7D-BA10BA2C2E0C}"/>
              </a:ext>
            </a:extLst>
          </p:cNvPr>
          <p:cNvSpPr>
            <a:spLocks noGrp="1"/>
          </p:cNvSpPr>
          <p:nvPr>
            <p:ph type="body" idx="1"/>
          </p:nvPr>
        </p:nvSpPr>
        <p:spPr>
          <a:xfrm>
            <a:off x="715652" y="1778493"/>
            <a:ext cx="10515600" cy="4009200"/>
          </a:xfrm>
        </p:spPr>
        <p:txBody>
          <a:bodyPr>
            <a:normAutofit/>
          </a:bodyPr>
          <a:lstStyle/>
          <a:p>
            <a:pPr marL="133365" lvl="0" indent="-285750"/>
            <a:r>
              <a:rPr lang="en-US" sz="1733">
                <a:latin typeface="+mn-lt"/>
                <a:cs typeface="Times New Roman" panose="02020603050405020304" pitchFamily="18" charset="0"/>
              </a:rPr>
              <a:t>What is the field of action of your solution?</a:t>
            </a:r>
            <a:endParaRPr lang="it-IT" sz="1733">
              <a:latin typeface="+mn-lt"/>
              <a:cs typeface="Times New Roman" panose="02020603050405020304" pitchFamily="18" charset="0"/>
            </a:endParaRPr>
          </a:p>
          <a:p>
            <a:pPr marL="742950" lvl="1" indent="-285750">
              <a:buFont typeface="Courier New" panose="02070309020205020404" pitchFamily="49" charset="0"/>
              <a:buChar char="o"/>
            </a:pPr>
            <a:r>
              <a:rPr lang="en-GB" sz="1600">
                <a:effectLst/>
                <a:highlight>
                  <a:srgbClr val="FFFF00"/>
                </a:highlight>
                <a:latin typeface="+mn-lt"/>
                <a:ea typeface="Calibri" panose="020F0502020204030204" pitchFamily="34" charset="0"/>
                <a:cs typeface="Times New Roman" panose="02020603050405020304" pitchFamily="18" charset="0"/>
              </a:rPr>
              <a:t>Energy </a:t>
            </a:r>
            <a:r>
              <a:rPr lang="en-GB" sz="1600">
                <a:highlight>
                  <a:srgbClr val="FFFF00"/>
                </a:highlight>
                <a:latin typeface="+mn-lt"/>
                <a:ea typeface="Calibri" panose="020F0502020204030204" pitchFamily="34" charset="0"/>
                <a:cs typeface="Times New Roman" panose="02020603050405020304" pitchFamily="18" charset="0"/>
              </a:rPr>
              <a:t>S</a:t>
            </a:r>
            <a:r>
              <a:rPr lang="en-GB" sz="1600">
                <a:effectLst/>
                <a:highlight>
                  <a:srgbClr val="FFFF00"/>
                </a:highlight>
                <a:latin typeface="+mn-lt"/>
                <a:ea typeface="Calibri" panose="020F0502020204030204" pitchFamily="34" charset="0"/>
                <a:cs typeface="Times New Roman" panose="02020603050405020304" pitchFamily="18" charset="0"/>
              </a:rPr>
              <a:t>ystems</a:t>
            </a:r>
            <a:endParaRPr lang="it-IT" sz="1600">
              <a:effectLst/>
              <a:highlight>
                <a:srgbClr val="FFFF00"/>
              </a:highligh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Mobility &amp; Transport </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Waste &amp; Circular </a:t>
            </a:r>
            <a:r>
              <a:rPr lang="en-GB" sz="1600">
                <a:latin typeface="+mn-lt"/>
                <a:ea typeface="Calibri" panose="020F0502020204030204" pitchFamily="34" charset="0"/>
                <a:cs typeface="Times New Roman" panose="02020603050405020304" pitchFamily="18" charset="0"/>
              </a:rPr>
              <a:t>E</a:t>
            </a:r>
            <a:r>
              <a:rPr lang="en-GB" sz="1600">
                <a:effectLst/>
                <a:latin typeface="+mn-lt"/>
                <a:ea typeface="Calibri" panose="020F0502020204030204" pitchFamily="34" charset="0"/>
                <a:cs typeface="Times New Roman" panose="02020603050405020304" pitchFamily="18" charset="0"/>
              </a:rPr>
              <a:t>conomy </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Green Infrastructure &amp; Nature </a:t>
            </a:r>
            <a:r>
              <a:rPr lang="en-GB" sz="1600">
                <a:latin typeface="+mn-lt"/>
                <a:ea typeface="Calibri" panose="020F0502020204030204" pitchFamily="34" charset="0"/>
                <a:cs typeface="Times New Roman" panose="02020603050405020304" pitchFamily="18" charset="0"/>
              </a:rPr>
              <a:t>B</a:t>
            </a:r>
            <a:r>
              <a:rPr lang="en-GB" sz="1600">
                <a:effectLst/>
                <a:latin typeface="+mn-lt"/>
                <a:ea typeface="Calibri" panose="020F0502020204030204" pitchFamily="34" charset="0"/>
                <a:cs typeface="Times New Roman" panose="02020603050405020304" pitchFamily="18" charset="0"/>
              </a:rPr>
              <a:t>ased </a:t>
            </a:r>
            <a:r>
              <a:rPr lang="en-GB" sz="1600">
                <a:latin typeface="+mn-lt"/>
                <a:ea typeface="Calibri" panose="020F0502020204030204" pitchFamily="34" charset="0"/>
                <a:cs typeface="Times New Roman" panose="02020603050405020304" pitchFamily="18" charset="0"/>
              </a:rPr>
              <a:t>S</a:t>
            </a:r>
            <a:r>
              <a:rPr lang="en-GB" sz="1600">
                <a:effectLst/>
                <a:latin typeface="+mn-lt"/>
                <a:ea typeface="Calibri" panose="020F0502020204030204" pitchFamily="34" charset="0"/>
                <a:cs typeface="Times New Roman" panose="02020603050405020304" pitchFamily="18" charset="0"/>
              </a:rPr>
              <a:t>olutions</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highlight>
                  <a:srgbClr val="FFFF00"/>
                </a:highlight>
                <a:latin typeface="+mn-lt"/>
                <a:ea typeface="Calibri" panose="020F0502020204030204" pitchFamily="34" charset="0"/>
                <a:cs typeface="Times New Roman" panose="02020603050405020304" pitchFamily="18" charset="0"/>
              </a:rPr>
              <a:t>Built </a:t>
            </a:r>
            <a:r>
              <a:rPr lang="en-GB" sz="1600">
                <a:highlight>
                  <a:srgbClr val="FFFF00"/>
                </a:highlight>
                <a:latin typeface="+mn-lt"/>
                <a:ea typeface="Calibri" panose="020F0502020204030204" pitchFamily="34" charset="0"/>
                <a:cs typeface="Times New Roman" panose="02020603050405020304" pitchFamily="18" charset="0"/>
              </a:rPr>
              <a:t>E</a:t>
            </a:r>
            <a:r>
              <a:rPr lang="en-GB" sz="1600">
                <a:effectLst/>
                <a:highlight>
                  <a:srgbClr val="FFFF00"/>
                </a:highlight>
                <a:latin typeface="+mn-lt"/>
                <a:ea typeface="Calibri" panose="020F0502020204030204" pitchFamily="34" charset="0"/>
                <a:cs typeface="Times New Roman" panose="02020603050405020304" pitchFamily="18" charset="0"/>
              </a:rPr>
              <a:t>nvironment</a:t>
            </a:r>
            <a:endParaRPr lang="it-IT" sz="1600">
              <a:effectLst/>
              <a:highlight>
                <a:srgbClr val="FFFF00"/>
              </a:highligh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Governance</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Policy and Regulation</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Social Innovation</a:t>
            </a:r>
            <a:endParaRPr lang="it-IT" sz="1600">
              <a:effectLst/>
              <a:latin typeface="+mn-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pPr>
            <a:r>
              <a:rPr lang="en-GB" sz="1600">
                <a:effectLst/>
                <a:latin typeface="+mn-lt"/>
                <a:ea typeface="Calibri" panose="020F0502020204030204" pitchFamily="34" charset="0"/>
                <a:cs typeface="Times New Roman" panose="02020603050405020304" pitchFamily="18" charset="0"/>
              </a:rPr>
              <a:t>Citizen and Stakeholder </a:t>
            </a:r>
            <a:r>
              <a:rPr lang="en-GB" sz="1600">
                <a:latin typeface="+mn-lt"/>
                <a:ea typeface="Calibri" panose="020F0502020204030204" pitchFamily="34" charset="0"/>
                <a:cs typeface="Times New Roman" panose="02020603050405020304" pitchFamily="18" charset="0"/>
              </a:rPr>
              <a:t>E</a:t>
            </a:r>
            <a:r>
              <a:rPr lang="en-GB" sz="1600">
                <a:effectLst/>
                <a:latin typeface="+mn-lt"/>
                <a:ea typeface="Calibri" panose="020F0502020204030204" pitchFamily="34" charset="0"/>
                <a:cs typeface="Times New Roman" panose="02020603050405020304" pitchFamily="18" charset="0"/>
              </a:rPr>
              <a:t>ngagement</a:t>
            </a:r>
            <a:endParaRPr lang="en-GB" sz="1600">
              <a:latin typeface="+mn-lt"/>
              <a:ea typeface="Calibri" panose="020F0502020204030204" pitchFamily="34" charset="0"/>
              <a:cs typeface="Times New Roman" panose="02020603050405020304" pitchFamily="18" charset="0"/>
            </a:endParaRPr>
          </a:p>
          <a:p>
            <a:pPr marL="133365" indent="-285750"/>
            <a:r>
              <a:rPr lang="en-GB" sz="1733">
                <a:effectLst/>
                <a:latin typeface="+mn-lt"/>
                <a:ea typeface="Calibri" panose="020F0502020204030204" pitchFamily="34" charset="0"/>
                <a:cs typeface="Times New Roman" panose="02020603050405020304" pitchFamily="18" charset="0"/>
              </a:rPr>
              <a:t>Can you tell us about the selected field of action in your city?</a:t>
            </a:r>
            <a:endParaRPr lang="it-IT" sz="1733">
              <a:effectLst/>
              <a:latin typeface="+mn-lt"/>
              <a:ea typeface="Calibri" panose="020F0502020204030204" pitchFamily="34" charset="0"/>
              <a:cs typeface="Times New Roman" panose="02020603050405020304" pitchFamily="18" charset="0"/>
            </a:endParaRPr>
          </a:p>
          <a:p>
            <a:endParaRPr lang="it-IT" sz="1600"/>
          </a:p>
        </p:txBody>
      </p:sp>
    </p:spTree>
    <p:extLst>
      <p:ext uri="{BB962C8B-B14F-4D97-AF65-F5344CB8AC3E}">
        <p14:creationId xmlns:p14="http://schemas.microsoft.com/office/powerpoint/2010/main" val="39947045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81437B-4EB2-D963-90ED-F8442922D632}"/>
              </a:ext>
            </a:extLst>
          </p:cNvPr>
          <p:cNvSpPr>
            <a:spLocks noGrp="1"/>
          </p:cNvSpPr>
          <p:nvPr>
            <p:ph type="title"/>
          </p:nvPr>
        </p:nvSpPr>
        <p:spPr/>
        <p:txBody>
          <a:bodyPr/>
          <a:lstStyle/>
          <a:p>
            <a:r>
              <a:rPr lang="it-IT"/>
              <a:t>Main Lesson Learnt</a:t>
            </a:r>
          </a:p>
        </p:txBody>
      </p:sp>
      <p:sp>
        <p:nvSpPr>
          <p:cNvPr id="3" name="Segnaposto testo 2">
            <a:extLst>
              <a:ext uri="{FF2B5EF4-FFF2-40B4-BE49-F238E27FC236}">
                <a16:creationId xmlns:a16="http://schemas.microsoft.com/office/drawing/2014/main" id="{D379BFB5-5EBF-5A4F-80C3-99F2382F570E}"/>
              </a:ext>
            </a:extLst>
          </p:cNvPr>
          <p:cNvSpPr>
            <a:spLocks noGrp="1"/>
          </p:cNvSpPr>
          <p:nvPr>
            <p:ph type="body" idx="1"/>
          </p:nvPr>
        </p:nvSpPr>
        <p:spPr/>
        <p:txBody>
          <a:bodyPr/>
          <a:lstStyle/>
          <a:p>
            <a:r>
              <a:rPr lang="en-US"/>
              <a:t>Internal resources ensures critical thinking and adequate and constructive work.</a:t>
            </a:r>
            <a:endParaRPr lang="it-IT"/>
          </a:p>
          <a:p>
            <a:r>
              <a:rPr lang="en-US"/>
              <a:t>Engaging a team creates the sense of commitment.</a:t>
            </a:r>
          </a:p>
          <a:p>
            <a:r>
              <a:rPr lang="en-US"/>
              <a:t>Effective data collection and monitoring is crucial for tracking progress and identifying improvement opportunities.</a:t>
            </a:r>
          </a:p>
          <a:p>
            <a:r>
              <a:rPr lang="en-US"/>
              <a:t>Collaborating with internal departments, external organizations, and energy experts enhances knowledge sharing and progress.</a:t>
            </a:r>
          </a:p>
          <a:p>
            <a:endParaRPr lang="en-US"/>
          </a:p>
          <a:p>
            <a:endParaRPr lang="it-IT"/>
          </a:p>
        </p:txBody>
      </p:sp>
    </p:spTree>
    <p:extLst>
      <p:ext uri="{BB962C8B-B14F-4D97-AF65-F5344CB8AC3E}">
        <p14:creationId xmlns:p14="http://schemas.microsoft.com/office/powerpoint/2010/main" val="21981448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8F708331-BA99-A374-0BF4-DF6CE5558ED1}"/>
              </a:ext>
            </a:extLst>
          </p:cNvPr>
          <p:cNvPicPr>
            <a:picLocks noChangeAspect="1"/>
          </p:cNvPicPr>
          <p:nvPr/>
        </p:nvPicPr>
        <p:blipFill>
          <a:blip r:embed="rId3"/>
          <a:stretch>
            <a:fillRect/>
          </a:stretch>
        </p:blipFill>
        <p:spPr>
          <a:xfrm>
            <a:off x="838198" y="1442371"/>
            <a:ext cx="3835400" cy="2108552"/>
          </a:xfrm>
          <a:prstGeom prst="rect">
            <a:avLst/>
          </a:prstGeom>
        </p:spPr>
      </p:pic>
      <p:pic>
        <p:nvPicPr>
          <p:cNvPr id="7" name="Imagem 6">
            <a:extLst>
              <a:ext uri="{FF2B5EF4-FFF2-40B4-BE49-F238E27FC236}">
                <a16:creationId xmlns:a16="http://schemas.microsoft.com/office/drawing/2014/main" id="{A6EEA79C-CC51-BC62-9973-06E915EDBD86}"/>
              </a:ext>
            </a:extLst>
          </p:cNvPr>
          <p:cNvPicPr>
            <a:picLocks noChangeAspect="1"/>
          </p:cNvPicPr>
          <p:nvPr/>
        </p:nvPicPr>
        <p:blipFill>
          <a:blip r:embed="rId4"/>
          <a:stretch>
            <a:fillRect/>
          </a:stretch>
        </p:blipFill>
        <p:spPr>
          <a:xfrm>
            <a:off x="842191" y="3656036"/>
            <a:ext cx="3831407" cy="1944266"/>
          </a:xfrm>
          <a:prstGeom prst="rect">
            <a:avLst/>
          </a:prstGeom>
        </p:spPr>
      </p:pic>
      <p:pic>
        <p:nvPicPr>
          <p:cNvPr id="1030" name="Picture 6">
            <a:extLst>
              <a:ext uri="{FF2B5EF4-FFF2-40B4-BE49-F238E27FC236}">
                <a16:creationId xmlns:a16="http://schemas.microsoft.com/office/drawing/2014/main" id="{12D7B10C-B581-C5BF-4242-BBE61D30517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09000" y="1442372"/>
            <a:ext cx="5543906" cy="4157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4083188"/>
      </p:ext>
    </p:extLst>
  </p:cSld>
  <p:clrMapOvr>
    <a:masterClrMapping/>
  </p:clrMapOvr>
  <p:extLst>
    <p:ext uri="{6950BFC3-D8DA-4A85-94F7-54DA5524770B}">
      <p188:commentRel xmlns:p188="http://schemas.microsoft.com/office/powerpoint/2018/8/main" r:id="rId2"/>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2" name="Title 1">
            <a:extLst>
              <a:ext uri="{FF2B5EF4-FFF2-40B4-BE49-F238E27FC236}">
                <a16:creationId xmlns:a16="http://schemas.microsoft.com/office/drawing/2014/main" id="{C64CBE28-DDCB-1DE6-782E-D95876BC7E1B}"/>
              </a:ext>
            </a:extLst>
          </p:cNvPr>
          <p:cNvSpPr>
            <a:spLocks noGrp="1"/>
          </p:cNvSpPr>
          <p:nvPr>
            <p:ph type="title"/>
          </p:nvPr>
        </p:nvSpPr>
        <p:spPr/>
        <p:txBody>
          <a:bodyPr/>
          <a:lstStyle/>
          <a:p>
            <a:r>
              <a:rPr lang="en-US" sz="6000">
                <a:effectLst/>
                <a:latin typeface="Calibri" panose="020F0502020204030204" pitchFamily="34" charset="0"/>
                <a:ea typeface="Calibri" panose="020F0502020204030204" pitchFamily="34" charset="0"/>
              </a:rPr>
              <a:t>Bologna</a:t>
            </a:r>
            <a:endParaRPr lang="en-US"/>
          </a:p>
        </p:txBody>
      </p:sp>
      <p:sp>
        <p:nvSpPr>
          <p:cNvPr id="4" name="Text Placeholder 3">
            <a:extLst>
              <a:ext uri="{FF2B5EF4-FFF2-40B4-BE49-F238E27FC236}">
                <a16:creationId xmlns:a16="http://schemas.microsoft.com/office/drawing/2014/main" id="{A17365AD-AD95-FAF8-31E2-5057C74B2CCA}"/>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0833295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2" name="Title 1">
            <a:extLst>
              <a:ext uri="{FF2B5EF4-FFF2-40B4-BE49-F238E27FC236}">
                <a16:creationId xmlns:a16="http://schemas.microsoft.com/office/drawing/2014/main" id="{C64CBE28-DDCB-1DE6-782E-D95876BC7E1B}"/>
              </a:ext>
            </a:extLst>
          </p:cNvPr>
          <p:cNvSpPr>
            <a:spLocks noGrp="1"/>
          </p:cNvSpPr>
          <p:nvPr>
            <p:ph type="title"/>
          </p:nvPr>
        </p:nvSpPr>
        <p:spPr/>
        <p:txBody>
          <a:bodyPr/>
          <a:lstStyle/>
          <a:p>
            <a:r>
              <a:rPr lang="en-US" sz="6000">
                <a:effectLst/>
                <a:latin typeface="Calibri" panose="020F0502020204030204" pitchFamily="34" charset="0"/>
                <a:ea typeface="Calibri" panose="020F0502020204030204" pitchFamily="34" charset="0"/>
              </a:rPr>
              <a:t>Parma</a:t>
            </a:r>
            <a:endParaRPr lang="en-US"/>
          </a:p>
        </p:txBody>
      </p:sp>
      <p:sp>
        <p:nvSpPr>
          <p:cNvPr id="4" name="Text Placeholder 3">
            <a:extLst>
              <a:ext uri="{FF2B5EF4-FFF2-40B4-BE49-F238E27FC236}">
                <a16:creationId xmlns:a16="http://schemas.microsoft.com/office/drawing/2014/main" id="{A17365AD-AD95-FAF8-31E2-5057C74B2CCA}"/>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6470115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2" name="Title 1">
            <a:extLst>
              <a:ext uri="{FF2B5EF4-FFF2-40B4-BE49-F238E27FC236}">
                <a16:creationId xmlns:a16="http://schemas.microsoft.com/office/drawing/2014/main" id="{C64CBE28-DDCB-1DE6-782E-D95876BC7E1B}"/>
              </a:ext>
            </a:extLst>
          </p:cNvPr>
          <p:cNvSpPr>
            <a:spLocks noGrp="1"/>
          </p:cNvSpPr>
          <p:nvPr>
            <p:ph type="title"/>
          </p:nvPr>
        </p:nvSpPr>
        <p:spPr/>
        <p:txBody>
          <a:bodyPr/>
          <a:lstStyle/>
          <a:p>
            <a:r>
              <a:rPr lang="en-US" sz="6000">
                <a:latin typeface="Calibri" panose="020F0502020204030204" pitchFamily="34" charset="0"/>
              </a:rPr>
              <a:t>Kosice</a:t>
            </a:r>
            <a:endParaRPr lang="en-US"/>
          </a:p>
        </p:txBody>
      </p:sp>
      <p:sp>
        <p:nvSpPr>
          <p:cNvPr id="4" name="Text Placeholder 3">
            <a:extLst>
              <a:ext uri="{FF2B5EF4-FFF2-40B4-BE49-F238E27FC236}">
                <a16:creationId xmlns:a16="http://schemas.microsoft.com/office/drawing/2014/main" id="{A17365AD-AD95-FAF8-31E2-5057C74B2CCA}"/>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3231428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4B4C2-95A3-22B8-396B-A1D1F458FB4C}"/>
              </a:ext>
            </a:extLst>
          </p:cNvPr>
          <p:cNvSpPr>
            <a:spLocks noGrp="1"/>
          </p:cNvSpPr>
          <p:nvPr>
            <p:ph type="title"/>
          </p:nvPr>
        </p:nvSpPr>
        <p:spPr>
          <a:xfrm>
            <a:off x="838200" y="2557179"/>
            <a:ext cx="10515600" cy="1325563"/>
          </a:xfrm>
        </p:spPr>
        <p:txBody>
          <a:bodyPr/>
          <a:lstStyle/>
          <a:p>
            <a:r>
              <a:rPr lang="en-US"/>
              <a:t>Wrap Up</a:t>
            </a:r>
          </a:p>
        </p:txBody>
      </p:sp>
    </p:spTree>
    <p:extLst>
      <p:ext uri="{BB962C8B-B14F-4D97-AF65-F5344CB8AC3E}">
        <p14:creationId xmlns:p14="http://schemas.microsoft.com/office/powerpoint/2010/main" val="1086920644"/>
      </p:ext>
    </p:extLst>
  </p:cSld>
  <p:clrMapOvr>
    <a:masterClrMapping/>
  </p:clrMapOvr>
</p:sld>
</file>

<file path=ppt/theme/theme1.xml><?xml version="1.0" encoding="utf-8"?>
<a:theme xmlns:a="http://schemas.openxmlformats.org/drawingml/2006/main" name="1_Office Theme">
  <a:themeElements>
    <a:clrScheme name="Personnalisé 7">
      <a:dk1>
        <a:sysClr val="windowText" lastClr="000000"/>
      </a:dk1>
      <a:lt1>
        <a:sysClr val="window" lastClr="FFFFFF"/>
      </a:lt1>
      <a:dk2>
        <a:srgbClr val="0D5364"/>
      </a:dk2>
      <a:lt2>
        <a:srgbClr val="E7E6E6"/>
      </a:lt2>
      <a:accent1>
        <a:srgbClr val="A2D5D0"/>
      </a:accent1>
      <a:accent2>
        <a:srgbClr val="B0D10E"/>
      </a:accent2>
      <a:accent3>
        <a:srgbClr val="9BD4F0"/>
      </a:accent3>
      <a:accent4>
        <a:srgbClr val="5D8793"/>
      </a:accent4>
      <a:accent5>
        <a:srgbClr val="DD1367"/>
      </a:accent5>
      <a:accent6>
        <a:srgbClr val="F89D2A"/>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Personnalisé 7">
      <a:dk1>
        <a:srgbClr val="000000"/>
      </a:dk1>
      <a:lt1>
        <a:srgbClr val="FFFFFF"/>
      </a:lt1>
      <a:dk2>
        <a:srgbClr val="0D5364"/>
      </a:dk2>
      <a:lt2>
        <a:srgbClr val="E7E6E6"/>
      </a:lt2>
      <a:accent1>
        <a:srgbClr val="A2D5D0"/>
      </a:accent1>
      <a:accent2>
        <a:srgbClr val="B0D10E"/>
      </a:accent2>
      <a:accent3>
        <a:srgbClr val="9BD4F0"/>
      </a:accent3>
      <a:accent4>
        <a:srgbClr val="5D8793"/>
      </a:accent4>
      <a:accent5>
        <a:srgbClr val="DD1367"/>
      </a:accent5>
      <a:accent6>
        <a:srgbClr val="F89D2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Team Document" ma:contentTypeID="0x010100A35317DCC28344A7B82488658A034A5C01006BCE50B60F81344DAD21E5867DCBC453" ma:contentTypeVersion="17" ma:contentTypeDescription=" " ma:contentTypeScope="" ma:versionID="3b76f61942aef9a856a06cbc7e11aa3c">
  <xsd:schema xmlns:xsd="http://www.w3.org/2001/XMLSchema" xmlns:xs="http://www.w3.org/2001/XMLSchema" xmlns:p="http://schemas.microsoft.com/office/2006/metadata/properties" xmlns:ns2="66a0ba78-5416-406c-98e6-3be1744fd2c0" xmlns:ns3="2f6a910d-138e-42c1-8e8a-320c1b7cf3f7" xmlns:ns5="00858323-7fbb-4097-b736-8edc0659b165" targetNamespace="http://schemas.microsoft.com/office/2006/metadata/properties" ma:root="true" ma:fieldsID="1f1e03c04ec98f57704df4a615a4e1aa" ns2:_="" ns3:_="" ns5:_="">
    <xsd:import namespace="66a0ba78-5416-406c-98e6-3be1744fd2c0"/>
    <xsd:import namespace="2f6a910d-138e-42c1-8e8a-320c1b7cf3f7"/>
    <xsd:import namespace="00858323-7fbb-4097-b736-8edc0659b165"/>
    <xsd:element name="properties">
      <xsd:complexType>
        <xsd:sequence>
          <xsd:element name="documentManagement">
            <xsd:complexType>
              <xsd:all>
                <xsd:element ref="ns2:_dlc_DocId" minOccurs="0"/>
                <xsd:element ref="ns2:_dlc_DocIdUrl" minOccurs="0"/>
                <xsd:element ref="ns2:_dlc_DocIdPersistId" minOccurs="0"/>
                <xsd:element ref="ns3:TNOC_ClusterName" minOccurs="0"/>
                <xsd:element ref="ns3:TNOC_ClusterId" minOccurs="0"/>
                <xsd:element ref="ns2:h15fbb78f4cb41d290e72f301ea2865f" minOccurs="0"/>
                <xsd:element ref="ns2:TaxCatchAll" minOccurs="0"/>
                <xsd:element ref="ns2:TaxCatchAllLabel" minOccurs="0"/>
                <xsd:element ref="ns2:n2a7a23bcc2241cb9261f9a914c7c1bb" minOccurs="0"/>
                <xsd:element ref="ns2:lca20d149a844688b6abf34073d5c21d" minOccurs="0"/>
                <xsd:element ref="ns2:cf581d8792c646118aad2c2c4ecdfa8c" minOccurs="0"/>
                <xsd:element ref="ns2:bac4ab11065f4f6c809c820c57e320e5" minOccurs="0"/>
                <xsd:element ref="ns5:MediaServiceMetadata" minOccurs="0"/>
                <xsd:element ref="ns5:MediaServiceFastMetadata" minOccurs="0"/>
                <xsd:element ref="ns5:MediaServiceAutoKeyPoints" minOccurs="0"/>
                <xsd:element ref="ns5:MediaServiceKeyPoints" minOccurs="0"/>
                <xsd:element ref="ns2:SharedWithUsers" minOccurs="0"/>
                <xsd:element ref="ns2:SharedWithDetails" minOccurs="0"/>
                <xsd:element ref="ns5:MediaServiceAutoTags" minOccurs="0"/>
                <xsd:element ref="ns5:MediaServiceGenerationTime" minOccurs="0"/>
                <xsd:element ref="ns5:MediaServiceEventHashCode" minOccurs="0"/>
                <xsd:element ref="ns5:MediaServiceOCR" minOccurs="0"/>
                <xsd:element ref="ns5:MediaServiceDateTaken" minOccurs="0"/>
                <xsd:element ref="ns5:MediaLengthInSeconds" minOccurs="0"/>
                <xsd:element ref="ns5:lcf76f155ced4ddcb4097134ff3c332f" minOccurs="0"/>
                <xsd:element ref="ns5:MediaServiceObjectDetectorVersions" minOccurs="0"/>
                <xsd:element ref="ns5: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a0ba78-5416-406c-98e6-3be1744fd2c0"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h15fbb78f4cb41d290e72f301ea2865f" ma:index="13" nillable="true" ma:taxonomy="true" ma:internalName="h15fbb78f4cb41d290e72f301ea2865f" ma:taxonomyFieldName="TNOC_ClusterType" ma:displayName="Cluster type" ma:default="1;#Project|fa11c4c9-105f-402c-bb40-9a56b4989397" ma:fieldId="{115fbb78-f4cb-41d2-90e7-2f301ea2865f}" ma:sspId="7378aa68-586f-4892-bb77-0985b40f41a6" ma:termSetId="e7feef8e-5ede-44cd-b7d5-7ed7dacef0b4"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3f75f0c7-f987-4642-936f-977c32b6bdcb}" ma:internalName="TaxCatchAll" ma:showField="CatchAllData" ma:web="66a0ba78-5416-406c-98e6-3be1744fd2c0">
      <xsd:complexType>
        <xsd:complexContent>
          <xsd:extension base="dms:MultiChoiceLookup">
            <xsd:sequence>
              <xsd:element name="Value" type="dms:Lookup" maxOccurs="unbounded" minOccurs="0" nillable="true"/>
            </xsd:sequence>
          </xsd:extension>
        </xsd:complexContent>
      </xsd:complexType>
    </xsd:element>
    <xsd:element name="TaxCatchAllLabel" ma:index="15" nillable="true" ma:displayName="Taxonomy Catch All Column1" ma:hidden="true" ma:list="{3f75f0c7-f987-4642-936f-977c32b6bdcb}" ma:internalName="TaxCatchAllLabel" ma:readOnly="true" ma:showField="CatchAllDataLabel" ma:web="66a0ba78-5416-406c-98e6-3be1744fd2c0">
      <xsd:complexType>
        <xsd:complexContent>
          <xsd:extension base="dms:MultiChoiceLookup">
            <xsd:sequence>
              <xsd:element name="Value" type="dms:Lookup" maxOccurs="unbounded" minOccurs="0" nillable="true"/>
            </xsd:sequence>
          </xsd:extension>
        </xsd:complexContent>
      </xsd:complexType>
    </xsd:element>
    <xsd:element name="n2a7a23bcc2241cb9261f9a914c7c1bb" ma:index="17" nillable="true" ma:taxonomy="true" ma:internalName="n2a7a23bcc2241cb9261f9a914c7c1bb" ma:taxonomyFieldName="TNOC_DocumentClassification" ma:displayName="Document classification" ma:default="5;#TNO Internal|1a23c89f-ef54-4907-86fd-8242403ff722" ma:fieldId="{72a7a23b-cc22-41cb-9261-f9a914c7c1bb}" ma:sspId="7378aa68-586f-4892-bb77-0985b40f41a6" ma:termSetId="ff8f31fd-7572-41dc-9fe4-bd4c6d280f39" ma:anchorId="00000000-0000-0000-0000-000000000000" ma:open="false" ma:isKeyword="false">
      <xsd:complexType>
        <xsd:sequence>
          <xsd:element ref="pc:Terms" minOccurs="0" maxOccurs="1"/>
        </xsd:sequence>
      </xsd:complexType>
    </xsd:element>
    <xsd:element name="lca20d149a844688b6abf34073d5c21d" ma:index="19" nillable="true" ma:taxonomy="true" ma:internalName="lca20d149a844688b6abf34073d5c21d" ma:taxonomyFieldName="TNOC_DocumentType" ma:displayName="Document type" ma:fieldId="{5ca20d14-9a84-4688-b6ab-f34073d5c21d}" ma:sspId="7378aa68-586f-4892-bb77-0985b40f41a6" ma:termSetId="e8a13a9e-c4f3-4184-b8d9-8210abad4948" ma:anchorId="00000000-0000-0000-0000-000000000000" ma:open="false" ma:isKeyword="false">
      <xsd:complexType>
        <xsd:sequence>
          <xsd:element ref="pc:Terms" minOccurs="0" maxOccurs="1"/>
        </xsd:sequence>
      </xsd:complexType>
    </xsd:element>
    <xsd:element name="cf581d8792c646118aad2c2c4ecdfa8c" ma:index="22" nillable="true" ma:taxonomy="true" ma:internalName="cf581d8792c646118aad2c2c4ecdfa8c" ma:taxonomyFieldName="TNOC_DocumentSetType" ma:displayName="Document set type" ma:readOnly="false" ma:fieldId="{cf581d87-92c6-4611-8aad-2c2c4ecdfa8c}" ma:sspId="7378aa68-586f-4892-bb77-0985b40f41a6" ma:termSetId="a8d4306b-62bf-468f-9587-ff078c864327" ma:anchorId="00000000-0000-0000-0000-000000000000" ma:open="false" ma:isKeyword="false">
      <xsd:complexType>
        <xsd:sequence>
          <xsd:element ref="pc:Terms" minOccurs="0" maxOccurs="1"/>
        </xsd:sequence>
      </xsd:complexType>
    </xsd:element>
    <xsd:element name="bac4ab11065f4f6c809c820c57e320e5" ma:index="24" nillable="true" ma:taxonomy="true" ma:internalName="bac4ab11065f4f6c809c820c57e320e5" ma:taxonomyFieldName="TNOC_DocumentCategory" ma:displayName="Document category" ma:fieldId="{bac4ab11-065f-4f6c-809c-820c57e320e5}" ma:sspId="7378aa68-586f-4892-bb77-0985b40f41a6" ma:termSetId="94d42b6a-4155-4fa6-95e9-087bc306ceb3" ma:anchorId="00000000-0000-0000-0000-000000000000" ma:open="false" ma:isKeyword="false">
      <xsd:complexType>
        <xsd:sequence>
          <xsd:element ref="pc:Terms" minOccurs="0" maxOccurs="1"/>
        </xsd:sequence>
      </xsd:complexType>
    </xsd:element>
    <xsd:element name="SharedWithUsers" ma:index="3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6a910d-138e-42c1-8e8a-320c1b7cf3f7" elementFormDefault="qualified">
    <xsd:import namespace="http://schemas.microsoft.com/office/2006/documentManagement/types"/>
    <xsd:import namespace="http://schemas.microsoft.com/office/infopath/2007/PartnerControls"/>
    <xsd:element name="TNOC_ClusterName" ma:index="11" nillable="true" ma:displayName="Cluster name" ma:default="H2020 NetZero Cities" ma:internalName="TNOC_ClusterName">
      <xsd:simpleType>
        <xsd:restriction base="dms:Text">
          <xsd:maxLength value="255"/>
        </xsd:restriction>
      </xsd:simpleType>
    </xsd:element>
    <xsd:element name="TNOC_ClusterId" ma:index="12" nillable="true" ma:displayName="Cluster ID" ma:default="060.48068" ma:internalName="TNOC_ClusterId">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0858323-7fbb-4097-b736-8edc0659b165" elementFormDefault="qualified">
    <xsd:import namespace="http://schemas.microsoft.com/office/2006/documentManagement/types"/>
    <xsd:import namespace="http://schemas.microsoft.com/office/infopath/2007/PartnerControls"/>
    <xsd:element name="MediaServiceMetadata" ma:index="26" nillable="true" ma:displayName="MediaServiceMetadata" ma:hidden="true" ma:internalName="MediaServiceMetadata" ma:readOnly="true">
      <xsd:simpleType>
        <xsd:restriction base="dms:Note"/>
      </xsd:simpleType>
    </xsd:element>
    <xsd:element name="MediaServiceFastMetadata" ma:index="27" nillable="true" ma:displayName="MediaServiceFastMetadata" ma:hidden="true" ma:internalName="MediaServiceFastMetadata" ma:readOnly="true">
      <xsd:simpleType>
        <xsd:restriction base="dms:Note"/>
      </xsd:simpleType>
    </xsd:element>
    <xsd:element name="MediaServiceAutoKeyPoints" ma:index="28" nillable="true" ma:displayName="MediaServiceAutoKeyPoints" ma:hidden="true" ma:internalName="MediaServiceAutoKeyPoints" ma:readOnly="true">
      <xsd:simpleType>
        <xsd:restriction base="dms:Note"/>
      </xsd:simpleType>
    </xsd:element>
    <xsd:element name="MediaServiceKeyPoints" ma:index="29" nillable="true" ma:displayName="KeyPoints" ma:internalName="MediaServiceKeyPoints" ma:readOnly="true">
      <xsd:simpleType>
        <xsd:restriction base="dms:Note">
          <xsd:maxLength value="255"/>
        </xsd:restriction>
      </xsd:simpleType>
    </xsd:element>
    <xsd:element name="MediaServiceAutoTags" ma:index="32" nillable="true" ma:displayName="Tags" ma:internalName="MediaServiceAutoTags" ma:readOnly="true">
      <xsd:simpleType>
        <xsd:restriction base="dms:Text"/>
      </xsd:simpleType>
    </xsd:element>
    <xsd:element name="MediaServiceGenerationTime" ma:index="33" nillable="true" ma:displayName="MediaServiceGenerationTime" ma:hidden="true" ma:internalName="MediaServiceGenerationTime" ma:readOnly="true">
      <xsd:simpleType>
        <xsd:restriction base="dms:Text"/>
      </xsd:simpleType>
    </xsd:element>
    <xsd:element name="MediaServiceEventHashCode" ma:index="34" nillable="true" ma:displayName="MediaServiceEventHashCode" ma:hidden="true" ma:internalName="MediaServiceEventHashCode" ma:readOnly="true">
      <xsd:simpleType>
        <xsd:restriction base="dms:Text"/>
      </xsd:simpleType>
    </xsd:element>
    <xsd:element name="MediaServiceOCR" ma:index="35" nillable="true" ma:displayName="Extracted Text" ma:internalName="MediaServiceOCR" ma:readOnly="true">
      <xsd:simpleType>
        <xsd:restriction base="dms:Note">
          <xsd:maxLength value="255"/>
        </xsd:restriction>
      </xsd:simpleType>
    </xsd:element>
    <xsd:element name="MediaServiceDateTaken" ma:index="36" nillable="true" ma:displayName="MediaServiceDateTaken" ma:hidden="true" ma:internalName="MediaServiceDateTaken" ma:readOnly="true">
      <xsd:simpleType>
        <xsd:restriction base="dms:Text"/>
      </xsd:simpleType>
    </xsd:element>
    <xsd:element name="MediaLengthInSeconds" ma:index="37" nillable="true" ma:displayName="MediaLengthInSeconds" ma:hidden="true" ma:internalName="MediaLengthInSeconds" ma:readOnly="true">
      <xsd:simpleType>
        <xsd:restriction base="dms:Unknown"/>
      </xsd:simpleType>
    </xsd:element>
    <xsd:element name="lcf76f155ced4ddcb4097134ff3c332f" ma:index="39" nillable="true" ma:taxonomy="true" ma:internalName="lcf76f155ced4ddcb4097134ff3c332f" ma:taxonomyFieldName="MediaServiceImageTags" ma:displayName="Image Tags" ma:readOnly="false" ma:fieldId="{5cf76f15-5ced-4ddc-b409-7134ff3c332f}" ma:taxonomyMulti="true" ma:sspId="7378aa68-586f-4892-bb77-0985b40f41a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40" nillable="true" ma:displayName="MediaServiceObjectDetectorVersions" ma:hidden="true" ma:indexed="true" ma:internalName="MediaServiceObjectDetectorVersions" ma:readOnly="true">
      <xsd:simpleType>
        <xsd:restriction base="dms:Text"/>
      </xsd:simpleType>
    </xsd:element>
    <xsd:element name="MediaServiceLocation" ma:index="41"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1"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a20d149a844688b6abf34073d5c21d xmlns="66a0ba78-5416-406c-98e6-3be1744fd2c0">
      <Terms xmlns="http://schemas.microsoft.com/office/infopath/2007/PartnerControls"/>
    </lca20d149a844688b6abf34073d5c21d>
    <bac4ab11065f4f6c809c820c57e320e5 xmlns="66a0ba78-5416-406c-98e6-3be1744fd2c0">
      <Terms xmlns="http://schemas.microsoft.com/office/infopath/2007/PartnerControls"/>
    </bac4ab11065f4f6c809c820c57e320e5>
    <_dlc_DocId xmlns="66a0ba78-5416-406c-98e6-3be1744fd2c0">RQKT5VJH6MTP-458654952-1281</_dlc_DocId>
    <cf581d8792c646118aad2c2c4ecdfa8c xmlns="66a0ba78-5416-406c-98e6-3be1744fd2c0">
      <Terms xmlns="http://schemas.microsoft.com/office/infopath/2007/PartnerControls"/>
    </cf581d8792c646118aad2c2c4ecdfa8c>
    <lcf76f155ced4ddcb4097134ff3c332f xmlns="00858323-7fbb-4097-b736-8edc0659b165">
      <Terms xmlns="http://schemas.microsoft.com/office/infopath/2007/PartnerControls"/>
    </lcf76f155ced4ddcb4097134ff3c332f>
    <TaxCatchAll xmlns="66a0ba78-5416-406c-98e6-3be1744fd2c0">
      <Value>5</Value>
      <Value>1</Value>
    </TaxCatchAll>
    <n2a7a23bcc2241cb9261f9a914c7c1bb xmlns="66a0ba78-5416-406c-98e6-3be1744fd2c0">
      <Terms xmlns="http://schemas.microsoft.com/office/infopath/2007/PartnerControls">
        <TermInfo xmlns="http://schemas.microsoft.com/office/infopath/2007/PartnerControls">
          <TermName xmlns="http://schemas.microsoft.com/office/infopath/2007/PartnerControls">TNO Internal</TermName>
          <TermId xmlns="http://schemas.microsoft.com/office/infopath/2007/PartnerControls">1a23c89f-ef54-4907-86fd-8242403ff722</TermId>
        </TermInfo>
      </Terms>
    </n2a7a23bcc2241cb9261f9a914c7c1bb>
    <TNOC_ClusterName xmlns="2f6a910d-138e-42c1-8e8a-320c1b7cf3f7">H2020 NetZero Cities</TNOC_ClusterName>
    <_dlc_DocIdUrl xmlns="66a0ba78-5416-406c-98e6-3be1744fd2c0">
      <Url>https://365tno.sharepoint.com/teams/P060.48068/_layouts/15/DocIdRedir.aspx?ID=RQKT5VJH6MTP-458654952-1281</Url>
      <Description>RQKT5VJH6MTP-458654952-1281</Description>
    </_dlc_DocIdUrl>
    <TNOC_ClusterId xmlns="2f6a910d-138e-42c1-8e8a-320c1b7cf3f7">060.48068</TNOC_ClusterId>
    <h15fbb78f4cb41d290e72f301ea2865f xmlns="66a0ba78-5416-406c-98e6-3be1744fd2c0">
      <Terms xmlns="http://schemas.microsoft.com/office/infopath/2007/PartnerControls">
        <TermInfo xmlns="http://schemas.microsoft.com/office/infopath/2007/PartnerControls">
          <TermName xmlns="http://schemas.microsoft.com/office/infopath/2007/PartnerControls">Project</TermName>
          <TermId xmlns="http://schemas.microsoft.com/office/infopath/2007/PartnerControls">fa11c4c9-105f-402c-bb40-9a56b4989397</TermId>
        </TermInfo>
      </Terms>
    </h15fbb78f4cb41d290e72f301ea2865f>
  </documentManagement>
</p:properties>
</file>

<file path=customXml/itemProps1.xml><?xml version="1.0" encoding="utf-8"?>
<ds:datastoreItem xmlns:ds="http://schemas.openxmlformats.org/officeDocument/2006/customXml" ds:itemID="{907FA936-3A1A-4310-831C-D0BD916438AD}">
  <ds:schemaRefs>
    <ds:schemaRef ds:uri="http://schemas.microsoft.com/sharepoint/v3/contenttype/forms"/>
  </ds:schemaRefs>
</ds:datastoreItem>
</file>

<file path=customXml/itemProps2.xml><?xml version="1.0" encoding="utf-8"?>
<ds:datastoreItem xmlns:ds="http://schemas.openxmlformats.org/officeDocument/2006/customXml" ds:itemID="{69F1B612-D071-4450-94F1-D430723628AF}">
  <ds:schemaRefs>
    <ds:schemaRef ds:uri="http://schemas.microsoft.com/sharepoint/events"/>
  </ds:schemaRefs>
</ds:datastoreItem>
</file>

<file path=customXml/itemProps3.xml><?xml version="1.0" encoding="utf-8"?>
<ds:datastoreItem xmlns:ds="http://schemas.openxmlformats.org/officeDocument/2006/customXml" ds:itemID="{5AB3CEA6-7863-44F9-9E54-ECF7E2DF1FC4}"/>
</file>

<file path=customXml/itemProps4.xml><?xml version="1.0" encoding="utf-8"?>
<ds:datastoreItem xmlns:ds="http://schemas.openxmlformats.org/officeDocument/2006/customXml" ds:itemID="{06FA5EC6-8986-4024-9629-62D1A5CA1599}">
  <ds:schemaRefs>
    <ds:schemaRef ds:uri="00858323-7fbb-4097-b736-8edc0659b165"/>
    <ds:schemaRef ds:uri="2f6a910d-138e-42c1-8e8a-320c1b7cf3f7"/>
    <ds:schemaRef ds:uri="66a0ba78-5416-406c-98e6-3be1744fd2c0"/>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26</TotalTime>
  <Words>4037</Words>
  <Application>Microsoft Office PowerPoint</Application>
  <PresentationFormat>Widescreen</PresentationFormat>
  <Paragraphs>353</Paragraphs>
  <Slides>49</Slides>
  <Notes>17</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49</vt:i4>
      </vt:variant>
    </vt:vector>
  </HeadingPairs>
  <TitlesOfParts>
    <vt:vector size="56" baseType="lpstr">
      <vt:lpstr>Arial</vt:lpstr>
      <vt:lpstr>Calibri</vt:lpstr>
      <vt:lpstr>Courier New</vt:lpstr>
      <vt:lpstr>Garamond</vt:lpstr>
      <vt:lpstr>Wingdings</vt:lpstr>
      <vt:lpstr>1_Office Theme</vt:lpstr>
      <vt:lpstr>2_Office Theme</vt:lpstr>
      <vt:lpstr>Summer school   Learning Sessions</vt:lpstr>
      <vt:lpstr>Learning Session - Presentations by Cities</vt:lpstr>
      <vt:lpstr>Cities</vt:lpstr>
      <vt:lpstr>Mannheim</vt:lpstr>
      <vt:lpstr>PowerPoint Presentation</vt:lpstr>
      <vt:lpstr>How            addresses Challenges|Barriers </vt:lpstr>
      <vt:lpstr>Field of action – Governance Innovation</vt:lpstr>
      <vt:lpstr>Main Lesson Learnt</vt:lpstr>
      <vt:lpstr>Where to find additional information</vt:lpstr>
      <vt:lpstr>Milan</vt:lpstr>
      <vt:lpstr>PowerPoint Presentation</vt:lpstr>
      <vt:lpstr>PowerPoint Presentation</vt:lpstr>
      <vt:lpstr>Barrier/s addressed by the solution</vt:lpstr>
      <vt:lpstr>Main Lessons Learnt</vt:lpstr>
      <vt:lpstr>Where to find additional information</vt:lpstr>
      <vt:lpstr>Florence</vt:lpstr>
      <vt:lpstr>PowerPoint Presentation</vt:lpstr>
      <vt:lpstr>Barrier/s addressed by the solution</vt:lpstr>
      <vt:lpstr>Field of action</vt:lpstr>
      <vt:lpstr>Main Lesson Learnt</vt:lpstr>
      <vt:lpstr>Where to find additional information</vt:lpstr>
      <vt:lpstr>PowerPoint Presentation</vt:lpstr>
      <vt:lpstr>PowerPoint Presentation</vt:lpstr>
      <vt:lpstr>Barrier/s addressed by the solution</vt:lpstr>
      <vt:lpstr>Field of action</vt:lpstr>
      <vt:lpstr>Main Lesson Learnt</vt:lpstr>
      <vt:lpstr>Where to find additional information</vt:lpstr>
      <vt:lpstr>Malmö</vt:lpstr>
      <vt:lpstr>PowerPoint Presentation</vt:lpstr>
      <vt:lpstr>Barrier/s addressed by the solution</vt:lpstr>
      <vt:lpstr>Field of action – financial instrument</vt:lpstr>
      <vt:lpstr>Main Lesson Learnt</vt:lpstr>
      <vt:lpstr>Where to find additional information</vt:lpstr>
      <vt:lpstr>Aachen</vt:lpstr>
      <vt:lpstr>PowerPoint Presentation</vt:lpstr>
      <vt:lpstr>Barrier/s addressed by the solution</vt:lpstr>
      <vt:lpstr>Field of action</vt:lpstr>
      <vt:lpstr>Main Lesson Learnt</vt:lpstr>
      <vt:lpstr>Where to find additional information</vt:lpstr>
      <vt:lpstr>Guimaraes</vt:lpstr>
      <vt:lpstr>PowerPoint Presentation</vt:lpstr>
      <vt:lpstr>Barrier/s addressed by the solution</vt:lpstr>
      <vt:lpstr>Field of action</vt:lpstr>
      <vt:lpstr>Main Lesson Learnt</vt:lpstr>
      <vt:lpstr>PowerPoint Presentation</vt:lpstr>
      <vt:lpstr>Bologna</vt:lpstr>
      <vt:lpstr>Parma</vt:lpstr>
      <vt:lpstr>Kosice</vt:lpstr>
      <vt:lpstr>Wrap Up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Pilot City Program  Learning Enquiry – Data and Technology</dc:title>
  <dc:creator>Bouma, G.M. (Geiske)</dc:creator>
  <cp:lastModifiedBy>Robb, C.J. (Carla)</cp:lastModifiedBy>
  <cp:revision>2</cp:revision>
  <dcterms:created xsi:type="dcterms:W3CDTF">2023-05-23T12:00:00Z</dcterms:created>
  <dcterms:modified xsi:type="dcterms:W3CDTF">2023-08-29T08:47:25Z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0x010100A35317DCC28344A7B82488658A034A5C01006BCE50B60F81344DAD21E5867DCBC453</vt:lpwstr>
  </property>
  <property fmtid="{D5CDD505-2E9C-101B-9397-08002B2CF9AE}" pid="4" name="TNOC_DocumentType">
    <vt:lpwstr/>
  </property>
  <property fmtid="{D5CDD505-2E9C-101B-9397-08002B2CF9AE}" pid="5" name="_dlc_DocIdItemGuid">
    <vt:lpwstr>e1ffa4bc-7bc5-4d4c-9d9e-7574effde0d8</vt:lpwstr>
  </property>
  <property fmtid="{D5CDD505-2E9C-101B-9397-08002B2CF9AE}" pid="6" name="TNOC_DocumentCategory">
    <vt:lpwstr/>
  </property>
  <property fmtid="{D5CDD505-2E9C-101B-9397-08002B2CF9AE}" pid="7" name="TNOC_ClusterType">
    <vt:lpwstr>1;#Project|fa11c4c9-105f-402c-bb40-9a56b4989397</vt:lpwstr>
  </property>
  <property fmtid="{D5CDD505-2E9C-101B-9397-08002B2CF9AE}" pid="8" name="TNOC_DocumentSetType">
    <vt:lpwstr/>
  </property>
  <property fmtid="{D5CDD505-2E9C-101B-9397-08002B2CF9AE}" pid="9" name="TNOC_DocumentClassification">
    <vt:lpwstr>5;#TNO Internal|1a23c89f-ef54-4907-86fd-8242403ff722</vt:lpwstr>
  </property>
</Properties>
</file>